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2.svg"/><Relationship Id="rId1" Type="http://schemas.openxmlformats.org/officeDocument/2006/relationships/image" Target="../media/image1.png"/><Relationship Id="rId6" Type="http://schemas.openxmlformats.org/officeDocument/2006/relationships/image" Target="../media/image14.svg"/><Relationship Id="rId5" Type="http://schemas.openxmlformats.org/officeDocument/2006/relationships/image" Target="../media/image3.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2.svg"/><Relationship Id="rId1" Type="http://schemas.openxmlformats.org/officeDocument/2006/relationships/image" Target="../media/image1.png"/><Relationship Id="rId6" Type="http://schemas.openxmlformats.org/officeDocument/2006/relationships/image" Target="../media/image14.svg"/><Relationship Id="rId5" Type="http://schemas.openxmlformats.org/officeDocument/2006/relationships/image" Target="../media/image3.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40E7BC-072B-4A64-BA1A-4E18DB342C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E645D3-CE48-4995-9F36-B29C5408CA9B}">
      <dgm:prSet/>
      <dgm:spPr/>
      <dgm:t>
        <a:bodyPr/>
        <a:lstStyle/>
        <a:p>
          <a:pPr>
            <a:lnSpc>
              <a:spcPct val="100000"/>
            </a:lnSpc>
          </a:pPr>
          <a:r>
            <a:rPr lang="en-US" dirty="0"/>
            <a:t>Data Analysis</a:t>
          </a:r>
        </a:p>
      </dgm:t>
    </dgm:pt>
    <dgm:pt modelId="{B165FA9D-EE54-4C5B-BFED-6358C50E640E}" type="parTrans" cxnId="{53D21ED8-2A87-49EE-BB6E-AAF70EE5C841}">
      <dgm:prSet/>
      <dgm:spPr/>
      <dgm:t>
        <a:bodyPr/>
        <a:lstStyle/>
        <a:p>
          <a:endParaRPr lang="en-US"/>
        </a:p>
      </dgm:t>
    </dgm:pt>
    <dgm:pt modelId="{B2B359C8-751F-467E-BA07-77787141A31D}" type="sibTrans" cxnId="{53D21ED8-2A87-49EE-BB6E-AAF70EE5C841}">
      <dgm:prSet/>
      <dgm:spPr/>
      <dgm:t>
        <a:bodyPr/>
        <a:lstStyle/>
        <a:p>
          <a:endParaRPr lang="en-US"/>
        </a:p>
      </dgm:t>
    </dgm:pt>
    <dgm:pt modelId="{F9BC2E50-9632-43E0-B916-E0CEA2E8F471}">
      <dgm:prSet/>
      <dgm:spPr/>
      <dgm:t>
        <a:bodyPr/>
        <a:lstStyle/>
        <a:p>
          <a:pPr>
            <a:lnSpc>
              <a:spcPct val="100000"/>
            </a:lnSpc>
          </a:pPr>
          <a:r>
            <a:rPr lang="en-US" dirty="0"/>
            <a:t>Data Encoding</a:t>
          </a:r>
        </a:p>
      </dgm:t>
    </dgm:pt>
    <dgm:pt modelId="{73DF1BDD-F471-4C8C-B747-579109453C47}" type="parTrans" cxnId="{FCF79945-5D79-4C9C-A217-329FBACA58D7}">
      <dgm:prSet/>
      <dgm:spPr/>
      <dgm:t>
        <a:bodyPr/>
        <a:lstStyle/>
        <a:p>
          <a:endParaRPr lang="en-US"/>
        </a:p>
      </dgm:t>
    </dgm:pt>
    <dgm:pt modelId="{B3D05378-4CE3-4F36-B9E3-93D9D21E8A74}" type="sibTrans" cxnId="{FCF79945-5D79-4C9C-A217-329FBACA58D7}">
      <dgm:prSet/>
      <dgm:spPr/>
      <dgm:t>
        <a:bodyPr/>
        <a:lstStyle/>
        <a:p>
          <a:endParaRPr lang="en-US"/>
        </a:p>
      </dgm:t>
    </dgm:pt>
    <dgm:pt modelId="{6FC44BAE-7A7A-41AE-ACCD-4FEF5EA5573A}">
      <dgm:prSet/>
      <dgm:spPr/>
      <dgm:t>
        <a:bodyPr/>
        <a:lstStyle/>
        <a:p>
          <a:pPr>
            <a:lnSpc>
              <a:spcPct val="100000"/>
            </a:lnSpc>
          </a:pPr>
          <a:r>
            <a:rPr lang="en-US" dirty="0"/>
            <a:t>Feature Set and Normalization</a:t>
          </a:r>
        </a:p>
      </dgm:t>
    </dgm:pt>
    <dgm:pt modelId="{E5DDFA6D-CDEA-4FB6-BB6B-89727F296834}" type="parTrans" cxnId="{529415C9-DC1A-4521-8828-72F8C2ECE96A}">
      <dgm:prSet/>
      <dgm:spPr/>
      <dgm:t>
        <a:bodyPr/>
        <a:lstStyle/>
        <a:p>
          <a:endParaRPr lang="en-US"/>
        </a:p>
      </dgm:t>
    </dgm:pt>
    <dgm:pt modelId="{9425E89E-E8EA-4BA5-9834-6149B3453BC4}" type="sibTrans" cxnId="{529415C9-DC1A-4521-8828-72F8C2ECE96A}">
      <dgm:prSet/>
      <dgm:spPr/>
      <dgm:t>
        <a:bodyPr/>
        <a:lstStyle/>
        <a:p>
          <a:endParaRPr lang="en-US"/>
        </a:p>
      </dgm:t>
    </dgm:pt>
    <dgm:pt modelId="{7AB42B10-A980-4338-BE8C-924343DD6946}">
      <dgm:prSet/>
      <dgm:spPr/>
      <dgm:t>
        <a:bodyPr/>
        <a:lstStyle/>
        <a:p>
          <a:pPr>
            <a:lnSpc>
              <a:spcPct val="100000"/>
            </a:lnSpc>
          </a:pPr>
          <a:r>
            <a:rPr lang="en-US" dirty="0"/>
            <a:t>Machine Learning Model</a:t>
          </a:r>
        </a:p>
      </dgm:t>
    </dgm:pt>
    <dgm:pt modelId="{5357216B-EEFF-4BB1-87AE-A7218DE7543F}" type="parTrans" cxnId="{549935F6-C95E-4C06-8421-508065AE2F93}">
      <dgm:prSet/>
      <dgm:spPr/>
      <dgm:t>
        <a:bodyPr/>
        <a:lstStyle/>
        <a:p>
          <a:endParaRPr lang="en-US"/>
        </a:p>
      </dgm:t>
    </dgm:pt>
    <dgm:pt modelId="{9D7698B2-0E64-4E10-9F7C-309D32450583}" type="sibTrans" cxnId="{549935F6-C95E-4C06-8421-508065AE2F93}">
      <dgm:prSet/>
      <dgm:spPr/>
      <dgm:t>
        <a:bodyPr/>
        <a:lstStyle/>
        <a:p>
          <a:endParaRPr lang="en-US"/>
        </a:p>
      </dgm:t>
    </dgm:pt>
    <dgm:pt modelId="{3CF6AF99-3D5A-4033-81EF-2FDF4B84ADA8}" type="pres">
      <dgm:prSet presAssocID="{CF40E7BC-072B-4A64-BA1A-4E18DB342CA6}" presName="root" presStyleCnt="0">
        <dgm:presLayoutVars>
          <dgm:dir/>
          <dgm:resizeHandles val="exact"/>
        </dgm:presLayoutVars>
      </dgm:prSet>
      <dgm:spPr/>
      <dgm:t>
        <a:bodyPr/>
        <a:lstStyle/>
        <a:p>
          <a:endParaRPr lang="en-IN"/>
        </a:p>
      </dgm:t>
    </dgm:pt>
    <dgm:pt modelId="{DAEC72C5-5CB5-4873-804B-DE768A419970}" type="pres">
      <dgm:prSet presAssocID="{99E645D3-CE48-4995-9F36-B29C5408CA9B}" presName="compNode" presStyleCnt="0"/>
      <dgm:spPr/>
    </dgm:pt>
    <dgm:pt modelId="{90966373-4C39-4D5D-BAC9-2DE8A272EDBF}" type="pres">
      <dgm:prSet presAssocID="{99E645D3-CE48-4995-9F36-B29C5408CA9B}" presName="bgRect" presStyleLbl="bgShp" presStyleIdx="0" presStyleCnt="4"/>
      <dgm:spPr/>
    </dgm:pt>
    <dgm:pt modelId="{E21B5FB9-2922-4443-9A3C-5EC8E0D45248}" type="pres">
      <dgm:prSet presAssocID="{99E645D3-CE48-4995-9F36-B29C5408CA9B}"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Bar chart"/>
        </a:ext>
      </dgm:extLst>
    </dgm:pt>
    <dgm:pt modelId="{2A7529BF-04BD-4562-BCD4-031E284BB3FF}" type="pres">
      <dgm:prSet presAssocID="{99E645D3-CE48-4995-9F36-B29C5408CA9B}" presName="spaceRect" presStyleCnt="0"/>
      <dgm:spPr/>
    </dgm:pt>
    <dgm:pt modelId="{56B40B9C-24C8-47C2-862C-10ED1660FD4D}" type="pres">
      <dgm:prSet presAssocID="{99E645D3-CE48-4995-9F36-B29C5408CA9B}" presName="parTx" presStyleLbl="revTx" presStyleIdx="0" presStyleCnt="4">
        <dgm:presLayoutVars>
          <dgm:chMax val="0"/>
          <dgm:chPref val="0"/>
        </dgm:presLayoutVars>
      </dgm:prSet>
      <dgm:spPr/>
      <dgm:t>
        <a:bodyPr/>
        <a:lstStyle/>
        <a:p>
          <a:endParaRPr lang="en-IN"/>
        </a:p>
      </dgm:t>
    </dgm:pt>
    <dgm:pt modelId="{751EB8D8-34DD-4F25-B675-7AFC282686AE}" type="pres">
      <dgm:prSet presAssocID="{B2B359C8-751F-467E-BA07-77787141A31D}" presName="sibTrans" presStyleCnt="0"/>
      <dgm:spPr/>
    </dgm:pt>
    <dgm:pt modelId="{E2C97703-D687-4B17-BE0C-2021F2513781}" type="pres">
      <dgm:prSet presAssocID="{F9BC2E50-9632-43E0-B916-E0CEA2E8F471}" presName="compNode" presStyleCnt="0"/>
      <dgm:spPr/>
    </dgm:pt>
    <dgm:pt modelId="{4E37B6B5-A953-44B9-98C2-EA568624A187}" type="pres">
      <dgm:prSet presAssocID="{F9BC2E50-9632-43E0-B916-E0CEA2E8F471}" presName="bgRect" presStyleLbl="bgShp" presStyleIdx="1" presStyleCnt="4"/>
      <dgm:spPr/>
    </dgm:pt>
    <dgm:pt modelId="{E4AAECE1-25FE-45D0-AF14-B1FA51D9B9DE}" type="pres">
      <dgm:prSet presAssocID="{F9BC2E50-9632-43E0-B916-E0CEA2E8F471}"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Database"/>
        </a:ext>
      </dgm:extLst>
    </dgm:pt>
    <dgm:pt modelId="{E1B769F3-CC07-485E-9B15-FC7F56933614}" type="pres">
      <dgm:prSet presAssocID="{F9BC2E50-9632-43E0-B916-E0CEA2E8F471}" presName="spaceRect" presStyleCnt="0"/>
      <dgm:spPr/>
    </dgm:pt>
    <dgm:pt modelId="{C578DE2C-5C82-45C1-B4EA-274FB2079399}" type="pres">
      <dgm:prSet presAssocID="{F9BC2E50-9632-43E0-B916-E0CEA2E8F471}" presName="parTx" presStyleLbl="revTx" presStyleIdx="1" presStyleCnt="4">
        <dgm:presLayoutVars>
          <dgm:chMax val="0"/>
          <dgm:chPref val="0"/>
        </dgm:presLayoutVars>
      </dgm:prSet>
      <dgm:spPr/>
      <dgm:t>
        <a:bodyPr/>
        <a:lstStyle/>
        <a:p>
          <a:endParaRPr lang="en-IN"/>
        </a:p>
      </dgm:t>
    </dgm:pt>
    <dgm:pt modelId="{169529E2-3E8E-4BE9-80BE-8674E6DE3050}" type="pres">
      <dgm:prSet presAssocID="{B3D05378-4CE3-4F36-B9E3-93D9D21E8A74}" presName="sibTrans" presStyleCnt="0"/>
      <dgm:spPr/>
    </dgm:pt>
    <dgm:pt modelId="{05969EC7-D2C1-4564-93AD-F45377E10EEF}" type="pres">
      <dgm:prSet presAssocID="{6FC44BAE-7A7A-41AE-ACCD-4FEF5EA5573A}" presName="compNode" presStyleCnt="0"/>
      <dgm:spPr/>
    </dgm:pt>
    <dgm:pt modelId="{CCE8285C-B675-401A-9296-A6A5F9C9A123}" type="pres">
      <dgm:prSet presAssocID="{6FC44BAE-7A7A-41AE-ACCD-4FEF5EA5573A}" presName="bgRect" presStyleLbl="bgShp" presStyleIdx="2" presStyleCnt="4"/>
      <dgm:spPr/>
    </dgm:pt>
    <dgm:pt modelId="{78699826-5EC1-4BD1-B698-7500E59ED6EE}" type="pres">
      <dgm:prSet presAssocID="{6FC44BAE-7A7A-41AE-ACCD-4FEF5EA5573A}"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Table"/>
        </a:ext>
      </dgm:extLst>
    </dgm:pt>
    <dgm:pt modelId="{48591AFA-8549-4480-840F-E33C24117F50}" type="pres">
      <dgm:prSet presAssocID="{6FC44BAE-7A7A-41AE-ACCD-4FEF5EA5573A}" presName="spaceRect" presStyleCnt="0"/>
      <dgm:spPr/>
    </dgm:pt>
    <dgm:pt modelId="{BE3C288E-CEAD-4B5F-9D70-CA85C8450C4D}" type="pres">
      <dgm:prSet presAssocID="{6FC44BAE-7A7A-41AE-ACCD-4FEF5EA5573A}" presName="parTx" presStyleLbl="revTx" presStyleIdx="2" presStyleCnt="4">
        <dgm:presLayoutVars>
          <dgm:chMax val="0"/>
          <dgm:chPref val="0"/>
        </dgm:presLayoutVars>
      </dgm:prSet>
      <dgm:spPr/>
      <dgm:t>
        <a:bodyPr/>
        <a:lstStyle/>
        <a:p>
          <a:endParaRPr lang="en-IN"/>
        </a:p>
      </dgm:t>
    </dgm:pt>
    <dgm:pt modelId="{BA46DFFE-98F7-4820-B5DD-4529C3567C9F}" type="pres">
      <dgm:prSet presAssocID="{9425E89E-E8EA-4BA5-9834-6149B3453BC4}" presName="sibTrans" presStyleCnt="0"/>
      <dgm:spPr/>
    </dgm:pt>
    <dgm:pt modelId="{B6A6005F-B762-4B4C-9080-803D9B7207DF}" type="pres">
      <dgm:prSet presAssocID="{7AB42B10-A980-4338-BE8C-924343DD6946}" presName="compNode" presStyleCnt="0"/>
      <dgm:spPr/>
    </dgm:pt>
    <dgm:pt modelId="{7B09E004-2150-4CCE-AB17-6A289F6622DB}" type="pres">
      <dgm:prSet presAssocID="{7AB42B10-A980-4338-BE8C-924343DD6946}" presName="bgRect" presStyleLbl="bgShp" presStyleIdx="3" presStyleCnt="4"/>
      <dgm:spPr/>
    </dgm:pt>
    <dgm:pt modelId="{E83BED2E-8EED-40F7-90C9-996B6DFBA6E2}" type="pres">
      <dgm:prSet presAssocID="{7AB42B10-A980-4338-BE8C-924343DD6946}"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Head with Gears"/>
        </a:ext>
      </dgm:extLst>
    </dgm:pt>
    <dgm:pt modelId="{2CCAE375-659B-48A0-B3B4-9303704BF24B}" type="pres">
      <dgm:prSet presAssocID="{7AB42B10-A980-4338-BE8C-924343DD6946}" presName="spaceRect" presStyleCnt="0"/>
      <dgm:spPr/>
    </dgm:pt>
    <dgm:pt modelId="{BCB78D79-121E-421A-8AB8-2A2BFEBA16EC}" type="pres">
      <dgm:prSet presAssocID="{7AB42B10-A980-4338-BE8C-924343DD6946}" presName="parTx" presStyleLbl="revTx" presStyleIdx="3" presStyleCnt="4">
        <dgm:presLayoutVars>
          <dgm:chMax val="0"/>
          <dgm:chPref val="0"/>
        </dgm:presLayoutVars>
      </dgm:prSet>
      <dgm:spPr/>
      <dgm:t>
        <a:bodyPr/>
        <a:lstStyle/>
        <a:p>
          <a:endParaRPr lang="en-IN"/>
        </a:p>
      </dgm:t>
    </dgm:pt>
  </dgm:ptLst>
  <dgm:cxnLst>
    <dgm:cxn modelId="{529415C9-DC1A-4521-8828-72F8C2ECE96A}" srcId="{CF40E7BC-072B-4A64-BA1A-4E18DB342CA6}" destId="{6FC44BAE-7A7A-41AE-ACCD-4FEF5EA5573A}" srcOrd="2" destOrd="0" parTransId="{E5DDFA6D-CDEA-4FB6-BB6B-89727F296834}" sibTransId="{9425E89E-E8EA-4BA5-9834-6149B3453BC4}"/>
    <dgm:cxn modelId="{C70EBC20-1BB3-4DB2-B663-FA54F0084665}" type="presOf" srcId="{7AB42B10-A980-4338-BE8C-924343DD6946}" destId="{BCB78D79-121E-421A-8AB8-2A2BFEBA16EC}" srcOrd="0" destOrd="0" presId="urn:microsoft.com/office/officeart/2018/2/layout/IconVerticalSolidList"/>
    <dgm:cxn modelId="{2A775205-2B56-4C55-920A-A554814CA525}" type="presOf" srcId="{CF40E7BC-072B-4A64-BA1A-4E18DB342CA6}" destId="{3CF6AF99-3D5A-4033-81EF-2FDF4B84ADA8}" srcOrd="0" destOrd="0" presId="urn:microsoft.com/office/officeart/2018/2/layout/IconVerticalSolidList"/>
    <dgm:cxn modelId="{FD51C68F-2252-484E-B586-5F02C015AF57}" type="presOf" srcId="{99E645D3-CE48-4995-9F36-B29C5408CA9B}" destId="{56B40B9C-24C8-47C2-862C-10ED1660FD4D}" srcOrd="0" destOrd="0" presId="urn:microsoft.com/office/officeart/2018/2/layout/IconVerticalSolidList"/>
    <dgm:cxn modelId="{FCF79945-5D79-4C9C-A217-329FBACA58D7}" srcId="{CF40E7BC-072B-4A64-BA1A-4E18DB342CA6}" destId="{F9BC2E50-9632-43E0-B916-E0CEA2E8F471}" srcOrd="1" destOrd="0" parTransId="{73DF1BDD-F471-4C8C-B747-579109453C47}" sibTransId="{B3D05378-4CE3-4F36-B9E3-93D9D21E8A74}"/>
    <dgm:cxn modelId="{5C7223A2-25E3-4B09-B706-B03B4DDDF9DB}" type="presOf" srcId="{F9BC2E50-9632-43E0-B916-E0CEA2E8F471}" destId="{C578DE2C-5C82-45C1-B4EA-274FB2079399}" srcOrd="0" destOrd="0" presId="urn:microsoft.com/office/officeart/2018/2/layout/IconVerticalSolidList"/>
    <dgm:cxn modelId="{53D21ED8-2A87-49EE-BB6E-AAF70EE5C841}" srcId="{CF40E7BC-072B-4A64-BA1A-4E18DB342CA6}" destId="{99E645D3-CE48-4995-9F36-B29C5408CA9B}" srcOrd="0" destOrd="0" parTransId="{B165FA9D-EE54-4C5B-BFED-6358C50E640E}" sibTransId="{B2B359C8-751F-467E-BA07-77787141A31D}"/>
    <dgm:cxn modelId="{2FED5E51-92B1-4E04-ADE8-AE14C57D497E}" type="presOf" srcId="{6FC44BAE-7A7A-41AE-ACCD-4FEF5EA5573A}" destId="{BE3C288E-CEAD-4B5F-9D70-CA85C8450C4D}" srcOrd="0" destOrd="0" presId="urn:microsoft.com/office/officeart/2018/2/layout/IconVerticalSolidList"/>
    <dgm:cxn modelId="{549935F6-C95E-4C06-8421-508065AE2F93}" srcId="{CF40E7BC-072B-4A64-BA1A-4E18DB342CA6}" destId="{7AB42B10-A980-4338-BE8C-924343DD6946}" srcOrd="3" destOrd="0" parTransId="{5357216B-EEFF-4BB1-87AE-A7218DE7543F}" sibTransId="{9D7698B2-0E64-4E10-9F7C-309D32450583}"/>
    <dgm:cxn modelId="{EEE284A3-00E9-4AC4-879C-C7F876A4BE08}" type="presParOf" srcId="{3CF6AF99-3D5A-4033-81EF-2FDF4B84ADA8}" destId="{DAEC72C5-5CB5-4873-804B-DE768A419970}" srcOrd="0" destOrd="0" presId="urn:microsoft.com/office/officeart/2018/2/layout/IconVerticalSolidList"/>
    <dgm:cxn modelId="{AA0E56C1-EC71-4DDC-8370-9361B3788217}" type="presParOf" srcId="{DAEC72C5-5CB5-4873-804B-DE768A419970}" destId="{90966373-4C39-4D5D-BAC9-2DE8A272EDBF}" srcOrd="0" destOrd="0" presId="urn:microsoft.com/office/officeart/2018/2/layout/IconVerticalSolidList"/>
    <dgm:cxn modelId="{81755747-83F3-46C4-93D1-8F5E2B9CF978}" type="presParOf" srcId="{DAEC72C5-5CB5-4873-804B-DE768A419970}" destId="{E21B5FB9-2922-4443-9A3C-5EC8E0D45248}" srcOrd="1" destOrd="0" presId="urn:microsoft.com/office/officeart/2018/2/layout/IconVerticalSolidList"/>
    <dgm:cxn modelId="{929888E2-99D5-4031-B11D-62FAFD74E85E}" type="presParOf" srcId="{DAEC72C5-5CB5-4873-804B-DE768A419970}" destId="{2A7529BF-04BD-4562-BCD4-031E284BB3FF}" srcOrd="2" destOrd="0" presId="urn:microsoft.com/office/officeart/2018/2/layout/IconVerticalSolidList"/>
    <dgm:cxn modelId="{C59A68BF-BE0D-4BEF-8C1A-291A76DB7C2E}" type="presParOf" srcId="{DAEC72C5-5CB5-4873-804B-DE768A419970}" destId="{56B40B9C-24C8-47C2-862C-10ED1660FD4D}" srcOrd="3" destOrd="0" presId="urn:microsoft.com/office/officeart/2018/2/layout/IconVerticalSolidList"/>
    <dgm:cxn modelId="{D559C592-B992-442E-8B0C-0E1AA44F071A}" type="presParOf" srcId="{3CF6AF99-3D5A-4033-81EF-2FDF4B84ADA8}" destId="{751EB8D8-34DD-4F25-B675-7AFC282686AE}" srcOrd="1" destOrd="0" presId="urn:microsoft.com/office/officeart/2018/2/layout/IconVerticalSolidList"/>
    <dgm:cxn modelId="{8BEC3E29-51A3-4978-9754-FEFD533B8FB8}" type="presParOf" srcId="{3CF6AF99-3D5A-4033-81EF-2FDF4B84ADA8}" destId="{E2C97703-D687-4B17-BE0C-2021F2513781}" srcOrd="2" destOrd="0" presId="urn:microsoft.com/office/officeart/2018/2/layout/IconVerticalSolidList"/>
    <dgm:cxn modelId="{D8A81CA6-BB03-4ED4-AD13-C06875A14271}" type="presParOf" srcId="{E2C97703-D687-4B17-BE0C-2021F2513781}" destId="{4E37B6B5-A953-44B9-98C2-EA568624A187}" srcOrd="0" destOrd="0" presId="urn:microsoft.com/office/officeart/2018/2/layout/IconVerticalSolidList"/>
    <dgm:cxn modelId="{D3938FDB-CDAC-4388-9777-383D8A20BE57}" type="presParOf" srcId="{E2C97703-D687-4B17-BE0C-2021F2513781}" destId="{E4AAECE1-25FE-45D0-AF14-B1FA51D9B9DE}" srcOrd="1" destOrd="0" presId="urn:microsoft.com/office/officeart/2018/2/layout/IconVerticalSolidList"/>
    <dgm:cxn modelId="{70A5DCFD-E875-42B7-9517-8BEBE56DA011}" type="presParOf" srcId="{E2C97703-D687-4B17-BE0C-2021F2513781}" destId="{E1B769F3-CC07-485E-9B15-FC7F56933614}" srcOrd="2" destOrd="0" presId="urn:microsoft.com/office/officeart/2018/2/layout/IconVerticalSolidList"/>
    <dgm:cxn modelId="{5E5D59E3-6A68-4DBE-AAE0-40582CD5F309}" type="presParOf" srcId="{E2C97703-D687-4B17-BE0C-2021F2513781}" destId="{C578DE2C-5C82-45C1-B4EA-274FB2079399}" srcOrd="3" destOrd="0" presId="urn:microsoft.com/office/officeart/2018/2/layout/IconVerticalSolidList"/>
    <dgm:cxn modelId="{86D72DAE-F803-4B16-B0B7-8DE0A9A4C996}" type="presParOf" srcId="{3CF6AF99-3D5A-4033-81EF-2FDF4B84ADA8}" destId="{169529E2-3E8E-4BE9-80BE-8674E6DE3050}" srcOrd="3" destOrd="0" presId="urn:microsoft.com/office/officeart/2018/2/layout/IconVerticalSolidList"/>
    <dgm:cxn modelId="{56DBB85F-25E6-4797-B4B1-2BE45B69A78E}" type="presParOf" srcId="{3CF6AF99-3D5A-4033-81EF-2FDF4B84ADA8}" destId="{05969EC7-D2C1-4564-93AD-F45377E10EEF}" srcOrd="4" destOrd="0" presId="urn:microsoft.com/office/officeart/2018/2/layout/IconVerticalSolidList"/>
    <dgm:cxn modelId="{33DA8857-2D4F-4F3B-8678-B57FEB0DBB19}" type="presParOf" srcId="{05969EC7-D2C1-4564-93AD-F45377E10EEF}" destId="{CCE8285C-B675-401A-9296-A6A5F9C9A123}" srcOrd="0" destOrd="0" presId="urn:microsoft.com/office/officeart/2018/2/layout/IconVerticalSolidList"/>
    <dgm:cxn modelId="{7CD03F88-70E0-4A51-B3C2-823E22930F04}" type="presParOf" srcId="{05969EC7-D2C1-4564-93AD-F45377E10EEF}" destId="{78699826-5EC1-4BD1-B698-7500E59ED6EE}" srcOrd="1" destOrd="0" presId="urn:microsoft.com/office/officeart/2018/2/layout/IconVerticalSolidList"/>
    <dgm:cxn modelId="{E10BE719-7291-445F-9377-91E1B974E645}" type="presParOf" srcId="{05969EC7-D2C1-4564-93AD-F45377E10EEF}" destId="{48591AFA-8549-4480-840F-E33C24117F50}" srcOrd="2" destOrd="0" presId="urn:microsoft.com/office/officeart/2018/2/layout/IconVerticalSolidList"/>
    <dgm:cxn modelId="{69ED5D44-2267-4B37-BED6-F6626BE78F50}" type="presParOf" srcId="{05969EC7-D2C1-4564-93AD-F45377E10EEF}" destId="{BE3C288E-CEAD-4B5F-9D70-CA85C8450C4D}" srcOrd="3" destOrd="0" presId="urn:microsoft.com/office/officeart/2018/2/layout/IconVerticalSolidList"/>
    <dgm:cxn modelId="{17D28C4D-D459-401F-A82A-9D6C6A27DAB7}" type="presParOf" srcId="{3CF6AF99-3D5A-4033-81EF-2FDF4B84ADA8}" destId="{BA46DFFE-98F7-4820-B5DD-4529C3567C9F}" srcOrd="5" destOrd="0" presId="urn:microsoft.com/office/officeart/2018/2/layout/IconVerticalSolidList"/>
    <dgm:cxn modelId="{7BAB6EDB-36DF-4391-8866-2DA46F445CE9}" type="presParOf" srcId="{3CF6AF99-3D5A-4033-81EF-2FDF4B84ADA8}" destId="{B6A6005F-B762-4B4C-9080-803D9B7207DF}" srcOrd="6" destOrd="0" presId="urn:microsoft.com/office/officeart/2018/2/layout/IconVerticalSolidList"/>
    <dgm:cxn modelId="{C6997D80-E636-4378-9A95-552B6BC65E20}" type="presParOf" srcId="{B6A6005F-B762-4B4C-9080-803D9B7207DF}" destId="{7B09E004-2150-4CCE-AB17-6A289F6622DB}" srcOrd="0" destOrd="0" presId="urn:microsoft.com/office/officeart/2018/2/layout/IconVerticalSolidList"/>
    <dgm:cxn modelId="{48549579-7846-4DC8-BACE-01DEB631CB51}" type="presParOf" srcId="{B6A6005F-B762-4B4C-9080-803D9B7207DF}" destId="{E83BED2E-8EED-40F7-90C9-996B6DFBA6E2}" srcOrd="1" destOrd="0" presId="urn:microsoft.com/office/officeart/2018/2/layout/IconVerticalSolidList"/>
    <dgm:cxn modelId="{2CA23F9F-3CDE-4BD9-B049-936A4C1220F4}" type="presParOf" srcId="{B6A6005F-B762-4B4C-9080-803D9B7207DF}" destId="{2CCAE375-659B-48A0-B3B4-9303704BF24B}" srcOrd="2" destOrd="0" presId="urn:microsoft.com/office/officeart/2018/2/layout/IconVerticalSolidList"/>
    <dgm:cxn modelId="{1F7E4C47-19C5-4FF6-B80F-06169C439940}" type="presParOf" srcId="{B6A6005F-B762-4B4C-9080-803D9B7207DF}" destId="{BCB78D79-121E-421A-8AB8-2A2BFEBA16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66373-4C39-4D5D-BAC9-2DE8A272EDBF}">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1B5FB9-2922-4443-9A3C-5EC8E0D45248}">
      <dsp:nvSpPr>
        <dsp:cNvPr id="0" name=""/>
        <dsp:cNvSpPr/>
      </dsp:nvSpPr>
      <dsp:spPr>
        <a:xfrm>
          <a:off x="316857" y="237745"/>
          <a:ext cx="576104" cy="57610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B40B9C-24C8-47C2-862C-10ED1660FD4D}">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lvl="0" algn="l" defTabSz="977900">
            <a:lnSpc>
              <a:spcPct val="100000"/>
            </a:lnSpc>
            <a:spcBef>
              <a:spcPct val="0"/>
            </a:spcBef>
            <a:spcAft>
              <a:spcPct val="35000"/>
            </a:spcAft>
          </a:pPr>
          <a:r>
            <a:rPr lang="en-US" sz="2200" kern="1200" dirty="0"/>
            <a:t>Data Analysis</a:t>
          </a:r>
        </a:p>
      </dsp:txBody>
      <dsp:txXfrm>
        <a:off x="1209819" y="2066"/>
        <a:ext cx="5418984" cy="1047462"/>
      </dsp:txXfrm>
    </dsp:sp>
    <dsp:sp modelId="{4E37B6B5-A953-44B9-98C2-EA568624A187}">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AECE1-25FE-45D0-AF14-B1FA51D9B9DE}">
      <dsp:nvSpPr>
        <dsp:cNvPr id="0" name=""/>
        <dsp:cNvSpPr/>
      </dsp:nvSpPr>
      <dsp:spPr>
        <a:xfrm>
          <a:off x="316857" y="1547074"/>
          <a:ext cx="576104" cy="57610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78DE2C-5C82-45C1-B4EA-274FB2079399}">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lvl="0" algn="l" defTabSz="977900">
            <a:lnSpc>
              <a:spcPct val="100000"/>
            </a:lnSpc>
            <a:spcBef>
              <a:spcPct val="0"/>
            </a:spcBef>
            <a:spcAft>
              <a:spcPct val="35000"/>
            </a:spcAft>
          </a:pPr>
          <a:r>
            <a:rPr lang="en-US" sz="2200" kern="1200" dirty="0"/>
            <a:t>Data Encoding</a:t>
          </a:r>
        </a:p>
      </dsp:txBody>
      <dsp:txXfrm>
        <a:off x="1209819" y="1311395"/>
        <a:ext cx="5418984" cy="1047462"/>
      </dsp:txXfrm>
    </dsp:sp>
    <dsp:sp modelId="{CCE8285C-B675-401A-9296-A6A5F9C9A123}">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99826-5EC1-4BD1-B698-7500E59ED6EE}">
      <dsp:nvSpPr>
        <dsp:cNvPr id="0" name=""/>
        <dsp:cNvSpPr/>
      </dsp:nvSpPr>
      <dsp:spPr>
        <a:xfrm>
          <a:off x="316857" y="2856402"/>
          <a:ext cx="576104" cy="57610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3C288E-CEAD-4B5F-9D70-CA85C8450C4D}">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lvl="0" algn="l" defTabSz="977900">
            <a:lnSpc>
              <a:spcPct val="100000"/>
            </a:lnSpc>
            <a:spcBef>
              <a:spcPct val="0"/>
            </a:spcBef>
            <a:spcAft>
              <a:spcPct val="35000"/>
            </a:spcAft>
          </a:pPr>
          <a:r>
            <a:rPr lang="en-US" sz="2200" kern="1200" dirty="0"/>
            <a:t>Feature Set and Normalization</a:t>
          </a:r>
        </a:p>
      </dsp:txBody>
      <dsp:txXfrm>
        <a:off x="1209819" y="2620723"/>
        <a:ext cx="5418984" cy="1047462"/>
      </dsp:txXfrm>
    </dsp:sp>
    <dsp:sp modelId="{7B09E004-2150-4CCE-AB17-6A289F6622DB}">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3BED2E-8EED-40F7-90C9-996B6DFBA6E2}">
      <dsp:nvSpPr>
        <dsp:cNvPr id="0" name=""/>
        <dsp:cNvSpPr/>
      </dsp:nvSpPr>
      <dsp:spPr>
        <a:xfrm>
          <a:off x="316857" y="4165730"/>
          <a:ext cx="576104" cy="57610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B78D79-121E-421A-8AB8-2A2BFEBA16EC}">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lvl="0" algn="l" defTabSz="977900">
            <a:lnSpc>
              <a:spcPct val="100000"/>
            </a:lnSpc>
            <a:spcBef>
              <a:spcPct val="0"/>
            </a:spcBef>
            <a:spcAft>
              <a:spcPct val="35000"/>
            </a:spcAft>
          </a:pPr>
          <a:r>
            <a:rPr lang="en-US" sz="2200" kern="1200" dirty="0"/>
            <a:t>Machine Learning Model</a:t>
          </a:r>
        </a:p>
      </dsp:txBody>
      <dsp:txXfrm>
        <a:off x="1209819" y="3930051"/>
        <a:ext cx="5418984" cy="10474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0B0203-470D-4CBC-A1B0-780831C6159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3A8FB6-4629-422C-AC2F-13DE211C7BE3}" type="slidenum">
              <a:rPr lang="en-IN" smtClean="0"/>
              <a:t>‹#›</a:t>
            </a:fld>
            <a:endParaRPr lang="en-IN"/>
          </a:p>
        </p:txBody>
      </p:sp>
    </p:spTree>
    <p:extLst>
      <p:ext uri="{BB962C8B-B14F-4D97-AF65-F5344CB8AC3E}">
        <p14:creationId xmlns:p14="http://schemas.microsoft.com/office/powerpoint/2010/main" val="2042677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B0203-470D-4CBC-A1B0-780831C6159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3A8FB6-4629-422C-AC2F-13DE211C7BE3}" type="slidenum">
              <a:rPr lang="en-IN" smtClean="0"/>
              <a:t>‹#›</a:t>
            </a:fld>
            <a:endParaRPr lang="en-IN"/>
          </a:p>
        </p:txBody>
      </p:sp>
    </p:spTree>
    <p:extLst>
      <p:ext uri="{BB962C8B-B14F-4D97-AF65-F5344CB8AC3E}">
        <p14:creationId xmlns:p14="http://schemas.microsoft.com/office/powerpoint/2010/main" val="203454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B0203-470D-4CBC-A1B0-780831C6159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3A8FB6-4629-422C-AC2F-13DE211C7BE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8401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B0203-470D-4CBC-A1B0-780831C6159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3A8FB6-4629-422C-AC2F-13DE211C7BE3}" type="slidenum">
              <a:rPr lang="en-IN" smtClean="0"/>
              <a:t>‹#›</a:t>
            </a:fld>
            <a:endParaRPr lang="en-IN"/>
          </a:p>
        </p:txBody>
      </p:sp>
    </p:spTree>
    <p:extLst>
      <p:ext uri="{BB962C8B-B14F-4D97-AF65-F5344CB8AC3E}">
        <p14:creationId xmlns:p14="http://schemas.microsoft.com/office/powerpoint/2010/main" val="3335147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B0203-470D-4CBC-A1B0-780831C6159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3A8FB6-4629-422C-AC2F-13DE211C7BE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6859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B0203-470D-4CBC-A1B0-780831C6159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3A8FB6-4629-422C-AC2F-13DE211C7BE3}" type="slidenum">
              <a:rPr lang="en-IN" smtClean="0"/>
              <a:t>‹#›</a:t>
            </a:fld>
            <a:endParaRPr lang="en-IN"/>
          </a:p>
        </p:txBody>
      </p:sp>
    </p:spTree>
    <p:extLst>
      <p:ext uri="{BB962C8B-B14F-4D97-AF65-F5344CB8AC3E}">
        <p14:creationId xmlns:p14="http://schemas.microsoft.com/office/powerpoint/2010/main" val="787767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0B0203-470D-4CBC-A1B0-780831C6159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3A8FB6-4629-422C-AC2F-13DE211C7BE3}" type="slidenum">
              <a:rPr lang="en-IN" smtClean="0"/>
              <a:t>‹#›</a:t>
            </a:fld>
            <a:endParaRPr lang="en-IN"/>
          </a:p>
        </p:txBody>
      </p:sp>
    </p:spTree>
    <p:extLst>
      <p:ext uri="{BB962C8B-B14F-4D97-AF65-F5344CB8AC3E}">
        <p14:creationId xmlns:p14="http://schemas.microsoft.com/office/powerpoint/2010/main" val="2852427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0B0203-470D-4CBC-A1B0-780831C6159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3A8FB6-4629-422C-AC2F-13DE211C7BE3}" type="slidenum">
              <a:rPr lang="en-IN" smtClean="0"/>
              <a:t>‹#›</a:t>
            </a:fld>
            <a:endParaRPr lang="en-IN"/>
          </a:p>
        </p:txBody>
      </p:sp>
    </p:spTree>
    <p:extLst>
      <p:ext uri="{BB962C8B-B14F-4D97-AF65-F5344CB8AC3E}">
        <p14:creationId xmlns:p14="http://schemas.microsoft.com/office/powerpoint/2010/main" val="94665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0B0203-470D-4CBC-A1B0-780831C6159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3A8FB6-4629-422C-AC2F-13DE211C7BE3}" type="slidenum">
              <a:rPr lang="en-IN" smtClean="0"/>
              <a:t>‹#›</a:t>
            </a:fld>
            <a:endParaRPr lang="en-IN"/>
          </a:p>
        </p:txBody>
      </p:sp>
    </p:spTree>
    <p:extLst>
      <p:ext uri="{BB962C8B-B14F-4D97-AF65-F5344CB8AC3E}">
        <p14:creationId xmlns:p14="http://schemas.microsoft.com/office/powerpoint/2010/main" val="40128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B0203-470D-4CBC-A1B0-780831C6159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3A8FB6-4629-422C-AC2F-13DE211C7BE3}" type="slidenum">
              <a:rPr lang="en-IN" smtClean="0"/>
              <a:t>‹#›</a:t>
            </a:fld>
            <a:endParaRPr lang="en-IN"/>
          </a:p>
        </p:txBody>
      </p:sp>
    </p:spTree>
    <p:extLst>
      <p:ext uri="{BB962C8B-B14F-4D97-AF65-F5344CB8AC3E}">
        <p14:creationId xmlns:p14="http://schemas.microsoft.com/office/powerpoint/2010/main" val="325643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0B0203-470D-4CBC-A1B0-780831C61593}"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3A8FB6-4629-422C-AC2F-13DE211C7BE3}" type="slidenum">
              <a:rPr lang="en-IN" smtClean="0"/>
              <a:t>‹#›</a:t>
            </a:fld>
            <a:endParaRPr lang="en-IN"/>
          </a:p>
        </p:txBody>
      </p:sp>
    </p:spTree>
    <p:extLst>
      <p:ext uri="{BB962C8B-B14F-4D97-AF65-F5344CB8AC3E}">
        <p14:creationId xmlns:p14="http://schemas.microsoft.com/office/powerpoint/2010/main" val="402271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0B0203-470D-4CBC-A1B0-780831C61593}" type="datetimeFigureOut">
              <a:rPr lang="en-IN" smtClean="0"/>
              <a:t>01-10-2020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3A8FB6-4629-422C-AC2F-13DE211C7BE3}" type="slidenum">
              <a:rPr lang="en-IN" smtClean="0"/>
              <a:t>‹#›</a:t>
            </a:fld>
            <a:endParaRPr lang="en-IN"/>
          </a:p>
        </p:txBody>
      </p:sp>
    </p:spTree>
    <p:extLst>
      <p:ext uri="{BB962C8B-B14F-4D97-AF65-F5344CB8AC3E}">
        <p14:creationId xmlns:p14="http://schemas.microsoft.com/office/powerpoint/2010/main" val="15145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0B0203-470D-4CBC-A1B0-780831C61593}" type="datetimeFigureOut">
              <a:rPr lang="en-IN" smtClean="0"/>
              <a:t>01-10-2020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3A8FB6-4629-422C-AC2F-13DE211C7BE3}" type="slidenum">
              <a:rPr lang="en-IN" smtClean="0"/>
              <a:t>‹#›</a:t>
            </a:fld>
            <a:endParaRPr lang="en-IN"/>
          </a:p>
        </p:txBody>
      </p:sp>
    </p:spTree>
    <p:extLst>
      <p:ext uri="{BB962C8B-B14F-4D97-AF65-F5344CB8AC3E}">
        <p14:creationId xmlns:p14="http://schemas.microsoft.com/office/powerpoint/2010/main" val="146436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B0203-470D-4CBC-A1B0-780831C61593}" type="datetimeFigureOut">
              <a:rPr lang="en-IN" smtClean="0"/>
              <a:t>01-10-2020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3A8FB6-4629-422C-AC2F-13DE211C7BE3}" type="slidenum">
              <a:rPr lang="en-IN" smtClean="0"/>
              <a:t>‹#›</a:t>
            </a:fld>
            <a:endParaRPr lang="en-IN"/>
          </a:p>
        </p:txBody>
      </p:sp>
    </p:spTree>
    <p:extLst>
      <p:ext uri="{BB962C8B-B14F-4D97-AF65-F5344CB8AC3E}">
        <p14:creationId xmlns:p14="http://schemas.microsoft.com/office/powerpoint/2010/main" val="411286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B0203-470D-4CBC-A1B0-780831C61593}"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3A8FB6-4629-422C-AC2F-13DE211C7BE3}" type="slidenum">
              <a:rPr lang="en-IN" smtClean="0"/>
              <a:t>‹#›</a:t>
            </a:fld>
            <a:endParaRPr lang="en-IN"/>
          </a:p>
        </p:txBody>
      </p:sp>
    </p:spTree>
    <p:extLst>
      <p:ext uri="{BB962C8B-B14F-4D97-AF65-F5344CB8AC3E}">
        <p14:creationId xmlns:p14="http://schemas.microsoft.com/office/powerpoint/2010/main" val="374011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3A8FB6-4629-422C-AC2F-13DE211C7BE3}" type="slidenum">
              <a:rPr lang="en-IN" smtClean="0"/>
              <a:t>‹#›</a:t>
            </a:fld>
            <a:endParaRPr lang="en-IN"/>
          </a:p>
        </p:txBody>
      </p:sp>
      <p:sp>
        <p:nvSpPr>
          <p:cNvPr id="5" name="Date Placeholder 4"/>
          <p:cNvSpPr>
            <a:spLocks noGrp="1"/>
          </p:cNvSpPr>
          <p:nvPr>
            <p:ph type="dt" sz="half" idx="10"/>
          </p:nvPr>
        </p:nvSpPr>
        <p:spPr/>
        <p:txBody>
          <a:bodyPr/>
          <a:lstStyle/>
          <a:p>
            <a:fld id="{B00B0203-470D-4CBC-A1B0-780831C61593}" type="datetimeFigureOut">
              <a:rPr lang="en-IN" smtClean="0"/>
              <a:t>01-10-2020</a:t>
            </a:fld>
            <a:endParaRPr lang="en-IN"/>
          </a:p>
        </p:txBody>
      </p:sp>
    </p:spTree>
    <p:extLst>
      <p:ext uri="{BB962C8B-B14F-4D97-AF65-F5344CB8AC3E}">
        <p14:creationId xmlns:p14="http://schemas.microsoft.com/office/powerpoint/2010/main" val="227955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0B0203-470D-4CBC-A1B0-780831C61593}" type="datetimeFigureOut">
              <a:rPr lang="en-IN" smtClean="0"/>
              <a:t>01-10-2020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3A8FB6-4629-422C-AC2F-13DE211C7BE3}" type="slidenum">
              <a:rPr lang="en-IN" smtClean="0"/>
              <a:t>‹#›</a:t>
            </a:fld>
            <a:endParaRPr lang="en-IN"/>
          </a:p>
        </p:txBody>
      </p:sp>
    </p:spTree>
    <p:extLst>
      <p:ext uri="{BB962C8B-B14F-4D97-AF65-F5344CB8AC3E}">
        <p14:creationId xmlns:p14="http://schemas.microsoft.com/office/powerpoint/2010/main" val="977667565"/>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21" y="1187822"/>
            <a:ext cx="9367619" cy="2308413"/>
          </a:xfrm>
        </p:spPr>
        <p:txBody>
          <a:bodyPr>
            <a:normAutofit/>
          </a:bodyPr>
          <a:lstStyle/>
          <a:p>
            <a:pPr algn="ctr"/>
            <a:r>
              <a:rPr lang="en-IN" sz="7200" b="1" dirty="0" smtClean="0">
                <a:solidFill>
                  <a:schemeClr val="tx1"/>
                </a:solidFill>
              </a:rPr>
              <a:t>Severity of Accident in Seattle City</a:t>
            </a:r>
            <a:endParaRPr lang="en-IN" sz="7200" b="1" dirty="0">
              <a:solidFill>
                <a:schemeClr val="tx1"/>
              </a:solidFill>
            </a:endParaRPr>
          </a:p>
        </p:txBody>
      </p:sp>
      <p:sp>
        <p:nvSpPr>
          <p:cNvPr id="4" name="TextBox 3"/>
          <p:cNvSpPr txBox="1"/>
          <p:nvPr/>
        </p:nvSpPr>
        <p:spPr>
          <a:xfrm>
            <a:off x="2624665" y="4370294"/>
            <a:ext cx="4666129" cy="830997"/>
          </a:xfrm>
          <a:prstGeom prst="rect">
            <a:avLst/>
          </a:prstGeom>
          <a:noFill/>
        </p:spPr>
        <p:txBody>
          <a:bodyPr wrap="square" rtlCol="0">
            <a:spAutoFit/>
          </a:bodyPr>
          <a:lstStyle/>
          <a:p>
            <a:pPr algn="ctr"/>
            <a:r>
              <a:rPr lang="en-IN" sz="2400" dirty="0" smtClean="0"/>
              <a:t>A Coursera Capstone Project by </a:t>
            </a:r>
            <a:r>
              <a:rPr lang="en-IN" sz="2400" dirty="0" err="1" smtClean="0"/>
              <a:t>Nabeel</a:t>
            </a:r>
            <a:r>
              <a:rPr lang="en-IN" sz="2400" dirty="0" smtClean="0"/>
              <a:t> </a:t>
            </a:r>
            <a:r>
              <a:rPr lang="en-IN" sz="2400" dirty="0" err="1" smtClean="0"/>
              <a:t>Sharaf</a:t>
            </a:r>
            <a:endParaRPr lang="en-IN" sz="2400" dirty="0"/>
          </a:p>
        </p:txBody>
      </p:sp>
    </p:spTree>
    <p:extLst>
      <p:ext uri="{BB962C8B-B14F-4D97-AF65-F5344CB8AC3E}">
        <p14:creationId xmlns:p14="http://schemas.microsoft.com/office/powerpoint/2010/main" val="321633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Discussion</a:t>
            </a:r>
            <a:endParaRPr lang="en-IN" dirty="0"/>
          </a:p>
        </p:txBody>
      </p:sp>
      <p:sp>
        <p:nvSpPr>
          <p:cNvPr id="3" name="Content Placeholder 2"/>
          <p:cNvSpPr>
            <a:spLocks noGrp="1"/>
          </p:cNvSpPr>
          <p:nvPr>
            <p:ph idx="1"/>
          </p:nvPr>
        </p:nvSpPr>
        <p:spPr/>
        <p:txBody>
          <a:bodyPr/>
          <a:lstStyle/>
          <a:p>
            <a:r>
              <a:rPr lang="en-IN" dirty="0"/>
              <a:t>In this project the accident severity were analysed and a model to predict the severity of the accident was created</a:t>
            </a:r>
            <a:r>
              <a:rPr lang="en-IN" dirty="0" smtClean="0"/>
              <a:t>.</a:t>
            </a:r>
            <a:endParaRPr lang="en-IN" dirty="0"/>
          </a:p>
          <a:p>
            <a:r>
              <a:rPr lang="en-IN" dirty="0"/>
              <a:t>It is evident from the data that more accidents caused damage to the property than injury.</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96682" y="3558185"/>
            <a:ext cx="4167189" cy="3084662"/>
          </a:xfrm>
          <a:prstGeom prst="rect">
            <a:avLst/>
          </a:prstGeom>
        </p:spPr>
      </p:pic>
    </p:spTree>
    <p:extLst>
      <p:ext uri="{BB962C8B-B14F-4D97-AF65-F5344CB8AC3E}">
        <p14:creationId xmlns:p14="http://schemas.microsoft.com/office/powerpoint/2010/main" val="141155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a:t>
            </a:r>
            <a:r>
              <a:rPr lang="en-IN" dirty="0" smtClean="0"/>
              <a:t>Discussion (Cont.)</a:t>
            </a:r>
            <a:endParaRPr lang="en-IN" dirty="0"/>
          </a:p>
        </p:txBody>
      </p:sp>
      <p:sp>
        <p:nvSpPr>
          <p:cNvPr id="3" name="Content Placeholder 2"/>
          <p:cNvSpPr>
            <a:spLocks noGrp="1"/>
          </p:cNvSpPr>
          <p:nvPr>
            <p:ph idx="1"/>
          </p:nvPr>
        </p:nvSpPr>
        <p:spPr/>
        <p:txBody>
          <a:bodyPr/>
          <a:lstStyle/>
          <a:p>
            <a:r>
              <a:rPr lang="en-IN" dirty="0"/>
              <a:t>After analysing the data, it’s understood that accidents happen more at Block Addresses than intersections or alleys. So it is advised to be more attentive at the addresses.</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53771" y="3226770"/>
            <a:ext cx="4515970" cy="2918535"/>
          </a:xfrm>
          <a:prstGeom prst="rect">
            <a:avLst/>
          </a:prstGeom>
        </p:spPr>
      </p:pic>
    </p:spTree>
    <p:extLst>
      <p:ext uri="{BB962C8B-B14F-4D97-AF65-F5344CB8AC3E}">
        <p14:creationId xmlns:p14="http://schemas.microsoft.com/office/powerpoint/2010/main" val="78368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Discussion (Cont.)</a:t>
            </a:r>
          </a:p>
        </p:txBody>
      </p:sp>
      <p:sp>
        <p:nvSpPr>
          <p:cNvPr id="3" name="Content Placeholder 2"/>
          <p:cNvSpPr>
            <a:spLocks noGrp="1"/>
          </p:cNvSpPr>
          <p:nvPr>
            <p:ph idx="1"/>
          </p:nvPr>
        </p:nvSpPr>
        <p:spPr/>
        <p:txBody>
          <a:bodyPr/>
          <a:lstStyle/>
          <a:p>
            <a:r>
              <a:rPr lang="en-IN" dirty="0"/>
              <a:t>The most common type of collision was parked car collisions for property damage collisions, but collisions at an angle caused the most number of injuries.</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7919" y="3055844"/>
            <a:ext cx="6867246" cy="3519768"/>
          </a:xfrm>
          <a:prstGeom prst="rect">
            <a:avLst/>
          </a:prstGeom>
        </p:spPr>
      </p:pic>
    </p:spTree>
    <p:extLst>
      <p:ext uri="{BB962C8B-B14F-4D97-AF65-F5344CB8AC3E}">
        <p14:creationId xmlns:p14="http://schemas.microsoft.com/office/powerpoint/2010/main" val="117259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a:t>This project shows the advantages of using graphs and machine learning models to prevent or reduce road accident severity. </a:t>
            </a:r>
            <a:endParaRPr lang="en-IN" dirty="0" smtClean="0"/>
          </a:p>
          <a:p>
            <a:r>
              <a:rPr lang="en-IN" dirty="0" smtClean="0"/>
              <a:t>A </a:t>
            </a:r>
            <a:r>
              <a:rPr lang="en-IN" dirty="0"/>
              <a:t>driver may look at these analytics to identify areas of possible accident causes and be prepared for such </a:t>
            </a:r>
            <a:r>
              <a:rPr lang="en-IN" dirty="0" smtClean="0"/>
              <a:t>occurrences.</a:t>
            </a:r>
            <a:endParaRPr lang="en-IN" dirty="0"/>
          </a:p>
          <a:p>
            <a:r>
              <a:rPr lang="en-IN" dirty="0"/>
              <a:t>The machine learning model may be used to predict the future outcomes and help the city management to create a plan to reduce the severity of such accidents. </a:t>
            </a:r>
          </a:p>
          <a:p>
            <a:r>
              <a:rPr lang="en-IN" dirty="0" smtClean="0"/>
              <a:t>With </a:t>
            </a:r>
            <a:r>
              <a:rPr lang="en-IN" dirty="0"/>
              <a:t>more and more </a:t>
            </a:r>
            <a:r>
              <a:rPr lang="en-IN" dirty="0" smtClean="0"/>
              <a:t>data's </a:t>
            </a:r>
            <a:r>
              <a:rPr lang="en-IN" dirty="0"/>
              <a:t>being available,  machine learning model’s accuracy will be improved and a safer traffic is assured.</a:t>
            </a:r>
          </a:p>
          <a:p>
            <a:endParaRPr lang="en-IN" dirty="0"/>
          </a:p>
        </p:txBody>
      </p:sp>
    </p:spTree>
    <p:extLst>
      <p:ext uri="{BB962C8B-B14F-4D97-AF65-F5344CB8AC3E}">
        <p14:creationId xmlns:p14="http://schemas.microsoft.com/office/powerpoint/2010/main" val="27939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Introduction </a:t>
            </a:r>
            <a:endParaRPr lang="en-IN" dirty="0"/>
          </a:p>
        </p:txBody>
      </p:sp>
      <p:sp>
        <p:nvSpPr>
          <p:cNvPr id="3" name="Content Placeholder 2"/>
          <p:cNvSpPr>
            <a:spLocks noGrp="1"/>
          </p:cNvSpPr>
          <p:nvPr>
            <p:ph idx="1"/>
          </p:nvPr>
        </p:nvSpPr>
        <p:spPr/>
        <p:txBody>
          <a:bodyPr/>
          <a:lstStyle/>
          <a:p>
            <a:r>
              <a:rPr lang="en-IN" dirty="0" smtClean="0"/>
              <a:t>Accidents are almost unavoidable in our society. City Planners must come up with innovative solutions to decrease the severity of them.</a:t>
            </a:r>
          </a:p>
          <a:p>
            <a:r>
              <a:rPr lang="en-IN" dirty="0" smtClean="0"/>
              <a:t>This </a:t>
            </a:r>
            <a:r>
              <a:rPr lang="en-IN" dirty="0"/>
              <a:t>problem requires a scientific approach to be dealt with. As more accurate and comprehensive accident data are recorded, it gives the researches a better view in analysing these incidents and come up with a solution.</a:t>
            </a:r>
          </a:p>
        </p:txBody>
      </p:sp>
    </p:spTree>
    <p:extLst>
      <p:ext uri="{BB962C8B-B14F-4D97-AF65-F5344CB8AC3E}">
        <p14:creationId xmlns:p14="http://schemas.microsoft.com/office/powerpoint/2010/main" val="3096676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Data</a:t>
            </a:r>
            <a:endParaRPr lang="en-IN" dirty="0"/>
          </a:p>
        </p:txBody>
      </p:sp>
      <p:sp>
        <p:nvSpPr>
          <p:cNvPr id="3" name="Content Placeholder 2"/>
          <p:cNvSpPr>
            <a:spLocks noGrp="1"/>
          </p:cNvSpPr>
          <p:nvPr>
            <p:ph idx="1"/>
          </p:nvPr>
        </p:nvSpPr>
        <p:spPr/>
        <p:txBody>
          <a:bodyPr/>
          <a:lstStyle/>
          <a:p>
            <a:r>
              <a:rPr lang="en-IN" dirty="0"/>
              <a:t>The Data used in this project is SDOT Traffic Management Division, Traffic Records Group. It has the information on all types of collisions provided by SPD and recorded by Traffic Records from 2004-2020, updated weekly.</a:t>
            </a:r>
          </a:p>
          <a:p>
            <a:r>
              <a:rPr lang="en-IN" dirty="0"/>
              <a:t>It contains a total of 37 attributes which will help in training the model and give a better prediction. Some of the entries in the data will be omitted to fine tune the model and get a better result.</a:t>
            </a:r>
          </a:p>
        </p:txBody>
      </p:sp>
    </p:spTree>
    <p:extLst>
      <p:ext uri="{BB962C8B-B14F-4D97-AF65-F5344CB8AC3E}">
        <p14:creationId xmlns:p14="http://schemas.microsoft.com/office/powerpoint/2010/main" val="253721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Methodology</a:t>
            </a:r>
            <a:endParaRPr lang="en-IN" dirty="0"/>
          </a:p>
        </p:txBody>
      </p:sp>
      <p:graphicFrame>
        <p:nvGraphicFramePr>
          <p:cNvPr id="4" name="Content Placeholder 2">
            <a:extLst>
              <a:ext uri="{FF2B5EF4-FFF2-40B4-BE49-F238E27FC236}">
                <a16:creationId xmlns="" xmlns:a16="http://schemas.microsoft.com/office/drawing/2014/main" xmlns:lc="http://schemas.openxmlformats.org/drawingml/2006/lockedCanvas" id="{1B39BBFC-CC66-4B87-9BBE-16A9361996DA}"/>
              </a:ext>
            </a:extLst>
          </p:cNvPr>
          <p:cNvGraphicFramePr>
            <a:graphicFrameLocks noGrp="1"/>
          </p:cNvGraphicFramePr>
          <p:nvPr>
            <p:extLst>
              <p:ext uri="{D42A27DB-BD31-4B8C-83A1-F6EECF244321}">
                <p14:modId xmlns:p14="http://schemas.microsoft.com/office/powerpoint/2010/main" val="2588199059"/>
              </p:ext>
            </p:extLst>
          </p:nvPr>
        </p:nvGraphicFramePr>
        <p:xfrm>
          <a:off x="925904" y="1423304"/>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202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3.1 Data Analysis</a:t>
            </a:r>
            <a:endParaRPr lang="en-IN" dirty="0"/>
          </a:p>
        </p:txBody>
      </p:sp>
      <p:sp>
        <p:nvSpPr>
          <p:cNvPr id="3" name="Content Placeholder 2"/>
          <p:cNvSpPr>
            <a:spLocks noGrp="1"/>
          </p:cNvSpPr>
          <p:nvPr>
            <p:ph idx="1"/>
          </p:nvPr>
        </p:nvSpPr>
        <p:spPr/>
        <p:txBody>
          <a:bodyPr/>
          <a:lstStyle/>
          <a:p>
            <a:r>
              <a:rPr lang="en-IN" dirty="0"/>
              <a:t>In order to identify the correlation of each attributes with the severity code, the below code is used </a:t>
            </a:r>
          </a:p>
          <a:p>
            <a:endParaRPr lang="en-IN" dirty="0"/>
          </a:p>
          <a:p>
            <a:pPr marL="0" indent="0" algn="ctr">
              <a:buNone/>
            </a:pPr>
            <a:r>
              <a:rPr lang="en-IN" i="1" dirty="0" err="1"/>
              <a:t>Dataframe.groupby</a:t>
            </a:r>
            <a:r>
              <a:rPr lang="en-IN" i="1" dirty="0"/>
              <a:t>([‘attribute’])[‘SEVERITYCODE’].</a:t>
            </a:r>
            <a:r>
              <a:rPr lang="en-IN" i="1" dirty="0" err="1"/>
              <a:t>value_counts</a:t>
            </a:r>
            <a:r>
              <a:rPr lang="en-IN" i="1" dirty="0"/>
              <a:t>()</a:t>
            </a:r>
          </a:p>
          <a:p>
            <a:endParaRPr lang="en-IN" dirty="0"/>
          </a:p>
          <a:p>
            <a:r>
              <a:rPr lang="en-IN" dirty="0"/>
              <a:t>This will also help in eliminating columns which will hinder the accuracy of the machine learning algorithms.</a:t>
            </a:r>
          </a:p>
          <a:p>
            <a:endParaRPr lang="en-IN" dirty="0"/>
          </a:p>
        </p:txBody>
      </p:sp>
    </p:spTree>
    <p:extLst>
      <p:ext uri="{BB962C8B-B14F-4D97-AF65-F5344CB8AC3E}">
        <p14:creationId xmlns:p14="http://schemas.microsoft.com/office/powerpoint/2010/main" val="145808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3.2 Data Encoding</a:t>
            </a:r>
            <a:endParaRPr lang="en-IN" dirty="0"/>
          </a:p>
        </p:txBody>
      </p:sp>
      <p:sp>
        <p:nvSpPr>
          <p:cNvPr id="3" name="Content Placeholder 2"/>
          <p:cNvSpPr>
            <a:spLocks noGrp="1"/>
          </p:cNvSpPr>
          <p:nvPr>
            <p:ph idx="1"/>
          </p:nvPr>
        </p:nvSpPr>
        <p:spPr/>
        <p:txBody>
          <a:bodyPr/>
          <a:lstStyle/>
          <a:p>
            <a:r>
              <a:rPr lang="en-IN" dirty="0"/>
              <a:t>It is important that we encode the datasets before starting the modelling. Most machine learning models only work with numerical data.</a:t>
            </a:r>
          </a:p>
          <a:p>
            <a:r>
              <a:rPr lang="en-IN" dirty="0"/>
              <a:t>Therefore, it is important that the other data types are converted to numerical data using the syntax:</a:t>
            </a:r>
          </a:p>
          <a:p>
            <a:pPr marL="0" indent="0" algn="ctr">
              <a:buNone/>
            </a:pPr>
            <a:r>
              <a:rPr lang="en-IN" sz="1600" i="1" dirty="0" err="1"/>
              <a:t>Dataframe</a:t>
            </a:r>
            <a:r>
              <a:rPr lang="en-IN" sz="1600" i="1" dirty="0"/>
              <a:t>[‘column’].replace(</a:t>
            </a:r>
            <a:r>
              <a:rPr lang="en-IN" sz="1600" i="1" dirty="0" err="1"/>
              <a:t>to_replace</a:t>
            </a:r>
            <a:r>
              <a:rPr lang="en-IN" sz="1600" i="1" dirty="0"/>
              <a:t>=[‘A’,’B’,’C’],value=[0,1,2],</a:t>
            </a:r>
            <a:r>
              <a:rPr lang="en-IN" sz="1600" i="1" dirty="0" err="1"/>
              <a:t>inplace</a:t>
            </a:r>
            <a:r>
              <a:rPr lang="en-IN" sz="1600" i="1" dirty="0"/>
              <a:t>=True)</a:t>
            </a:r>
          </a:p>
          <a:p>
            <a:endParaRPr lang="en-IN" dirty="0"/>
          </a:p>
        </p:txBody>
      </p:sp>
    </p:spTree>
    <p:extLst>
      <p:ext uri="{BB962C8B-B14F-4D97-AF65-F5344CB8AC3E}">
        <p14:creationId xmlns:p14="http://schemas.microsoft.com/office/powerpoint/2010/main" val="427655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3.3 Feature Creation</a:t>
            </a:r>
            <a:endParaRPr lang="en-IN" dirty="0"/>
          </a:p>
        </p:txBody>
      </p:sp>
      <p:sp>
        <p:nvSpPr>
          <p:cNvPr id="3" name="Content Placeholder 2"/>
          <p:cNvSpPr>
            <a:spLocks noGrp="1"/>
          </p:cNvSpPr>
          <p:nvPr>
            <p:ph idx="1"/>
          </p:nvPr>
        </p:nvSpPr>
        <p:spPr/>
        <p:txBody>
          <a:bodyPr/>
          <a:lstStyle/>
          <a:p>
            <a:r>
              <a:rPr lang="en-IN" dirty="0"/>
              <a:t>Now the feature set is prepared for the machine learning model to work on. Here the Feature set has 12 attributes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418891" y="2944807"/>
            <a:ext cx="2470921" cy="2823981"/>
          </a:xfrm>
          <a:prstGeom prst="rect">
            <a:avLst/>
          </a:prstGeom>
        </p:spPr>
      </p:pic>
    </p:spTree>
    <p:extLst>
      <p:ext uri="{BB962C8B-B14F-4D97-AF65-F5344CB8AC3E}">
        <p14:creationId xmlns:p14="http://schemas.microsoft.com/office/powerpoint/2010/main" val="50142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3.4 Machine Learning </a:t>
            </a:r>
            <a:r>
              <a:rPr lang="en-IN" dirty="0" err="1" smtClean="0"/>
              <a:t>Modeling</a:t>
            </a:r>
            <a:endParaRPr lang="en-IN" dirty="0"/>
          </a:p>
        </p:txBody>
      </p:sp>
      <p:sp>
        <p:nvSpPr>
          <p:cNvPr id="3" name="Content Placeholder 2"/>
          <p:cNvSpPr>
            <a:spLocks noGrp="1"/>
          </p:cNvSpPr>
          <p:nvPr>
            <p:ph idx="1"/>
          </p:nvPr>
        </p:nvSpPr>
        <p:spPr/>
        <p:txBody>
          <a:bodyPr/>
          <a:lstStyle/>
          <a:p>
            <a:r>
              <a:rPr lang="en-IN" dirty="0"/>
              <a:t>The data is split into Train (80 %) and Test (20%) for evaluation purposes. The data is then run on K Nearest Neighbour and Decision Tree Machine Learning Models. </a:t>
            </a:r>
          </a:p>
          <a:p>
            <a:pPr marL="0" indent="0" algn="ctr">
              <a:buNone/>
            </a:pPr>
            <a:r>
              <a:rPr lang="en-IN" sz="1600" i="1" dirty="0" err="1"/>
              <a:t>X_train,X_test,y_train,y_test</a:t>
            </a:r>
            <a:r>
              <a:rPr lang="en-IN" sz="1600" i="1" dirty="0"/>
              <a:t>=</a:t>
            </a:r>
            <a:r>
              <a:rPr lang="en-IN" sz="1600" i="1" dirty="0" err="1"/>
              <a:t>train_test_split</a:t>
            </a:r>
            <a:r>
              <a:rPr lang="en-IN" sz="1600" i="1" dirty="0"/>
              <a:t>(</a:t>
            </a:r>
            <a:r>
              <a:rPr lang="en-IN" sz="1600" i="1" dirty="0" err="1"/>
              <a:t>X,y,test_size</a:t>
            </a:r>
            <a:r>
              <a:rPr lang="en-IN" sz="1600" i="1" dirty="0"/>
              <a:t>=0.2,random_state=4)</a:t>
            </a:r>
          </a:p>
          <a:p>
            <a:endParaRPr lang="en-IN" dirty="0"/>
          </a:p>
        </p:txBody>
      </p:sp>
    </p:spTree>
    <p:extLst>
      <p:ext uri="{BB962C8B-B14F-4D97-AF65-F5344CB8AC3E}">
        <p14:creationId xmlns:p14="http://schemas.microsoft.com/office/powerpoint/2010/main" val="346246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Result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4994070"/>
              </p:ext>
            </p:extLst>
          </p:nvPr>
        </p:nvGraphicFramePr>
        <p:xfrm>
          <a:off x="2065767" y="3615763"/>
          <a:ext cx="5725160" cy="753491"/>
        </p:xfrm>
        <a:graphic>
          <a:graphicData uri="http://schemas.openxmlformats.org/drawingml/2006/table">
            <a:tbl>
              <a:tblPr firstRow="1" firstCol="1" bandRow="1">
                <a:tableStyleId>{5C22544A-7EE6-4342-B048-85BDC9FD1C3A}</a:tableStyleId>
              </a:tblPr>
              <a:tblGrid>
                <a:gridCol w="1908175"/>
                <a:gridCol w="1908175"/>
                <a:gridCol w="1908810"/>
              </a:tblGrid>
              <a:tr h="0">
                <a:tc>
                  <a:txBody>
                    <a:bodyPr/>
                    <a:lstStyle/>
                    <a:p>
                      <a:pPr>
                        <a:lnSpc>
                          <a:spcPct val="107000"/>
                        </a:lnSpc>
                        <a:spcAft>
                          <a:spcPts val="0"/>
                        </a:spcAft>
                        <a:tabLst>
                          <a:tab pos="1710690" algn="l"/>
                        </a:tabLst>
                      </a:pPr>
                      <a:r>
                        <a:rPr lang="en-IN" sz="1200" dirty="0">
                          <a:effectLst/>
                        </a:rPr>
                        <a:t>Machine Learning Algorithm</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tabLst>
                          <a:tab pos="1710690" algn="l"/>
                        </a:tabLst>
                      </a:pPr>
                      <a:r>
                        <a:rPr lang="en-IN" sz="1200">
                          <a:effectLst/>
                        </a:rPr>
                        <a:t>Jaccard Score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tabLst>
                          <a:tab pos="1710690" algn="l"/>
                        </a:tabLst>
                      </a:pPr>
                      <a:r>
                        <a:rPr lang="en-IN" sz="1200">
                          <a:effectLst/>
                        </a:rPr>
                        <a:t>F1-Score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tabLst>
                          <a:tab pos="1710690" algn="l"/>
                        </a:tabLst>
                      </a:pPr>
                      <a:r>
                        <a:rPr lang="en-IN" sz="1200">
                          <a:effectLst/>
                        </a:rPr>
                        <a:t>K Nearest Neighbour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tabLst>
                          <a:tab pos="1710690" algn="l"/>
                        </a:tabLst>
                      </a:pPr>
                      <a:r>
                        <a:rPr lang="en-IN" sz="1200">
                          <a:effectLst/>
                        </a:rPr>
                        <a:t>0.74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tabLst>
                          <a:tab pos="1710690" algn="l"/>
                        </a:tabLst>
                      </a:pPr>
                      <a:r>
                        <a:rPr lang="en-IN" sz="1200">
                          <a:effectLst/>
                        </a:rPr>
                        <a:t>0.71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tabLst>
                          <a:tab pos="1710690" algn="l"/>
                        </a:tabLst>
                      </a:pPr>
                      <a:r>
                        <a:rPr lang="en-IN" sz="1200">
                          <a:effectLst/>
                        </a:rPr>
                        <a:t>Decision Tree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tabLst>
                          <a:tab pos="1710690" algn="l"/>
                        </a:tabLst>
                      </a:pPr>
                      <a:r>
                        <a:rPr lang="en-IN" sz="1200">
                          <a:effectLst/>
                        </a:rPr>
                        <a:t>0.74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tabLst>
                          <a:tab pos="1710690" algn="l"/>
                        </a:tabLst>
                      </a:pPr>
                      <a:r>
                        <a:rPr lang="en-IN" sz="1200" dirty="0">
                          <a:effectLst/>
                        </a:rPr>
                        <a:t>0.71</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
        <p:nvSpPr>
          <p:cNvPr id="6" name="TextBox 5"/>
          <p:cNvSpPr txBox="1"/>
          <p:nvPr/>
        </p:nvSpPr>
        <p:spPr>
          <a:xfrm>
            <a:off x="1075765" y="2030506"/>
            <a:ext cx="7705164" cy="1200329"/>
          </a:xfrm>
          <a:prstGeom prst="rect">
            <a:avLst/>
          </a:prstGeom>
          <a:noFill/>
        </p:spPr>
        <p:txBody>
          <a:bodyPr wrap="square" rtlCol="0">
            <a:spAutoFit/>
          </a:bodyPr>
          <a:lstStyle/>
          <a:p>
            <a:r>
              <a:rPr lang="en-IN" smtClean="0"/>
              <a:t>The data is applied with K Nearest Neighbour and Decision Tree Machine Learning Models. The Jaccard Score anf F1-score was calculated to determine the accuracy of each model. For this project both the models used delivered similar results </a:t>
            </a:r>
            <a:endParaRPr lang="en-IN" dirty="0"/>
          </a:p>
        </p:txBody>
      </p:sp>
    </p:spTree>
    <p:extLst>
      <p:ext uri="{BB962C8B-B14F-4D97-AF65-F5344CB8AC3E}">
        <p14:creationId xmlns:p14="http://schemas.microsoft.com/office/powerpoint/2010/main" val="25518087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TotalTime>
  <Words>613</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Severity of Accident in Seattle City</vt:lpstr>
      <vt:lpstr>1. Introduction </vt:lpstr>
      <vt:lpstr>2. Data</vt:lpstr>
      <vt:lpstr>3. Methodology</vt:lpstr>
      <vt:lpstr>3.1 Data Analysis</vt:lpstr>
      <vt:lpstr>3.2 Data Encoding</vt:lpstr>
      <vt:lpstr>3.3 Feature Creation</vt:lpstr>
      <vt:lpstr>3.4 Machine Learning Modeling</vt:lpstr>
      <vt:lpstr>4. Result</vt:lpstr>
      <vt:lpstr>5. Discussion</vt:lpstr>
      <vt:lpstr>5. Discussion (Cont.)</vt:lpstr>
      <vt:lpstr>5. Discussion (Cont.)</vt:lpstr>
      <vt:lpstr>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Severity of Accident in Seattle City</dc:title>
  <dc:creator>Kulsam</dc:creator>
  <cp:lastModifiedBy>Kulsam</cp:lastModifiedBy>
  <cp:revision>2</cp:revision>
  <dcterms:created xsi:type="dcterms:W3CDTF">2020-09-30T22:57:33Z</dcterms:created>
  <dcterms:modified xsi:type="dcterms:W3CDTF">2020-09-30T23:11:03Z</dcterms:modified>
</cp:coreProperties>
</file>