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9" y="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54356"/>
            <a:ext cx="6931659" cy="988694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6400" y="54356"/>
            <a:ext cx="6855459" cy="988694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0" y="54356"/>
            <a:ext cx="7007859" cy="988694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096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200" y="124205"/>
            <a:ext cx="622554" cy="744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54356"/>
            <a:ext cx="7919719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244091"/>
            <a:ext cx="8408670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81200"/>
            <a:ext cx="7007859" cy="196977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&amp; Intranet Architecture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(IIA)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5671066"/>
            <a:ext cx="42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Course Instructor: Hira Beenish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2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67130"/>
            <a:ext cx="8547735" cy="1541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marR="5080" indent="-457200">
              <a:lnSpc>
                <a:spcPct val="99200"/>
              </a:lnSpc>
              <a:spcBef>
                <a:spcPts val="12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500" dirty="0">
                <a:latin typeface="Arial"/>
                <a:cs typeface="Arial"/>
              </a:rPr>
              <a:t>Static routing also does </a:t>
            </a:r>
            <a:r>
              <a:rPr sz="2500" spc="-5" dirty="0">
                <a:latin typeface="Arial"/>
                <a:cs typeface="Arial"/>
              </a:rPr>
              <a:t>not handle </a:t>
            </a:r>
            <a:r>
              <a:rPr sz="2500" dirty="0">
                <a:latin typeface="Arial"/>
                <a:cs typeface="Arial"/>
              </a:rPr>
              <a:t>failures in external  networks well </a:t>
            </a:r>
            <a:r>
              <a:rPr sz="2500" spc="-5" dirty="0">
                <a:latin typeface="Arial"/>
                <a:cs typeface="Arial"/>
              </a:rPr>
              <a:t>because </a:t>
            </a:r>
            <a:r>
              <a:rPr sz="2500" dirty="0">
                <a:latin typeface="Arial"/>
                <a:cs typeface="Arial"/>
              </a:rPr>
              <a:t>any route that is configured  manually must be updated or </a:t>
            </a:r>
            <a:r>
              <a:rPr sz="2500" spc="-5" dirty="0">
                <a:latin typeface="Arial"/>
                <a:cs typeface="Arial"/>
              </a:rPr>
              <a:t>reconfigured manually </a:t>
            </a:r>
            <a:r>
              <a:rPr sz="2500" dirty="0">
                <a:latin typeface="Arial"/>
                <a:cs typeface="Arial"/>
              </a:rPr>
              <a:t>to fix  or repair any lost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connectivity.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Static </a:t>
            </a:r>
            <a:r>
              <a:rPr sz="3600" spc="-5" dirty="0"/>
              <a:t>Routing</a:t>
            </a:r>
            <a:r>
              <a:rPr sz="3600" spc="-40" dirty="0"/>
              <a:t> </a:t>
            </a:r>
            <a:r>
              <a:rPr sz="3600" spc="-5" dirty="0"/>
              <a:t>Protocols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159511"/>
            <a:ext cx="553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Dynamic Routing</a:t>
            </a:r>
            <a:r>
              <a:rPr sz="3600" spc="10" dirty="0"/>
              <a:t> </a:t>
            </a:r>
            <a:r>
              <a:rPr sz="3600" spc="-5" dirty="0"/>
              <a:t>Protocols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90930"/>
            <a:ext cx="8682355" cy="436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In </a:t>
            </a:r>
            <a:r>
              <a:rPr sz="2500" spc="-5" dirty="0">
                <a:latin typeface="Arial"/>
                <a:cs typeface="Arial"/>
              </a:rPr>
              <a:t>dynamic </a:t>
            </a:r>
            <a:r>
              <a:rPr sz="2500" dirty="0">
                <a:latin typeface="Arial"/>
                <a:cs typeface="Arial"/>
              </a:rPr>
              <a:t>routing, the routers monitor the </a:t>
            </a:r>
            <a:r>
              <a:rPr sz="2500" spc="-5" dirty="0">
                <a:latin typeface="Arial"/>
                <a:cs typeface="Arial"/>
              </a:rPr>
              <a:t>network, </a:t>
            </a:r>
            <a:r>
              <a:rPr sz="2500" dirty="0">
                <a:latin typeface="Arial"/>
                <a:cs typeface="Arial"/>
              </a:rPr>
              <a:t>and can  </a:t>
            </a:r>
            <a:r>
              <a:rPr sz="2500" spc="-5" dirty="0">
                <a:latin typeface="Arial"/>
                <a:cs typeface="Arial"/>
              </a:rPr>
              <a:t>change </a:t>
            </a:r>
            <a:r>
              <a:rPr sz="2500" dirty="0">
                <a:latin typeface="Arial"/>
                <a:cs typeface="Arial"/>
              </a:rPr>
              <a:t>their routing </a:t>
            </a:r>
            <a:r>
              <a:rPr sz="2500" spc="-5" dirty="0">
                <a:latin typeface="Arial"/>
                <a:cs typeface="Arial"/>
              </a:rPr>
              <a:t>tables </a:t>
            </a:r>
            <a:r>
              <a:rPr sz="2500" dirty="0">
                <a:latin typeface="Arial"/>
                <a:cs typeface="Arial"/>
              </a:rPr>
              <a:t>based </a:t>
            </a:r>
            <a:r>
              <a:rPr sz="2500" spc="-5" dirty="0">
                <a:latin typeface="Arial"/>
                <a:cs typeface="Arial"/>
              </a:rPr>
              <a:t>on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current </a:t>
            </a:r>
            <a:r>
              <a:rPr sz="2500" dirty="0">
                <a:latin typeface="Arial"/>
                <a:cs typeface="Arial"/>
              </a:rPr>
              <a:t>network  </a:t>
            </a:r>
            <a:r>
              <a:rPr sz="2500" spc="-5" dirty="0">
                <a:latin typeface="Arial"/>
                <a:cs typeface="Arial"/>
              </a:rPr>
              <a:t>conditions. </a:t>
            </a:r>
            <a:r>
              <a:rPr sz="2500" dirty="0">
                <a:latin typeface="Arial"/>
                <a:cs typeface="Arial"/>
              </a:rPr>
              <a:t>The network thus adapts to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changing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Arial"/>
                <a:cs typeface="Arial"/>
              </a:rPr>
              <a:t>Conditions.</a:t>
            </a:r>
            <a:endParaRPr sz="2500">
              <a:latin typeface="Arial"/>
              <a:cs typeface="Arial"/>
            </a:endParaRPr>
          </a:p>
          <a:p>
            <a:pPr marL="12700" marR="5080" algn="just">
              <a:lnSpc>
                <a:spcPct val="99600"/>
              </a:lnSpc>
              <a:spcBef>
                <a:spcPts val="610"/>
              </a:spcBef>
            </a:pPr>
            <a:r>
              <a:rPr sz="2500" spc="-5" dirty="0">
                <a:latin typeface="Arial"/>
                <a:cs typeface="Arial"/>
              </a:rPr>
              <a:t>Dynamic </a:t>
            </a:r>
            <a:r>
              <a:rPr sz="2500" dirty="0">
                <a:latin typeface="Arial"/>
                <a:cs typeface="Arial"/>
              </a:rPr>
              <a:t>routing </a:t>
            </a:r>
            <a:r>
              <a:rPr sz="2500" spc="-5" dirty="0">
                <a:latin typeface="Arial"/>
                <a:cs typeface="Arial"/>
              </a:rPr>
              <a:t>protocols </a:t>
            </a:r>
            <a:r>
              <a:rPr sz="2500" dirty="0">
                <a:latin typeface="Arial"/>
                <a:cs typeface="Arial"/>
              </a:rPr>
              <a:t>are </a:t>
            </a:r>
            <a:r>
              <a:rPr sz="2500" spc="-5" dirty="0">
                <a:latin typeface="Arial"/>
                <a:cs typeface="Arial"/>
              </a:rPr>
              <a:t>supported </a:t>
            </a:r>
            <a:r>
              <a:rPr sz="2500" dirty="0">
                <a:latin typeface="Arial"/>
                <a:cs typeface="Arial"/>
              </a:rPr>
              <a:t>by software  </a:t>
            </a:r>
            <a:r>
              <a:rPr sz="2500" spc="-5" dirty="0">
                <a:latin typeface="Arial"/>
                <a:cs typeface="Arial"/>
              </a:rPr>
              <a:t>applications running </a:t>
            </a:r>
            <a:r>
              <a:rPr sz="2500" dirty="0">
                <a:latin typeface="Arial"/>
                <a:cs typeface="Arial"/>
              </a:rPr>
              <a:t>on the </a:t>
            </a:r>
            <a:r>
              <a:rPr sz="2500" spc="-5" dirty="0">
                <a:latin typeface="Arial"/>
                <a:cs typeface="Arial"/>
              </a:rPr>
              <a:t>routing </a:t>
            </a:r>
            <a:r>
              <a:rPr sz="2500" dirty="0">
                <a:latin typeface="Arial"/>
                <a:cs typeface="Arial"/>
              </a:rPr>
              <a:t>device (the router) </a:t>
            </a:r>
            <a:r>
              <a:rPr sz="2500" spc="-5" dirty="0">
                <a:latin typeface="Arial"/>
                <a:cs typeface="Arial"/>
              </a:rPr>
              <a:t>which  dynamically learn network destinations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how to get to  </a:t>
            </a:r>
            <a:r>
              <a:rPr sz="2500" dirty="0">
                <a:latin typeface="Arial"/>
                <a:cs typeface="Arial"/>
              </a:rPr>
              <a:t>them and also advertise those </a:t>
            </a:r>
            <a:r>
              <a:rPr sz="2500" spc="-5" dirty="0">
                <a:latin typeface="Arial"/>
                <a:cs typeface="Arial"/>
              </a:rPr>
              <a:t>destinations </a:t>
            </a:r>
            <a:r>
              <a:rPr sz="2500" dirty="0">
                <a:latin typeface="Arial"/>
                <a:cs typeface="Arial"/>
              </a:rPr>
              <a:t>to other routers.  </a:t>
            </a:r>
            <a:r>
              <a:rPr sz="2500" spc="-5" dirty="0">
                <a:latin typeface="Arial"/>
                <a:cs typeface="Arial"/>
              </a:rPr>
              <a:t>This advertisement </a:t>
            </a:r>
            <a:r>
              <a:rPr sz="2500" dirty="0">
                <a:latin typeface="Arial"/>
                <a:cs typeface="Arial"/>
              </a:rPr>
              <a:t>function </a:t>
            </a:r>
            <a:r>
              <a:rPr sz="2500" spc="-5" dirty="0">
                <a:latin typeface="Arial"/>
                <a:cs typeface="Arial"/>
              </a:rPr>
              <a:t>allows all </a:t>
            </a:r>
            <a:r>
              <a:rPr sz="2500" dirty="0">
                <a:latin typeface="Arial"/>
                <a:cs typeface="Arial"/>
              </a:rPr>
              <a:t>the routers to </a:t>
            </a:r>
            <a:r>
              <a:rPr sz="2500" spc="-5" dirty="0">
                <a:latin typeface="Arial"/>
                <a:cs typeface="Arial"/>
              </a:rPr>
              <a:t>learn  about all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destination </a:t>
            </a:r>
            <a:r>
              <a:rPr sz="2500" dirty="0">
                <a:latin typeface="Arial"/>
                <a:cs typeface="Arial"/>
              </a:rPr>
              <a:t>networks that exist and how to those  networks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676" y="228600"/>
            <a:ext cx="6590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</a:t>
            </a:r>
            <a:r>
              <a:rPr spc="-10" dirty="0"/>
              <a:t>of </a:t>
            </a:r>
            <a:r>
              <a:rPr spc="-5" dirty="0"/>
              <a:t>Dynamic Routing</a:t>
            </a:r>
            <a:r>
              <a:rPr spc="10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67130"/>
            <a:ext cx="86048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1795780" algn="l"/>
                <a:tab pos="2972435" algn="l"/>
                <a:tab pos="4466590" algn="l"/>
                <a:tab pos="5184775" algn="l"/>
                <a:tab pos="5743575" algn="l"/>
                <a:tab pos="7590155" algn="l"/>
                <a:tab pos="8149590" algn="l"/>
              </a:tabLst>
            </a:pPr>
            <a:r>
              <a:rPr sz="2500" dirty="0">
                <a:latin typeface="Arial"/>
                <a:cs typeface="Arial"/>
              </a:rPr>
              <a:t>Dy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amic	routing	protoc</a:t>
            </a:r>
            <a:r>
              <a:rPr sz="2500" spc="-10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ls	can	</a:t>
            </a:r>
            <a:r>
              <a:rPr sz="2500" spc="-10" dirty="0">
                <a:latin typeface="Arial"/>
                <a:cs typeface="Arial"/>
              </a:rPr>
              <a:t>b</a:t>
            </a:r>
            <a:r>
              <a:rPr sz="2500" dirty="0">
                <a:latin typeface="Arial"/>
                <a:cs typeface="Arial"/>
              </a:rPr>
              <a:t>e	c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tegori</a:t>
            </a:r>
            <a:r>
              <a:rPr sz="2500" spc="-10" dirty="0">
                <a:latin typeface="Arial"/>
                <a:cs typeface="Arial"/>
              </a:rPr>
              <a:t>z</a:t>
            </a:r>
            <a:r>
              <a:rPr sz="2500" dirty="0">
                <a:latin typeface="Arial"/>
                <a:cs typeface="Arial"/>
              </a:rPr>
              <a:t>ed	on	the  basis of various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parameters.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9335" y="2005330"/>
            <a:ext cx="203453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8035" algn="l"/>
              </a:tabLst>
            </a:pPr>
            <a:r>
              <a:rPr sz="2500" dirty="0">
                <a:latin typeface="Arial"/>
                <a:cs typeface="Arial"/>
              </a:rPr>
              <a:t>into	fo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w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005330"/>
            <a:ext cx="6336665" cy="260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10030" algn="l"/>
                <a:tab pos="2743835" algn="l"/>
                <a:tab pos="4295140" algn="l"/>
                <a:tab pos="5017135" algn="l"/>
              </a:tabLst>
            </a:pPr>
            <a:r>
              <a:rPr sz="2500" dirty="0">
                <a:latin typeface="Arial"/>
                <a:cs typeface="Arial"/>
              </a:rPr>
              <a:t>Dy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amic	routing	protoco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s	are	cl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ssified  protocols:-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500" dirty="0">
                <a:latin typeface="Arial"/>
                <a:cs typeface="Arial"/>
              </a:rPr>
              <a:t>Routing Information Protocol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(RIP)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500" dirty="0">
                <a:latin typeface="Arial"/>
                <a:cs typeface="Arial"/>
              </a:rPr>
              <a:t>Interior gateway routing protocol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(IGRP)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500" dirty="0">
                <a:latin typeface="Arial"/>
                <a:cs typeface="Arial"/>
              </a:rPr>
              <a:t>Open shortest </a:t>
            </a:r>
            <a:r>
              <a:rPr sz="2500" spc="-5" dirty="0">
                <a:latin typeface="Arial"/>
                <a:cs typeface="Arial"/>
              </a:rPr>
              <a:t>path </a:t>
            </a:r>
            <a:r>
              <a:rPr sz="2500" dirty="0">
                <a:latin typeface="Arial"/>
                <a:cs typeface="Arial"/>
              </a:rPr>
              <a:t>first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(OSPF)</a:t>
            </a: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500" dirty="0">
                <a:latin typeface="Arial"/>
                <a:cs typeface="Arial"/>
              </a:rPr>
              <a:t>Border Gateway Protocol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(BGP)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403351"/>
            <a:ext cx="4380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Distance </a:t>
            </a:r>
            <a:r>
              <a:rPr spc="-35" dirty="0"/>
              <a:t>Vector</a:t>
            </a:r>
            <a:r>
              <a:rPr spc="-30"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876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b="1" spc="-5" dirty="0">
                <a:latin typeface="Arial"/>
                <a:cs typeface="Arial"/>
              </a:rPr>
              <a:t>Distance vector </a:t>
            </a:r>
            <a:r>
              <a:rPr spc="-5" dirty="0"/>
              <a:t>routing is so named because </a:t>
            </a:r>
            <a:r>
              <a:rPr dirty="0"/>
              <a:t>it </a:t>
            </a:r>
            <a:r>
              <a:rPr spc="-5" dirty="0"/>
              <a:t>involves  two factors: </a:t>
            </a:r>
            <a:r>
              <a:rPr b="1" dirty="0">
                <a:latin typeface="Arial"/>
                <a:cs typeface="Arial"/>
              </a:rPr>
              <a:t>the </a:t>
            </a:r>
            <a:r>
              <a:rPr b="1" i="1" spc="-5" dirty="0">
                <a:latin typeface="Arial"/>
                <a:cs typeface="Arial"/>
              </a:rPr>
              <a:t>distance</a:t>
            </a:r>
            <a:r>
              <a:rPr spc="-5" dirty="0"/>
              <a:t>, or </a:t>
            </a:r>
            <a:r>
              <a:rPr dirty="0"/>
              <a:t>metric, of </a:t>
            </a:r>
            <a:r>
              <a:rPr spc="-5" dirty="0"/>
              <a:t>a destination, and  the </a:t>
            </a:r>
            <a:r>
              <a:rPr b="1" i="1" spc="-5" dirty="0">
                <a:latin typeface="Arial"/>
                <a:cs typeface="Arial"/>
              </a:rPr>
              <a:t>vector</a:t>
            </a:r>
            <a:r>
              <a:rPr spc="-5" dirty="0"/>
              <a:t>, or direction </a:t>
            </a:r>
            <a:r>
              <a:rPr dirty="0"/>
              <a:t>to </a:t>
            </a:r>
            <a:r>
              <a:rPr spc="-5" dirty="0"/>
              <a:t>take </a:t>
            </a:r>
            <a:r>
              <a:rPr dirty="0"/>
              <a:t>to get </a:t>
            </a:r>
            <a:r>
              <a:rPr spc="-5" dirty="0"/>
              <a:t>there. Routing  information is only exchanged between directly connected  neighbors</a:t>
            </a:r>
            <a:r>
              <a:rPr sz="1800" spc="-5" dirty="0"/>
              <a:t>.</a:t>
            </a:r>
            <a:endParaRPr sz="1800">
              <a:latin typeface="Arial"/>
              <a:cs typeface="Arial"/>
            </a:endParaRPr>
          </a:p>
          <a:p>
            <a:pPr marL="298450" marR="305435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whole idea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distance </a:t>
            </a:r>
            <a:r>
              <a:rPr dirty="0">
                <a:solidFill>
                  <a:srgbClr val="000000"/>
                </a:solidFill>
              </a:rPr>
              <a:t>vector </a:t>
            </a:r>
            <a:r>
              <a:rPr spc="-5" dirty="0">
                <a:solidFill>
                  <a:srgbClr val="000000"/>
                </a:solidFill>
              </a:rPr>
              <a:t>routing is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sharing </a:t>
            </a:r>
            <a:r>
              <a:rPr dirty="0">
                <a:solidFill>
                  <a:srgbClr val="000000"/>
                </a:solidFill>
              </a:rPr>
              <a:t>of  </a:t>
            </a:r>
            <a:r>
              <a:rPr spc="-5" dirty="0">
                <a:solidFill>
                  <a:srgbClr val="000000"/>
                </a:solidFill>
              </a:rPr>
              <a:t>information between directly connected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neighbors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spc="-5" dirty="0"/>
              <a:t>DV determine </a:t>
            </a:r>
            <a:r>
              <a:rPr dirty="0"/>
              <a:t>the </a:t>
            </a:r>
            <a:r>
              <a:rPr spc="-5" dirty="0"/>
              <a:t>path </a:t>
            </a:r>
            <a:r>
              <a:rPr dirty="0"/>
              <a:t>to </a:t>
            </a:r>
            <a:r>
              <a:rPr spc="-5" dirty="0"/>
              <a:t>remote networks using </a:t>
            </a:r>
            <a:r>
              <a:rPr b="1" dirty="0">
                <a:latin typeface="Arial"/>
                <a:cs typeface="Arial"/>
              </a:rPr>
              <a:t>hop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count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890" y="4444745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metric.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594" y="4681982"/>
            <a:ext cx="158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Hop</a:t>
            </a:r>
            <a:r>
              <a:rPr sz="2400" b="1" i="1" spc="-7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Count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190997"/>
            <a:ext cx="8710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5000"/>
              <a:buFont typeface="Wingdings"/>
              <a:buChar char=""/>
              <a:tabLst>
                <a:tab pos="361315" algn="l"/>
                <a:tab pos="361950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hop count is defined as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times a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packet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needs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pass through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router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reach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remote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destination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67891"/>
            <a:ext cx="8553450" cy="232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81597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08000" algn="l"/>
              </a:tabLst>
            </a:pPr>
            <a:r>
              <a:rPr sz="2400" spc="-5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distance vector </a:t>
            </a:r>
            <a:r>
              <a:rPr sz="2400" spc="-5" dirty="0">
                <a:latin typeface="Arial"/>
                <a:cs typeface="Arial"/>
              </a:rPr>
              <a:t>routing, each node shares </a:t>
            </a:r>
            <a:r>
              <a:rPr sz="2400" dirty="0">
                <a:latin typeface="Arial"/>
                <a:cs typeface="Arial"/>
              </a:rPr>
              <a:t>its  </a:t>
            </a:r>
            <a:r>
              <a:rPr sz="2400" spc="-5" dirty="0">
                <a:latin typeface="Arial"/>
                <a:cs typeface="Arial"/>
              </a:rPr>
              <a:t>routing table with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immediate neighbors periodically  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Router periodically (every 30 seconds, transmits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routing  table via a broadcast packet that reaches all other routers on  the local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1521"/>
            <a:ext cx="8047355" cy="525081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2235"/>
              </a:spcBef>
            </a:pPr>
            <a:r>
              <a:rPr sz="3200" spc="-5" dirty="0">
                <a:latin typeface="Arial"/>
                <a:cs typeface="Arial"/>
              </a:rPr>
              <a:t>Link State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Routing</a:t>
            </a:r>
            <a:endParaRPr sz="3200">
              <a:latin typeface="Arial"/>
              <a:cs typeface="Arial"/>
            </a:endParaRPr>
          </a:p>
          <a:p>
            <a:pPr marL="469900" marR="818515" indent="-457200">
              <a:lnSpc>
                <a:spcPct val="100000"/>
              </a:lnSpc>
              <a:spcBef>
                <a:spcPts val="2140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Routers send updates only when there’s a  change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Router that detects change creates a </a:t>
            </a:r>
            <a:r>
              <a:rPr sz="3200" dirty="0">
                <a:latin typeface="Times New Roman"/>
                <a:cs typeface="Times New Roman"/>
              </a:rPr>
              <a:t>link-state  </a:t>
            </a:r>
            <a:r>
              <a:rPr sz="3200" spc="-5" dirty="0">
                <a:latin typeface="Times New Roman"/>
                <a:cs typeface="Times New Roman"/>
              </a:rPr>
              <a:t>advertisement (LSA) and sends it to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neighbors</a:t>
            </a:r>
            <a:endParaRPr sz="3200">
              <a:latin typeface="Times New Roman"/>
              <a:cs typeface="Times New Roman"/>
            </a:endParaRPr>
          </a:p>
          <a:p>
            <a:pPr marL="469900" marR="1054735" indent="-457200">
              <a:lnSpc>
                <a:spcPct val="100000"/>
              </a:lnSpc>
              <a:spcBef>
                <a:spcPts val="76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Neighbors propagate the change to </a:t>
            </a:r>
            <a:r>
              <a:rPr sz="3200" dirty="0">
                <a:latin typeface="Times New Roman"/>
                <a:cs typeface="Times New Roman"/>
              </a:rPr>
              <a:t>their  </a:t>
            </a:r>
            <a:r>
              <a:rPr sz="3200" spc="-5" dirty="0">
                <a:latin typeface="Times New Roman"/>
                <a:cs typeface="Times New Roman"/>
              </a:rPr>
              <a:t>neighbors</a:t>
            </a:r>
            <a:endParaRPr sz="3200">
              <a:latin typeface="Times New Roman"/>
              <a:cs typeface="Times New Roman"/>
            </a:endParaRPr>
          </a:p>
          <a:p>
            <a:pPr marL="469900" marR="489584" indent="-457200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Routers </a:t>
            </a:r>
            <a:r>
              <a:rPr sz="3200" dirty="0">
                <a:latin typeface="Times New Roman"/>
                <a:cs typeface="Times New Roman"/>
              </a:rPr>
              <a:t>update </a:t>
            </a:r>
            <a:r>
              <a:rPr sz="3200" spc="-5" dirty="0">
                <a:latin typeface="Times New Roman"/>
                <a:cs typeface="Times New Roman"/>
              </a:rPr>
              <a:t>their topological database if  necessary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250951"/>
            <a:ext cx="5554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Distance-Vector Vs.</a:t>
            </a:r>
            <a:r>
              <a:rPr spc="-10" dirty="0"/>
              <a:t> </a:t>
            </a:r>
            <a:r>
              <a:rPr spc="-5" dirty="0"/>
              <a:t>Link-State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8392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668" y="199804"/>
            <a:ext cx="6228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Routing Information Protocol</a:t>
            </a:r>
            <a:r>
              <a:rPr spc="-10" dirty="0"/>
              <a:t> </a:t>
            </a:r>
            <a:r>
              <a:rPr spc="-5" dirty="0"/>
              <a:t>(RIP)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7130"/>
            <a:ext cx="8682355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Most common routing protocol used to transfer routing  information </a:t>
            </a:r>
            <a:r>
              <a:rPr sz="2500" spc="-5" dirty="0">
                <a:latin typeface="Arial"/>
                <a:cs typeface="Arial"/>
              </a:rPr>
              <a:t>between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routers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Allows </a:t>
            </a:r>
            <a:r>
              <a:rPr sz="2500" dirty="0">
                <a:latin typeface="Arial"/>
                <a:cs typeface="Arial"/>
              </a:rPr>
              <a:t>the router to determine </a:t>
            </a:r>
            <a:r>
              <a:rPr sz="2500" spc="-5" dirty="0">
                <a:latin typeface="Arial"/>
                <a:cs typeface="Arial"/>
              </a:rPr>
              <a:t>which </a:t>
            </a:r>
            <a:r>
              <a:rPr sz="2500" dirty="0">
                <a:latin typeface="Arial"/>
                <a:cs typeface="Arial"/>
              </a:rPr>
              <a:t>path it </a:t>
            </a:r>
            <a:r>
              <a:rPr sz="2500" spc="-5" dirty="0">
                <a:latin typeface="Arial"/>
                <a:cs typeface="Arial"/>
              </a:rPr>
              <a:t>will use </a:t>
            </a:r>
            <a:r>
              <a:rPr sz="2500" dirty="0">
                <a:latin typeface="Arial"/>
                <a:cs typeface="Arial"/>
              </a:rPr>
              <a:t>to  send data, based on a </a:t>
            </a:r>
            <a:r>
              <a:rPr sz="2500" spc="-5" dirty="0">
                <a:latin typeface="Arial"/>
                <a:cs typeface="Arial"/>
              </a:rPr>
              <a:t>concept called Distance </a:t>
            </a:r>
            <a:r>
              <a:rPr sz="2500" dirty="0">
                <a:latin typeface="Arial"/>
                <a:cs typeface="Arial"/>
              </a:rPr>
              <a:t>vector  routing.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Whenever </a:t>
            </a:r>
            <a:r>
              <a:rPr sz="2500" dirty="0">
                <a:latin typeface="Arial"/>
                <a:cs typeface="Arial"/>
              </a:rPr>
              <a:t>data travels on a router, and thus through a new  </a:t>
            </a:r>
            <a:r>
              <a:rPr sz="2500" spc="-5" dirty="0">
                <a:latin typeface="Arial"/>
                <a:cs typeface="Arial"/>
              </a:rPr>
              <a:t>network </a:t>
            </a:r>
            <a:r>
              <a:rPr sz="2500" dirty="0">
                <a:latin typeface="Arial"/>
                <a:cs typeface="Arial"/>
              </a:rPr>
              <a:t>number, it </a:t>
            </a:r>
            <a:r>
              <a:rPr sz="2500" spc="-5" dirty="0">
                <a:latin typeface="Arial"/>
                <a:cs typeface="Arial"/>
              </a:rPr>
              <a:t>is considered to have </a:t>
            </a:r>
            <a:r>
              <a:rPr sz="2500" dirty="0">
                <a:latin typeface="Arial"/>
                <a:cs typeface="Arial"/>
              </a:rPr>
              <a:t>traveled </a:t>
            </a:r>
            <a:r>
              <a:rPr sz="2500" spc="-5" dirty="0">
                <a:latin typeface="Arial"/>
                <a:cs typeface="Arial"/>
              </a:rPr>
              <a:t>one  </a:t>
            </a:r>
            <a:r>
              <a:rPr sz="2500" dirty="0">
                <a:latin typeface="Arial"/>
                <a:cs typeface="Arial"/>
              </a:rPr>
              <a:t>hop.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A path that has a hop count of 4 </a:t>
            </a:r>
            <a:r>
              <a:rPr sz="2500" spc="-5" dirty="0">
                <a:latin typeface="Arial"/>
                <a:cs typeface="Arial"/>
              </a:rPr>
              <a:t>indicates </a:t>
            </a:r>
            <a:r>
              <a:rPr sz="2500" dirty="0">
                <a:latin typeface="Arial"/>
                <a:cs typeface="Arial"/>
              </a:rPr>
              <a:t>that </a:t>
            </a:r>
            <a:r>
              <a:rPr sz="2500" spc="-5" dirty="0">
                <a:latin typeface="Arial"/>
                <a:cs typeface="Arial"/>
              </a:rPr>
              <a:t>data  traveling along </a:t>
            </a:r>
            <a:r>
              <a:rPr sz="2500" dirty="0">
                <a:latin typeface="Arial"/>
                <a:cs typeface="Arial"/>
              </a:rPr>
              <a:t>that path must have </a:t>
            </a:r>
            <a:r>
              <a:rPr sz="2500" spc="-5" dirty="0">
                <a:latin typeface="Arial"/>
                <a:cs typeface="Arial"/>
              </a:rPr>
              <a:t>passed </a:t>
            </a:r>
            <a:r>
              <a:rPr sz="2500" dirty="0">
                <a:latin typeface="Arial"/>
                <a:cs typeface="Arial"/>
              </a:rPr>
              <a:t>through four  routers before reaching its final destination on the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network</a:t>
            </a:r>
          </a:p>
          <a:p>
            <a:pPr marL="444500" indent="-43180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444500" algn="l"/>
                <a:tab pos="445134" algn="l"/>
              </a:tabLst>
            </a:pPr>
            <a:r>
              <a:rPr sz="2500" dirty="0">
                <a:latin typeface="Arial"/>
                <a:cs typeface="Arial"/>
              </a:rPr>
              <a:t>Broadcasts its routing table every 30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seconds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70" y="304800"/>
            <a:ext cx="7491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Interior Gateway Routing Protocol</a:t>
            </a:r>
            <a:r>
              <a:rPr spc="15" dirty="0"/>
              <a:t> </a:t>
            </a:r>
            <a:r>
              <a:rPr spc="-5" dirty="0"/>
              <a:t>(IGRP)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4739"/>
            <a:ext cx="8528050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Developed by Cisco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Corporation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Its a distance-vector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Sends routing updates at 90-second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  <a:tab pos="1328420" algn="l"/>
                <a:tab pos="1929130" algn="l"/>
                <a:tab pos="2901315" algn="l"/>
                <a:tab pos="4060825" algn="l"/>
                <a:tab pos="5476240" algn="l"/>
                <a:tab pos="5956935" algn="l"/>
                <a:tab pos="6946900" algn="l"/>
                <a:tab pos="7684134" algn="l"/>
              </a:tabLst>
            </a:pPr>
            <a:r>
              <a:rPr sz="2400" spc="-5" dirty="0">
                <a:latin typeface="Arial"/>
                <a:cs typeface="Arial"/>
              </a:rPr>
              <a:t>When	the	router	detects	chang</a:t>
            </a:r>
            <a:r>
              <a:rPr sz="2400" dirty="0">
                <a:latin typeface="Arial"/>
                <a:cs typeface="Arial"/>
              </a:rPr>
              <a:t>es,	its	</a:t>
            </a:r>
            <a:r>
              <a:rPr sz="2400" spc="-5" dirty="0">
                <a:latin typeface="Arial"/>
                <a:cs typeface="Arial"/>
              </a:rPr>
              <a:t>sends	only	parti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  updates to neighbor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109" y="3289300"/>
            <a:ext cx="371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8850" algn="l"/>
                <a:tab pos="1381125" algn="l"/>
                <a:tab pos="2210435" algn="l"/>
                <a:tab pos="3209290" algn="l"/>
              </a:tabLst>
            </a:pPr>
            <a:r>
              <a:rPr sz="2400" spc="-10" dirty="0">
                <a:latin typeface="Arial"/>
                <a:cs typeface="Arial"/>
              </a:rPr>
              <a:t>path</a:t>
            </a:r>
            <a:r>
              <a:rPr sz="2400" spc="-5" dirty="0">
                <a:latin typeface="Arial"/>
                <a:cs typeface="Arial"/>
              </a:rPr>
              <a:t>,	it	also</a:t>
            </a:r>
            <a:r>
              <a:rPr sz="2400" dirty="0">
                <a:latin typeface="Arial"/>
                <a:cs typeface="Arial"/>
              </a:rPr>
              <a:t>	takes	</a:t>
            </a:r>
            <a:r>
              <a:rPr sz="2400" spc="-5" dirty="0"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89300"/>
            <a:ext cx="457009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1422400" algn="l"/>
                <a:tab pos="3286760" algn="l"/>
                <a:tab pos="3980179" algn="l"/>
              </a:tabLst>
            </a:pPr>
            <a:r>
              <a:rPr sz="2400" spc="-5" dirty="0">
                <a:latin typeface="Arial"/>
                <a:cs typeface="Arial"/>
              </a:rPr>
              <a:t>When	determining	the	bes</a:t>
            </a:r>
            <a:r>
              <a:rPr sz="2400" dirty="0">
                <a:latin typeface="Arial"/>
                <a:cs typeface="Arial"/>
              </a:rPr>
              <a:t>t  </a:t>
            </a:r>
            <a:r>
              <a:rPr sz="2400" spc="-5" dirty="0">
                <a:latin typeface="Arial"/>
                <a:cs typeface="Arial"/>
              </a:rPr>
              <a:t>consideration </a:t>
            </a:r>
            <a:r>
              <a:rPr sz="2400" dirty="0">
                <a:latin typeface="Arial"/>
                <a:cs typeface="Arial"/>
              </a:rPr>
              <a:t>such </a:t>
            </a:r>
            <a:r>
              <a:rPr sz="2400" spc="-5" dirty="0">
                <a:latin typeface="Arial"/>
                <a:cs typeface="Arial"/>
              </a:rPr>
              <a:t>things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412750" marR="272605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Bandwidth  </a:t>
            </a:r>
            <a:r>
              <a:rPr sz="2400" spc="-10" dirty="0">
                <a:latin typeface="Arial"/>
                <a:cs typeface="Arial"/>
              </a:rPr>
              <a:t>Load  </a:t>
            </a:r>
            <a:r>
              <a:rPr sz="2400" spc="-5" dirty="0">
                <a:latin typeface="Arial"/>
                <a:cs typeface="Arial"/>
              </a:rPr>
              <a:t>Delay  Reliability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45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Open </a:t>
            </a:r>
            <a:r>
              <a:rPr sz="3600" dirty="0"/>
              <a:t>shortest </a:t>
            </a:r>
            <a:r>
              <a:rPr sz="3600" spc="-5" dirty="0"/>
              <a:t>path </a:t>
            </a:r>
            <a:r>
              <a:rPr sz="3600" dirty="0"/>
              <a:t>first</a:t>
            </a:r>
            <a:r>
              <a:rPr sz="3600" spc="-70" dirty="0"/>
              <a:t> </a:t>
            </a:r>
            <a:r>
              <a:rPr sz="3600" dirty="0"/>
              <a:t>(OSPF)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3330"/>
            <a:ext cx="8529955" cy="444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1461135" algn="l"/>
                <a:tab pos="2355215" algn="l"/>
                <a:tab pos="3864610" algn="l"/>
                <a:tab pos="4651375" algn="l"/>
                <a:tab pos="6073775" algn="l"/>
                <a:tab pos="6861809" algn="l"/>
                <a:tab pos="7649845" algn="l"/>
              </a:tabLst>
            </a:pPr>
            <a:r>
              <a:rPr sz="2500" dirty="0">
                <a:latin typeface="Arial"/>
                <a:cs typeface="Arial"/>
              </a:rPr>
              <a:t>Makes	more	intel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g</a:t>
            </a:r>
            <a:r>
              <a:rPr sz="2500" dirty="0">
                <a:latin typeface="Arial"/>
                <a:cs typeface="Arial"/>
              </a:rPr>
              <a:t>ent	path	sel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ction	than	</a:t>
            </a:r>
            <a:r>
              <a:rPr sz="2500" spc="-5" dirty="0">
                <a:latin typeface="Arial"/>
                <a:cs typeface="Arial"/>
              </a:rPr>
              <a:t>RIP</a:t>
            </a:r>
            <a:r>
              <a:rPr sz="2500" dirty="0">
                <a:latin typeface="Arial"/>
                <a:cs typeface="Arial"/>
              </a:rPr>
              <a:t>,	IGRP,  and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EIGRP</a:t>
            </a: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It sends </a:t>
            </a:r>
            <a:r>
              <a:rPr sz="2500" spc="-5" dirty="0">
                <a:latin typeface="Arial"/>
                <a:cs typeface="Arial"/>
              </a:rPr>
              <a:t>only changes, </a:t>
            </a:r>
            <a:r>
              <a:rPr sz="2500" dirty="0">
                <a:latin typeface="Arial"/>
                <a:cs typeface="Arial"/>
              </a:rPr>
              <a:t>not the entire routing table </a:t>
            </a:r>
            <a:r>
              <a:rPr sz="2500" spc="-5" dirty="0">
                <a:latin typeface="Arial"/>
                <a:cs typeface="Arial"/>
              </a:rPr>
              <a:t>Support  </a:t>
            </a:r>
            <a:r>
              <a:rPr sz="2500" dirty="0">
                <a:latin typeface="Arial"/>
                <a:cs typeface="Arial"/>
              </a:rPr>
              <a:t>VLSM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considers any or all of the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following:</a:t>
            </a:r>
            <a:endParaRPr sz="25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Arial"/>
                <a:cs typeface="Arial"/>
              </a:rPr>
              <a:t>Bandwidth</a:t>
            </a:r>
            <a:endParaRPr sz="21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100" dirty="0">
                <a:latin typeface="Arial"/>
                <a:cs typeface="Arial"/>
              </a:rPr>
              <a:t>Delay</a:t>
            </a: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Arial"/>
                <a:cs typeface="Arial"/>
              </a:rPr>
              <a:t>Reliability</a:t>
            </a:r>
            <a:endParaRPr sz="21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Arial"/>
                <a:cs typeface="Arial"/>
              </a:rPr>
              <a:t>Load</a:t>
            </a:r>
            <a:endParaRPr sz="2100" dirty="0">
              <a:latin typeface="Arial"/>
              <a:cs typeface="Arial"/>
            </a:endParaRPr>
          </a:p>
          <a:p>
            <a:pPr marL="812800" marR="5080" indent="-342900">
              <a:lnSpc>
                <a:spcPts val="2930"/>
              </a:lnSpc>
              <a:spcBef>
                <a:spcPts val="745"/>
              </a:spcBef>
              <a:buFont typeface="Wingdings"/>
              <a:buChar char=""/>
              <a:tabLst>
                <a:tab pos="812800" algn="l"/>
                <a:tab pos="1541780" algn="l"/>
                <a:tab pos="2501265" algn="l"/>
                <a:tab pos="3867785" algn="l"/>
                <a:tab pos="4704080" algn="l"/>
                <a:tab pos="5504815" algn="l"/>
                <a:tab pos="6764020" algn="l"/>
                <a:tab pos="7635875" algn="l"/>
              </a:tabLst>
            </a:pPr>
            <a:r>
              <a:rPr sz="2500" dirty="0">
                <a:latin typeface="Arial"/>
                <a:cs typeface="Arial"/>
              </a:rPr>
              <a:t>The	Open	Sh</a:t>
            </a:r>
            <a:r>
              <a:rPr sz="2500" spc="-10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rtest	Path	First	(OSPF)	mo</a:t>
            </a:r>
            <a:r>
              <a:rPr sz="2500" spc="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t	w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ly  used in the network of big business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companies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271"/>
            <a:ext cx="9118854" cy="662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3541728"/>
            <a:ext cx="472389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Routin</a:t>
            </a:r>
            <a:r>
              <a:rPr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g</a:t>
            </a:r>
            <a:r>
              <a:rPr lang="en-US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Basics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3206" y="6584695"/>
            <a:ext cx="360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4-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1365250"/>
          <a:ext cx="8308340" cy="449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235"/>
                <a:gridCol w="1905635"/>
                <a:gridCol w="2134235"/>
                <a:gridCol w="2134235"/>
              </a:tblGrid>
              <a:tr h="6870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Characteristics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RIP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IGRP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30" dirty="0">
                          <a:latin typeface="Trebuchet MS"/>
                          <a:cs typeface="Trebuchet MS"/>
                        </a:rPr>
                        <a:t>OSPF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0" dirty="0">
                          <a:latin typeface="Arial"/>
                          <a:cs typeface="Arial"/>
                        </a:rPr>
                        <a:t>Type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Distance</a:t>
                      </a:r>
                      <a:r>
                        <a:rPr sz="19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Vector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65" dirty="0">
                          <a:latin typeface="Arial"/>
                          <a:cs typeface="Arial"/>
                        </a:rPr>
                        <a:t>Hybrid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Link State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163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75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9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5" dirty="0">
                          <a:latin typeface="Arial"/>
                          <a:cs typeface="Arial"/>
                        </a:rPr>
                        <a:t>Timers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9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25" dirty="0">
                          <a:latin typeface="Arial"/>
                          <a:cs typeface="Arial"/>
                        </a:rPr>
                        <a:t>Sec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90</a:t>
                      </a:r>
                      <a:r>
                        <a:rPr sz="19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25" dirty="0">
                          <a:latin typeface="Arial"/>
                          <a:cs typeface="Arial"/>
                        </a:rPr>
                        <a:t>Sec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12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9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35" dirty="0">
                          <a:latin typeface="Arial"/>
                          <a:cs typeface="Arial"/>
                        </a:rPr>
                        <a:t>changes  </a:t>
                      </a:r>
                      <a:r>
                        <a:rPr sz="1900" spc="-80" dirty="0">
                          <a:latin typeface="Arial"/>
                          <a:cs typeface="Arial"/>
                        </a:rPr>
                        <a:t>occur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Updates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85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40" dirty="0">
                          <a:latin typeface="Arial"/>
                          <a:cs typeface="Arial"/>
                        </a:rPr>
                        <a:t>Table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85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40" dirty="0">
                          <a:latin typeface="Arial"/>
                          <a:cs typeface="Arial"/>
                        </a:rPr>
                        <a:t>Table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9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30" dirty="0">
                          <a:latin typeface="Arial"/>
                          <a:cs typeface="Arial"/>
                        </a:rPr>
                        <a:t>changes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Hop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1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Limit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15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255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95" dirty="0">
                          <a:latin typeface="Arial"/>
                          <a:cs typeface="Arial"/>
                        </a:rPr>
                        <a:t>None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60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Metric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Hop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count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60" dirty="0">
                          <a:latin typeface="Arial"/>
                          <a:cs typeface="Arial"/>
                        </a:rPr>
                        <a:t>Bandwidth/Delay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60" dirty="0">
                          <a:latin typeface="Arial"/>
                          <a:cs typeface="Arial"/>
                        </a:rPr>
                        <a:t>Bandwidth/Delay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93700" marR="5080" algn="ctr">
              <a:lnSpc>
                <a:spcPts val="3740"/>
              </a:lnSpc>
              <a:spcBef>
                <a:spcPts val="305"/>
              </a:spcBef>
            </a:pPr>
            <a:r>
              <a:rPr spc="-5" dirty="0"/>
              <a:t>Difference between RIP, OSPF and IGRP  Routing</a:t>
            </a:r>
            <a:r>
              <a:rPr spc="-15" dirty="0"/>
              <a:t> </a:t>
            </a:r>
            <a:r>
              <a:rPr spc="-5" dirty="0"/>
              <a:t>Protocols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286000"/>
            <a:ext cx="8408670" cy="738664"/>
          </a:xfrm>
        </p:spPr>
        <p:txBody>
          <a:bodyPr/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299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250951"/>
            <a:ext cx="1425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44091"/>
            <a:ext cx="8806180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marR="837565" indent="-28575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50850" algn="l"/>
              </a:tabLst>
            </a:pPr>
            <a:r>
              <a:rPr sz="2400" spc="-5" dirty="0">
                <a:latin typeface="Arial"/>
                <a:cs typeface="Arial"/>
              </a:rPr>
              <a:t>Routing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moving a packet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from 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destination. Routing is usually performed by a  dedicated device called 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router.</a:t>
            </a:r>
            <a:endParaRPr sz="2400" dirty="0">
              <a:latin typeface="Arial"/>
              <a:cs typeface="Arial"/>
            </a:endParaRPr>
          </a:p>
          <a:p>
            <a:pPr marL="3670300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latin typeface="Arial"/>
                <a:cs typeface="Arial"/>
              </a:rPr>
              <a:t>IP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Routing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2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Is the set of </a:t>
            </a:r>
            <a:r>
              <a:rPr sz="2400" spc="-5" dirty="0">
                <a:latin typeface="Arial"/>
                <a:cs typeface="Arial"/>
              </a:rPr>
              <a:t>protocols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determine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data follows  in order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travel across multiple networks </a:t>
            </a:r>
            <a:r>
              <a:rPr sz="2400" dirty="0">
                <a:latin typeface="Arial"/>
                <a:cs typeface="Arial"/>
              </a:rPr>
              <a:t>from its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to its  </a:t>
            </a:r>
            <a:r>
              <a:rPr sz="2400" spc="-5" dirty="0">
                <a:latin typeface="Arial"/>
                <a:cs typeface="Arial"/>
              </a:rPr>
              <a:t>destination. Data is routed </a:t>
            </a:r>
            <a:r>
              <a:rPr sz="2400" dirty="0">
                <a:latin typeface="Arial"/>
                <a:cs typeface="Arial"/>
              </a:rPr>
              <a:t>from its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dirty="0">
                <a:latin typeface="Arial"/>
                <a:cs typeface="Arial"/>
              </a:rPr>
              <a:t>to its </a:t>
            </a:r>
            <a:r>
              <a:rPr sz="2400" spc="-5" dirty="0">
                <a:latin typeface="Arial"/>
                <a:cs typeface="Arial"/>
              </a:rPr>
              <a:t>destination  through a series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routers, and across multiple networks. </a:t>
            </a:r>
            <a:r>
              <a:rPr sz="2400" dirty="0">
                <a:latin typeface="Arial"/>
                <a:cs typeface="Arial"/>
              </a:rPr>
              <a:t>The  IP </a:t>
            </a:r>
            <a:r>
              <a:rPr sz="2400" spc="-5" dirty="0">
                <a:latin typeface="Arial"/>
                <a:cs typeface="Arial"/>
              </a:rPr>
              <a:t>Routing protocols enable routers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up a forwarding  table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correlates final destinations with </a:t>
            </a:r>
            <a:r>
              <a:rPr sz="2400" dirty="0">
                <a:latin typeface="Arial"/>
                <a:cs typeface="Arial"/>
              </a:rPr>
              <a:t>next </a:t>
            </a:r>
            <a:r>
              <a:rPr sz="2400" spc="-5" dirty="0">
                <a:latin typeface="Arial"/>
                <a:cs typeface="Arial"/>
              </a:rPr>
              <a:t>hop  addresses.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91691"/>
            <a:ext cx="8568690" cy="488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Rules Governing Communication is called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Protocol.</a:t>
            </a:r>
            <a:endParaRPr sz="2400" dirty="0">
              <a:latin typeface="Arial"/>
              <a:cs typeface="Arial"/>
            </a:endParaRPr>
          </a:p>
          <a:p>
            <a:pPr marL="298450" marR="281305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Protocol represents an agreement between communicating  devices.</a:t>
            </a:r>
            <a:endParaRPr sz="24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Without Protocol, two devices may </a:t>
            </a:r>
            <a:r>
              <a:rPr sz="2400" spc="-5" dirty="0">
                <a:latin typeface="Arial"/>
                <a:cs typeface="Arial"/>
              </a:rPr>
              <a:t>be connected </a:t>
            </a:r>
            <a:r>
              <a:rPr sz="2400" dirty="0">
                <a:latin typeface="Arial"/>
                <a:cs typeface="Arial"/>
              </a:rPr>
              <a:t>but they </a:t>
            </a:r>
            <a:r>
              <a:rPr sz="2400" spc="-5" dirty="0">
                <a:latin typeface="Arial"/>
                <a:cs typeface="Arial"/>
              </a:rPr>
              <a:t>will  not be able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communicate.</a:t>
            </a:r>
            <a:endParaRPr sz="2400" dirty="0">
              <a:latin typeface="Arial"/>
              <a:cs typeface="Arial"/>
            </a:endParaRPr>
          </a:p>
          <a:p>
            <a:pPr marL="298450" marR="1433195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Protocol defines what is communicated, how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 communicated and when 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communicated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b="1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469900" marR="331470" indent="-4572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9265" algn="l"/>
                <a:tab pos="469900" algn="l"/>
                <a:tab pos="3300729" algn="l"/>
              </a:tabLst>
            </a:pPr>
            <a:r>
              <a:rPr sz="2800" dirty="0">
                <a:latin typeface="Arial"/>
                <a:cs typeface="Arial"/>
              </a:rPr>
              <a:t>Consider the communication between a person  speaking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French	and Japanese. They can only  communicate provided they both speak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  language.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327151"/>
            <a:ext cx="1718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05"/>
            <a:ext cx="1066799" cy="902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107" y="228600"/>
            <a:ext cx="5527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Intra- and Interdomain</a:t>
            </a:r>
            <a:r>
              <a:rPr spc="-55"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7891"/>
            <a:ext cx="830897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Today, </a:t>
            </a:r>
            <a:r>
              <a:rPr sz="2400" spc="-5" dirty="0">
                <a:latin typeface="Arial"/>
                <a:cs typeface="Arial"/>
              </a:rPr>
              <a:t>an internet can be so large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one routing protocol  cannot handle </a:t>
            </a:r>
            <a:r>
              <a:rPr sz="2400" dirty="0">
                <a:latin typeface="Arial"/>
                <a:cs typeface="Arial"/>
              </a:rPr>
              <a:t>the task of </a:t>
            </a:r>
            <a:r>
              <a:rPr sz="2400" spc="-5" dirty="0">
                <a:latin typeface="Arial"/>
                <a:cs typeface="Arial"/>
              </a:rPr>
              <a:t>updating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routing tables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all  routers.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this </a:t>
            </a:r>
            <a:r>
              <a:rPr sz="2400" dirty="0">
                <a:latin typeface="Times New Roman"/>
                <a:cs typeface="Times New Roman"/>
              </a:rPr>
              <a:t>reason, an internet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divided into autonomous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  <a:spcBef>
                <a:spcPts val="1939"/>
              </a:spcBef>
            </a:pPr>
            <a:r>
              <a:rPr sz="2400" b="1" spc="-5" dirty="0">
                <a:latin typeface="Arial"/>
                <a:cs typeface="Arial"/>
              </a:rPr>
              <a:t>Autonomous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355600" marR="407034" indent="-342900">
              <a:lnSpc>
                <a:spcPct val="100000"/>
              </a:lnSpc>
              <a:spcBef>
                <a:spcPts val="153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autonomous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(AS) is a group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networks and  routers under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authority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single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administration</a:t>
            </a:r>
            <a:endParaRPr sz="2400" dirty="0">
              <a:latin typeface="Arial"/>
              <a:cs typeface="Arial"/>
            </a:endParaRPr>
          </a:p>
          <a:p>
            <a:pPr marL="2543175">
              <a:lnSpc>
                <a:spcPct val="100000"/>
              </a:lnSpc>
              <a:spcBef>
                <a:spcPts val="1560"/>
              </a:spcBef>
            </a:pPr>
            <a:r>
              <a:rPr sz="2400" b="1" dirty="0">
                <a:latin typeface="Arial"/>
                <a:cs typeface="Arial"/>
              </a:rPr>
              <a:t>Intra </a:t>
            </a:r>
            <a:r>
              <a:rPr sz="2400" b="1" spc="-5" dirty="0">
                <a:latin typeface="Arial"/>
                <a:cs typeface="Arial"/>
              </a:rPr>
              <a:t>domain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Routing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431800" marR="495300" lvl="1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sz="2400" spc="-5" dirty="0">
                <a:latin typeface="Arial"/>
                <a:cs typeface="Arial"/>
              </a:rPr>
              <a:t>Routing inside an autonomous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is referred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intra domain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Inter domain</a:t>
            </a:r>
            <a:r>
              <a:rPr sz="2400" spc="-20" dirty="0"/>
              <a:t> </a:t>
            </a:r>
            <a:r>
              <a:rPr sz="2400" spc="-5" dirty="0"/>
              <a:t>routing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67891"/>
            <a:ext cx="7080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Routing between autonomous </a:t>
            </a:r>
            <a:r>
              <a:rPr sz="2400" dirty="0">
                <a:latin typeface="Arial"/>
                <a:cs typeface="Arial"/>
              </a:rPr>
              <a:t>systems </a:t>
            </a:r>
            <a:r>
              <a:rPr sz="2400" spc="-5" dirty="0">
                <a:latin typeface="Arial"/>
                <a:cs typeface="Arial"/>
              </a:rPr>
              <a:t>is referred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inter domain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057400"/>
            <a:ext cx="8458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67891"/>
            <a:ext cx="63754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These Protocols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RIP </a:t>
            </a:r>
            <a:r>
              <a:rPr sz="2400" spc="-5" dirty="0">
                <a:latin typeface="Arial"/>
                <a:cs typeface="Arial"/>
              </a:rPr>
              <a:t>(Routing Information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Protocol)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IGRP </a:t>
            </a:r>
            <a:r>
              <a:rPr sz="2400" spc="-5" dirty="0">
                <a:latin typeface="Arial"/>
                <a:cs typeface="Arial"/>
              </a:rPr>
              <a:t>(Interior gateway Routing Protocols)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EIGRP </a:t>
            </a:r>
            <a:r>
              <a:rPr sz="2400" spc="-5" dirty="0">
                <a:latin typeface="Arial"/>
                <a:cs typeface="Arial"/>
              </a:rPr>
              <a:t>(Enhanced </a:t>
            </a:r>
            <a:r>
              <a:rPr sz="2400" dirty="0">
                <a:latin typeface="Arial"/>
                <a:cs typeface="Arial"/>
              </a:rPr>
              <a:t>Interior </a:t>
            </a:r>
            <a:r>
              <a:rPr sz="2400" spc="-5" dirty="0">
                <a:latin typeface="Arial"/>
                <a:cs typeface="Arial"/>
              </a:rPr>
              <a:t>gateway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Protocol)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BGP </a:t>
            </a:r>
            <a:r>
              <a:rPr sz="2400" spc="-5" dirty="0">
                <a:latin typeface="Arial"/>
                <a:cs typeface="Arial"/>
              </a:rPr>
              <a:t>(Border gateway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3550" y="304800"/>
            <a:ext cx="36753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212121"/>
                </a:solidFill>
              </a:rPr>
              <a:t>IP Routing</a:t>
            </a:r>
            <a:r>
              <a:rPr spc="-85" dirty="0">
                <a:solidFill>
                  <a:srgbClr val="212121"/>
                </a:solidFill>
              </a:rPr>
              <a:t> </a:t>
            </a:r>
            <a:r>
              <a:rPr spc="-5" dirty="0">
                <a:solidFill>
                  <a:srgbClr val="212121"/>
                </a:solidFill>
              </a:rPr>
              <a:t>protocols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257" y="304800"/>
            <a:ext cx="4898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</a:t>
            </a:r>
            <a:r>
              <a:rPr spc="-10" dirty="0"/>
              <a:t>of </a:t>
            </a:r>
            <a:r>
              <a:rPr spc="-5" dirty="0"/>
              <a:t>Routing</a:t>
            </a:r>
            <a:r>
              <a:rPr spc="-20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22578"/>
            <a:ext cx="713422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There are two major categories 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Routing  Protocols:-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4050" dirty="0">
              <a:latin typeface="Times New Roman"/>
              <a:cs typeface="Times New Roman"/>
            </a:endParaRPr>
          </a:p>
          <a:p>
            <a:pPr marL="1316355" lvl="1" indent="-415290">
              <a:lnSpc>
                <a:spcPct val="100000"/>
              </a:lnSpc>
              <a:buAutoNum type="arabicParenR"/>
              <a:tabLst>
                <a:tab pos="1316990" algn="l"/>
              </a:tabLst>
            </a:pPr>
            <a:r>
              <a:rPr sz="2800" dirty="0">
                <a:latin typeface="Arial"/>
                <a:cs typeface="Arial"/>
              </a:rPr>
              <a:t>Static Routing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Protocols</a:t>
            </a:r>
          </a:p>
          <a:p>
            <a:pPr marL="1313815" lvl="1" indent="-41529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1314450" algn="l"/>
              </a:tabLst>
            </a:pPr>
            <a:r>
              <a:rPr sz="2800" dirty="0">
                <a:latin typeface="Arial"/>
                <a:cs typeface="Arial"/>
              </a:rPr>
              <a:t>Dynamic Routing Protocols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Static </a:t>
            </a:r>
            <a:r>
              <a:rPr sz="3600" spc="-5" dirty="0"/>
              <a:t>Routing</a:t>
            </a:r>
            <a:r>
              <a:rPr sz="3600" spc="-40" dirty="0"/>
              <a:t> </a:t>
            </a:r>
            <a:r>
              <a:rPr sz="3600" spc="-5" dirty="0"/>
              <a:t>Protocols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3330"/>
            <a:ext cx="8606155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Static </a:t>
            </a:r>
            <a:r>
              <a:rPr sz="2500" dirty="0">
                <a:latin typeface="Arial"/>
                <a:cs typeface="Arial"/>
              </a:rPr>
              <a:t>routing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not </a:t>
            </a:r>
            <a:r>
              <a:rPr sz="2500" spc="-5" dirty="0">
                <a:latin typeface="Arial"/>
                <a:cs typeface="Arial"/>
              </a:rPr>
              <a:t>really </a:t>
            </a:r>
            <a:r>
              <a:rPr sz="2500" dirty="0">
                <a:latin typeface="Arial"/>
                <a:cs typeface="Arial"/>
              </a:rPr>
              <a:t>a routing protocol. Static routing  </a:t>
            </a:r>
            <a:r>
              <a:rPr sz="2500" spc="-5" dirty="0">
                <a:latin typeface="Arial"/>
                <a:cs typeface="Arial"/>
              </a:rPr>
              <a:t>is simply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process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manually entering </a:t>
            </a:r>
            <a:r>
              <a:rPr sz="2500" dirty="0">
                <a:latin typeface="Arial"/>
                <a:cs typeface="Arial"/>
              </a:rPr>
              <a:t>routes into a  </a:t>
            </a:r>
            <a:r>
              <a:rPr sz="2500" spc="-5" dirty="0">
                <a:latin typeface="Arial"/>
                <a:cs typeface="Arial"/>
              </a:rPr>
              <a:t>device's routing </a:t>
            </a:r>
            <a:r>
              <a:rPr sz="2500" dirty="0">
                <a:latin typeface="Arial"/>
                <a:cs typeface="Arial"/>
              </a:rPr>
              <a:t>table </a:t>
            </a:r>
            <a:r>
              <a:rPr sz="2500" spc="-5" dirty="0">
                <a:latin typeface="Arial"/>
                <a:cs typeface="Arial"/>
              </a:rPr>
              <a:t>via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configuration </a:t>
            </a:r>
            <a:r>
              <a:rPr sz="2500" dirty="0">
                <a:latin typeface="Arial"/>
                <a:cs typeface="Arial"/>
              </a:rPr>
              <a:t>file that </a:t>
            </a:r>
            <a:r>
              <a:rPr sz="2500" spc="-5" dirty="0">
                <a:latin typeface="Arial"/>
                <a:cs typeface="Arial"/>
              </a:rPr>
              <a:t>is loaded  when </a:t>
            </a:r>
            <a:r>
              <a:rPr sz="2500" dirty="0">
                <a:latin typeface="Arial"/>
                <a:cs typeface="Arial"/>
              </a:rPr>
              <a:t>the routing </a:t>
            </a:r>
            <a:r>
              <a:rPr sz="2500" spc="-5" dirty="0">
                <a:latin typeface="Arial"/>
                <a:cs typeface="Arial"/>
              </a:rPr>
              <a:t>device </a:t>
            </a:r>
            <a:r>
              <a:rPr sz="2500" dirty="0">
                <a:latin typeface="Arial"/>
                <a:cs typeface="Arial"/>
              </a:rPr>
              <a:t>starts up. </a:t>
            </a:r>
            <a:r>
              <a:rPr sz="2500" spc="-5" dirty="0">
                <a:latin typeface="Arial"/>
                <a:cs typeface="Arial"/>
              </a:rPr>
              <a:t>As an alternative, </a:t>
            </a:r>
            <a:r>
              <a:rPr sz="2500" dirty="0">
                <a:latin typeface="Arial"/>
                <a:cs typeface="Arial"/>
              </a:rPr>
              <a:t>these  routes can </a:t>
            </a:r>
            <a:r>
              <a:rPr sz="2500" spc="-5" dirty="0">
                <a:latin typeface="Arial"/>
                <a:cs typeface="Arial"/>
              </a:rPr>
              <a:t>be </a:t>
            </a:r>
            <a:r>
              <a:rPr sz="2500" dirty="0">
                <a:latin typeface="Arial"/>
                <a:cs typeface="Arial"/>
              </a:rPr>
              <a:t>entered by a </a:t>
            </a:r>
            <a:r>
              <a:rPr sz="2500" spc="-5" dirty="0">
                <a:latin typeface="Arial"/>
                <a:cs typeface="Arial"/>
              </a:rPr>
              <a:t>network </a:t>
            </a:r>
            <a:r>
              <a:rPr sz="2500" dirty="0">
                <a:latin typeface="Arial"/>
                <a:cs typeface="Arial"/>
              </a:rPr>
              <a:t>administrator </a:t>
            </a:r>
            <a:r>
              <a:rPr sz="2500" spc="-5" dirty="0">
                <a:latin typeface="Arial"/>
                <a:cs typeface="Arial"/>
              </a:rPr>
              <a:t>who  configures </a:t>
            </a:r>
            <a:r>
              <a:rPr sz="2500" dirty="0">
                <a:latin typeface="Arial"/>
                <a:cs typeface="Arial"/>
              </a:rPr>
              <a:t>the routes </a:t>
            </a:r>
            <a:r>
              <a:rPr sz="2500" spc="-5" dirty="0">
                <a:latin typeface="Arial"/>
                <a:cs typeface="Arial"/>
              </a:rPr>
              <a:t>manually. Since </a:t>
            </a:r>
            <a:r>
              <a:rPr sz="2500" dirty="0">
                <a:latin typeface="Arial"/>
                <a:cs typeface="Arial"/>
              </a:rPr>
              <a:t>these </a:t>
            </a:r>
            <a:r>
              <a:rPr sz="2500" spc="-5" dirty="0">
                <a:latin typeface="Arial"/>
                <a:cs typeface="Arial"/>
              </a:rPr>
              <a:t>manually  configured </a:t>
            </a:r>
            <a:r>
              <a:rPr sz="2500" dirty="0">
                <a:latin typeface="Arial"/>
                <a:cs typeface="Arial"/>
              </a:rPr>
              <a:t>routes </a:t>
            </a:r>
            <a:r>
              <a:rPr sz="2500" spc="-5" dirty="0">
                <a:latin typeface="Arial"/>
                <a:cs typeface="Arial"/>
              </a:rPr>
              <a:t>don't </a:t>
            </a:r>
            <a:r>
              <a:rPr sz="2500" dirty="0">
                <a:latin typeface="Arial"/>
                <a:cs typeface="Arial"/>
              </a:rPr>
              <a:t>change after </a:t>
            </a:r>
            <a:r>
              <a:rPr sz="2500" spc="-5" dirty="0">
                <a:latin typeface="Arial"/>
                <a:cs typeface="Arial"/>
              </a:rPr>
              <a:t>they are configured  (unless </a:t>
            </a:r>
            <a:r>
              <a:rPr sz="2500" dirty="0">
                <a:latin typeface="Arial"/>
                <a:cs typeface="Arial"/>
              </a:rPr>
              <a:t>a human </a:t>
            </a:r>
            <a:r>
              <a:rPr sz="2500" spc="-5" dirty="0">
                <a:latin typeface="Arial"/>
                <a:cs typeface="Arial"/>
              </a:rPr>
              <a:t>changes </a:t>
            </a:r>
            <a:r>
              <a:rPr sz="2500" dirty="0">
                <a:latin typeface="Arial"/>
                <a:cs typeface="Arial"/>
              </a:rPr>
              <a:t>them) they are </a:t>
            </a:r>
            <a:r>
              <a:rPr sz="2500" spc="-5" dirty="0">
                <a:latin typeface="Arial"/>
                <a:cs typeface="Arial"/>
              </a:rPr>
              <a:t>called </a:t>
            </a:r>
            <a:r>
              <a:rPr sz="2500" dirty="0">
                <a:latin typeface="Arial"/>
                <a:cs typeface="Arial"/>
              </a:rPr>
              <a:t>'static'  routes.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Static </a:t>
            </a:r>
            <a:r>
              <a:rPr sz="2500" dirty="0">
                <a:latin typeface="Arial"/>
                <a:cs typeface="Arial"/>
              </a:rPr>
              <a:t>routing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the simplest form of routing, but it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a  </a:t>
            </a:r>
            <a:r>
              <a:rPr sz="2500" spc="-5" dirty="0">
                <a:latin typeface="Arial"/>
                <a:cs typeface="Arial"/>
              </a:rPr>
              <a:t>manual process. </a:t>
            </a:r>
            <a:r>
              <a:rPr sz="2500" dirty="0">
                <a:latin typeface="Arial"/>
                <a:cs typeface="Arial"/>
              </a:rPr>
              <a:t>Use static </a:t>
            </a:r>
            <a:r>
              <a:rPr sz="2500" spc="-5" dirty="0">
                <a:latin typeface="Arial"/>
                <a:cs typeface="Arial"/>
              </a:rPr>
              <a:t>routing </a:t>
            </a:r>
            <a:r>
              <a:rPr sz="2500" dirty="0">
                <a:latin typeface="Arial"/>
                <a:cs typeface="Arial"/>
              </a:rPr>
              <a:t>when you have very  few </a:t>
            </a:r>
            <a:r>
              <a:rPr sz="2500" spc="-5" dirty="0">
                <a:latin typeface="Arial"/>
                <a:cs typeface="Arial"/>
              </a:rPr>
              <a:t>devices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configure </a:t>
            </a:r>
            <a:r>
              <a:rPr sz="2500" dirty="0">
                <a:latin typeface="Arial"/>
                <a:cs typeface="Arial"/>
              </a:rPr>
              <a:t>(Less than 5) and </a:t>
            </a:r>
            <a:r>
              <a:rPr sz="2500" spc="-5" dirty="0">
                <a:latin typeface="Arial"/>
                <a:cs typeface="Arial"/>
              </a:rPr>
              <a:t>when you  </a:t>
            </a:r>
            <a:r>
              <a:rPr sz="2500" dirty="0">
                <a:latin typeface="Arial"/>
                <a:cs typeface="Arial"/>
              </a:rPr>
              <a:t>know the routes will </a:t>
            </a:r>
            <a:r>
              <a:rPr sz="2500" spc="-5" dirty="0">
                <a:latin typeface="Arial"/>
                <a:cs typeface="Arial"/>
              </a:rPr>
              <a:t>probably </a:t>
            </a:r>
            <a:r>
              <a:rPr sz="2500" dirty="0">
                <a:latin typeface="Arial"/>
                <a:cs typeface="Arial"/>
              </a:rPr>
              <a:t>never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change.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956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Internet &amp; Intranet Architecture   (IIA)</vt:lpstr>
      <vt:lpstr>Routing Basics</vt:lpstr>
      <vt:lpstr>Routing</vt:lpstr>
      <vt:lpstr>Protocols</vt:lpstr>
      <vt:lpstr>Intra- and Interdomain Routing</vt:lpstr>
      <vt:lpstr>Inter domain routing</vt:lpstr>
      <vt:lpstr>IP Routing protocols</vt:lpstr>
      <vt:lpstr>Types of Routing Protocols</vt:lpstr>
      <vt:lpstr>Static Routing Protocols</vt:lpstr>
      <vt:lpstr>Static Routing Protocols</vt:lpstr>
      <vt:lpstr>Dynamic Routing Protocols</vt:lpstr>
      <vt:lpstr>Types of Dynamic Routing Protocols</vt:lpstr>
      <vt:lpstr>Distance Vector Routing</vt:lpstr>
      <vt:lpstr>PowerPoint Presentation</vt:lpstr>
      <vt:lpstr>PowerPoint Presentation</vt:lpstr>
      <vt:lpstr>Distance-Vector Vs. Link-State</vt:lpstr>
      <vt:lpstr>Routing Information Protocol (RIP)</vt:lpstr>
      <vt:lpstr>Interior Gateway Routing Protocol (IGRP)</vt:lpstr>
      <vt:lpstr>Open shortest path first (OSPF)</vt:lpstr>
      <vt:lpstr>Difference between RIP, OSPF and IGRP  Routing Protocols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Signals</dc:title>
  <dc:creator>이승형</dc:creator>
  <cp:lastModifiedBy>HIRA</cp:lastModifiedBy>
  <cp:revision>1</cp:revision>
  <dcterms:created xsi:type="dcterms:W3CDTF">2019-01-21T05:49:44Z</dcterms:created>
  <dcterms:modified xsi:type="dcterms:W3CDTF">2019-01-21T06:04:46Z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2019-01-21T00:00:00Z</vt:filetime>
  </property>
</Properties>
</file>