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4"/>
  </p:sldMasterIdLst>
  <p:notesMasterIdLst>
    <p:notesMasterId r:id="rId15"/>
  </p:notesMasterIdLst>
  <p:sldIdLst>
    <p:sldId id="522" r:id="rId5"/>
    <p:sldId id="523" r:id="rId6"/>
    <p:sldId id="524" r:id="rId7"/>
    <p:sldId id="525" r:id="rId8"/>
    <p:sldId id="526" r:id="rId9"/>
    <p:sldId id="527" r:id="rId10"/>
    <p:sldId id="528" r:id="rId11"/>
    <p:sldId id="529" r:id="rId12"/>
    <p:sldId id="530" r:id="rId13"/>
    <p:sldId id="53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4F2501-A0FF-4A78-86AE-3CCE4423C344}">
          <p14:sldIdLst>
            <p14:sldId id="522"/>
            <p14:sldId id="523"/>
            <p14:sldId id="524"/>
            <p14:sldId id="525"/>
          </p14:sldIdLst>
        </p14:section>
        <p14:section name="Appendix" id="{0C961FE4-5D4D-436D-8F31-C115A498AA33}">
          <p14:sldIdLst>
            <p14:sldId id="526"/>
            <p14:sldId id="527"/>
            <p14:sldId id="528"/>
            <p14:sldId id="529"/>
            <p14:sldId id="530"/>
            <p14:sldId id="53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046A38"/>
    <a:srgbClr val="D0D0CE"/>
    <a:srgbClr val="D1ECA0"/>
    <a:srgbClr val="B2FCD8"/>
    <a:srgbClr val="E3F2EC"/>
    <a:srgbClr val="FF6699"/>
    <a:srgbClr val="7CC1E9"/>
    <a:srgbClr val="AEDBD7"/>
    <a:srgbClr val="BCD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93372" autoAdjust="0"/>
  </p:normalViewPr>
  <p:slideViewPr>
    <p:cSldViewPr snapToGrid="0">
      <p:cViewPr>
        <p:scale>
          <a:sx n="58" d="100"/>
          <a:sy n="58" d="100"/>
        </p:scale>
        <p:origin x="8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33B72-FD55-4593-84F8-30DA33844F22}"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DB09-8978-4F71-84F2-AE3D80252C66}" type="slidenum">
              <a:rPr lang="en-US" smtClean="0"/>
              <a:t>‹#›</a:t>
            </a:fld>
            <a:endParaRPr lang="en-US"/>
          </a:p>
        </p:txBody>
      </p:sp>
    </p:spTree>
    <p:extLst>
      <p:ext uri="{BB962C8B-B14F-4D97-AF65-F5344CB8AC3E}">
        <p14:creationId xmlns:p14="http://schemas.microsoft.com/office/powerpoint/2010/main" val="169475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1374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
        <p:nvSpPr>
          <p:cNvPr id="3" name="Rectangle 2"/>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4410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58981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1676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71354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6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5" name="Rectangle 4"/>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59853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4728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4569902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03423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BD880-39A3-42E3-B443-50FA2BC98065}"/>
              </a:ext>
            </a:extLst>
          </p:cNvPr>
          <p:cNvSpPr/>
          <p:nvPr userDrawn="1"/>
        </p:nvSpPr>
        <p:spPr bwMode="gray">
          <a:xfrm>
            <a:off x="1" y="0"/>
            <a:ext cx="12192000" cy="6857999"/>
          </a:xfrm>
          <a:prstGeom prst="rect">
            <a:avLst/>
          </a:prstGeom>
          <a:solidFill>
            <a:srgbClr val="0F0C0D"/>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Tree>
    <p:extLst>
      <p:ext uri="{BB962C8B-B14F-4D97-AF65-F5344CB8AC3E}">
        <p14:creationId xmlns:p14="http://schemas.microsoft.com/office/powerpoint/2010/main" val="35529272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8" r:id="rId9"/>
    <p:sldLayoutId id="2147483759" r:id="rId10"/>
  </p:sldLayoutIdLst>
  <p:hf hdr="0" ftr="0" dt="0"/>
  <p:txStyles>
    <p:titleStyle>
      <a:lvl1pPr algn="l" defTabSz="914400" rtl="0" eaLnBrk="1" latinLnBrk="0" hangingPunct="1">
        <a:lnSpc>
          <a:spcPct val="80000"/>
        </a:lnSpc>
        <a:spcBef>
          <a:spcPct val="0"/>
        </a:spcBef>
        <a:buNone/>
        <a:defRPr sz="4800" b="0" i="0" kern="1200" cap="none" spc="-100" baseline="0">
          <a:solidFill>
            <a:schemeClr val="bg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bg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bg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bg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data-explorer/kusto/query/cross-cluster-or-database-queries" TargetMode="External"/><Relationship Id="rId13" Type="http://schemas.openxmlformats.org/officeDocument/2006/relationships/hyperlink" Target="https://docs.microsoft.com/en-us/azure/data-explorer/power-bi-connector" TargetMode="External"/><Relationship Id="rId3" Type="http://schemas.openxmlformats.org/officeDocument/2006/relationships/hyperlink" Target="https://docs.microsoft.com/en-us/azure/data-explorer/kusto/query/aggregation-functions" TargetMode="External"/><Relationship Id="rId7" Type="http://schemas.openxmlformats.org/officeDocument/2006/relationships/hyperlink" Target="https://docs.microsoft.com/en-us/azure/data-explorer/kusto/query/unionoperator" TargetMode="External"/><Relationship Id="rId12" Type="http://schemas.openxmlformats.org/officeDocument/2006/relationships/hyperlink" Target="https://docs.microsoft.com/en-us/azure/data-explorer/viz-overview" TargetMode="External"/><Relationship Id="rId1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kusto/query/" TargetMode="External"/><Relationship Id="rId16" Type="http://schemas.openxmlformats.org/officeDocument/2006/relationships/hyperlink" Target="https://docs.microsoft.com/en-us/azure/data-explorer/tableau"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kusto/query/joinoperator" TargetMode="External"/><Relationship Id="rId11" Type="http://schemas.openxmlformats.org/officeDocument/2006/relationships/hyperlink" Target="https://docs.microsoft.com/en-us/azure/data-explorer/azure-data-explorer-dashboards" TargetMode="External"/><Relationship Id="rId5" Type="http://schemas.openxmlformats.org/officeDocument/2006/relationships/hyperlink" Target="https://docs.microsoft.com/en-us/azure/data-explorer/kusto/query/geospatial-grid-systems" TargetMode="External"/><Relationship Id="rId15" Type="http://schemas.openxmlformats.org/officeDocument/2006/relationships/hyperlink" Target="https://docs.microsoft.com/en-us/azure/data-explorer/connect-odbc" TargetMode="External"/><Relationship Id="rId10" Type="http://schemas.openxmlformats.org/officeDocument/2006/relationships/hyperlink" Target="https://docs.microsoft.com/en-us/azure/data-explorer/web-query-data" TargetMode="External"/><Relationship Id="rId4" Type="http://schemas.openxmlformats.org/officeDocument/2006/relationships/hyperlink" Target="https://docs.microsoft.com/en-us/azure/data-explorer/kusto/query/machine-learning-and-tsa" TargetMode="External"/><Relationship Id="rId9" Type="http://schemas.openxmlformats.org/officeDocument/2006/relationships/hyperlink" Target="https://docs.microsoft.com/en-us/azure/data-explorer/kusto/query/sqlcheatsheet" TargetMode="External"/><Relationship Id="rId14" Type="http://schemas.openxmlformats.org/officeDocument/2006/relationships/hyperlink" Target="https://docs.microsoft.com/en-us/azure/data-explorer/grafan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pplication-insights/" TargetMode="External"/><Relationship Id="rId2" Type="http://schemas.openxmlformats.org/officeDocument/2006/relationships/hyperlink" Target="https://docs.microsoft.com/en-us/azure/log-analytics/" TargetMode="External"/><Relationship Id="rId1" Type="http://schemas.openxmlformats.org/officeDocument/2006/relationships/slideLayout" Target="../slideLayouts/slideLayout10.xml"/><Relationship Id="rId5" Type="http://schemas.openxmlformats.org/officeDocument/2006/relationships/hyperlink" Target="https://docs.microsoft.com/en-us/microsoft-365/security/defender-endpoint/microsoft-defender-endpoint" TargetMode="External"/><Relationship Id="rId4" Type="http://schemas.openxmlformats.org/officeDocument/2006/relationships/hyperlink" Target="https://docs.microsoft.com/en-us/azure/time-series-insigh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data-explorer/kusto/query/"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ata-explorer/ingest-data-one-click" TargetMode="External"/><Relationship Id="rId2" Type="http://schemas.openxmlformats.org/officeDocument/2006/relationships/hyperlink" Target="https://docs.microsoft.com/en-us/azure/data-explorer/kusto/query/pythonplugin"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web-query-dat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ata-explorer/power-bi-connector" TargetMode="External"/><Relationship Id="rId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azure-data-explorer-dashboards"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tableau" TargetMode="External"/><Relationship Id="rId5" Type="http://schemas.openxmlformats.org/officeDocument/2006/relationships/hyperlink" Target="https://docs.microsoft.com/en-us/azure/data-explorer/k2bridge" TargetMode="External"/><Relationship Id="rId4" Type="http://schemas.openxmlformats.org/officeDocument/2006/relationships/hyperlink" Target="https://docs.microsoft.com/en-us/azure/data-explorer/grafan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data-explorer/ingest-data-overview" TargetMode="External"/><Relationship Id="rId2" Type="http://schemas.openxmlformats.org/officeDocument/2006/relationships/hyperlink" Target="https://docs.microsoft.com/en-us/azure/data-explorer/create-cluster-database-portal"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ingest-data-one-cli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91518" y="1839817"/>
            <a:ext cx="10300771" cy="584775"/>
          </a:xfrm>
          <a:prstGeom prst="rect">
            <a:avLst/>
          </a:prstGeom>
          <a:noFill/>
        </p:spPr>
        <p:txBody>
          <a:bodyPr wrap="square" rtlCol="0">
            <a:spAutoFit/>
          </a:bodyPr>
          <a:lstStyle/>
          <a:p>
            <a:r>
              <a:rPr lang="en-US" sz="3200" dirty="0"/>
              <a:t>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804231" y="2776252"/>
            <a:ext cx="81194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is Azure Data Explorer</a:t>
            </a:r>
          </a:p>
          <a:p>
            <a:pPr marL="285750" indent="-285750">
              <a:buFont typeface="Arial" panose="020B0604020202020204" pitchFamily="34" charset="0"/>
              <a:buChar char="•"/>
            </a:pPr>
            <a:r>
              <a:rPr lang="en-US" dirty="0"/>
              <a:t>When you should use Azure Data Explorer</a:t>
            </a:r>
          </a:p>
          <a:p>
            <a:pPr marL="285750" indent="-285750">
              <a:buFont typeface="Arial" panose="020B0604020202020204" pitchFamily="34" charset="0"/>
              <a:buChar char="•"/>
            </a:pPr>
            <a:r>
              <a:rPr lang="en-US" dirty="0"/>
              <a:t>What makes Azure Data Explorer Unique</a:t>
            </a:r>
          </a:p>
          <a:p>
            <a:endParaRPr lang="en-US" dirty="0"/>
          </a:p>
        </p:txBody>
      </p:sp>
    </p:spTree>
    <p:extLst>
      <p:ext uri="{BB962C8B-B14F-4D97-AF65-F5344CB8AC3E}">
        <p14:creationId xmlns:p14="http://schemas.microsoft.com/office/powerpoint/2010/main" val="1280449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3139321"/>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3.Query database:</a:t>
            </a:r>
            <a:r>
              <a:rPr lang="en-US" b="0" i="0" dirty="0">
                <a:solidFill>
                  <a:srgbClr val="171717"/>
                </a:solidFill>
                <a:effectLst/>
                <a:latin typeface="Segoe UI" panose="020B0502040204020203" pitchFamily="34" charset="0"/>
              </a:rPr>
              <a:t> Azure Data Explorer uses the </a:t>
            </a:r>
            <a:r>
              <a:rPr lang="en-US" b="0" i="0" u="none" strike="noStrike" dirty="0">
                <a:solidFill>
                  <a:srgbClr val="171717"/>
                </a:solidFill>
                <a:effectLst/>
                <a:latin typeface="Segoe UI" panose="020B0502040204020203" pitchFamily="34" charset="0"/>
                <a:hlinkClick r:id="rId2"/>
              </a:rPr>
              <a:t>Kusto Query Language</a:t>
            </a:r>
            <a:r>
              <a:rPr lang="en-US" b="0" i="0" dirty="0">
                <a:solidFill>
                  <a:srgbClr val="171717"/>
                </a:solidFill>
                <a:effectLst/>
                <a:latin typeface="Segoe UI" panose="020B0502040204020203" pitchFamily="34" charset="0"/>
              </a:rPr>
              <a:t>, which is an expressive, intuitive, and highly productive query language. It offers a smooth transition from simple one-liners to complex data processing scripts, and supports querying structured, semi-structured, and unstructured (text search) data. There's a wide variety of query language operators and functions (</a:t>
            </a:r>
            <a:r>
              <a:rPr lang="en-US" b="0" i="0" u="none" strike="noStrike" dirty="0">
                <a:solidFill>
                  <a:srgbClr val="171717"/>
                </a:solidFill>
                <a:effectLst/>
                <a:latin typeface="Segoe UI" panose="020B0502040204020203" pitchFamily="34" charset="0"/>
                <a:hlinkClick r:id="rId3"/>
              </a:rPr>
              <a:t>aggregation</a:t>
            </a:r>
            <a:r>
              <a:rPr lang="en-US" b="0" i="0" dirty="0">
                <a:solidFill>
                  <a:srgbClr val="171717"/>
                </a:solidFill>
                <a:effectLst/>
                <a:latin typeface="Segoe UI" panose="020B0502040204020203" pitchFamily="34" charset="0"/>
              </a:rPr>
              <a:t>, filtering, </a:t>
            </a:r>
            <a:r>
              <a:rPr lang="en-US" b="0" i="0" u="none" strike="noStrike" dirty="0">
                <a:solidFill>
                  <a:srgbClr val="171717"/>
                </a:solidFill>
                <a:effectLst/>
                <a:latin typeface="Segoe UI" panose="020B0502040204020203" pitchFamily="34" charset="0"/>
                <a:hlinkClick r:id="rId4"/>
              </a:rPr>
              <a:t>time series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geospatial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6"/>
              </a:rPr>
              <a:t>joins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unions</a:t>
            </a:r>
            <a:r>
              <a:rPr lang="en-US" b="0" i="0" dirty="0">
                <a:solidFill>
                  <a:srgbClr val="171717"/>
                </a:solidFill>
                <a:effectLst/>
                <a:latin typeface="Segoe UI" panose="020B0502040204020203" pitchFamily="34" charset="0"/>
              </a:rPr>
              <a:t>, and more) in the language. KQL supports </a:t>
            </a:r>
            <a:r>
              <a:rPr lang="en-US" b="0" i="0" u="none" strike="noStrike" dirty="0">
                <a:solidFill>
                  <a:srgbClr val="171717"/>
                </a:solidFill>
                <a:effectLst/>
                <a:latin typeface="Segoe UI" panose="020B0502040204020203" pitchFamily="34" charset="0"/>
                <a:hlinkClick r:id="rId8"/>
              </a:rPr>
              <a:t>cross-cluster and cross-database queries</a:t>
            </a:r>
            <a:r>
              <a:rPr lang="en-US" b="0" i="0" dirty="0">
                <a:solidFill>
                  <a:srgbClr val="171717"/>
                </a:solidFill>
                <a:effectLst/>
                <a:latin typeface="Segoe UI" panose="020B0502040204020203" pitchFamily="34" charset="0"/>
              </a:rPr>
              <a:t>, and is feature rich from a parsing (json, XML, and more) perspective. The language also natively supports advanced analytics.</a:t>
            </a:r>
          </a:p>
          <a:p>
            <a:pPr algn="l">
              <a:buFont typeface="+mj-lt"/>
              <a:buAutoNum type="arabicPeriod"/>
            </a:pPr>
            <a:r>
              <a:rPr lang="en-US" b="0" i="0" dirty="0">
                <a:solidFill>
                  <a:srgbClr val="171717"/>
                </a:solidFill>
                <a:effectLst/>
                <a:latin typeface="Segoe UI" panose="020B0502040204020203" pitchFamily="34" charset="0"/>
              </a:rPr>
              <a:t>Use the web application to run, review, and share queries and results. You can also send queries programmatically (using an SDK) or to a REST API endpoint. If you're familiar with SQL, get started with the </a:t>
            </a:r>
            <a:r>
              <a:rPr lang="en-US" b="0" i="0" u="none" strike="noStrike" dirty="0">
                <a:solidFill>
                  <a:srgbClr val="171717"/>
                </a:solidFill>
                <a:effectLst/>
                <a:latin typeface="Segoe UI" panose="020B0502040204020203" pitchFamily="34" charset="0"/>
                <a:hlinkClick r:id="rId9"/>
              </a:rPr>
              <a:t>SQL to Kusto cheat sheet</a:t>
            </a:r>
            <a:r>
              <a:rPr lang="en-US" b="0" i="0" dirty="0">
                <a:solidFill>
                  <a:srgbClr val="171717"/>
                </a:solidFill>
                <a:effectLst/>
                <a:latin typeface="Segoe UI" panose="020B0502040204020203" pitchFamily="34" charset="0"/>
              </a:rPr>
              <a:t>. </a:t>
            </a:r>
            <a:r>
              <a:rPr lang="en-US" b="0" i="0" u="none" strike="noStrike" dirty="0" err="1">
                <a:solidFill>
                  <a:srgbClr val="171717"/>
                </a:solidFill>
                <a:effectLst/>
                <a:latin typeface="Segoe UI" panose="020B0502040204020203" pitchFamily="34" charset="0"/>
                <a:hlinkClick r:id="rId10"/>
              </a:rPr>
              <a:t>Quickstart</a:t>
            </a:r>
            <a:r>
              <a:rPr lang="en-US" b="0" i="0" u="none" strike="noStrike" dirty="0">
                <a:solidFill>
                  <a:srgbClr val="171717"/>
                </a:solidFill>
                <a:effectLst/>
                <a:latin typeface="Segoe UI" panose="020B0502040204020203" pitchFamily="34" charset="0"/>
                <a:hlinkClick r:id="rId10"/>
              </a:rPr>
              <a:t>: Query data in Azure Data Explorer web UI</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86DA6FD-3D7C-40E3-96C2-2A75D71378DF}"/>
              </a:ext>
            </a:extLst>
          </p:cNvPr>
          <p:cNvSpPr txBox="1"/>
          <p:nvPr/>
        </p:nvSpPr>
        <p:spPr>
          <a:xfrm>
            <a:off x="1079653" y="4693186"/>
            <a:ext cx="10437750"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4.Visualize results:</a:t>
            </a:r>
            <a:r>
              <a:rPr lang="en-US" b="0" i="0" dirty="0">
                <a:solidFill>
                  <a:srgbClr val="171717"/>
                </a:solidFill>
                <a:effectLst/>
                <a:latin typeface="Segoe UI" panose="020B0502040204020203" pitchFamily="34" charset="0"/>
              </a:rPr>
              <a:t> Use different visual displays of your data in the native Azure Data Explorer </a:t>
            </a:r>
            <a:r>
              <a:rPr lang="en-US" b="0" i="0" u="none" strike="noStrike" dirty="0">
                <a:solidFill>
                  <a:srgbClr val="171717"/>
                </a:solidFill>
                <a:effectLst/>
                <a:latin typeface="Segoe UI" panose="020B0502040204020203" pitchFamily="34" charset="0"/>
                <a:hlinkClick r:id="rId11"/>
              </a:rPr>
              <a:t>Dashboards</a:t>
            </a:r>
            <a:r>
              <a:rPr lang="en-US" b="0" i="0" dirty="0">
                <a:solidFill>
                  <a:srgbClr val="171717"/>
                </a:solidFill>
                <a:effectLst/>
                <a:latin typeface="Segoe UI" panose="020B0502040204020203" pitchFamily="34" charset="0"/>
              </a:rPr>
              <a:t>. You can also display your results using connectors to some of the </a:t>
            </a:r>
            <a:r>
              <a:rPr lang="en-US" b="0" i="0" u="none" strike="noStrike" dirty="0">
                <a:solidFill>
                  <a:srgbClr val="171717"/>
                </a:solidFill>
                <a:effectLst/>
                <a:latin typeface="Segoe UI" panose="020B0502040204020203" pitchFamily="34" charset="0"/>
                <a:hlinkClick r:id="rId12"/>
              </a:rPr>
              <a:t>leading visualization services</a:t>
            </a:r>
            <a:r>
              <a:rPr lang="en-US" b="0" i="0" dirty="0">
                <a:solidFill>
                  <a:srgbClr val="171717"/>
                </a:solidFill>
                <a:effectLst/>
                <a:latin typeface="Segoe UI" panose="020B0502040204020203" pitchFamily="34" charset="0"/>
              </a:rPr>
              <a:t>, such as </a:t>
            </a:r>
            <a:r>
              <a:rPr lang="en-US" b="0" i="0" u="none" strike="noStrike" dirty="0">
                <a:solidFill>
                  <a:srgbClr val="171717"/>
                </a:solidFill>
                <a:effectLst/>
                <a:latin typeface="Segoe UI" panose="020B0502040204020203" pitchFamily="34" charset="0"/>
                <a:hlinkClick r:id="rId13"/>
              </a:rPr>
              <a:t>Power BI</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4"/>
              </a:rPr>
              <a:t>Grafana</a:t>
            </a:r>
            <a:r>
              <a:rPr lang="en-US" b="0" i="0" dirty="0">
                <a:solidFill>
                  <a:srgbClr val="171717"/>
                </a:solidFill>
                <a:effectLst/>
                <a:latin typeface="Segoe UI" panose="020B0502040204020203" pitchFamily="34" charset="0"/>
              </a:rPr>
              <a:t>. Azure Data Explorer also has </a:t>
            </a:r>
            <a:r>
              <a:rPr lang="en-US" b="0" i="0" u="none" strike="noStrike" dirty="0">
                <a:solidFill>
                  <a:srgbClr val="171717"/>
                </a:solidFill>
                <a:effectLst/>
                <a:latin typeface="Segoe UI" panose="020B0502040204020203" pitchFamily="34" charset="0"/>
                <a:hlinkClick r:id="rId15"/>
              </a:rPr>
              <a:t>ODBC</a:t>
            </a:r>
            <a:r>
              <a:rPr lang="en-US" b="0" i="0" dirty="0">
                <a:solidFill>
                  <a:srgbClr val="171717"/>
                </a:solidFill>
                <a:effectLst/>
                <a:latin typeface="Segoe UI" panose="020B0502040204020203" pitchFamily="34" charset="0"/>
              </a:rPr>
              <a:t> and JDBC connector support to tools such as </a:t>
            </a:r>
            <a:r>
              <a:rPr lang="en-US" b="0" i="0" u="none" strike="noStrike" dirty="0">
                <a:solidFill>
                  <a:srgbClr val="171717"/>
                </a:solidFill>
                <a:effectLst/>
                <a:latin typeface="Segoe UI" panose="020B0502040204020203" pitchFamily="34" charset="0"/>
                <a:hlinkClick r:id="rId16"/>
              </a:rPr>
              <a:t>Tableau</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7"/>
              </a:rPr>
              <a:t>Sisense</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33271895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45614" y="1391826"/>
            <a:ext cx="10300771" cy="584775"/>
          </a:xfrm>
          <a:prstGeom prst="rect">
            <a:avLst/>
          </a:prstGeom>
          <a:noFill/>
        </p:spPr>
        <p:txBody>
          <a:bodyPr wrap="square" rtlCol="0">
            <a:spAutoFit/>
          </a:bodyPr>
          <a:lstStyle/>
          <a:p>
            <a:r>
              <a:rPr lang="en-US" sz="3200" dirty="0"/>
              <a:t>What is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75958" y="2015754"/>
            <a:ext cx="11067174" cy="313932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Azure Data Explorer is a fully managed, high-performance, big data analytics platform that makes it easy to analyze high volumes of data in near real time. The Azure Data Explorer toolbox gives you an end-to-end solution for data ingestion, query, visualization, and management.</a:t>
            </a:r>
          </a:p>
          <a:p>
            <a:pPr algn="l"/>
            <a:r>
              <a:rPr lang="en-US" b="0" i="0" dirty="0">
                <a:solidFill>
                  <a:srgbClr val="171717"/>
                </a:solidFill>
                <a:effectLst/>
                <a:latin typeface="Segoe UI" panose="020B0502040204020203" pitchFamily="34" charset="0"/>
              </a:rPr>
              <a:t>By analyzing structured, semi-structured, and unstructured data across time series, and by using Machine Learning, Azure Data Explorer makes it simple to extract key insights, spot patterns and trends, and create forecasting models. Azure Data Explorer is scalable, secure, robust, and enterprise-ready, and is useful for log analytics, time series analytics, IoT, and general-purpose exploratory analytics.</a:t>
            </a:r>
          </a:p>
          <a:p>
            <a:pPr algn="l"/>
            <a:r>
              <a:rPr lang="en-US" b="0" i="0" dirty="0">
                <a:solidFill>
                  <a:srgbClr val="171717"/>
                </a:solidFill>
                <a:effectLst/>
                <a:latin typeface="Segoe UI" panose="020B0502040204020203" pitchFamily="34" charset="0"/>
              </a:rPr>
              <a:t>Azure Data Explorer capabilities are extended by other services built on its powerful query language, including </a:t>
            </a:r>
            <a:r>
              <a:rPr lang="en-US" b="0" i="0" u="none" strike="noStrike" dirty="0">
                <a:solidFill>
                  <a:srgbClr val="171717"/>
                </a:solidFill>
                <a:effectLst/>
                <a:latin typeface="Segoe UI" panose="020B0502040204020203" pitchFamily="34" charset="0"/>
                <a:hlinkClick r:id="rId2"/>
              </a:rPr>
              <a:t>Azure Monitor logs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3"/>
              </a:rPr>
              <a:t>Application Insights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4"/>
              </a:rPr>
              <a:t>Time Series Insights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Microsoft Defender for Endpoint</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6845732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When you should use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3693319"/>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Use the following questions to help decide if Azure Data Explorer is right for your use case:</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Interactive analytics</a:t>
            </a:r>
            <a:r>
              <a:rPr lang="en-US" b="0" i="0" dirty="0">
                <a:solidFill>
                  <a:srgbClr val="171717"/>
                </a:solidFill>
                <a:effectLst/>
                <a:latin typeface="Segoe UI" panose="020B0502040204020203" pitchFamily="34" charset="0"/>
              </a:rPr>
              <a:t>: Is interactive analysis part of the solution? For example, aggregation, correlation, or anomaly detection.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Variety, Velocity, Volume</a:t>
            </a:r>
            <a:r>
              <a:rPr lang="en-US" b="0" i="0" dirty="0">
                <a:solidFill>
                  <a:srgbClr val="171717"/>
                </a:solidFill>
                <a:effectLst/>
                <a:latin typeface="Segoe UI" panose="020B0502040204020203" pitchFamily="34" charset="0"/>
              </a:rPr>
              <a:t>: Is your schema diverse? Do you need to ingest massive amounts of data in near real-time?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Data organization</a:t>
            </a:r>
            <a:r>
              <a:rPr lang="en-US" b="0" i="0" dirty="0">
                <a:solidFill>
                  <a:srgbClr val="171717"/>
                </a:solidFill>
                <a:effectLst/>
                <a:latin typeface="Segoe UI" panose="020B0502040204020203" pitchFamily="34" charset="0"/>
              </a:rPr>
              <a:t>: Do you want to analyze raw data? For example, not fully curated star schema.</a:t>
            </a:r>
          </a:p>
          <a:p>
            <a:pPr algn="l">
              <a:buFont typeface="Arial" panose="020B0604020202020204" pitchFamily="34" charset="0"/>
              <a:buChar char="•"/>
            </a:pPr>
            <a:r>
              <a:rPr lang="en-US" b="1" i="0" dirty="0">
                <a:solidFill>
                  <a:srgbClr val="171717"/>
                </a:solidFill>
                <a:effectLst/>
                <a:latin typeface="Segoe UI" panose="020B0502040204020203" pitchFamily="34" charset="0"/>
              </a:rPr>
              <a:t>Query concurrency</a:t>
            </a:r>
            <a:r>
              <a:rPr lang="en-US" b="0" i="0" dirty="0">
                <a:solidFill>
                  <a:srgbClr val="171717"/>
                </a:solidFill>
                <a:effectLst/>
                <a:latin typeface="Segoe UI" panose="020B0502040204020203" pitchFamily="34" charset="0"/>
              </a:rPr>
              <a:t>: Will multiple users or processes use Azure Data Explorer?</a:t>
            </a:r>
          </a:p>
          <a:p>
            <a:pPr algn="l">
              <a:buFont typeface="Arial" panose="020B0604020202020204" pitchFamily="34" charset="0"/>
              <a:buChar char="•"/>
            </a:pPr>
            <a:r>
              <a:rPr lang="en-US" b="1" i="0" dirty="0">
                <a:solidFill>
                  <a:srgbClr val="171717"/>
                </a:solidFill>
                <a:effectLst/>
                <a:latin typeface="Segoe UI" panose="020B0502040204020203" pitchFamily="34" charset="0"/>
              </a:rPr>
              <a:t>Build vs Buy</a:t>
            </a:r>
            <a:r>
              <a:rPr lang="en-US" b="0" i="0" dirty="0">
                <a:solidFill>
                  <a:srgbClr val="171717"/>
                </a:solidFill>
                <a:effectLst/>
                <a:latin typeface="Segoe UI" panose="020B0502040204020203" pitchFamily="34" charset="0"/>
              </a:rPr>
              <a:t>: Do you plan on customizing your data platform?</a:t>
            </a:r>
          </a:p>
          <a:p>
            <a:pPr algn="l"/>
            <a:r>
              <a:rPr lang="en-US" b="0" i="0" dirty="0">
                <a:solidFill>
                  <a:srgbClr val="171717"/>
                </a:solidFill>
                <a:effectLst/>
                <a:latin typeface="Segoe UI" panose="020B0502040204020203" pitchFamily="34" charset="0"/>
              </a:rPr>
              <a:t>Azure Data Explorer is ideal for enabling interactive analytics capabilities over high velocity, diverse raw data. Use the following decision tree to help you decide if Azure Data Explorer is right for you:</a:t>
            </a:r>
          </a:p>
          <a:p>
            <a:br>
              <a:rPr lang="en-US" dirty="0"/>
            </a:br>
            <a:endParaRPr lang="en-US" dirty="0"/>
          </a:p>
        </p:txBody>
      </p:sp>
    </p:spTree>
    <p:extLst>
      <p:ext uri="{BB962C8B-B14F-4D97-AF65-F5344CB8AC3E}">
        <p14:creationId xmlns:p14="http://schemas.microsoft.com/office/powerpoint/2010/main" val="42756111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pic>
        <p:nvPicPr>
          <p:cNvPr id="3" name="Picture 2" descr="Diagram&#10;&#10;Description automatically generated">
            <a:extLst>
              <a:ext uri="{FF2B5EF4-FFF2-40B4-BE49-F238E27FC236}">
                <a16:creationId xmlns:a16="http://schemas.microsoft.com/office/drawing/2014/main" id="{EFD6FC79-AFB8-45A6-8789-E961E844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453" y="857886"/>
            <a:ext cx="7182998" cy="5575965"/>
          </a:xfrm>
          <a:prstGeom prst="rect">
            <a:avLst/>
          </a:prstGeom>
        </p:spPr>
      </p:pic>
    </p:spTree>
    <p:extLst>
      <p:ext uri="{BB962C8B-B14F-4D97-AF65-F5344CB8AC3E}">
        <p14:creationId xmlns:p14="http://schemas.microsoft.com/office/powerpoint/2010/main" val="1553846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Data velocity, variety, and volume</a:t>
            </a:r>
          </a:p>
          <a:p>
            <a:pPr algn="l"/>
            <a:r>
              <a:rPr lang="en-US" b="0" i="0" dirty="0">
                <a:solidFill>
                  <a:srgbClr val="171717"/>
                </a:solidFill>
                <a:effectLst/>
                <a:latin typeface="Segoe UI" panose="020B0502040204020203" pitchFamily="34" charset="0"/>
              </a:rPr>
              <a:t>With Azure Data Explorer, you can ingest terabytes of data in minutes in batch or streaming mode. You can query petabytes of data, with results returned within milliseconds to seconds. Azure Data Explorer provides high velocity (millions of events per second), low latency (seconds), and linear scale ingestion of raw data. Ingest your data in different formats and structures, flowing from various pipelines and sources.</a:t>
            </a:r>
          </a:p>
        </p:txBody>
      </p:sp>
      <p:sp>
        <p:nvSpPr>
          <p:cNvPr id="2" name="TextBox 1">
            <a:extLst>
              <a:ext uri="{FF2B5EF4-FFF2-40B4-BE49-F238E27FC236}">
                <a16:creationId xmlns:a16="http://schemas.microsoft.com/office/drawing/2014/main" id="{D0F4E6B5-CE65-43A4-8F88-03FBB28423DD}"/>
              </a:ext>
            </a:extLst>
          </p:cNvPr>
          <p:cNvSpPr txBox="1"/>
          <p:nvPr/>
        </p:nvSpPr>
        <p:spPr>
          <a:xfrm>
            <a:off x="813412" y="3686123"/>
            <a:ext cx="1056517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User-friendly query language</a:t>
            </a:r>
          </a:p>
          <a:p>
            <a:pPr algn="l"/>
            <a:r>
              <a:rPr lang="en-US" b="0" i="0" dirty="0">
                <a:solidFill>
                  <a:srgbClr val="171717"/>
                </a:solidFill>
                <a:effectLst/>
                <a:latin typeface="Segoe UI" panose="020B0502040204020203" pitchFamily="34" charset="0"/>
              </a:rPr>
              <a:t>Query Azure Data Explorer with the </a:t>
            </a:r>
            <a:r>
              <a:rPr lang="en-US" b="0" i="0" u="none" strike="noStrike" dirty="0">
                <a:solidFill>
                  <a:srgbClr val="171717"/>
                </a:solidFill>
                <a:effectLst/>
                <a:latin typeface="Segoe UI" panose="020B0502040204020203" pitchFamily="34" charset="0"/>
                <a:hlinkClick r:id="rId2"/>
              </a:rPr>
              <a:t>Kusto Query Language (KQL)</a:t>
            </a:r>
            <a:r>
              <a:rPr lang="en-US" b="0" i="0" dirty="0">
                <a:solidFill>
                  <a:srgbClr val="171717"/>
                </a:solidFill>
                <a:effectLst/>
                <a:latin typeface="Segoe UI" panose="020B0502040204020203" pitchFamily="34" charset="0"/>
              </a:rPr>
              <a:t>, an open-source language initially invented by the team. The language is simple to understand and learn, and highly productive. You can use simple operators and advanced analytics.</a:t>
            </a:r>
          </a:p>
          <a:p>
            <a:endParaRPr lang="en-US" dirty="0"/>
          </a:p>
        </p:txBody>
      </p:sp>
    </p:spTree>
    <p:extLst>
      <p:ext uri="{BB962C8B-B14F-4D97-AF65-F5344CB8AC3E}">
        <p14:creationId xmlns:p14="http://schemas.microsoft.com/office/powerpoint/2010/main" val="41774342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2308324"/>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Advanced analytics</a:t>
            </a:r>
          </a:p>
          <a:p>
            <a:pPr algn="l"/>
            <a:r>
              <a:rPr lang="en-US" b="0" i="0" dirty="0">
                <a:solidFill>
                  <a:srgbClr val="171717"/>
                </a:solidFill>
                <a:effectLst/>
                <a:latin typeface="Segoe UI" panose="020B0502040204020203" pitchFamily="34" charset="0"/>
              </a:rPr>
              <a:t>Use Azure Data Explorer for time series analysis with a large set of functions including: adding and subtracting time series, filtering, regression, seasonality detection, geospatial analysis, anomaly detection, scanning, and forecasting. Time series functions are optimized for processing thousands of time series in seconds. Pattern detection is made easy with cluster plugins that can diagnose anomalies and do root cause analysis. You can also extend Azure Data Explorer capabilities by </a:t>
            </a:r>
            <a:r>
              <a:rPr lang="en-US" b="0" i="0" u="none" strike="noStrike" dirty="0">
                <a:solidFill>
                  <a:srgbClr val="171717"/>
                </a:solidFill>
                <a:effectLst/>
                <a:latin typeface="Segoe UI" panose="020B0502040204020203" pitchFamily="34" charset="0"/>
                <a:hlinkClick r:id="rId2"/>
              </a:rPr>
              <a:t>embedding python code</a:t>
            </a:r>
            <a:r>
              <a:rPr lang="en-US" b="0" i="0" dirty="0">
                <a:solidFill>
                  <a:srgbClr val="171717"/>
                </a:solidFill>
                <a:effectLst/>
                <a:latin typeface="Segoe UI" panose="020B0502040204020203" pitchFamily="34" charset="0"/>
              </a:rPr>
              <a:t> in KQL queries.</a:t>
            </a:r>
          </a:p>
          <a:p>
            <a:endParaRPr lang="en-US" dirty="0"/>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4447189"/>
            <a:ext cx="10587209" cy="2031325"/>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Easy-to-use wizard</a:t>
            </a:r>
          </a:p>
          <a:p>
            <a:pPr algn="l"/>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3"/>
              </a:rPr>
              <a:t>ingestion wizard</a:t>
            </a:r>
            <a:r>
              <a:rPr lang="en-US" b="0" i="0" dirty="0">
                <a:solidFill>
                  <a:srgbClr val="171717"/>
                </a:solidFill>
                <a:effectLst/>
                <a:latin typeface="Segoe UI" panose="020B0502040204020203" pitchFamily="34" charset="0"/>
              </a:rPr>
              <a:t> makes the data ingestion process easy, fast, and intuitive. The </a:t>
            </a:r>
            <a:r>
              <a:rPr lang="en-US" b="0" i="0" u="none" strike="noStrike" dirty="0">
                <a:solidFill>
                  <a:srgbClr val="171717"/>
                </a:solidFill>
                <a:effectLst/>
                <a:latin typeface="Segoe UI" panose="020B0502040204020203" pitchFamily="34" charset="0"/>
                <a:hlinkClick r:id="rId4"/>
              </a:rPr>
              <a:t>Azure Data Explorer web UI</a:t>
            </a:r>
            <a:r>
              <a:rPr lang="en-US" b="0" i="0" dirty="0">
                <a:solidFill>
                  <a:srgbClr val="171717"/>
                </a:solidFill>
                <a:effectLst/>
                <a:latin typeface="Segoe UI" panose="020B0502040204020203" pitchFamily="34" charset="0"/>
              </a:rPr>
              <a:t> provides an intuitive and guided experience that helps you ramp-up quickly to start ingesting data, creating database tables, and mapping structures. It enables one time or a continuous ingestion from various sources and in various data formats. Table mappings and schema are auto suggested and easy to modify.</a:t>
            </a:r>
          </a:p>
          <a:p>
            <a:endParaRPr lang="en-US" dirty="0"/>
          </a:p>
        </p:txBody>
      </p:sp>
    </p:spTree>
    <p:extLst>
      <p:ext uri="{BB962C8B-B14F-4D97-AF65-F5344CB8AC3E}">
        <p14:creationId xmlns:p14="http://schemas.microsoft.com/office/powerpoint/2010/main" val="29527408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Versatile data visualization</a:t>
            </a:r>
          </a:p>
          <a:p>
            <a:pPr algn="l"/>
            <a:r>
              <a:rPr lang="en-US" b="0" i="0" dirty="0">
                <a:solidFill>
                  <a:srgbClr val="171717"/>
                </a:solidFill>
                <a:effectLst/>
                <a:latin typeface="Segoe UI" panose="020B0502040204020203" pitchFamily="34" charset="0"/>
              </a:rPr>
              <a:t>Data visualization helps you gain important insights. Azure Data Explorer offers built-in visualization and </a:t>
            </a:r>
            <a:r>
              <a:rPr lang="en-US" b="0" i="0" u="none" strike="noStrike" dirty="0">
                <a:solidFill>
                  <a:srgbClr val="171717"/>
                </a:solidFill>
                <a:effectLst/>
                <a:latin typeface="Segoe UI" panose="020B0502040204020203" pitchFamily="34" charset="0"/>
                <a:hlinkClick r:id="rId2"/>
              </a:rPr>
              <a:t>dashboarding</a:t>
            </a:r>
            <a:r>
              <a:rPr lang="en-US" b="0" i="0" dirty="0">
                <a:solidFill>
                  <a:srgbClr val="171717"/>
                </a:solidFill>
                <a:effectLst/>
                <a:latin typeface="Segoe UI" panose="020B0502040204020203" pitchFamily="34" charset="0"/>
              </a:rPr>
              <a:t> out of the box, with support for various charts and visualizations. It has native integration with </a:t>
            </a:r>
            <a:r>
              <a:rPr lang="en-US" b="0" i="0" u="none" strike="noStrike" dirty="0">
                <a:solidFill>
                  <a:srgbClr val="171717"/>
                </a:solidFill>
                <a:effectLst/>
                <a:latin typeface="Segoe UI" panose="020B0502040204020203" pitchFamily="34" charset="0"/>
                <a:hlinkClick r:id="rId3"/>
              </a:rPr>
              <a:t>Power BI</a:t>
            </a:r>
            <a:r>
              <a:rPr lang="en-US" b="0" i="0" dirty="0">
                <a:solidFill>
                  <a:srgbClr val="171717"/>
                </a:solidFill>
                <a:effectLst/>
                <a:latin typeface="Segoe UI" panose="020B0502040204020203" pitchFamily="34" charset="0"/>
              </a:rPr>
              <a:t>, native connectors for </a:t>
            </a:r>
            <a:r>
              <a:rPr lang="en-US" b="0" i="0" u="none" strike="noStrike" dirty="0">
                <a:solidFill>
                  <a:srgbClr val="171717"/>
                </a:solidFill>
                <a:effectLst/>
                <a:latin typeface="Segoe UI" panose="020B0502040204020203" pitchFamily="34" charset="0"/>
                <a:hlinkClick r:id="rId4"/>
              </a:rPr>
              <a:t>Grafana</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Kibana</a:t>
            </a:r>
            <a:r>
              <a:rPr lang="en-US" b="0" i="0" dirty="0">
                <a:solidFill>
                  <a:srgbClr val="171717"/>
                </a:solidFill>
                <a:effectLst/>
                <a:latin typeface="Segoe UI" panose="020B0502040204020203" pitchFamily="34" charset="0"/>
              </a:rPr>
              <a:t> and Databricks, ODBC support for </a:t>
            </a:r>
            <a:r>
              <a:rPr lang="en-US" b="0" i="0" u="none" strike="noStrike" dirty="0">
                <a:solidFill>
                  <a:srgbClr val="171717"/>
                </a:solidFill>
                <a:effectLst/>
                <a:latin typeface="Segoe UI" panose="020B0502040204020203" pitchFamily="34" charset="0"/>
                <a:hlinkClick r:id="rId6"/>
              </a:rPr>
              <a:t>Tableau</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Sisense</a:t>
            </a:r>
            <a:r>
              <a:rPr lang="en-US" b="0" i="0" dirty="0">
                <a:solidFill>
                  <a:srgbClr val="171717"/>
                </a:solidFill>
                <a:effectLst/>
                <a:latin typeface="Segoe UI" panose="020B0502040204020203" pitchFamily="34" charset="0"/>
              </a:rPr>
              <a:t>, Qlik, and more.</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3993899"/>
            <a:ext cx="10587209" cy="1200329"/>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Automatic ingest, process, and export</a:t>
            </a:r>
          </a:p>
          <a:p>
            <a:pPr algn="l"/>
            <a:r>
              <a:rPr lang="en-US" b="0" i="0" dirty="0">
                <a:solidFill>
                  <a:srgbClr val="171717"/>
                </a:solidFill>
                <a:effectLst/>
                <a:latin typeface="Segoe UI" panose="020B0502040204020203" pitchFamily="34" charset="0"/>
              </a:rPr>
              <a:t>Azure Data Explorer supports server-side stored functions, continuous ingest, and continuous export to Azure Data Lake store. It also supports ingestion time-mapping transformations on the server side, update policies, and precomputed scheduled aggregates with materialized views.</a:t>
            </a:r>
          </a:p>
        </p:txBody>
      </p:sp>
    </p:spTree>
    <p:extLst>
      <p:ext uri="{BB962C8B-B14F-4D97-AF65-F5344CB8AC3E}">
        <p14:creationId xmlns:p14="http://schemas.microsoft.com/office/powerpoint/2010/main" val="37948666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pPr algn="l"/>
            <a:r>
              <a:rPr lang="en-US" sz="3200" b="1" i="0" dirty="0">
                <a:solidFill>
                  <a:srgbClr val="171717"/>
                </a:solidFill>
                <a:effectLst/>
                <a:latin typeface="Segoe UI" panose="020B0502040204020203" pitchFamily="34" charset="0"/>
              </a:rPr>
              <a:t>Azure Data Explorer flow</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369332"/>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The following diagram shows the different aspects of working with Azure Data Explorer.</a:t>
            </a:r>
          </a:p>
        </p:txBody>
      </p:sp>
      <p:pic>
        <p:nvPicPr>
          <p:cNvPr id="5" name="Picture 4">
            <a:extLst>
              <a:ext uri="{FF2B5EF4-FFF2-40B4-BE49-F238E27FC236}">
                <a16:creationId xmlns:a16="http://schemas.microsoft.com/office/drawing/2014/main" id="{E7804A44-5F73-4B2B-9F92-7BA25CB9E584}"/>
              </a:ext>
            </a:extLst>
          </p:cNvPr>
          <p:cNvPicPr>
            <a:picLocks noChangeAspect="1"/>
          </p:cNvPicPr>
          <p:nvPr/>
        </p:nvPicPr>
        <p:blipFill>
          <a:blip r:embed="rId2"/>
          <a:stretch>
            <a:fillRect/>
          </a:stretch>
        </p:blipFill>
        <p:spPr>
          <a:xfrm>
            <a:off x="930193" y="2670460"/>
            <a:ext cx="9998539" cy="4187539"/>
          </a:xfrm>
          <a:prstGeom prst="rect">
            <a:avLst/>
          </a:prstGeom>
        </p:spPr>
      </p:pic>
    </p:spTree>
    <p:extLst>
      <p:ext uri="{BB962C8B-B14F-4D97-AF65-F5344CB8AC3E}">
        <p14:creationId xmlns:p14="http://schemas.microsoft.com/office/powerpoint/2010/main" val="3948440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1391826"/>
            <a:ext cx="10957006" cy="64633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Generally speaking, when you interact with Azure Data Explorer, you're going to go through the following workflow:</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2228671"/>
            <a:ext cx="10587209" cy="2308324"/>
          </a:xfrm>
          <a:prstGeom prst="rect">
            <a:avLst/>
          </a:prstGeom>
          <a:noFill/>
        </p:spPr>
        <p:txBody>
          <a:bodyPr wrap="square" rtlCol="0">
            <a:spAutoFit/>
          </a:bodyPr>
          <a:lstStyle/>
          <a:p>
            <a:pPr algn="l">
              <a:buFont typeface="+mj-lt"/>
              <a:buAutoNum type="arabicPeriod"/>
            </a:pPr>
            <a:r>
              <a:rPr lang="en-US" b="1" i="0" dirty="0">
                <a:solidFill>
                  <a:srgbClr val="171717"/>
                </a:solidFill>
                <a:effectLst/>
                <a:latin typeface="Segoe UI" panose="020B0502040204020203" pitchFamily="34" charset="0"/>
              </a:rPr>
              <a:t>Create database:</a:t>
            </a:r>
            <a:r>
              <a:rPr lang="en-US" b="0" i="0" dirty="0">
                <a:solidFill>
                  <a:srgbClr val="171717"/>
                </a:solidFill>
                <a:effectLst/>
                <a:latin typeface="Segoe UI" panose="020B0502040204020203" pitchFamily="34" charset="0"/>
              </a:rPr>
              <a:t> Create a </a:t>
            </a:r>
            <a:r>
              <a:rPr lang="en-US" b="0" i="1" dirty="0">
                <a:solidFill>
                  <a:srgbClr val="171717"/>
                </a:solidFill>
                <a:effectLst/>
                <a:latin typeface="Segoe UI" panose="020B0502040204020203" pitchFamily="34" charset="0"/>
              </a:rPr>
              <a:t>cluster</a:t>
            </a:r>
            <a:r>
              <a:rPr lang="en-US" b="0" i="0" dirty="0">
                <a:solidFill>
                  <a:srgbClr val="171717"/>
                </a:solidFill>
                <a:effectLst/>
                <a:latin typeface="Segoe UI" panose="020B0502040204020203" pitchFamily="34" charset="0"/>
              </a:rPr>
              <a:t> and then create one or more </a:t>
            </a:r>
            <a:r>
              <a:rPr lang="en-US" b="0" i="1" dirty="0">
                <a:solidFill>
                  <a:srgbClr val="171717"/>
                </a:solidFill>
                <a:effectLst/>
                <a:latin typeface="Segoe UI" panose="020B0502040204020203" pitchFamily="34" charset="0"/>
              </a:rPr>
              <a:t>databases</a:t>
            </a:r>
            <a:r>
              <a:rPr lang="en-US" b="0" i="0" dirty="0">
                <a:solidFill>
                  <a:srgbClr val="171717"/>
                </a:solidFill>
                <a:effectLst/>
                <a:latin typeface="Segoe UI" panose="020B0502040204020203" pitchFamily="34" charset="0"/>
              </a:rPr>
              <a:t> in that cluster. Each Azure Data Explorer cluster can hold up to 10,000 databases and each database up to 10,000 tables. The data in each table is stored in data shards also called “extents”. All data is automatically indexed and partitioned based on the ingestion time. This means you can store a lot of varied data and because of the way it's stored, you get fast access to querying it. </a:t>
            </a:r>
            <a:r>
              <a:rPr lang="en-US" b="0" i="0" u="none" strike="noStrike" dirty="0" err="1">
                <a:solidFill>
                  <a:srgbClr val="171717"/>
                </a:solidFill>
                <a:effectLst/>
                <a:latin typeface="Segoe UI" panose="020B0502040204020203" pitchFamily="34" charset="0"/>
                <a:hlinkClick r:id="rId2"/>
              </a:rPr>
              <a:t>Quickstart</a:t>
            </a:r>
            <a:r>
              <a:rPr lang="en-US" b="0" i="0" u="none" strike="noStrike" dirty="0">
                <a:solidFill>
                  <a:srgbClr val="171717"/>
                </a:solidFill>
                <a:effectLst/>
                <a:latin typeface="Segoe UI" panose="020B0502040204020203" pitchFamily="34" charset="0"/>
                <a:hlinkClick r:id="rId2"/>
              </a:rPr>
              <a:t>: Create an Azure Data Explorer cluster and database</a:t>
            </a:r>
            <a:endParaRPr lang="en-US" b="0" i="0" dirty="0">
              <a:solidFill>
                <a:srgbClr val="171717"/>
              </a:solidFill>
              <a:effectLst/>
              <a:latin typeface="Segoe UI" panose="020B0502040204020203" pitchFamily="34" charset="0"/>
            </a:endParaRPr>
          </a:p>
          <a:p>
            <a:br>
              <a:rPr lang="en-US" dirty="0"/>
            </a:br>
            <a:endParaRPr lang="en-US" b="0" i="0" dirty="0">
              <a:solidFill>
                <a:srgbClr val="171717"/>
              </a:solidFill>
              <a:effectLst/>
              <a:latin typeface="Segoe UI" panose="020B0502040204020203" pitchFamily="34" charset="0"/>
            </a:endParaRPr>
          </a:p>
        </p:txBody>
      </p:sp>
      <p:sp>
        <p:nvSpPr>
          <p:cNvPr id="2" name="TextBox 1">
            <a:extLst>
              <a:ext uri="{FF2B5EF4-FFF2-40B4-BE49-F238E27FC236}">
                <a16:creationId xmlns:a16="http://schemas.microsoft.com/office/drawing/2014/main" id="{9BB1CAD0-FE71-43DC-B680-819DF82E826B}"/>
              </a:ext>
            </a:extLst>
          </p:cNvPr>
          <p:cNvSpPr txBox="1"/>
          <p:nvPr/>
        </p:nvSpPr>
        <p:spPr>
          <a:xfrm>
            <a:off x="988398" y="4227655"/>
            <a:ext cx="10587209"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2.Ingest data:</a:t>
            </a:r>
            <a:r>
              <a:rPr lang="en-US" b="0" i="0" dirty="0">
                <a:solidFill>
                  <a:srgbClr val="171717"/>
                </a:solidFill>
                <a:effectLst/>
                <a:latin typeface="Segoe UI" panose="020B0502040204020203" pitchFamily="34" charset="0"/>
              </a:rPr>
              <a:t> Load data into database tables so that you can run queries against it. Azure Data Explorer supports several </a:t>
            </a:r>
            <a:r>
              <a:rPr lang="en-US" b="0" i="0" u="none" strike="noStrike" dirty="0">
                <a:solidFill>
                  <a:srgbClr val="171717"/>
                </a:solidFill>
                <a:effectLst/>
                <a:latin typeface="Segoe UI" panose="020B0502040204020203" pitchFamily="34" charset="0"/>
                <a:hlinkClick r:id="rId3"/>
              </a:rPr>
              <a:t>ingestion methods</a:t>
            </a:r>
            <a:r>
              <a:rPr lang="en-US" b="0" i="0" dirty="0">
                <a:solidFill>
                  <a:srgbClr val="171717"/>
                </a:solidFill>
                <a:effectLst/>
                <a:latin typeface="Segoe UI" panose="020B0502040204020203" pitchFamily="34" charset="0"/>
              </a:rPr>
              <a:t>, each with its own target scenarios. These methods include ingestion tools, connectors and plugins to diverse services, managed pipelines, programmatic ingestion using SDKs, and direct access to ingestion. Get started with </a:t>
            </a:r>
            <a:r>
              <a:rPr lang="en-US" b="0" i="0" u="none" strike="noStrike" dirty="0">
                <a:solidFill>
                  <a:srgbClr val="171717"/>
                </a:solidFill>
                <a:effectLst/>
                <a:latin typeface="Segoe UI" panose="020B0502040204020203" pitchFamily="34" charset="0"/>
                <a:hlinkClick r:id="rId4"/>
              </a:rPr>
              <a:t>one-click ingestion</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1564573877"/>
      </p:ext>
    </p:extLst>
  </p:cSld>
  <p:clrMapOvr>
    <a:masterClrMapping/>
  </p:clrMapOvr>
  <p:transition/>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4039DF7D-048D-4059-B2E4-50AC91571255}" vid="{B1D01B82-B97F-4113-9D25-7DCE7F796A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37FC31AEBC6840B44B70FEB3AAA786" ma:contentTypeVersion="6" ma:contentTypeDescription="Create a new document." ma:contentTypeScope="" ma:versionID="72a2cf9732a2790315231187e720a871">
  <xsd:schema xmlns:xsd="http://www.w3.org/2001/XMLSchema" xmlns:xs="http://www.w3.org/2001/XMLSchema" xmlns:p="http://schemas.microsoft.com/office/2006/metadata/properties" xmlns:ns2="f60ec8b1-93d6-4a9c-ac84-531a9be8d76e" xmlns:ns3="84903cf0-74e4-427a-876c-a2673a8560bc" targetNamespace="http://schemas.microsoft.com/office/2006/metadata/properties" ma:root="true" ma:fieldsID="2b4a484de766826cfcaef94375657e0a" ns2:_="" ns3:_="">
    <xsd:import namespace="f60ec8b1-93d6-4a9c-ac84-531a9be8d76e"/>
    <xsd:import namespace="84903cf0-74e4-427a-876c-a2673a8560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0ec8b1-93d6-4a9c-ac84-531a9be8d7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903cf0-74e4-427a-876c-a2673a8560b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175443-C836-4533-9ED6-95154BB24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0ec8b1-93d6-4a9c-ac84-531a9be8d76e"/>
    <ds:schemaRef ds:uri="84903cf0-74e4-427a-876c-a2673a856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0713AD-7B46-49DB-81AF-BCBDC3F232C9}">
  <ds:schemaRefs>
    <ds:schemaRef ds:uri="http://purl.org/dc/elements/1.1/"/>
    <ds:schemaRef ds:uri="http://purl.org/dc/dcmitype/"/>
    <ds:schemaRef ds:uri="f60ec8b1-93d6-4a9c-ac84-531a9be8d76e"/>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84903cf0-74e4-427a-876c-a2673a8560bc"/>
    <ds:schemaRef ds:uri="http://purl.org/dc/terms/"/>
  </ds:schemaRefs>
</ds:datastoreItem>
</file>

<file path=customXml/itemProps3.xml><?xml version="1.0" encoding="utf-8"?>
<ds:datastoreItem xmlns:ds="http://schemas.openxmlformats.org/officeDocument/2006/customXml" ds:itemID="{33439052-87EE-4983-B5BC-ADEE5288A6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1205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Chronicle Display Black</vt:lpstr>
      <vt:lpstr>Open Sans</vt:lpstr>
      <vt:lpstr>Segoe UI</vt:lpstr>
      <vt:lpstr>Wingdings 2</vt:lpstr>
      <vt:lpstr>DD Template Aug 2017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2018-12-11T07:27:40Z</dcterms:created>
  <dcterms:modified xsi:type="dcterms:W3CDTF">2022-07-12T12:13:26Z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0x010100A437FC31AEBC6840B44B70FEB3AAA786</vt:lpwstr>
  </property>
  <property fmtid="{D5CDD505-2E9C-101B-9397-08002B2CF9AE}" pid="3" name="Local Content Type">
    <vt:lpwstr>17755;#United States:Sales and Marketing:Service Descriptions:Service or Offering Placemats|0dc7eb00-8ddc-4d03-8b4b-f68b29a2b5fb</vt:lpwstr>
  </property>
  <property fmtid="{D5CDD505-2E9C-101B-9397-08002B2CF9AE}" pid="4" name="Primary Local Client">
    <vt:lpwstr>17666;#United States:Consulting:Core Business Operations:Systems Engineering|a3161b56-d98a-4847-b3cf-3c97a431874d</vt:lpwstr>
  </property>
  <property fmtid="{D5CDD505-2E9C-101B-9397-08002B2CF9AE}" pid="5" name="Badge">
    <vt:lpwstr>17509;#Consulting Best in Class|2b2e4420-a3bc-49c4-ae6f-6d0d20860b09</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17179;#Consulting:Core Business Operations:Systems Engineering:Service Delivery Optimization|aa1736df-bbd5-4d05-bb01-cd9bd2de4256</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17126;#Sales and Marketing:Service Descriptions|0cd3033e-3573-40fa-af60-41b042a2a71b</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KAMDisplayFormUrl">
    <vt:lpwstr>https://www.km.deloitteresources.com/sites/live/_layouts/dtts.dr.kamdocumentforms/displayformredirect.aspx?id=Program Management_C.pptx</vt:lpwstr>
  </property>
  <property fmtid="{D5CDD505-2E9C-101B-9397-08002B2CF9AE}" pid="26" name="MSIP_Label_ea60d57e-af5b-4752-ac57-3e4f28ca11dc_Enabled">
    <vt:lpwstr>true</vt:lpwstr>
  </property>
  <property fmtid="{D5CDD505-2E9C-101B-9397-08002B2CF9AE}" pid="27" name="MSIP_Label_ea60d57e-af5b-4752-ac57-3e4f28ca11dc_SetDate">
    <vt:lpwstr>2021-07-06T18:18:53Z</vt:lpwstr>
  </property>
  <property fmtid="{D5CDD505-2E9C-101B-9397-08002B2CF9AE}" pid="28" name="MSIP_Label_ea60d57e-af5b-4752-ac57-3e4f28ca11dc_Method">
    <vt:lpwstr>Standard</vt:lpwstr>
  </property>
  <property fmtid="{D5CDD505-2E9C-101B-9397-08002B2CF9AE}" pid="29" name="MSIP_Label_ea60d57e-af5b-4752-ac57-3e4f28ca11dc_Name">
    <vt:lpwstr>ea60d57e-af5b-4752-ac57-3e4f28ca11dc</vt:lpwstr>
  </property>
  <property fmtid="{D5CDD505-2E9C-101B-9397-08002B2CF9AE}" pid="30" name="MSIP_Label_ea60d57e-af5b-4752-ac57-3e4f28ca11dc_SiteId">
    <vt:lpwstr>36da45f1-dd2c-4d1f-af13-5abe46b99921</vt:lpwstr>
  </property>
  <property fmtid="{D5CDD505-2E9C-101B-9397-08002B2CF9AE}" pid="31" name="MSIP_Label_ea60d57e-af5b-4752-ac57-3e4f28ca11dc_ActionId">
    <vt:lpwstr>f6262e18-7f71-41ac-8154-33e28ecff14c</vt:lpwstr>
  </property>
  <property fmtid="{D5CDD505-2E9C-101B-9397-08002B2CF9AE}" pid="32" name="MSIP_Label_ea60d57e-af5b-4752-ac57-3e4f28ca11dc_ContentBits">
    <vt:lpwstr>0</vt:lpwstr>
  </property>
</Properties>
</file>