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8" r:id="rId12"/>
    <p:sldId id="270" r:id="rId13"/>
    <p:sldId id="271" r:id="rId14"/>
    <p:sldId id="272" r:id="rId15"/>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6D3EB4-FA7C-437B-8DB2-B0524B67E075}">
          <p14:sldIdLst>
            <p14:sldId id="256"/>
            <p14:sldId id="257"/>
            <p14:sldId id="258"/>
            <p14:sldId id="259"/>
            <p14:sldId id="260"/>
            <p14:sldId id="261"/>
            <p14:sldId id="262"/>
            <p14:sldId id="263"/>
            <p14:sldId id="264"/>
            <p14:sldId id="266"/>
            <p14:sldId id="268"/>
            <p14:sldId id="270"/>
            <p14:sldId id="271"/>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83" d="100"/>
          <a:sy n="83" d="100"/>
        </p:scale>
        <p:origin x="74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pieChart>
        <c:varyColors val="1"/>
        <c:ser>
          <c:idx val="0"/>
          <c:order val="0"/>
          <c:tx>
            <c:strRef>
              <c:f>Sheet1!$B$1</c:f>
              <c:strCache>
                <c:ptCount val="1"/>
                <c:pt idx="0">
                  <c:v>Employment System Survey FeedBack</c:v>
                </c:pt>
              </c:strCache>
            </c:strRef>
          </c:tx>
          <c:spPr>
            <a:solidFill>
              <a:schemeClr val="lt1"/>
            </a:solidFill>
            <a:ln w="19050">
              <a:solidFill>
                <a:schemeClr val="accent1"/>
              </a:solidFill>
            </a:ln>
            <a:effectLst/>
          </c:spPr>
          <c:dPt>
            <c:idx val="0"/>
            <c:bubble3D val="0"/>
            <c:explosion val="1"/>
            <c:spPr>
              <a:solidFill>
                <a:schemeClr val="lt1"/>
              </a:solidFill>
              <a:ln w="19050">
                <a:solidFill>
                  <a:schemeClr val="accent1"/>
                </a:solidFill>
              </a:ln>
              <a:effectLst/>
            </c:spPr>
            <c:extLst>
              <c:ext xmlns:c16="http://schemas.microsoft.com/office/drawing/2014/chart" uri="{C3380CC4-5D6E-409C-BE32-E72D297353CC}">
                <c16:uniqueId val="{00000001-ADE9-4B5D-BE75-6E37265AFE4D}"/>
              </c:ext>
            </c:extLst>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Pt>
            <c:idx val="4"/>
            <c:bubble3D val="0"/>
            <c:spPr>
              <a:solidFill>
                <a:schemeClr val="lt1"/>
              </a:solidFill>
              <a:ln w="19050">
                <a:solidFill>
                  <a:schemeClr val="accen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15:layout/>
              </c:ext>
            </c:extLst>
          </c:dLbls>
          <c:cat>
            <c:strRef>
              <c:f>Sheet1!$A$2:$A$6</c:f>
              <c:strCache>
                <c:ptCount val="5"/>
                <c:pt idx="0">
                  <c:v>
How do u look for jobs in JumpCO </c:v>
                </c:pt>
                <c:pt idx="1">
                  <c:v>Features for the interface</c:v>
                </c:pt>
                <c:pt idx="2">
                  <c:v>FeedBack Mechanism</c:v>
                </c:pt>
                <c:pt idx="3">
                  <c:v>FeedBack Mechanism</c:v>
                </c:pt>
                <c:pt idx="4">
                  <c:v>FeedBack Mechanism</c:v>
                </c:pt>
              </c:strCache>
            </c:strRef>
          </c:cat>
          <c:val>
            <c:numRef>
              <c:f>Sheet1!$B$2:$B$6</c:f>
              <c:numCache>
                <c:formatCode>General</c:formatCode>
                <c:ptCount val="5"/>
                <c:pt idx="0">
                  <c:v>8</c:v>
                </c:pt>
                <c:pt idx="1">
                  <c:v>5</c:v>
                </c:pt>
                <c:pt idx="3">
                  <c:v>1.2</c:v>
                </c:pt>
              </c:numCache>
            </c:numRef>
          </c:val>
          <c:extLst>
            <c:ext xmlns:c16="http://schemas.microsoft.com/office/drawing/2014/chart" uri="{C3380CC4-5D6E-409C-BE32-E72D297353CC}">
              <c16:uniqueId val="{00000000-ADE9-4B5D-BE75-6E37265AFE4D}"/>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8D0107C6-F35F-4922-891B-185086D1CD41}" type="datetimeFigureOut">
              <a:rPr lang="en-US" smtClean="0"/>
              <a:t>1/19/2024</a:t>
            </a:fld>
            <a:endParaRPr lang="en-US" dirty="0"/>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1A9444BB-F2C8-4523-8BFF-6598A9F71899}" type="slidenum">
              <a:rPr lang="en-US" smtClean="0"/>
              <a:t>‹#›</a:t>
            </a:fld>
            <a:endParaRPr lang="en-US" dirty="0"/>
          </a:p>
        </p:txBody>
      </p:sp>
    </p:spTree>
    <p:extLst>
      <p:ext uri="{BB962C8B-B14F-4D97-AF65-F5344CB8AC3E}">
        <p14:creationId xmlns:p14="http://schemas.microsoft.com/office/powerpoint/2010/main" val="383722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9444BB-F2C8-4523-8BFF-6598A9F71899}" type="slidenum">
              <a:rPr lang="en-US" smtClean="0"/>
              <a:t>1</a:t>
            </a:fld>
            <a:endParaRPr lang="en-US" dirty="0"/>
          </a:p>
        </p:txBody>
      </p:sp>
    </p:spTree>
    <p:extLst>
      <p:ext uri="{BB962C8B-B14F-4D97-AF65-F5344CB8AC3E}">
        <p14:creationId xmlns:p14="http://schemas.microsoft.com/office/powerpoint/2010/main" val="117898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C0D226-964E-4CFF-93F8-2D91043BE22D}" type="datetime3">
              <a:rPr lang="en-US" smtClean="0"/>
              <a:t>19 January 2024</a:t>
            </a:fld>
            <a:endParaRPr lang="en-US" dirty="0"/>
          </a:p>
        </p:txBody>
      </p:sp>
      <p:sp>
        <p:nvSpPr>
          <p:cNvPr id="17" name="Footer Placeholder 16"/>
          <p:cNvSpPr>
            <a:spLocks noGrp="1"/>
          </p:cNvSpPr>
          <p:nvPr>
            <p:ph type="ftr" sz="quarter" idx="11"/>
          </p:nvPr>
        </p:nvSpPr>
        <p:spPr/>
        <p:txBody>
          <a:bodyPr/>
          <a:lstStyle/>
          <a:p>
            <a:r>
              <a:rPr lang="en-US" smtClean="0"/>
              <a:t>SAQA ID :                     Learner Name :                                             Learner Signature :   </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1DD25E-F1AA-41CD-9EE9-FC98E8A67984}"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050B5F-FF5B-49AA-BB8D-1DEABA791FBB}" type="datetime3">
              <a:rPr lang="en-US" smtClean="0"/>
              <a:t>19 January 2024</a:t>
            </a:fld>
            <a:endParaRPr lang="en-US" dirty="0"/>
          </a:p>
        </p:txBody>
      </p:sp>
      <p:sp>
        <p:nvSpPr>
          <p:cNvPr id="5" name="Footer Placeholder 4"/>
          <p:cNvSpPr>
            <a:spLocks noGrp="1"/>
          </p:cNvSpPr>
          <p:nvPr>
            <p:ph type="ftr" sz="quarter" idx="11"/>
          </p:nvPr>
        </p:nvSpPr>
        <p:spPr/>
        <p:txBody>
          <a:bodyPr/>
          <a:lstStyle/>
          <a:p>
            <a:r>
              <a:rPr lang="en-US" smtClean="0"/>
              <a:t>SAQA ID :                     Learner Name :                                             Learner Signature :   </a:t>
            </a:r>
            <a:endParaRPr lang="en-US" dirty="0"/>
          </a:p>
        </p:txBody>
      </p:sp>
      <p:sp>
        <p:nvSpPr>
          <p:cNvPr id="6" name="Slide Number Placeholder 5"/>
          <p:cNvSpPr>
            <a:spLocks noGrp="1"/>
          </p:cNvSpPr>
          <p:nvPr>
            <p:ph type="sldNum" sz="quarter" idx="12"/>
          </p:nvPr>
        </p:nvSpPr>
        <p:spPr/>
        <p:txBody>
          <a:bodyPr/>
          <a:lstStyle/>
          <a:p>
            <a:fld id="{471DD25E-F1AA-41CD-9EE9-FC98E8A6798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471DD25E-F1AA-41CD-9EE9-FC98E8A6798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90FF61-DF6D-4ADC-A1D6-DF128A6D7A7D}" type="datetime3">
              <a:rPr lang="en-US" smtClean="0"/>
              <a:t>19 January 2024</a:t>
            </a:fld>
            <a:endParaRPr lang="en-US" dirty="0"/>
          </a:p>
        </p:txBody>
      </p:sp>
      <p:sp>
        <p:nvSpPr>
          <p:cNvPr id="5" name="Footer Placeholder 4"/>
          <p:cNvSpPr>
            <a:spLocks noGrp="1"/>
          </p:cNvSpPr>
          <p:nvPr>
            <p:ph type="ftr" sz="quarter" idx="11"/>
          </p:nvPr>
        </p:nvSpPr>
        <p:spPr/>
        <p:txBody>
          <a:bodyPr/>
          <a:lstStyle/>
          <a:p>
            <a:r>
              <a:rPr lang="en-US" smtClean="0"/>
              <a:t>SAQA ID :                     Learner Name :                                             Learner Signature :   </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5" name="Footer Placeholder 4"/>
          <p:cNvSpPr>
            <a:spLocks noGrp="1"/>
          </p:cNvSpPr>
          <p:nvPr>
            <p:ph type="ftr" sz="quarter" idx="11"/>
          </p:nvPr>
        </p:nvSpPr>
        <p:spPr/>
        <p:txBody>
          <a:bodyPr/>
          <a:lstStyle/>
          <a:p>
            <a:r>
              <a:rPr lang="en-US" smtClean="0"/>
              <a:t>SAQA ID :                     Learner Name :                                             Learner Signature :   </a:t>
            </a:r>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471DD25E-F1AA-41CD-9EE9-FC98E8A6798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SAQA ID :                     Learner Name :                                             Learner Signature :   </a:t>
            </a:r>
            <a:endParaRPr lang="en-US" dirty="0"/>
          </a:p>
        </p:txBody>
      </p:sp>
      <p:sp>
        <p:nvSpPr>
          <p:cNvPr id="4" name="Date Placeholder 3"/>
          <p:cNvSpPr>
            <a:spLocks noGrp="1"/>
          </p:cNvSpPr>
          <p:nvPr>
            <p:ph type="dt" sz="half" idx="10"/>
          </p:nvPr>
        </p:nvSpPr>
        <p:spPr/>
        <p:txBody>
          <a:bodyPr/>
          <a:lstStyle/>
          <a:p>
            <a:fld id="{39A02159-0857-4ECF-BC51-979CA3BD4830}" type="datetime3">
              <a:rPr lang="en-US" smtClean="0"/>
              <a:t>19 January 2024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1DD25E-F1AA-41CD-9EE9-FC98E8A6798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851F9E5-C14F-4222-B481-190126A57CC3}" type="datetime3">
              <a:rPr lang="en-US" smtClean="0"/>
              <a:t>19 January 2024</a:t>
            </a:fld>
            <a:endParaRPr lang="en-US" dirty="0"/>
          </a:p>
        </p:txBody>
      </p:sp>
      <p:sp>
        <p:nvSpPr>
          <p:cNvPr id="6" name="Footer Placeholder 5"/>
          <p:cNvSpPr>
            <a:spLocks noGrp="1"/>
          </p:cNvSpPr>
          <p:nvPr>
            <p:ph type="ftr" sz="quarter" idx="11"/>
          </p:nvPr>
        </p:nvSpPr>
        <p:spPr/>
        <p:txBody>
          <a:bodyPr/>
          <a:lstStyle/>
          <a:p>
            <a:r>
              <a:rPr lang="en-US" smtClean="0"/>
              <a:t>SAQA ID :                     Learner Name :                                             Learner Signature :   </a:t>
            </a:r>
            <a:endParaRPr lang="en-US" dirty="0"/>
          </a:p>
        </p:txBody>
      </p:sp>
      <p:sp>
        <p:nvSpPr>
          <p:cNvPr id="7" name="Slide Number Placeholder 6"/>
          <p:cNvSpPr>
            <a:spLocks noGrp="1"/>
          </p:cNvSpPr>
          <p:nvPr>
            <p:ph type="sldNum" sz="quarter" idx="12"/>
          </p:nvPr>
        </p:nvSpPr>
        <p:spPr/>
        <p:txBody>
          <a:bodyPr/>
          <a:lstStyle/>
          <a:p>
            <a:fld id="{471DD25E-F1AA-41CD-9EE9-FC98E8A6798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41594A4-2366-422F-84BC-6E8654EE94CA}" type="datetime3">
              <a:rPr lang="en-US" smtClean="0"/>
              <a:t>19 January 2024</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US" smtClean="0"/>
              <a:t>SAQA ID :                     Learner Name :                                             Learner Signature :   </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71DD25E-F1AA-41CD-9EE9-FC98E8A6798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CEA36E-FF8F-44E4-89B6-70B2EF3C528E}" type="datetime3">
              <a:rPr lang="en-US" smtClean="0"/>
              <a:t>19 January 2024</a:t>
            </a:fld>
            <a:endParaRPr lang="en-US" dirty="0"/>
          </a:p>
        </p:txBody>
      </p:sp>
      <p:sp>
        <p:nvSpPr>
          <p:cNvPr id="4" name="Footer Placeholder 3"/>
          <p:cNvSpPr>
            <a:spLocks noGrp="1"/>
          </p:cNvSpPr>
          <p:nvPr>
            <p:ph type="ftr" sz="quarter" idx="11"/>
          </p:nvPr>
        </p:nvSpPr>
        <p:spPr/>
        <p:txBody>
          <a:bodyPr/>
          <a:lstStyle/>
          <a:p>
            <a:r>
              <a:rPr lang="en-US" smtClean="0"/>
              <a:t>SAQA ID :                     Learner Name :                                             Learner Signature :   </a:t>
            </a: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471DD25E-F1AA-41CD-9EE9-FC98E8A6798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77C1DD6-E135-4EC1-B762-D65A095BD86E}" type="datetime3">
              <a:rPr lang="en-US" smtClean="0"/>
              <a:t>19 January 2024</a:t>
            </a:fld>
            <a:endParaRPr lang="en-US" dirty="0"/>
          </a:p>
        </p:txBody>
      </p:sp>
      <p:sp>
        <p:nvSpPr>
          <p:cNvPr id="3" name="Footer Placeholder 2"/>
          <p:cNvSpPr>
            <a:spLocks noGrp="1"/>
          </p:cNvSpPr>
          <p:nvPr>
            <p:ph type="ftr" sz="quarter" idx="11"/>
          </p:nvPr>
        </p:nvSpPr>
        <p:spPr/>
        <p:txBody>
          <a:bodyPr/>
          <a:lstStyle/>
          <a:p>
            <a:r>
              <a:rPr lang="en-US" smtClean="0"/>
              <a:t>SAQA ID :                     Learner Name :                                             Learner Signature :   </a:t>
            </a: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71DD25E-F1AA-41CD-9EE9-FC98E8A6798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71DD25E-F1AA-41CD-9EE9-FC98E8A6798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0BC05227-196F-4B9E-90DA-40EA2B519BFE}" type="datetime3">
              <a:rPr lang="en-US" smtClean="0"/>
              <a:t>19 January 2024</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US" smtClean="0"/>
              <a:t>SAQA ID :                     Learner Name :                                             Learner Signature :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471DD25E-F1AA-41CD-9EE9-FC98E8A6798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8FF87A6C-D82C-47A1-8C16-3962AC9EC53B}" type="datetime3">
              <a:rPr lang="en-US" smtClean="0"/>
              <a:t>19 January 2024</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US" smtClean="0"/>
              <a:t>SAQA ID :                     Learner Name :                                             Learner Signature :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4AC6902-59F6-451F-A27D-85A8DA7FC73D}" type="datetime3">
              <a:rPr lang="en-US" smtClean="0"/>
              <a:t>19 January 2024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SAQA ID :                     Learner Name :                                             Learner Signature :   </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71DD25E-F1AA-41CD-9EE9-FC98E8A6798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Rectangle 3"/>
          <p:cNvSpPr>
            <a:spLocks noChangeArrowheads="1"/>
          </p:cNvSpPr>
          <p:nvPr/>
        </p:nvSpPr>
        <p:spPr bwMode="auto">
          <a:xfrm>
            <a:off x="634114" y="1936090"/>
            <a:ext cx="7772400" cy="4112894"/>
          </a:xfrm>
          <a:prstGeom prst="rect">
            <a:avLst/>
          </a:prstGeom>
          <a:solidFill>
            <a:srgbClr val="FFC000"/>
          </a:solidFill>
          <a:ln>
            <a:solidFill>
              <a:schemeClr val="accent6">
                <a:lumMod val="75000"/>
              </a:schemeClr>
            </a:solidFill>
          </a:ln>
        </p:spPr>
        <p:txBody>
          <a:bodyPr rot="0" vert="horz" wrap="square" lIns="91440" tIns="45720" rIns="91440" bIns="45720" anchor="t" anchorCtr="0" upright="1">
            <a:noAutofit/>
          </a:bodyPr>
          <a:lstStyle/>
          <a:p>
            <a:endParaRPr lang="en-US" dirty="0"/>
          </a:p>
        </p:txBody>
      </p:sp>
      <p:sp>
        <p:nvSpPr>
          <p:cNvPr id="6" name="TextBox 5"/>
          <p:cNvSpPr txBox="1"/>
          <p:nvPr/>
        </p:nvSpPr>
        <p:spPr>
          <a:xfrm>
            <a:off x="1981200" y="2743200"/>
            <a:ext cx="5202011" cy="2862322"/>
          </a:xfrm>
          <a:prstGeom prst="rect">
            <a:avLst/>
          </a:prstGeom>
          <a:noFill/>
        </p:spPr>
        <p:txBody>
          <a:bodyPr wrap="square" rtlCol="0">
            <a:spAutoFit/>
          </a:bodyPr>
          <a:lstStyle/>
          <a:p>
            <a:r>
              <a:rPr lang="en-US" dirty="0" smtClean="0"/>
              <a:t>SAQA/ Unit Standard  ID :</a:t>
            </a:r>
            <a:br>
              <a:rPr lang="en-US" dirty="0" smtClean="0"/>
            </a:br>
            <a:r>
              <a:rPr lang="en-US" dirty="0" smtClean="0"/>
              <a:t/>
            </a:r>
            <a:br>
              <a:rPr lang="en-US" dirty="0" smtClean="0"/>
            </a:br>
            <a:r>
              <a:rPr lang="en-US" dirty="0" smtClean="0"/>
              <a:t>Presentation Title </a:t>
            </a:r>
            <a:r>
              <a:rPr lang="en-US" dirty="0" smtClean="0"/>
              <a:t>:JumpCO Employment System</a:t>
            </a:r>
            <a:r>
              <a:rPr lang="en-US" dirty="0" smtClean="0"/>
              <a:t/>
            </a:r>
            <a:br>
              <a:rPr lang="en-US" dirty="0" smtClean="0"/>
            </a:br>
            <a:endParaRPr lang="en-US" dirty="0" smtClean="0"/>
          </a:p>
          <a:p>
            <a:r>
              <a:rPr lang="en-US" dirty="0" smtClean="0"/>
              <a:t>Learner Name </a:t>
            </a:r>
            <a:r>
              <a:rPr lang="en-US" dirty="0" smtClean="0"/>
              <a:t>:</a:t>
            </a:r>
            <a:r>
              <a:rPr lang="en-US" dirty="0" err="1"/>
              <a:t>Mnelisi</a:t>
            </a:r>
            <a:r>
              <a:rPr lang="en-US" dirty="0"/>
              <a:t> </a:t>
            </a:r>
            <a:r>
              <a:rPr lang="en-US" dirty="0" err="1"/>
              <a:t>Mbonani</a:t>
            </a:r>
            <a:r>
              <a:rPr lang="en-US" dirty="0"/>
              <a:t>, </a:t>
            </a:r>
            <a:r>
              <a:rPr lang="en-US" dirty="0" err="1"/>
              <a:t>Thato</a:t>
            </a:r>
            <a:r>
              <a:rPr lang="en-US" dirty="0"/>
              <a:t> </a:t>
            </a:r>
            <a:r>
              <a:rPr lang="en-US" dirty="0" err="1"/>
              <a:t>Mphahlele</a:t>
            </a:r>
            <a:r>
              <a:rPr lang="en-US" dirty="0"/>
              <a:t>, Nabeela Heske, </a:t>
            </a:r>
            <a:r>
              <a:rPr lang="en-US" dirty="0" err="1"/>
              <a:t>Tholakele</a:t>
            </a:r>
            <a:r>
              <a:rPr lang="en-US" dirty="0"/>
              <a:t> Dube, </a:t>
            </a:r>
            <a:r>
              <a:rPr lang="en-US" dirty="0" err="1"/>
              <a:t>Nthabiseng</a:t>
            </a:r>
            <a:r>
              <a:rPr lang="en-US" dirty="0"/>
              <a:t> </a:t>
            </a:r>
            <a:r>
              <a:rPr lang="en-US" dirty="0" err="1"/>
              <a:t>Masia</a:t>
            </a:r>
            <a:r>
              <a:rPr lang="en-US" dirty="0"/>
              <a:t>, </a:t>
            </a:r>
            <a:r>
              <a:rPr lang="en-US" dirty="0" err="1"/>
              <a:t>Thato</a:t>
            </a:r>
            <a:r>
              <a:rPr lang="en-US" dirty="0"/>
              <a:t> </a:t>
            </a:r>
            <a:r>
              <a:rPr lang="en-US" dirty="0" err="1"/>
              <a:t>Morotudi</a:t>
            </a:r>
            <a:r>
              <a:rPr lang="en-US" dirty="0"/>
              <a:t>.</a:t>
            </a:r>
            <a:r>
              <a:rPr lang="en-US" dirty="0" smtClean="0"/>
              <a:t/>
            </a:r>
            <a:br>
              <a:rPr lang="en-US" dirty="0" smtClean="0"/>
            </a:br>
            <a:endParaRPr lang="en-US" dirty="0" smtClean="0"/>
          </a:p>
          <a:p>
            <a:r>
              <a:rPr lang="en-US" dirty="0" smtClean="0"/>
              <a:t>Learner Signature :</a:t>
            </a:r>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93315"/>
            <a:ext cx="43719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118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tx1"/>
                </a:solidFill>
              </a:rPr>
              <a:t>Data Collection techniques</a:t>
            </a:r>
            <a:endParaRPr lang="en-ZA" sz="4000" b="1" dirty="0">
              <a:solidFill>
                <a:schemeClr val="tx1"/>
              </a:solidFill>
            </a:endParaRPr>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10</a:t>
            </a:fld>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a:t>Qualitative Data:</a:t>
            </a:r>
            <a:r>
              <a:rPr lang="en-US" dirty="0"/>
              <a:t> User feedback will be collected through surveys and usability testing from potential users. Surveys will be distributed to collect feedback and user testing will provide a more in depth understanding of the users and their experience.</a:t>
            </a:r>
            <a:endParaRPr lang="en-ZA" dirty="0"/>
          </a:p>
          <a:p>
            <a:r>
              <a:rPr lang="en-US" b="1" dirty="0"/>
              <a:t>Quantitative Data:</a:t>
            </a:r>
            <a:r>
              <a:rPr lang="en-US" dirty="0"/>
              <a:t> This data collection involves the performance metrics of the application which will be gathered through profiling track tools, to measure the metric performance of the response time</a:t>
            </a:r>
            <a:r>
              <a:rPr lang="en-US" dirty="0" smtClean="0"/>
              <a:t>.</a:t>
            </a:r>
          </a:p>
          <a:p>
            <a:endParaRPr lang="en-US" dirty="0" smtClean="0"/>
          </a:p>
          <a:p>
            <a:r>
              <a:rPr lang="en-US" b="1" dirty="0"/>
              <a:t>Issues of reliability and </a:t>
            </a:r>
            <a:r>
              <a:rPr lang="en-US" b="1" dirty="0" smtClean="0"/>
              <a:t>validity</a:t>
            </a:r>
          </a:p>
          <a:p>
            <a:endParaRPr lang="en-US" b="1" dirty="0" smtClean="0"/>
          </a:p>
          <a:p>
            <a:r>
              <a:rPr lang="en-US" dirty="0"/>
              <a:t>To ensure security multiple quantitative testing will be conducted. The validation of data will be done with error handling and try, catch blocks to secure data and with the use of SQL injection as well as validation done on the front end. This will ensure minimum attacks.</a:t>
            </a:r>
            <a:endParaRPr lang="en-ZA" b="1" dirty="0"/>
          </a:p>
          <a:p>
            <a:endParaRPr lang="en-ZA" dirty="0"/>
          </a:p>
        </p:txBody>
      </p:sp>
    </p:spTree>
    <p:extLst>
      <p:ext uri="{BB962C8B-B14F-4D97-AF65-F5344CB8AC3E}">
        <p14:creationId xmlns:p14="http://schemas.microsoft.com/office/powerpoint/2010/main" val="253451746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tx1"/>
                </a:solidFill>
              </a:rPr>
              <a:t>Sampling techniques</a:t>
            </a:r>
            <a:endParaRPr lang="en-ZA" sz="4800" b="1" dirty="0">
              <a:solidFill>
                <a:schemeClr val="tx1"/>
              </a:solidFill>
            </a:endParaRPr>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11</a:t>
            </a:fld>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a:t>The sampling technique for this research paper is the purposive sampling technique. This will be conducted through a selection of a few participants for qualitative data collection. These participants will be various individuals with some having expertise in Java development and human resource management as well as job seekers, this will help aid in the creation of the application. The research aims to capture diverse perspectives from individuals with relevant knowledge and experience</a:t>
            </a:r>
            <a:r>
              <a:rPr lang="en-US" dirty="0" smtClean="0"/>
              <a:t>.</a:t>
            </a:r>
          </a:p>
          <a:p>
            <a:endParaRPr lang="en-US" dirty="0"/>
          </a:p>
          <a:p>
            <a:r>
              <a:rPr lang="en-US" b="1" dirty="0"/>
              <a:t>Data analysis and </a:t>
            </a:r>
            <a:r>
              <a:rPr lang="en-US" b="1" dirty="0" smtClean="0"/>
              <a:t>interpretation</a:t>
            </a:r>
          </a:p>
          <a:p>
            <a:r>
              <a:rPr lang="en-US" dirty="0"/>
              <a:t>As mentioned above, quantitative data will be analyzed using statistical tools to identify patterns and trends in performance metrics during the testing phase. The Chrome dev tools will also be a crucial tool in the development of this system. Qualitative data will be analyzed thematically, categorizing user feedback into common themes to derive insights into usability and user experiences. This theatrical analysis will display the recurring patterns and insights directly related to the functionality and user satisfaction of the application.</a:t>
            </a:r>
            <a:endParaRPr lang="en-ZA" dirty="0"/>
          </a:p>
          <a:p>
            <a:endParaRPr lang="en-ZA" b="1" dirty="0"/>
          </a:p>
          <a:p>
            <a:endParaRPr lang="en-ZA" dirty="0"/>
          </a:p>
        </p:txBody>
      </p:sp>
    </p:spTree>
    <p:extLst>
      <p:ext uri="{BB962C8B-B14F-4D97-AF65-F5344CB8AC3E}">
        <p14:creationId xmlns:p14="http://schemas.microsoft.com/office/powerpoint/2010/main" val="35230173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tx1"/>
                </a:solidFill>
              </a:rPr>
              <a:t>Pretest or pilot study</a:t>
            </a:r>
            <a:endParaRPr lang="en-ZA" sz="4800" b="1" dirty="0">
              <a:solidFill>
                <a:schemeClr val="tx1"/>
              </a:solidFill>
            </a:endParaRPr>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12</a:t>
            </a:fld>
            <a:endParaRPr lang="en-US" dirty="0"/>
          </a:p>
        </p:txBody>
      </p:sp>
      <p:sp>
        <p:nvSpPr>
          <p:cNvPr id="5" name="Content Placeholder 4"/>
          <p:cNvSpPr>
            <a:spLocks noGrp="1"/>
          </p:cNvSpPr>
          <p:nvPr>
            <p:ph sz="quarter" idx="1"/>
          </p:nvPr>
        </p:nvSpPr>
        <p:spPr/>
        <p:txBody>
          <a:bodyPr>
            <a:normAutofit/>
          </a:bodyPr>
          <a:lstStyle/>
          <a:p>
            <a:r>
              <a:rPr lang="en-US" dirty="0"/>
              <a:t>This will be measured by the completion of each of the modules instructed, as well as with the use of surveys and user-feedback. Each iteration of the application will be tested and the agile methodology will be implemented as the employment system progresses. Each task will be broken down into smaller components to each assigned team member and this will ensure efficient team management, improvement and collaboration</a:t>
            </a:r>
            <a:r>
              <a:rPr lang="en-US" dirty="0" smtClean="0"/>
              <a:t>.</a:t>
            </a:r>
          </a:p>
          <a:p>
            <a:endParaRPr lang="en-US" dirty="0"/>
          </a:p>
          <a:p>
            <a:endParaRPr lang="en-ZA" dirty="0"/>
          </a:p>
        </p:txBody>
      </p:sp>
    </p:spTree>
    <p:extLst>
      <p:ext uri="{BB962C8B-B14F-4D97-AF65-F5344CB8AC3E}">
        <p14:creationId xmlns:p14="http://schemas.microsoft.com/office/powerpoint/2010/main" val="248726441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0" y="493928"/>
            <a:ext cx="8534400" cy="758952"/>
          </a:xfrm>
        </p:spPr>
        <p:txBody>
          <a:bodyPr>
            <a:normAutofit fontScale="90000"/>
          </a:bodyPr>
          <a:lstStyle/>
          <a:p>
            <a:r>
              <a:rPr lang="en-US" sz="4400" b="1" dirty="0" smtClean="0">
                <a:solidFill>
                  <a:schemeClr val="tx1"/>
                </a:solidFill>
              </a:rPr>
              <a:t/>
            </a:r>
            <a:br>
              <a:rPr lang="en-US" sz="4400" b="1" dirty="0" smtClean="0">
                <a:solidFill>
                  <a:schemeClr val="tx1"/>
                </a:solidFill>
              </a:rPr>
            </a:br>
            <a:r>
              <a:rPr lang="en-US" sz="4400" b="1" dirty="0" smtClean="0">
                <a:solidFill>
                  <a:schemeClr val="tx1"/>
                </a:solidFill>
              </a:rPr>
              <a:t>Module </a:t>
            </a:r>
            <a:r>
              <a:rPr lang="en-US" sz="4400" b="1" dirty="0">
                <a:solidFill>
                  <a:schemeClr val="tx1"/>
                </a:solidFill>
              </a:rPr>
              <a:t>2 Research Findings</a:t>
            </a:r>
            <a:r>
              <a:rPr lang="en-ZA" dirty="0"/>
              <a:t/>
            </a:r>
            <a:br>
              <a:rPr lang="en-ZA" dirty="0"/>
            </a:br>
            <a:endParaRPr lang="en-ZA" dirty="0"/>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13</a:t>
            </a:fld>
            <a:endParaRPr lang="en-US" dirty="0"/>
          </a:p>
        </p:txBody>
      </p:sp>
      <p:sp>
        <p:nvSpPr>
          <p:cNvPr id="5" name="Content Placeholder 4"/>
          <p:cNvSpPr>
            <a:spLocks noGrp="1"/>
          </p:cNvSpPr>
          <p:nvPr>
            <p:ph sz="quarter" idx="1"/>
          </p:nvPr>
        </p:nvSpPr>
        <p:spPr/>
        <p:txBody>
          <a:bodyPr>
            <a:normAutofit lnSpcReduction="10000"/>
          </a:bodyPr>
          <a:lstStyle/>
          <a:p>
            <a:r>
              <a:rPr lang="en-ZA" dirty="0" smtClean="0"/>
              <a:t>Key insights and features:</a:t>
            </a:r>
          </a:p>
          <a:p>
            <a:endParaRPr lang="en-ZA" dirty="0"/>
          </a:p>
          <a:p>
            <a:r>
              <a:rPr lang="en-ZA" dirty="0" smtClean="0"/>
              <a:t>Creating a user manual.</a:t>
            </a:r>
          </a:p>
          <a:p>
            <a:r>
              <a:rPr lang="en-US" dirty="0" smtClean="0"/>
              <a:t>Interactive </a:t>
            </a:r>
            <a:r>
              <a:rPr lang="en-US" dirty="0"/>
              <a:t>sessions with short vid </a:t>
            </a:r>
            <a:r>
              <a:rPr lang="en-US" dirty="0" smtClean="0"/>
              <a:t>tutorials.</a:t>
            </a:r>
          </a:p>
          <a:p>
            <a:r>
              <a:rPr lang="en-US" dirty="0" smtClean="0"/>
              <a:t>Have </a:t>
            </a:r>
            <a:r>
              <a:rPr lang="en-US" dirty="0"/>
              <a:t>a rating bar for overall </a:t>
            </a:r>
            <a:r>
              <a:rPr lang="en-US" dirty="0" smtClean="0"/>
              <a:t>experience.</a:t>
            </a:r>
          </a:p>
          <a:p>
            <a:r>
              <a:rPr lang="en-US" dirty="0" smtClean="0"/>
              <a:t>Include </a:t>
            </a:r>
            <a:r>
              <a:rPr lang="en-US" dirty="0"/>
              <a:t>tools for user to showcase there </a:t>
            </a:r>
            <a:r>
              <a:rPr lang="en-US" dirty="0" smtClean="0"/>
              <a:t>skills.</a:t>
            </a:r>
          </a:p>
          <a:p>
            <a:r>
              <a:rPr lang="en-US" dirty="0" smtClean="0"/>
              <a:t>Store employees </a:t>
            </a:r>
            <a:r>
              <a:rPr lang="en-US" dirty="0"/>
              <a:t>profiles in a </a:t>
            </a:r>
            <a:r>
              <a:rPr lang="en-US" dirty="0" smtClean="0"/>
              <a:t>database.</a:t>
            </a:r>
          </a:p>
          <a:p>
            <a:r>
              <a:rPr lang="en-ZA" dirty="0" smtClean="0"/>
              <a:t>Platform can be converted into </a:t>
            </a:r>
            <a:r>
              <a:rPr lang="en-ZA" dirty="0"/>
              <a:t>a </a:t>
            </a:r>
            <a:r>
              <a:rPr lang="en-ZA" dirty="0" smtClean="0"/>
              <a:t>feature.</a:t>
            </a:r>
          </a:p>
          <a:p>
            <a:r>
              <a:rPr lang="en-US" dirty="0" smtClean="0"/>
              <a:t>Help </a:t>
            </a:r>
            <a:r>
              <a:rPr lang="en-US" dirty="0"/>
              <a:t>employees but include skills </a:t>
            </a:r>
            <a:r>
              <a:rPr lang="en-US" dirty="0" smtClean="0"/>
              <a:t>development </a:t>
            </a:r>
            <a:r>
              <a:rPr lang="en-US" dirty="0"/>
              <a:t>and training </a:t>
            </a:r>
            <a:r>
              <a:rPr lang="en-US" dirty="0" smtClean="0"/>
              <a:t>programs.</a:t>
            </a:r>
            <a:endParaRPr lang="en-ZA" dirty="0"/>
          </a:p>
        </p:txBody>
      </p:sp>
    </p:spTree>
    <p:extLst>
      <p:ext uri="{BB962C8B-B14F-4D97-AF65-F5344CB8AC3E}">
        <p14:creationId xmlns:p14="http://schemas.microsoft.com/office/powerpoint/2010/main" val="3228883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407" y="460105"/>
            <a:ext cx="8534400" cy="758952"/>
          </a:xfrm>
        </p:spPr>
        <p:txBody>
          <a:bodyPr>
            <a:normAutofit/>
          </a:bodyPr>
          <a:lstStyle/>
          <a:p>
            <a:pPr>
              <a:defRPr sz="1995" b="1" i="0" u="none" strike="noStrike" kern="1200" cap="all" spc="100" normalizeH="0" baseline="0">
                <a:solidFill>
                  <a:prstClr val="white"/>
                </a:solidFill>
                <a:latin typeface="+mn-lt"/>
                <a:ea typeface="+mn-ea"/>
                <a:cs typeface="+mn-cs"/>
              </a:defRPr>
            </a:pPr>
            <a:r>
              <a:rPr lang="en-US" sz="2800" b="1" cap="all" spc="100" dirty="0" smtClean="0">
                <a:solidFill>
                  <a:schemeClr val="tx1"/>
                </a:solidFill>
              </a:rPr>
              <a:t>Employment System </a:t>
            </a:r>
            <a:r>
              <a:rPr lang="en-US" sz="2800" b="1" cap="all" spc="100" dirty="0" err="1" smtClean="0">
                <a:solidFill>
                  <a:schemeClr val="tx1"/>
                </a:solidFill>
              </a:rPr>
              <a:t>Survey</a:t>
            </a:r>
            <a:r>
              <a:rPr lang="en-US" sz="2800" b="1" cap="all" spc="100" dirty="0" err="1" smtClean="0">
                <a:solidFill>
                  <a:prstClr val="white"/>
                </a:solidFill>
              </a:rPr>
              <a:t>Survey</a:t>
            </a:r>
            <a:endParaRPr lang="en-US" sz="2800" b="1" cap="all" spc="100" dirty="0">
              <a:solidFill>
                <a:prstClr val="white"/>
              </a:solidFill>
            </a:endParaRPr>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14</a:t>
            </a:fld>
            <a:endParaRPr lang="en-US" dirty="0"/>
          </a:p>
        </p:txBody>
      </p:sp>
      <p:graphicFrame>
        <p:nvGraphicFramePr>
          <p:cNvPr id="12" name="Content Placeholder 11"/>
          <p:cNvGraphicFramePr>
            <a:graphicFrameLocks noGrp="1"/>
          </p:cNvGraphicFramePr>
          <p:nvPr>
            <p:ph sz="quarter" idx="1"/>
            <p:extLst>
              <p:ext uri="{D42A27DB-BD31-4B8C-83A1-F6EECF244321}">
                <p14:modId xmlns:p14="http://schemas.microsoft.com/office/powerpoint/2010/main" val="1884276251"/>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5007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4800" b="1" dirty="0"/>
              <a:t>The Research Problem</a:t>
            </a:r>
            <a:endParaRPr lang="en-ZA" sz="4800" b="1" dirty="0"/>
          </a:p>
        </p:txBody>
      </p:sp>
      <p:sp>
        <p:nvSpPr>
          <p:cNvPr id="5" name="Slide Number Placeholder 4"/>
          <p:cNvSpPr>
            <a:spLocks noGrp="1"/>
          </p:cNvSpPr>
          <p:nvPr>
            <p:ph type="sldNum" sz="quarter" idx="12"/>
          </p:nvPr>
        </p:nvSpPr>
        <p:spPr/>
        <p:txBody>
          <a:bodyPr/>
          <a:lstStyle/>
          <a:p>
            <a:fld id="{471DD25E-F1AA-41CD-9EE9-FC98E8A67984}" type="slidenum">
              <a:rPr lang="en-US" smtClean="0"/>
              <a:t>2</a:t>
            </a:fld>
            <a:endParaRPr lang="en-US" dirty="0"/>
          </a:p>
        </p:txBody>
      </p:sp>
      <p:sp>
        <p:nvSpPr>
          <p:cNvPr id="6" name="Content Placeholder 5"/>
          <p:cNvSpPr>
            <a:spLocks noGrp="1"/>
          </p:cNvSpPr>
          <p:nvPr>
            <p:ph sz="quarter" idx="1"/>
          </p:nvPr>
        </p:nvSpPr>
        <p:spPr/>
        <p:txBody>
          <a:bodyPr>
            <a:normAutofit/>
          </a:bodyPr>
          <a:lstStyle/>
          <a:p>
            <a:r>
              <a:rPr lang="en-US" dirty="0"/>
              <a:t>Job seekers of today find it challenging to receive employment and the process of connecting job-seekers to jobs has been a persistent issue. Our proposed employment system aims to cater towards the employees within JumpCO to help the human resource department in selecting any suitable candidates within the company foremost. Providing opportunities and advantages to the internal aspect of the company will increase productivity as internal candidates have a track record within the company. </a:t>
            </a:r>
            <a:endParaRPr lang="en-US" dirty="0"/>
          </a:p>
        </p:txBody>
      </p:sp>
      <p:sp>
        <p:nvSpPr>
          <p:cNvPr id="7" name="Date Placeholder 6"/>
          <p:cNvSpPr>
            <a:spLocks noGrp="1"/>
          </p:cNvSpPr>
          <p:nvPr>
            <p:ph type="dt" sz="half" idx="10"/>
          </p:nvPr>
        </p:nvSpPr>
        <p:spPr/>
        <p:txBody>
          <a:bodyPr/>
          <a:lstStyle/>
          <a:p>
            <a:fld id="{5F29C643-E622-4A98-A5D9-DB909701B84E}" type="datetime3">
              <a:rPr lang="en-US" smtClean="0"/>
              <a:t>19 January 2024</a:t>
            </a:fld>
            <a:endParaRPr lang="en-US" dirty="0"/>
          </a:p>
        </p:txBody>
      </p:sp>
    </p:spTree>
    <p:extLst>
      <p:ext uri="{BB962C8B-B14F-4D97-AF65-F5344CB8AC3E}">
        <p14:creationId xmlns:p14="http://schemas.microsoft.com/office/powerpoint/2010/main" val="147240203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solidFill>
                  <a:schemeClr val="tx1"/>
                </a:solidFill>
              </a:rPr>
              <a:t>Purpose of the Study</a:t>
            </a:r>
            <a:endParaRPr lang="en-ZA" sz="5400" b="1" dirty="0">
              <a:solidFill>
                <a:schemeClr val="tx1"/>
              </a:solidFill>
            </a:endParaRPr>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3</a:t>
            </a:fld>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a:t>The primary purpose of this study and proposed application is to conceptualize, implement, design and create an innovative employment system that addresses the shortcomings of these existing issues. By doing so, we aim to bridge the gap. </a:t>
            </a:r>
            <a:endParaRPr lang="en-US" dirty="0" smtClean="0"/>
          </a:p>
          <a:p>
            <a:r>
              <a:rPr lang="en-US" dirty="0" smtClean="0"/>
              <a:t>The </a:t>
            </a:r>
            <a:r>
              <a:rPr lang="en-US" dirty="0"/>
              <a:t>proposed system aims to assist in the recruitment process, by creating a seamless and smooth platform in which companies can post job openings and in turn, job-seekers can flaunt their qualifications which would help assist in the unemployment rates. </a:t>
            </a:r>
            <a:endParaRPr lang="en-US" dirty="0" smtClean="0"/>
          </a:p>
          <a:p>
            <a:r>
              <a:rPr lang="en-US" dirty="0" smtClean="0"/>
              <a:t>This </a:t>
            </a:r>
            <a:r>
              <a:rPr lang="en-US" dirty="0"/>
              <a:t>research envisions a future where the job market operates more efficiently, fostering increased collaboration and mutual benefit for both employers and job-seekers.</a:t>
            </a:r>
            <a:endParaRPr lang="en-ZA" dirty="0"/>
          </a:p>
          <a:p>
            <a:endParaRPr lang="en-ZA" dirty="0"/>
          </a:p>
        </p:txBody>
      </p:sp>
    </p:spTree>
    <p:extLst>
      <p:ext uri="{BB962C8B-B14F-4D97-AF65-F5344CB8AC3E}">
        <p14:creationId xmlns:p14="http://schemas.microsoft.com/office/powerpoint/2010/main" val="411356122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775023"/>
            <a:ext cx="8534400" cy="758952"/>
          </a:xfrm>
        </p:spPr>
        <p:txBody>
          <a:bodyPr>
            <a:normAutofit fontScale="90000"/>
          </a:bodyPr>
          <a:lstStyle/>
          <a:p>
            <a:r>
              <a:rPr lang="en-US" sz="5300" b="1" dirty="0">
                <a:solidFill>
                  <a:schemeClr val="tx1"/>
                </a:solidFill>
              </a:rPr>
              <a:t>Objective of the Study</a:t>
            </a:r>
            <a:r>
              <a:rPr lang="en-ZA" b="1" dirty="0">
                <a:solidFill>
                  <a:schemeClr val="tx1"/>
                </a:solidFill>
              </a:rPr>
              <a:t/>
            </a:r>
            <a:br>
              <a:rPr lang="en-ZA" b="1" dirty="0">
                <a:solidFill>
                  <a:schemeClr val="tx1"/>
                </a:solidFill>
              </a:rPr>
            </a:br>
            <a:endParaRPr lang="en-ZA" b="1" dirty="0">
              <a:solidFill>
                <a:schemeClr val="tx1"/>
              </a:solidFill>
            </a:endParaRPr>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4</a:t>
            </a:fld>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a:t>This application and study aims to:</a:t>
            </a:r>
            <a:endParaRPr lang="en-ZA" dirty="0"/>
          </a:p>
          <a:p>
            <a:endParaRPr lang="en-ZA" dirty="0" smtClean="0"/>
          </a:p>
          <a:p>
            <a:pPr lvl="0"/>
            <a:r>
              <a:rPr lang="en-ZA" b="1" dirty="0"/>
              <a:t>System Development:</a:t>
            </a:r>
            <a:r>
              <a:rPr lang="en-ZA" dirty="0"/>
              <a:t> Design and implement a robust employment system with an emphasis on user-friendliness, functionality, and adaptability to diverse user needs.</a:t>
            </a:r>
          </a:p>
          <a:p>
            <a:pPr lvl="0"/>
            <a:r>
              <a:rPr lang="en-ZA" b="1" dirty="0"/>
              <a:t>Enhanced Efficiency:</a:t>
            </a:r>
            <a:r>
              <a:rPr lang="en-ZA" dirty="0"/>
              <a:t> Improve the efficiency of the hiring process for employers by introducing features that simplify job posting, candidate evaluation, and communication.</a:t>
            </a:r>
          </a:p>
          <a:p>
            <a:pPr lvl="0"/>
            <a:r>
              <a:rPr lang="en-ZA" b="1" dirty="0"/>
              <a:t>Empowering Job Seekers:</a:t>
            </a:r>
            <a:r>
              <a:rPr lang="en-ZA" dirty="0"/>
              <a:t> Provide job seekers with a comprehensive platform to showcase their qualifications, skills, and experiences, thereby increasing their chances of finding suitable employment.</a:t>
            </a:r>
          </a:p>
          <a:p>
            <a:pPr lvl="0"/>
            <a:r>
              <a:rPr lang="en-ZA" b="1" dirty="0"/>
              <a:t>Evaluation:</a:t>
            </a:r>
            <a:r>
              <a:rPr lang="en-ZA" dirty="0"/>
              <a:t> Conduct a thorough evaluation of the developed employment system to assess its effectiveness, usability, and impact on the job market.</a:t>
            </a:r>
          </a:p>
          <a:p>
            <a:endParaRPr lang="en-ZA" dirty="0"/>
          </a:p>
        </p:txBody>
      </p:sp>
    </p:spTree>
    <p:extLst>
      <p:ext uri="{BB962C8B-B14F-4D97-AF65-F5344CB8AC3E}">
        <p14:creationId xmlns:p14="http://schemas.microsoft.com/office/powerpoint/2010/main" val="33370611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ZA" sz="4800" b="1" dirty="0"/>
              <a:t/>
            </a:r>
            <a:br>
              <a:rPr lang="en-ZA" sz="4800" b="1" dirty="0"/>
            </a:br>
            <a:r>
              <a:rPr lang="en-US" sz="4800" b="1" dirty="0">
                <a:solidFill>
                  <a:schemeClr val="tx1"/>
                </a:solidFill>
              </a:rPr>
              <a:t>Research Question(s)</a:t>
            </a:r>
            <a:endParaRPr lang="en-ZA" sz="4800" dirty="0"/>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5</a:t>
            </a:fld>
            <a:endParaRPr lang="en-US" dirty="0"/>
          </a:p>
        </p:txBody>
      </p:sp>
      <p:sp>
        <p:nvSpPr>
          <p:cNvPr id="5" name="Content Placeholder 4"/>
          <p:cNvSpPr>
            <a:spLocks noGrp="1"/>
          </p:cNvSpPr>
          <p:nvPr>
            <p:ph sz="quarter" idx="1"/>
          </p:nvPr>
        </p:nvSpPr>
        <p:spPr/>
        <p:txBody>
          <a:bodyPr/>
          <a:lstStyle/>
          <a:p>
            <a:r>
              <a:rPr lang="en-US" dirty="0"/>
              <a:t>This application and study will look and address the following research questions</a:t>
            </a:r>
            <a:r>
              <a:rPr lang="en-US" dirty="0" smtClean="0"/>
              <a:t>:</a:t>
            </a:r>
          </a:p>
          <a:p>
            <a:endParaRPr lang="en-US" dirty="0"/>
          </a:p>
          <a:p>
            <a:pPr lvl="0"/>
            <a:r>
              <a:rPr lang="en-US" dirty="0"/>
              <a:t>In what ways can the employment system aid job seekers to present their qualifications in a much more effective manner?</a:t>
            </a:r>
            <a:endParaRPr lang="en-ZA" dirty="0"/>
          </a:p>
          <a:p>
            <a:pPr lvl="0"/>
            <a:r>
              <a:rPr lang="en-US" dirty="0"/>
              <a:t>What features may assist to the usability of the employment system? </a:t>
            </a:r>
            <a:endParaRPr lang="en-ZA" dirty="0"/>
          </a:p>
          <a:p>
            <a:pPr lvl="0"/>
            <a:r>
              <a:rPr lang="en-US" dirty="0"/>
              <a:t>How will the proposed system help improve the hiring process of companies?</a:t>
            </a:r>
            <a:endParaRPr lang="en-ZA" dirty="0"/>
          </a:p>
          <a:p>
            <a:endParaRPr lang="en-ZA" dirty="0"/>
          </a:p>
        </p:txBody>
      </p:sp>
    </p:spTree>
    <p:extLst>
      <p:ext uri="{BB962C8B-B14F-4D97-AF65-F5344CB8AC3E}">
        <p14:creationId xmlns:p14="http://schemas.microsoft.com/office/powerpoint/2010/main" val="10110051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587545"/>
            <a:ext cx="8534400" cy="758952"/>
          </a:xfrm>
        </p:spPr>
        <p:txBody>
          <a:bodyPr>
            <a:normAutofit fontScale="90000"/>
          </a:bodyPr>
          <a:lstStyle/>
          <a:p>
            <a:r>
              <a:rPr lang="en-ZA" b="1" dirty="0"/>
              <a:t/>
            </a:r>
            <a:br>
              <a:rPr lang="en-ZA" b="1" dirty="0"/>
            </a:br>
            <a:r>
              <a:rPr lang="en-US" sz="5300" b="1" dirty="0">
                <a:solidFill>
                  <a:schemeClr val="tx1"/>
                </a:solidFill>
              </a:rPr>
              <a:t>Literature Review</a:t>
            </a:r>
            <a:endParaRPr lang="en-ZA" sz="5300" dirty="0"/>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6</a:t>
            </a:fld>
            <a:endParaRPr lang="en-US" dirty="0"/>
          </a:p>
        </p:txBody>
      </p:sp>
      <p:sp>
        <p:nvSpPr>
          <p:cNvPr id="5" name="Content Placeholder 4"/>
          <p:cNvSpPr>
            <a:spLocks noGrp="1"/>
          </p:cNvSpPr>
          <p:nvPr>
            <p:ph sz="quarter" idx="1"/>
          </p:nvPr>
        </p:nvSpPr>
        <p:spPr/>
        <p:txBody>
          <a:bodyPr/>
          <a:lstStyle/>
          <a:p>
            <a:r>
              <a:rPr lang="en-US" dirty="0"/>
              <a:t>In the rapid era of technology, the need for robust application development is crucial. This literature review looks at existing research and technologies related to Java based CRUD application development with a focus on its development in the employment sector.</a:t>
            </a:r>
            <a:endParaRPr lang="en-ZA" dirty="0"/>
          </a:p>
          <a:p>
            <a:endParaRPr lang="en-ZA" dirty="0" smtClean="0"/>
          </a:p>
          <a:p>
            <a:pPr marL="0" indent="0">
              <a:buNone/>
            </a:pPr>
            <a:endParaRPr lang="en-ZA" dirty="0" smtClean="0"/>
          </a:p>
          <a:p>
            <a:endParaRPr lang="en-ZA" dirty="0"/>
          </a:p>
        </p:txBody>
      </p:sp>
    </p:spTree>
    <p:extLst>
      <p:ext uri="{BB962C8B-B14F-4D97-AF65-F5344CB8AC3E}">
        <p14:creationId xmlns:p14="http://schemas.microsoft.com/office/powerpoint/2010/main" val="417781061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12" y="867558"/>
            <a:ext cx="8534400" cy="758952"/>
          </a:xfrm>
        </p:spPr>
        <p:txBody>
          <a:bodyPr>
            <a:normAutofit fontScale="90000"/>
          </a:bodyPr>
          <a:lstStyle/>
          <a:p>
            <a:r>
              <a:rPr lang="en-US" b="1" dirty="0">
                <a:solidFill>
                  <a:schemeClr val="tx1"/>
                </a:solidFill>
              </a:rPr>
              <a:t>Java Development in Data Mining and Analytics</a:t>
            </a:r>
            <a:r>
              <a:rPr lang="en-ZA" b="1" dirty="0"/>
              <a:t/>
            </a:r>
            <a:br>
              <a:rPr lang="en-ZA" b="1" dirty="0"/>
            </a:br>
            <a:endParaRPr lang="en-ZA" dirty="0"/>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7</a:t>
            </a:fld>
            <a:endParaRPr lang="en-US" dirty="0"/>
          </a:p>
        </p:txBody>
      </p:sp>
      <p:sp>
        <p:nvSpPr>
          <p:cNvPr id="5" name="Content Placeholder 4"/>
          <p:cNvSpPr>
            <a:spLocks noGrp="1"/>
          </p:cNvSpPr>
          <p:nvPr>
            <p:ph sz="quarter" idx="1"/>
          </p:nvPr>
        </p:nvSpPr>
        <p:spPr/>
        <p:txBody>
          <a:bodyPr>
            <a:normAutofit fontScale="92500"/>
          </a:bodyPr>
          <a:lstStyle/>
          <a:p>
            <a:endParaRPr lang="en-ZA" dirty="0" smtClean="0"/>
          </a:p>
          <a:p>
            <a:r>
              <a:rPr lang="en-US" dirty="0" smtClean="0"/>
              <a:t>This </a:t>
            </a:r>
            <a:r>
              <a:rPr lang="en-US" dirty="0"/>
              <a:t>study gives insight into the behavioral aspect behind the necessity and creation of certain applications. This directly relates to our proposed employment system. Java has been the preferred programming language for developing complex and enterprise applications. This makes it the ideal choice for systems that make use of data management. The use of Springboot will further improve the development process and help assist and provide our development team with the necessary tools for efficient data handling and processing.</a:t>
            </a:r>
            <a:endParaRPr lang="en-ZA" dirty="0"/>
          </a:p>
          <a:p>
            <a:endParaRPr lang="en-ZA" dirty="0"/>
          </a:p>
        </p:txBody>
      </p:sp>
    </p:spTree>
    <p:extLst>
      <p:ext uri="{BB962C8B-B14F-4D97-AF65-F5344CB8AC3E}">
        <p14:creationId xmlns:p14="http://schemas.microsoft.com/office/powerpoint/2010/main" val="1673775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67558"/>
            <a:ext cx="8534400" cy="758952"/>
          </a:xfrm>
        </p:spPr>
        <p:txBody>
          <a:bodyPr>
            <a:normAutofit fontScale="90000"/>
          </a:bodyPr>
          <a:lstStyle/>
          <a:p>
            <a:r>
              <a:rPr lang="en-US" b="1" dirty="0">
                <a:solidFill>
                  <a:schemeClr val="tx1"/>
                </a:solidFill>
              </a:rPr>
              <a:t>Implementation of Advanced SQL Using Java Server Pages as Frontend</a:t>
            </a:r>
            <a:r>
              <a:rPr lang="en-ZA" dirty="0"/>
              <a:t/>
            </a:r>
            <a:br>
              <a:rPr lang="en-ZA" dirty="0"/>
            </a:br>
            <a:endParaRPr lang="en-ZA" dirty="0"/>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8</a:t>
            </a:fld>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a:t>In the realm of web-based applications, establishing effective communication between the frontend and backend databases is of crucial importance. This connection serves not only for the storage and retrieval of data but also for executing various processes, be it at the frontend or backend. It is imperative to address potential data leakage vulnerabilities resulting from weak security measures during frontend processes. To mitigate this risk, this paper proposes a systematic approach—shifting the storage of all processes, including prepared statements for Create, Retrieve, Update, and Delete (CRUD) operations and calculations, into the database using the SQL programming language. The frontend is constructed using Java Server Pages (JSP), as well as HTML, CSS and alike, with the Model-View-Controller (MVC) framework guiding the web development process.</a:t>
            </a:r>
            <a:endParaRPr lang="en-ZA" dirty="0"/>
          </a:p>
          <a:p>
            <a:endParaRPr lang="en-ZA" dirty="0"/>
          </a:p>
        </p:txBody>
      </p:sp>
    </p:spTree>
    <p:extLst>
      <p:ext uri="{BB962C8B-B14F-4D97-AF65-F5344CB8AC3E}">
        <p14:creationId xmlns:p14="http://schemas.microsoft.com/office/powerpoint/2010/main" val="168145211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tx1"/>
                </a:solidFill>
              </a:rPr>
              <a:t>Proposed Methodology</a:t>
            </a:r>
            <a:endParaRPr lang="en-ZA" sz="4800" dirty="0">
              <a:solidFill>
                <a:schemeClr val="tx1"/>
              </a:solidFill>
            </a:endParaRPr>
          </a:p>
        </p:txBody>
      </p:sp>
      <p:sp>
        <p:nvSpPr>
          <p:cNvPr id="3" name="Date Placeholder 2"/>
          <p:cNvSpPr>
            <a:spLocks noGrp="1"/>
          </p:cNvSpPr>
          <p:nvPr>
            <p:ph type="dt" sz="half" idx="10"/>
          </p:nvPr>
        </p:nvSpPr>
        <p:spPr/>
        <p:txBody>
          <a:bodyPr/>
          <a:lstStyle/>
          <a:p>
            <a:fld id="{0E6913E2-16C1-4D11-9409-27DF937B1EEE}" type="datetime3">
              <a:rPr lang="en-US" smtClean="0"/>
              <a:t>19 January 2024</a:t>
            </a:fld>
            <a:endParaRPr lang="en-US" dirty="0"/>
          </a:p>
        </p:txBody>
      </p:sp>
      <p:sp>
        <p:nvSpPr>
          <p:cNvPr id="4" name="Slide Number Placeholder 3"/>
          <p:cNvSpPr>
            <a:spLocks noGrp="1"/>
          </p:cNvSpPr>
          <p:nvPr>
            <p:ph type="sldNum" sz="quarter" idx="12"/>
          </p:nvPr>
        </p:nvSpPr>
        <p:spPr/>
        <p:txBody>
          <a:bodyPr/>
          <a:lstStyle/>
          <a:p>
            <a:fld id="{471DD25E-F1AA-41CD-9EE9-FC98E8A67984}" type="slidenum">
              <a:rPr lang="en-US" smtClean="0"/>
              <a:t>9</a:t>
            </a:fld>
            <a:endParaRPr lang="en-US" dirty="0"/>
          </a:p>
        </p:txBody>
      </p:sp>
      <p:sp>
        <p:nvSpPr>
          <p:cNvPr id="5" name="Content Placeholder 4"/>
          <p:cNvSpPr>
            <a:spLocks noGrp="1"/>
          </p:cNvSpPr>
          <p:nvPr>
            <p:ph sz="quarter" idx="1"/>
          </p:nvPr>
        </p:nvSpPr>
        <p:spPr/>
        <p:txBody>
          <a:bodyPr>
            <a:normAutofit fontScale="62500" lnSpcReduction="20000"/>
          </a:bodyPr>
          <a:lstStyle/>
          <a:p>
            <a:r>
              <a:rPr lang="en-US" b="1" dirty="0"/>
              <a:t>Research Design</a:t>
            </a:r>
            <a:endParaRPr lang="en-ZA" b="1" dirty="0"/>
          </a:p>
          <a:p>
            <a:endParaRPr lang="en-ZA" dirty="0" smtClean="0"/>
          </a:p>
          <a:p>
            <a:r>
              <a:rPr lang="en-US" dirty="0"/>
              <a:t>The research design for this study will contain a mixed-methods approach, combining both quantitative and qualitative research methods to provide a comprehensive evaluation of the employment system. The qualitative aspect will focus on user feedback, user experience, and the overall usability of the application. Usability testing and surveys will be conducted to gain insight into user satisfaction as well as the applications user interface and functionality. </a:t>
            </a:r>
            <a:endParaRPr lang="en-US" dirty="0" smtClean="0"/>
          </a:p>
          <a:p>
            <a:endParaRPr lang="en-ZA" dirty="0"/>
          </a:p>
          <a:p>
            <a:r>
              <a:rPr lang="en-US" b="1" dirty="0"/>
              <a:t>Data </a:t>
            </a:r>
            <a:r>
              <a:rPr lang="en-US" b="1" dirty="0" smtClean="0"/>
              <a:t>Sources</a:t>
            </a:r>
          </a:p>
          <a:p>
            <a:endParaRPr lang="en-US" b="1" dirty="0"/>
          </a:p>
          <a:p>
            <a:r>
              <a:rPr lang="en-US" dirty="0"/>
              <a:t>The primary data for this research will be collected through the implementation and testing of the employment system application. This involves the active development and deployment of the application in a controlled environment, where its performance can be systematically measured. Secondary data will be collected from existing literature, research papers, and documentation related to Java development, and CRUD applications.</a:t>
            </a:r>
            <a:endParaRPr lang="en-ZA" b="1" dirty="0"/>
          </a:p>
        </p:txBody>
      </p:sp>
    </p:spTree>
    <p:extLst>
      <p:ext uri="{BB962C8B-B14F-4D97-AF65-F5344CB8AC3E}">
        <p14:creationId xmlns:p14="http://schemas.microsoft.com/office/powerpoint/2010/main" val="39150249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TotalTime>
  <Words>1329</Words>
  <Application>Microsoft Office PowerPoint</Application>
  <PresentationFormat>On-screen Show (4:3)</PresentationFormat>
  <Paragraphs>91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Georgia</vt:lpstr>
      <vt:lpstr>Wingdings</vt:lpstr>
      <vt:lpstr>Wingdings 2</vt:lpstr>
      <vt:lpstr>Civic</vt:lpstr>
      <vt:lpstr>PowerPoint Presentation</vt:lpstr>
      <vt:lpstr>The Research Problem</vt:lpstr>
      <vt:lpstr>Purpose of the Study</vt:lpstr>
      <vt:lpstr>Objective of the Study </vt:lpstr>
      <vt:lpstr> Research Question(s)</vt:lpstr>
      <vt:lpstr> Literature Review</vt:lpstr>
      <vt:lpstr>Java Development in Data Mining and Analytics </vt:lpstr>
      <vt:lpstr>Implementation of Advanced SQL Using Java Server Pages as Frontend </vt:lpstr>
      <vt:lpstr>Proposed Methodology</vt:lpstr>
      <vt:lpstr>Data Collection techniques</vt:lpstr>
      <vt:lpstr>Sampling techniques</vt:lpstr>
      <vt:lpstr>Pretest or pilot study</vt:lpstr>
      <vt:lpstr> Module 2 Research Findings </vt:lpstr>
      <vt:lpstr>Employment System SurveySurvey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khokhoni</dc:creator>
  <cp:lastModifiedBy>Nabeela Heske</cp:lastModifiedBy>
  <cp:revision>78</cp:revision>
  <cp:lastPrinted>2013-02-14T09:27:48Z</cp:lastPrinted>
  <dcterms:created xsi:type="dcterms:W3CDTF">2012-06-20T17:38:30Z</dcterms:created>
  <dcterms:modified xsi:type="dcterms:W3CDTF">2024-01-19T07:56:01Z</dcterms:modified>
</cp:coreProperties>
</file>