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  <p:sldMasterId id="2147483661" r:id="rId2"/>
  </p:sldMasterIdLst>
  <p:sldIdLst>
    <p:sldId id="278" r:id="rId3"/>
    <p:sldId id="293" r:id="rId4"/>
    <p:sldId id="294" r:id="rId5"/>
    <p:sldId id="289" r:id="rId6"/>
    <p:sldId id="295" r:id="rId7"/>
    <p:sldId id="296" r:id="rId8"/>
    <p:sldId id="297" r:id="rId9"/>
    <p:sldId id="304" r:id="rId10"/>
    <p:sldId id="305" r:id="rId11"/>
    <p:sldId id="298" r:id="rId12"/>
    <p:sldId id="299" r:id="rId13"/>
    <p:sldId id="300" r:id="rId14"/>
    <p:sldId id="301" r:id="rId15"/>
    <p:sldId id="302" r:id="rId16"/>
    <p:sldId id="303" r:id="rId17"/>
    <p:sldId id="275" r:id="rId18"/>
  </p:sldIdLst>
  <p:sldSz cx="12192000" cy="6858000"/>
  <p:notesSz cx="6858000" cy="9144000"/>
  <p:embeddedFontLst>
    <p:embeddedFont>
      <p:font typeface="IBM Plex Mono" panose="020B0509050203000203" pitchFamily="49" charset="0"/>
      <p:regular r:id="rId19"/>
      <p:bold r:id="rId20"/>
      <p:italic r:id="rId21"/>
      <p:boldItalic r:id="rId22"/>
    </p:embeddedFont>
    <p:embeddedFont>
      <p:font typeface="IBM Plex Mono Medium" panose="020B0609050203000203" pitchFamily="49" charset="0"/>
      <p:regular r:id="rId23"/>
      <p:italic r:id="rId24"/>
    </p:embeddedFont>
    <p:embeddedFont>
      <p:font typeface="IBM Plex Mono SemiBold" panose="020B0709050203000203" pitchFamily="49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VA Orange" id="{C6F56918-E407-414E-94F1-1237E1633DB5}">
          <p14:sldIdLst>
            <p14:sldId id="278"/>
            <p14:sldId id="293"/>
            <p14:sldId id="294"/>
            <p14:sldId id="289"/>
            <p14:sldId id="295"/>
            <p14:sldId id="296"/>
            <p14:sldId id="297"/>
            <p14:sldId id="304"/>
            <p14:sldId id="305"/>
            <p14:sldId id="298"/>
            <p14:sldId id="299"/>
            <p14:sldId id="300"/>
            <p14:sldId id="301"/>
            <p14:sldId id="302"/>
            <p14:sldId id="30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589"/>
  </p:normalViewPr>
  <p:slideViewPr>
    <p:cSldViewPr snapToGrid="0">
      <p:cViewPr varScale="1">
        <p:scale>
          <a:sx n="57" d="100"/>
          <a:sy n="57" d="100"/>
        </p:scale>
        <p:origin x="5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A dstory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A dstory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9C7933-0364-1537-3DF2-3CC4CD92CDD2}"/>
              </a:ext>
            </a:extLst>
          </p:cNvPr>
          <p:cNvCxnSpPr>
            <a:cxnSpLocks/>
          </p:cNvCxnSpPr>
          <p:nvPr userDrawn="1"/>
        </p:nvCxnSpPr>
        <p:spPr>
          <a:xfrm>
            <a:off x="950615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C49A45-27BF-1424-964B-92B28DBDEC16}"/>
              </a:ext>
            </a:extLst>
          </p:cNvPr>
          <p:cNvCxnSpPr>
            <a:cxnSpLocks/>
          </p:cNvCxnSpPr>
          <p:nvPr userDrawn="1"/>
        </p:nvCxnSpPr>
        <p:spPr>
          <a:xfrm>
            <a:off x="170205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8172A3-4EF3-0B94-EF67-A481F5B76C1B}"/>
              </a:ext>
            </a:extLst>
          </p:cNvPr>
          <p:cNvCxnSpPr>
            <a:cxnSpLocks/>
          </p:cNvCxnSpPr>
          <p:nvPr userDrawn="1"/>
        </p:nvCxnSpPr>
        <p:spPr>
          <a:xfrm>
            <a:off x="2444437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2789F-7872-D8CA-D3AA-350B6A1EB098}"/>
              </a:ext>
            </a:extLst>
          </p:cNvPr>
          <p:cNvCxnSpPr>
            <a:cxnSpLocks/>
          </p:cNvCxnSpPr>
          <p:nvPr userDrawn="1"/>
        </p:nvCxnSpPr>
        <p:spPr>
          <a:xfrm>
            <a:off x="319587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4E45F0-21C3-802C-236E-D2FE3223C5C4}"/>
              </a:ext>
            </a:extLst>
          </p:cNvPr>
          <p:cNvCxnSpPr>
            <a:cxnSpLocks/>
          </p:cNvCxnSpPr>
          <p:nvPr userDrawn="1"/>
        </p:nvCxnSpPr>
        <p:spPr>
          <a:xfrm>
            <a:off x="3956365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F7685-F107-C073-1498-1978893C8771}"/>
              </a:ext>
            </a:extLst>
          </p:cNvPr>
          <p:cNvCxnSpPr>
            <a:cxnSpLocks/>
          </p:cNvCxnSpPr>
          <p:nvPr userDrawn="1"/>
        </p:nvCxnSpPr>
        <p:spPr>
          <a:xfrm>
            <a:off x="470780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A72C9-21A6-9A3B-F398-7F77FE2B3AA5}"/>
              </a:ext>
            </a:extLst>
          </p:cNvPr>
          <p:cNvCxnSpPr>
            <a:cxnSpLocks/>
          </p:cNvCxnSpPr>
          <p:nvPr userDrawn="1"/>
        </p:nvCxnSpPr>
        <p:spPr>
          <a:xfrm>
            <a:off x="5450187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FB9711-F77F-4A36-5752-E59A025A353A}"/>
              </a:ext>
            </a:extLst>
          </p:cNvPr>
          <p:cNvCxnSpPr>
            <a:cxnSpLocks/>
          </p:cNvCxnSpPr>
          <p:nvPr userDrawn="1"/>
        </p:nvCxnSpPr>
        <p:spPr>
          <a:xfrm>
            <a:off x="620162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410C-B320-CE75-26C8-2D1A988F00A1}"/>
              </a:ext>
            </a:extLst>
          </p:cNvPr>
          <p:cNvCxnSpPr>
            <a:cxnSpLocks/>
          </p:cNvCxnSpPr>
          <p:nvPr userDrawn="1"/>
        </p:nvCxnSpPr>
        <p:spPr>
          <a:xfrm>
            <a:off x="6934955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7E39AC-D293-2004-52FB-873C3E4F6CD2}"/>
              </a:ext>
            </a:extLst>
          </p:cNvPr>
          <p:cNvCxnSpPr>
            <a:cxnSpLocks/>
          </p:cNvCxnSpPr>
          <p:nvPr userDrawn="1"/>
        </p:nvCxnSpPr>
        <p:spPr>
          <a:xfrm>
            <a:off x="768639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99522-EF83-E4E7-0A18-0D934517D3BD}"/>
              </a:ext>
            </a:extLst>
          </p:cNvPr>
          <p:cNvCxnSpPr>
            <a:cxnSpLocks/>
          </p:cNvCxnSpPr>
          <p:nvPr userDrawn="1"/>
        </p:nvCxnSpPr>
        <p:spPr>
          <a:xfrm>
            <a:off x="8428777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2CEAD-2700-F040-536F-E61DE3F9CF40}"/>
              </a:ext>
            </a:extLst>
          </p:cNvPr>
          <p:cNvCxnSpPr>
            <a:cxnSpLocks/>
          </p:cNvCxnSpPr>
          <p:nvPr userDrawn="1"/>
        </p:nvCxnSpPr>
        <p:spPr>
          <a:xfrm>
            <a:off x="918021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02448-FC08-2856-ED09-D0F229145B2E}"/>
              </a:ext>
            </a:extLst>
          </p:cNvPr>
          <p:cNvCxnSpPr>
            <a:cxnSpLocks/>
          </p:cNvCxnSpPr>
          <p:nvPr userDrawn="1"/>
        </p:nvCxnSpPr>
        <p:spPr>
          <a:xfrm>
            <a:off x="993165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9BF8B-C119-C06F-BED8-7EC723069F88}"/>
              </a:ext>
            </a:extLst>
          </p:cNvPr>
          <p:cNvCxnSpPr>
            <a:cxnSpLocks/>
          </p:cNvCxnSpPr>
          <p:nvPr userDrawn="1"/>
        </p:nvCxnSpPr>
        <p:spPr>
          <a:xfrm>
            <a:off x="10683089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3B800-D9CA-93F6-A5E2-1A72AB30ADE7}"/>
              </a:ext>
            </a:extLst>
          </p:cNvPr>
          <p:cNvCxnSpPr>
            <a:cxnSpLocks/>
          </p:cNvCxnSpPr>
          <p:nvPr userDrawn="1"/>
        </p:nvCxnSpPr>
        <p:spPr>
          <a:xfrm>
            <a:off x="1142547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heme" Target="../theme/them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10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>
            <a:extLst>
              <a:ext uri="{FF2B5EF4-FFF2-40B4-BE49-F238E27FC236}">
                <a16:creationId xmlns:a16="http://schemas.microsoft.com/office/drawing/2014/main" id="{5D8A5CF2-AB5F-8BB9-8D2D-59B03CCD3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34" y="184546"/>
            <a:ext cx="11835172" cy="6504922"/>
          </a:xfrm>
          <a:prstGeom prst="rect">
            <a:avLst/>
          </a:prstGeom>
        </p:spPr>
      </p:pic>
      <p:sp>
        <p:nvSpPr>
          <p:cNvPr id="9" name="Right BG">
            <a:extLst>
              <a:ext uri="{FF2B5EF4-FFF2-40B4-BE49-F238E27FC236}">
                <a16:creationId xmlns:a16="http://schemas.microsoft.com/office/drawing/2014/main" id="{7245400B-9651-9A06-A3C5-02E7918781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14547" y="181527"/>
            <a:ext cx="368468" cy="6494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ogo BG">
            <a:extLst>
              <a:ext uri="{FF2B5EF4-FFF2-40B4-BE49-F238E27FC236}">
                <a16:creationId xmlns:a16="http://schemas.microsoft.com/office/drawing/2014/main" id="{6B05D6E3-168D-E17E-676A-02CFFBACE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311528" y="5798994"/>
            <a:ext cx="1314925" cy="877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TVA Logo">
            <a:extLst>
              <a:ext uri="{FF2B5EF4-FFF2-40B4-BE49-F238E27FC236}">
                <a16:creationId xmlns:a16="http://schemas.microsoft.com/office/drawing/2014/main" id="{E07A2656-409C-3CEA-917B-56BAFAE59CBE}"/>
              </a:ext>
            </a:extLst>
          </p:cNvPr>
          <p:cNvPicPr/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2758" y="5973223"/>
            <a:ext cx="1281976" cy="543259"/>
          </a:xfrm>
          <a:prstGeom prst="rect">
            <a:avLst/>
          </a:prstGeom>
        </p:spPr>
      </p:pic>
      <p:pic>
        <p:nvPicPr>
          <p:cNvPr id="22" name="Progress Bar BG">
            <a:extLst>
              <a:ext uri="{FF2B5EF4-FFF2-40B4-BE49-F238E27FC236}">
                <a16:creationId xmlns:a16="http://schemas.microsoft.com/office/drawing/2014/main" id="{429D2447-A4F1-786A-18AF-79D06A5EE1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1544"/>
          <a:stretch/>
        </p:blipFill>
        <p:spPr>
          <a:xfrm>
            <a:off x="11727231" y="556449"/>
            <a:ext cx="162000" cy="4979641"/>
          </a:xfrm>
          <a:prstGeom prst="rect">
            <a:avLst/>
          </a:prstGeom>
        </p:spPr>
      </p:pic>
      <p:pic>
        <p:nvPicPr>
          <p:cNvPr id="14" name="Down arrow">
            <a:extLst>
              <a:ext uri="{FF2B5EF4-FFF2-40B4-BE49-F238E27FC236}">
                <a16:creationId xmlns:a16="http://schemas.microsoft.com/office/drawing/2014/main" id="{F0E169BC-A975-6D26-99F2-0B63509D16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20168" y="5622931"/>
            <a:ext cx="177149" cy="177149"/>
          </a:xfrm>
          <a:prstGeom prst="rect">
            <a:avLst/>
          </a:prstGeom>
        </p:spPr>
      </p:pic>
      <p:pic>
        <p:nvPicPr>
          <p:cNvPr id="25" name="Up arrow">
            <a:extLst>
              <a:ext uri="{FF2B5EF4-FFF2-40B4-BE49-F238E27FC236}">
                <a16:creationId xmlns:a16="http://schemas.microsoft.com/office/drawing/2014/main" id="{60666A1C-F712-0611-5110-E0DD4681C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19658" y="292462"/>
            <a:ext cx="177149" cy="177149"/>
          </a:xfrm>
          <a:prstGeom prst="rect">
            <a:avLst/>
          </a:prstGeom>
        </p:spPr>
      </p:pic>
      <p:sp>
        <p:nvSpPr>
          <p:cNvPr id="28" name="Orange Frame">
            <a:extLst>
              <a:ext uri="{FF2B5EF4-FFF2-40B4-BE49-F238E27FC236}">
                <a16:creationId xmlns:a16="http://schemas.microsoft.com/office/drawing/2014/main" id="{8F082FA4-3990-78DC-8913-3EFCC8FF2B73}"/>
              </a:ext>
            </a:extLst>
          </p:cNvPr>
          <p:cNvSpPr/>
          <p:nvPr userDrawn="1"/>
        </p:nvSpPr>
        <p:spPr>
          <a:xfrm>
            <a:off x="178415" y="168532"/>
            <a:ext cx="11835171" cy="6520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glow rad="254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story.co">
            <a:extLst>
              <a:ext uri="{FF2B5EF4-FFF2-40B4-BE49-F238E27FC236}">
                <a16:creationId xmlns:a16="http://schemas.microsoft.com/office/drawing/2014/main" id="{E4211537-2ACC-A4B8-88A7-B1D893B70DDB}"/>
              </a:ext>
            </a:extLst>
          </p:cNvPr>
          <p:cNvSpPr txBox="1"/>
          <p:nvPr userDrawn="1"/>
        </p:nvSpPr>
        <p:spPr>
          <a:xfrm>
            <a:off x="6215959" y="6340484"/>
            <a:ext cx="952184" cy="184666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200" spc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>
                <a:latin typeface="+mj-lt"/>
              </a:rPr>
              <a:t>DSTORY.CO</a:t>
            </a:r>
            <a:endParaRPr lang="en-GB" dirty="0">
              <a:latin typeface="+mj-lt"/>
            </a:endParaRPr>
          </a:p>
        </p:txBody>
      </p:sp>
      <p:grpSp>
        <p:nvGrpSpPr>
          <p:cNvPr id="19" name="Slashes">
            <a:extLst>
              <a:ext uri="{FF2B5EF4-FFF2-40B4-BE49-F238E27FC236}">
                <a16:creationId xmlns:a16="http://schemas.microsoft.com/office/drawing/2014/main" id="{F70F23E3-E826-01D6-337E-0614235BE40D}"/>
              </a:ext>
            </a:extLst>
          </p:cNvPr>
          <p:cNvGrpSpPr/>
          <p:nvPr userDrawn="1"/>
        </p:nvGrpSpPr>
        <p:grpSpPr>
          <a:xfrm>
            <a:off x="5936721" y="6417087"/>
            <a:ext cx="196840" cy="78171"/>
            <a:chOff x="2519016" y="5889206"/>
            <a:chExt cx="196840" cy="78171"/>
          </a:xfrm>
          <a:effectLst/>
        </p:grpSpPr>
        <p:cxnSp>
          <p:nvCxnSpPr>
            <p:cNvPr id="20" name="Slash 2">
              <a:extLst>
                <a:ext uri="{FF2B5EF4-FFF2-40B4-BE49-F238E27FC236}">
                  <a16:creationId xmlns:a16="http://schemas.microsoft.com/office/drawing/2014/main" id="{6E2F039E-65E6-95DA-3C6A-8FD3683E316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519016" y="5889206"/>
              <a:ext cx="88935" cy="781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lash 1">
              <a:extLst>
                <a:ext uri="{FF2B5EF4-FFF2-40B4-BE49-F238E27FC236}">
                  <a16:creationId xmlns:a16="http://schemas.microsoft.com/office/drawing/2014/main" id="{9F537BD0-9485-305E-CFDF-959505DCFE3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626921" y="5889206"/>
              <a:ext cx="88935" cy="781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">
            <a:extLst>
              <a:ext uri="{FF2B5EF4-FFF2-40B4-BE49-F238E27FC236}">
                <a16:creationId xmlns:a16="http://schemas.microsoft.com/office/drawing/2014/main" id="{8D12E4EA-3E14-0ED9-C05C-FAC7F213A83F}"/>
              </a:ext>
            </a:extLst>
          </p:cNvPr>
          <p:cNvSpPr txBox="1"/>
          <p:nvPr userDrawn="1"/>
        </p:nvSpPr>
        <p:spPr>
          <a:xfrm>
            <a:off x="943787" y="6340484"/>
            <a:ext cx="4972515" cy="184666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200" spc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>
                <a:latin typeface="+mj-lt"/>
              </a:rPr>
              <a:t>TIME VARIANCE AUTHORITY PRESENTATION COMMISSION</a:t>
            </a:r>
            <a:endParaRPr lang="en-GB" dirty="0"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C672B12-B5FA-12EC-1AE1-345549ABAC36}"/>
              </a:ext>
            </a:extLst>
          </p:cNvPr>
          <p:cNvSpPr txBox="1"/>
          <p:nvPr userDrawn="1"/>
        </p:nvSpPr>
        <p:spPr>
          <a:xfrm>
            <a:off x="414790" y="6340484"/>
            <a:ext cx="317395" cy="184666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/>
          <a:p>
            <a:fld id="{4A0C0A04-4F5D-470E-9BFB-A290B5853FC7}" type="slidenum">
              <a:rPr lang="en-US" sz="1200" spc="100" smtClean="0">
                <a:solidFill>
                  <a:schemeClr val="accent1"/>
                </a:solidFill>
                <a:latin typeface="IBM Plex Mono Medium" panose="020F0502020204030204" pitchFamily="49" charset="0"/>
              </a:rPr>
              <a:t>‹#›</a:t>
            </a:fld>
            <a:endParaRPr lang="en-GB" sz="1200" spc="100" dirty="0">
              <a:solidFill>
                <a:schemeClr val="accent1"/>
              </a:solidFill>
              <a:latin typeface="IBM Plex Mono Medium" panose="020F0502020204030204" pitchFamily="49" charset="0"/>
            </a:endParaRPr>
          </a:p>
        </p:txBody>
      </p:sp>
      <p:pic>
        <p:nvPicPr>
          <p:cNvPr id="4" name="Icon 5">
            <a:extLst>
              <a:ext uri="{FF2B5EF4-FFF2-40B4-BE49-F238E27FC236}">
                <a16:creationId xmlns:a16="http://schemas.microsoft.com/office/drawing/2014/main" id="{3181B6C9-A01D-1619-9C2F-C9DAB6C8CA4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4185" y="5648154"/>
            <a:ext cx="288000" cy="293539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3" name="Icon 4">
            <a:extLst>
              <a:ext uri="{FF2B5EF4-FFF2-40B4-BE49-F238E27FC236}">
                <a16:creationId xmlns:a16="http://schemas.microsoft.com/office/drawing/2014/main" id="{74C5E8FB-D681-C1F1-8465-5CAAAA3B243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4185" y="5107379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8" name="Icon 3">
            <a:extLst>
              <a:ext uri="{FF2B5EF4-FFF2-40B4-BE49-F238E27FC236}">
                <a16:creationId xmlns:a16="http://schemas.microsoft.com/office/drawing/2014/main" id="{B0DE1F38-639F-0DB8-93F7-1FC0B1241A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4185" y="4566604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7" name="Icon 2">
            <a:extLst>
              <a:ext uri="{FF2B5EF4-FFF2-40B4-BE49-F238E27FC236}">
                <a16:creationId xmlns:a16="http://schemas.microsoft.com/office/drawing/2014/main" id="{5FD793D6-BD06-0963-5241-D1EA7ADD05D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4185" y="4025829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6" name="Icon 1">
            <a:extLst>
              <a:ext uri="{FF2B5EF4-FFF2-40B4-BE49-F238E27FC236}">
                <a16:creationId xmlns:a16="http://schemas.microsoft.com/office/drawing/2014/main" id="{AD7733C0-CBA0-852C-346B-871AE39E1B1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4185" y="3481878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21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Mono" panose="020B0509050203000203" pitchFamily="49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>
            <a:extLst>
              <a:ext uri="{FF2B5EF4-FFF2-40B4-BE49-F238E27FC236}">
                <a16:creationId xmlns:a16="http://schemas.microsoft.com/office/drawing/2014/main" id="{5D8A5CF2-AB5F-8BB9-8D2D-59B03CCD3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34" y="184546"/>
            <a:ext cx="11835172" cy="6504922"/>
          </a:xfrm>
          <a:prstGeom prst="rect">
            <a:avLst/>
          </a:prstGeom>
        </p:spPr>
      </p:pic>
      <p:sp>
        <p:nvSpPr>
          <p:cNvPr id="26" name="Bottom Right BG">
            <a:extLst>
              <a:ext uri="{FF2B5EF4-FFF2-40B4-BE49-F238E27FC236}">
                <a16:creationId xmlns:a16="http://schemas.microsoft.com/office/drawing/2014/main" id="{5EC85333-A2A3-CE41-5BA7-8CEF8FB402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14547" y="4435562"/>
            <a:ext cx="368468" cy="2222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Orange Middle Line">
            <a:extLst>
              <a:ext uri="{FF2B5EF4-FFF2-40B4-BE49-F238E27FC236}">
                <a16:creationId xmlns:a16="http://schemas.microsoft.com/office/drawing/2014/main" id="{B80BCC49-3DCE-87C6-0AB7-C147047AC352}"/>
              </a:ext>
            </a:extLst>
          </p:cNvPr>
          <p:cNvCxnSpPr>
            <a:cxnSpLocks/>
          </p:cNvCxnSpPr>
          <p:nvPr userDrawn="1"/>
        </p:nvCxnSpPr>
        <p:spPr>
          <a:xfrm>
            <a:off x="205920" y="4435563"/>
            <a:ext cx="11785488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glow rad="254000">
              <a:schemeClr val="accent1">
                <a:alpha val="1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d Middle Bar">
            <a:extLst>
              <a:ext uri="{FF2B5EF4-FFF2-40B4-BE49-F238E27FC236}">
                <a16:creationId xmlns:a16="http://schemas.microsoft.com/office/drawing/2014/main" id="{71F423DA-2A9A-616D-7FBB-E309937392F4}"/>
              </a:ext>
            </a:extLst>
          </p:cNvPr>
          <p:cNvSpPr/>
          <p:nvPr userDrawn="1"/>
        </p:nvSpPr>
        <p:spPr>
          <a:xfrm>
            <a:off x="205920" y="3990345"/>
            <a:ext cx="11785488" cy="3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d Middle Line">
            <a:extLst>
              <a:ext uri="{FF2B5EF4-FFF2-40B4-BE49-F238E27FC236}">
                <a16:creationId xmlns:a16="http://schemas.microsoft.com/office/drawing/2014/main" id="{98E83BD2-6FBC-96D4-09BC-F926D6514766}"/>
              </a:ext>
            </a:extLst>
          </p:cNvPr>
          <p:cNvCxnSpPr>
            <a:cxnSpLocks/>
          </p:cNvCxnSpPr>
          <p:nvPr userDrawn="1"/>
        </p:nvCxnSpPr>
        <p:spPr>
          <a:xfrm>
            <a:off x="205920" y="3905128"/>
            <a:ext cx="11785488" cy="0"/>
          </a:xfrm>
          <a:prstGeom prst="line">
            <a:avLst/>
          </a:prstGeom>
          <a:ln w="38100"/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Red Top Line">
            <a:extLst>
              <a:ext uri="{FF2B5EF4-FFF2-40B4-BE49-F238E27FC236}">
                <a16:creationId xmlns:a16="http://schemas.microsoft.com/office/drawing/2014/main" id="{6C63BD1F-83F3-F572-F491-1071D7BA42E2}"/>
              </a:ext>
            </a:extLst>
          </p:cNvPr>
          <p:cNvCxnSpPr>
            <a:cxnSpLocks/>
          </p:cNvCxnSpPr>
          <p:nvPr userDrawn="1"/>
        </p:nvCxnSpPr>
        <p:spPr>
          <a:xfrm>
            <a:off x="205920" y="1179963"/>
            <a:ext cx="11785488" cy="0"/>
          </a:xfrm>
          <a:prstGeom prst="line">
            <a:avLst/>
          </a:prstGeom>
          <a:ln w="38100"/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d Top Bar">
            <a:extLst>
              <a:ext uri="{FF2B5EF4-FFF2-40B4-BE49-F238E27FC236}">
                <a16:creationId xmlns:a16="http://schemas.microsoft.com/office/drawing/2014/main" id="{B7CC68E2-FA30-A33F-6397-C54AA2156A2D}"/>
              </a:ext>
            </a:extLst>
          </p:cNvPr>
          <p:cNvSpPr/>
          <p:nvPr userDrawn="1"/>
        </p:nvSpPr>
        <p:spPr>
          <a:xfrm>
            <a:off x="205920" y="196858"/>
            <a:ext cx="11785488" cy="9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rogress Bar BG">
            <a:extLst>
              <a:ext uri="{FF2B5EF4-FFF2-40B4-BE49-F238E27FC236}">
                <a16:creationId xmlns:a16="http://schemas.microsoft.com/office/drawing/2014/main" id="{479C1C41-1B72-DB31-1302-528C69780E38}"/>
              </a:ext>
            </a:extLst>
          </p:cNvPr>
          <p:cNvPicPr/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54567" r="-2" b="9816"/>
          <a:stretch/>
        </p:blipFill>
        <p:spPr>
          <a:xfrm>
            <a:off x="11726222" y="4763278"/>
            <a:ext cx="160101" cy="1596627"/>
          </a:xfrm>
          <a:prstGeom prst="rect">
            <a:avLst/>
          </a:prstGeom>
        </p:spPr>
      </p:pic>
      <p:pic>
        <p:nvPicPr>
          <p:cNvPr id="25" name="TVA Logo">
            <a:extLst>
              <a:ext uri="{FF2B5EF4-FFF2-40B4-BE49-F238E27FC236}">
                <a16:creationId xmlns:a16="http://schemas.microsoft.com/office/drawing/2014/main" id="{3064BF8C-2FDC-05D1-61CC-F177440D2A85}"/>
              </a:ext>
            </a:extLst>
          </p:cNvPr>
          <p:cNvPicPr/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73" y="356599"/>
            <a:ext cx="1281976" cy="543259"/>
          </a:xfrm>
          <a:prstGeom prst="rect">
            <a:avLst/>
          </a:prstGeom>
        </p:spPr>
      </p:pic>
      <p:pic>
        <p:nvPicPr>
          <p:cNvPr id="3" name="Down arrow">
            <a:extLst>
              <a:ext uri="{FF2B5EF4-FFF2-40B4-BE49-F238E27FC236}">
                <a16:creationId xmlns:a16="http://schemas.microsoft.com/office/drawing/2014/main" id="{DB77071C-4807-CB95-8AAB-5F534377D2B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21706" y="6411600"/>
            <a:ext cx="177149" cy="177149"/>
          </a:xfrm>
          <a:prstGeom prst="rect">
            <a:avLst/>
          </a:prstGeom>
        </p:spPr>
      </p:pic>
      <p:pic>
        <p:nvPicPr>
          <p:cNvPr id="4" name="Up arrow">
            <a:extLst>
              <a:ext uri="{FF2B5EF4-FFF2-40B4-BE49-F238E27FC236}">
                <a16:creationId xmlns:a16="http://schemas.microsoft.com/office/drawing/2014/main" id="{CCE436DE-43BC-2320-CB7B-96B8603FC40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21706" y="4534435"/>
            <a:ext cx="177149" cy="177149"/>
          </a:xfrm>
          <a:prstGeom prst="rect">
            <a:avLst/>
          </a:prstGeom>
        </p:spPr>
      </p:pic>
      <p:sp>
        <p:nvSpPr>
          <p:cNvPr id="28" name="Orange Frame">
            <a:extLst>
              <a:ext uri="{FF2B5EF4-FFF2-40B4-BE49-F238E27FC236}">
                <a16:creationId xmlns:a16="http://schemas.microsoft.com/office/drawing/2014/main" id="{8F082FA4-3990-78DC-8913-3EFCC8FF2B73}"/>
              </a:ext>
            </a:extLst>
          </p:cNvPr>
          <p:cNvSpPr/>
          <p:nvPr userDrawn="1"/>
        </p:nvSpPr>
        <p:spPr>
          <a:xfrm>
            <a:off x="178415" y="168532"/>
            <a:ext cx="11835171" cy="6520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glow rad="254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Mono" panose="020B0509050203000203" pitchFamily="49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" Type="http://schemas.openxmlformats.org/officeDocument/2006/relationships/image" Target="../media/image56.gif"/><Relationship Id="rId16" Type="http://schemas.openxmlformats.org/officeDocument/2006/relationships/image" Target="../media/image70.svg"/><Relationship Id="rId20" Type="http://schemas.openxmlformats.org/officeDocument/2006/relationships/image" Target="../media/image7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svg"/><Relationship Id="rId19" Type="http://schemas.openxmlformats.org/officeDocument/2006/relationships/image" Target="../media/image73.pn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Relationship Id="rId22" Type="http://schemas.openxmlformats.org/officeDocument/2006/relationships/image" Target="../media/image7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svg"/><Relationship Id="rId7" Type="http://schemas.openxmlformats.org/officeDocument/2006/relationships/image" Target="../media/image33.svg"/><Relationship Id="rId12" Type="http://schemas.openxmlformats.org/officeDocument/2006/relationships/image" Target="../media/image25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gress indicator">
            <a:extLst>
              <a:ext uri="{FF2B5EF4-FFF2-40B4-BE49-F238E27FC236}">
                <a16:creationId xmlns:a16="http://schemas.microsoft.com/office/drawing/2014/main" id="{76C8F9EE-FD94-E04F-3B27-F7AC191BE8CD}"/>
              </a:ext>
            </a:extLst>
          </p:cNvPr>
          <p:cNvSpPr/>
          <p:nvPr/>
        </p:nvSpPr>
        <p:spPr>
          <a:xfrm>
            <a:off x="11756128" y="576214"/>
            <a:ext cx="15839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oading bar outer frame">
            <a:extLst>
              <a:ext uri="{FF2B5EF4-FFF2-40B4-BE49-F238E27FC236}">
                <a16:creationId xmlns:a16="http://schemas.microsoft.com/office/drawing/2014/main" id="{6AE5EB60-D4E5-CFA3-05E5-B02B18576ED5}"/>
              </a:ext>
            </a:extLst>
          </p:cNvPr>
          <p:cNvSpPr/>
          <p:nvPr/>
        </p:nvSpPr>
        <p:spPr>
          <a:xfrm>
            <a:off x="1709383" y="5045590"/>
            <a:ext cx="8686800" cy="78474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oading bar">
            <a:extLst>
              <a:ext uri="{FF2B5EF4-FFF2-40B4-BE49-F238E27FC236}">
                <a16:creationId xmlns:a16="http://schemas.microsoft.com/office/drawing/2014/main" id="{556FA2D9-4311-EA2E-5CD3-C971A412F2E9}"/>
              </a:ext>
            </a:extLst>
          </p:cNvPr>
          <p:cNvSpPr/>
          <p:nvPr/>
        </p:nvSpPr>
        <p:spPr>
          <a:xfrm>
            <a:off x="1795817" y="5100544"/>
            <a:ext cx="8573826" cy="665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oading text">
            <a:extLst>
              <a:ext uri="{FF2B5EF4-FFF2-40B4-BE49-F238E27FC236}">
                <a16:creationId xmlns:a16="http://schemas.microsoft.com/office/drawing/2014/main" id="{8A2B4786-9317-44A4-7F51-483C9C5A8E1B}"/>
              </a:ext>
            </a:extLst>
          </p:cNvPr>
          <p:cNvSpPr txBox="1"/>
          <p:nvPr/>
        </p:nvSpPr>
        <p:spPr>
          <a:xfrm>
            <a:off x="5148689" y="4426737"/>
            <a:ext cx="1808187" cy="276999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HEY Y’ALL...</a:t>
            </a: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7" name="Miss Minutes walking">
            <a:extLst>
              <a:ext uri="{FF2B5EF4-FFF2-40B4-BE49-F238E27FC236}">
                <a16:creationId xmlns:a16="http://schemas.microsoft.com/office/drawing/2014/main" id="{3CE57032-B7C7-CDC5-2788-984CB172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82" y="3673476"/>
            <a:ext cx="2625150" cy="2066762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F745F-F3A3-58D4-CE6E-62CCFB7FF062}"/>
              </a:ext>
            </a:extLst>
          </p:cNvPr>
          <p:cNvSpPr txBox="1"/>
          <p:nvPr/>
        </p:nvSpPr>
        <p:spPr>
          <a:xfrm>
            <a:off x="2680741" y="805902"/>
            <a:ext cx="719527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5400" b="1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HANGMAN</a:t>
            </a:r>
            <a:r>
              <a:rPr lang="en-IN" sz="4000" b="1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88994-631B-EB71-0D5F-D4B4BFB59C6C}"/>
              </a:ext>
            </a:extLst>
          </p:cNvPr>
          <p:cNvSpPr txBox="1"/>
          <p:nvPr/>
        </p:nvSpPr>
        <p:spPr>
          <a:xfrm>
            <a:off x="509782" y="1979150"/>
            <a:ext cx="65743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An Object-Oriented Programming through Java Course project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67705-0A4E-72C9-5CA0-89282A9D85FA}"/>
              </a:ext>
            </a:extLst>
          </p:cNvPr>
          <p:cNvSpPr txBox="1"/>
          <p:nvPr/>
        </p:nvSpPr>
        <p:spPr>
          <a:xfrm>
            <a:off x="3359236" y="2875002"/>
            <a:ext cx="719527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MD NABEEL AHMED (2103A51058)</a:t>
            </a:r>
          </a:p>
          <a:p>
            <a:pPr algn="ctr"/>
            <a:r>
              <a:rPr lang="en-IN" sz="24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K NIKHIL        (2103A51130)</a:t>
            </a:r>
          </a:p>
          <a:p>
            <a:pPr algn="ctr"/>
            <a:r>
              <a:rPr lang="en-IN" sz="24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 VIGNESH       (2103A51353)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F0125-5A99-0753-F522-F03BFE282341}"/>
              </a:ext>
            </a:extLst>
          </p:cNvPr>
          <p:cNvSpPr txBox="1"/>
          <p:nvPr/>
        </p:nvSpPr>
        <p:spPr>
          <a:xfrm>
            <a:off x="5435373" y="6310774"/>
            <a:ext cx="27342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200" b="1" spc="100" dirty="0">
                <a:solidFill>
                  <a:schemeClr val="accent1"/>
                </a:solidFill>
                <a:highlight>
                  <a:srgbClr val="000000"/>
                </a:highlight>
                <a:latin typeface="IBM Plex Mono SemiBold" panose="020B0709050203000203" pitchFamily="49" charset="0"/>
              </a:rPr>
              <a:t>INTRODUCTION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6093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49857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IV.IMPLMENTATIONS &amp; RESULTS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415914" y="1733369"/>
            <a:ext cx="7360171" cy="616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GUI of Hangman Game at the beginning of the game: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54BCE987-5F8B-62DA-D762-6015250141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01498" y="2493849"/>
            <a:ext cx="3667432" cy="3779131"/>
          </a:xfrm>
          <a:prstGeom prst="rect">
            <a:avLst/>
          </a:prstGeom>
          <a:ln/>
        </p:spPr>
      </p:pic>
      <p:pic>
        <p:nvPicPr>
          <p:cNvPr id="5" name="Miss Minutes showing">
            <a:extLst>
              <a:ext uri="{FF2B5EF4-FFF2-40B4-BE49-F238E27FC236}">
                <a16:creationId xmlns:a16="http://schemas.microsoft.com/office/drawing/2014/main" id="{D7721651-397E-6B61-437D-483410927C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66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49857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IMPLMENTATIONS &amp; RESULTS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323475" y="1933731"/>
            <a:ext cx="7360171" cy="297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When player guesses the right letter: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5" name="image16.png">
            <a:extLst>
              <a:ext uri="{FF2B5EF4-FFF2-40B4-BE49-F238E27FC236}">
                <a16:creationId xmlns:a16="http://schemas.microsoft.com/office/drawing/2014/main" id="{E3FED5C6-2925-41DD-4BBA-C1368A565B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44097" y="2462988"/>
            <a:ext cx="2503805" cy="3401060"/>
          </a:xfrm>
          <a:prstGeom prst="rect">
            <a:avLst/>
          </a:prstGeom>
          <a:ln/>
        </p:spPr>
      </p:pic>
      <p:pic>
        <p:nvPicPr>
          <p:cNvPr id="6" name="Miss Minutes showing">
            <a:extLst>
              <a:ext uri="{FF2B5EF4-FFF2-40B4-BE49-F238E27FC236}">
                <a16:creationId xmlns:a16="http://schemas.microsoft.com/office/drawing/2014/main" id="{7F34F6A5-9577-3D4B-7C04-E940375AB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6812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49857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IMPLMENTATIONS &amp; RESULTS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323474" y="1831480"/>
            <a:ext cx="7360171" cy="297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When player guesses the wrong letter: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2A191DB-24D9-8CE0-4F58-7C0A3A0E76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33937" y="2365494"/>
            <a:ext cx="2524125" cy="3446145"/>
          </a:xfrm>
          <a:prstGeom prst="rect">
            <a:avLst/>
          </a:prstGeom>
          <a:ln/>
        </p:spPr>
      </p:pic>
      <p:pic>
        <p:nvPicPr>
          <p:cNvPr id="6" name="Miss Minutes showing">
            <a:extLst>
              <a:ext uri="{FF2B5EF4-FFF2-40B4-BE49-F238E27FC236}">
                <a16:creationId xmlns:a16="http://schemas.microsoft.com/office/drawing/2014/main" id="{6EF59CA0-5F03-F22C-EB9C-D42BB9875C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2927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49857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IMPLMENTATIONS &amp; RESULTS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415913" y="1761343"/>
            <a:ext cx="7360171" cy="297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When player runs out of tries and loses: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5" name="image14.png">
            <a:extLst>
              <a:ext uri="{FF2B5EF4-FFF2-40B4-BE49-F238E27FC236}">
                <a16:creationId xmlns:a16="http://schemas.microsoft.com/office/drawing/2014/main" id="{AC3B3CD9-1409-EE06-7D81-3357A2BD26F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34572" y="2231248"/>
            <a:ext cx="2522855" cy="3793783"/>
          </a:xfrm>
          <a:prstGeom prst="rect">
            <a:avLst/>
          </a:prstGeom>
          <a:ln/>
        </p:spPr>
      </p:pic>
      <p:pic>
        <p:nvPicPr>
          <p:cNvPr id="6" name="Miss Minutes showing">
            <a:extLst>
              <a:ext uri="{FF2B5EF4-FFF2-40B4-BE49-F238E27FC236}">
                <a16:creationId xmlns:a16="http://schemas.microsoft.com/office/drawing/2014/main" id="{7180E422-2E75-A47F-327B-191B03A669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960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49857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IMPLMENTATIONS &amp; RESULTS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128603" y="1843790"/>
            <a:ext cx="7510072" cy="296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	When player guesses the word right</a:t>
            </a:r>
            <a:r>
              <a:rPr lang="en-GB" sz="1800" u="none" strike="noStrike" dirty="0">
                <a:solidFill>
                  <a:srgbClr val="98480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BF2E7EDA-87B3-8B2F-47D6-015594CFD34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29162" y="2431529"/>
            <a:ext cx="2733675" cy="3733800"/>
          </a:xfrm>
          <a:prstGeom prst="rect">
            <a:avLst/>
          </a:prstGeom>
          <a:ln/>
        </p:spPr>
      </p:pic>
      <p:pic>
        <p:nvPicPr>
          <p:cNvPr id="6" name="Miss Minutes showing">
            <a:extLst>
              <a:ext uri="{FF2B5EF4-FFF2-40B4-BE49-F238E27FC236}">
                <a16:creationId xmlns:a16="http://schemas.microsoft.com/office/drawing/2014/main" id="{08F912C9-082E-2E2A-BB2C-0AC341A3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598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498579" y="394130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IMPLMENTATIONS &amp; RESULTS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323474" y="1732507"/>
            <a:ext cx="7360171" cy="616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When player clicks on OK after winning or loosing: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C7810F18-E212-4D83-1014-AE038621DA1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29797" y="2348573"/>
            <a:ext cx="2732405" cy="3719830"/>
          </a:xfrm>
          <a:prstGeom prst="rect">
            <a:avLst/>
          </a:prstGeom>
          <a:ln/>
        </p:spPr>
      </p:pic>
      <p:pic>
        <p:nvPicPr>
          <p:cNvPr id="6" name="Miss Minutes showing">
            <a:extLst>
              <a:ext uri="{FF2B5EF4-FFF2-40B4-BE49-F238E27FC236}">
                <a16:creationId xmlns:a16="http://schemas.microsoft.com/office/drawing/2014/main" id="{3F278898-FFF5-5F26-7829-54505AC6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306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gress indicator">
            <a:extLst>
              <a:ext uri="{FF2B5EF4-FFF2-40B4-BE49-F238E27FC236}">
                <a16:creationId xmlns:a16="http://schemas.microsoft.com/office/drawing/2014/main" id="{F0D20AFD-7EED-1FB9-58FF-38CE71E706B2}"/>
              </a:ext>
            </a:extLst>
          </p:cNvPr>
          <p:cNvSpPr/>
          <p:nvPr/>
        </p:nvSpPr>
        <p:spPr>
          <a:xfrm>
            <a:off x="11722736" y="5259126"/>
            <a:ext cx="158390" cy="1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">
            <a:extLst>
              <a:ext uri="{FF2B5EF4-FFF2-40B4-BE49-F238E27FC236}">
                <a16:creationId xmlns:a16="http://schemas.microsoft.com/office/drawing/2014/main" id="{3ED2817F-5364-3FBD-51C0-356D34C0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6808"/>
              </p:ext>
            </p:extLst>
          </p:nvPr>
        </p:nvGraphicFramePr>
        <p:xfrm>
          <a:off x="402370" y="4627142"/>
          <a:ext cx="9791831" cy="1862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371">
                  <a:extLst>
                    <a:ext uri="{9D8B030D-6E8A-4147-A177-3AD203B41FA5}">
                      <a16:colId xmlns:a16="http://schemas.microsoft.com/office/drawing/2014/main" val="1535139067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25897496"/>
                    </a:ext>
                  </a:extLst>
                </a:gridCol>
                <a:gridCol w="1714572">
                  <a:extLst>
                    <a:ext uri="{9D8B030D-6E8A-4147-A177-3AD203B41FA5}">
                      <a16:colId xmlns:a16="http://schemas.microsoft.com/office/drawing/2014/main" val="4186071808"/>
                    </a:ext>
                  </a:extLst>
                </a:gridCol>
                <a:gridCol w="2422861">
                  <a:extLst>
                    <a:ext uri="{9D8B030D-6E8A-4147-A177-3AD203B41FA5}">
                      <a16:colId xmlns:a16="http://schemas.microsoft.com/office/drawing/2014/main" val="1724679239"/>
                    </a:ext>
                  </a:extLst>
                </a:gridCol>
                <a:gridCol w="2544023">
                  <a:extLst>
                    <a:ext uri="{9D8B030D-6E8A-4147-A177-3AD203B41FA5}">
                      <a16:colId xmlns:a16="http://schemas.microsoft.com/office/drawing/2014/main" val="410176050"/>
                    </a:ext>
                  </a:extLst>
                </a:gridCol>
              </a:tblGrid>
              <a:tr h="4052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P</a:t>
                      </a:r>
                      <a:r>
                        <a:rPr lang="en-US" sz="1600" i="1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ROJECT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#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TEAM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DEADLINE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TIME THAT REMAINS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TASKS THAT REMAIN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03899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46412321=091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616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30.10.2023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02:15:02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161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73551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46409821=590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199999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10.11.2023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00:02:04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8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43097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46417171=717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17.07.2017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17:17:17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370635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46454356=077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18.15.1413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19:18:15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14131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56928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46423454=432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12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15.11.9125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91:21:59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12159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40171"/>
                  </a:ext>
                </a:extLst>
              </a:tr>
            </a:tbl>
          </a:graphicData>
        </a:graphic>
      </p:graphicFrame>
      <p:pic>
        <p:nvPicPr>
          <p:cNvPr id="15" name="Miss Minutes eye roll">
            <a:extLst>
              <a:ext uri="{FF2B5EF4-FFF2-40B4-BE49-F238E27FC236}">
                <a16:creationId xmlns:a16="http://schemas.microsoft.com/office/drawing/2014/main" id="{F593A169-2C76-6EFF-BC90-331817B54F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9637" y="3888151"/>
            <a:ext cx="2029128" cy="2569760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pic>
        <p:nvPicPr>
          <p:cNvPr id="16" name="Branch 9">
            <a:extLst>
              <a:ext uri="{FF2B5EF4-FFF2-40B4-BE49-F238E27FC236}">
                <a16:creationId xmlns:a16="http://schemas.microsoft.com/office/drawing/2014/main" id="{97AC0113-F766-B024-FC97-460CA255D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6827" y="2727155"/>
            <a:ext cx="1544175" cy="470685"/>
          </a:xfrm>
          <a:prstGeom prst="rect">
            <a:avLst/>
          </a:prstGeom>
        </p:spPr>
      </p:pic>
      <p:pic>
        <p:nvPicPr>
          <p:cNvPr id="12" name="Branch 8">
            <a:extLst>
              <a:ext uri="{FF2B5EF4-FFF2-40B4-BE49-F238E27FC236}">
                <a16:creationId xmlns:a16="http://schemas.microsoft.com/office/drawing/2014/main" id="{A61037DE-B78F-6D44-F68F-0689902BF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7832" y="2140034"/>
            <a:ext cx="2072754" cy="635645"/>
          </a:xfrm>
          <a:prstGeom prst="rect">
            <a:avLst/>
          </a:prstGeom>
        </p:spPr>
      </p:pic>
      <p:pic>
        <p:nvPicPr>
          <p:cNvPr id="20" name="Branch 7">
            <a:extLst>
              <a:ext uri="{FF2B5EF4-FFF2-40B4-BE49-F238E27FC236}">
                <a16:creationId xmlns:a16="http://schemas.microsoft.com/office/drawing/2014/main" id="{57E2606A-5FC8-0080-4C06-B03D30ED0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2780" y="1522319"/>
            <a:ext cx="1547948" cy="1236676"/>
          </a:xfrm>
          <a:prstGeom prst="rect">
            <a:avLst/>
          </a:prstGeom>
        </p:spPr>
      </p:pic>
      <p:pic>
        <p:nvPicPr>
          <p:cNvPr id="22" name="Branch 6">
            <a:extLst>
              <a:ext uri="{FF2B5EF4-FFF2-40B4-BE49-F238E27FC236}">
                <a16:creationId xmlns:a16="http://schemas.microsoft.com/office/drawing/2014/main" id="{634C139C-DE38-F435-A3CB-A5AE0B34B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7594" y="2619025"/>
            <a:ext cx="2643913" cy="893587"/>
          </a:xfrm>
          <a:prstGeom prst="rect">
            <a:avLst/>
          </a:prstGeom>
        </p:spPr>
      </p:pic>
      <p:pic>
        <p:nvPicPr>
          <p:cNvPr id="18" name="Branch 5">
            <a:extLst>
              <a:ext uri="{FF2B5EF4-FFF2-40B4-BE49-F238E27FC236}">
                <a16:creationId xmlns:a16="http://schemas.microsoft.com/office/drawing/2014/main" id="{E43FE80F-7FF9-3C41-10CC-30555E35B9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0521" y="1529440"/>
            <a:ext cx="2379875" cy="1069113"/>
          </a:xfrm>
          <a:prstGeom prst="rect">
            <a:avLst/>
          </a:prstGeom>
        </p:spPr>
      </p:pic>
      <p:pic>
        <p:nvPicPr>
          <p:cNvPr id="8" name="Branch 4">
            <a:extLst>
              <a:ext uri="{FF2B5EF4-FFF2-40B4-BE49-F238E27FC236}">
                <a16:creationId xmlns:a16="http://schemas.microsoft.com/office/drawing/2014/main" id="{C7AB8853-6F13-E50D-86D4-DD204BE87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52474" y="1574626"/>
            <a:ext cx="1203849" cy="1044399"/>
          </a:xfrm>
          <a:prstGeom prst="rect">
            <a:avLst/>
          </a:prstGeom>
        </p:spPr>
      </p:pic>
      <p:pic>
        <p:nvPicPr>
          <p:cNvPr id="10" name="Branch 3">
            <a:extLst>
              <a:ext uri="{FF2B5EF4-FFF2-40B4-BE49-F238E27FC236}">
                <a16:creationId xmlns:a16="http://schemas.microsoft.com/office/drawing/2014/main" id="{FF52C6A7-5058-0013-94ED-AA0C0B6452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46273" y="2706392"/>
            <a:ext cx="2697044" cy="519614"/>
          </a:xfrm>
          <a:prstGeom prst="rect">
            <a:avLst/>
          </a:prstGeom>
        </p:spPr>
      </p:pic>
      <p:pic>
        <p:nvPicPr>
          <p:cNvPr id="6" name="Branch 2">
            <a:extLst>
              <a:ext uri="{FF2B5EF4-FFF2-40B4-BE49-F238E27FC236}">
                <a16:creationId xmlns:a16="http://schemas.microsoft.com/office/drawing/2014/main" id="{C4B552EF-08C0-2BFE-9B80-BA61D4331C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9039" y="2770951"/>
            <a:ext cx="1719305" cy="741661"/>
          </a:xfrm>
          <a:prstGeom prst="rect">
            <a:avLst/>
          </a:prstGeom>
        </p:spPr>
      </p:pic>
      <p:pic>
        <p:nvPicPr>
          <p:cNvPr id="14" name="Branch 1">
            <a:extLst>
              <a:ext uri="{FF2B5EF4-FFF2-40B4-BE49-F238E27FC236}">
                <a16:creationId xmlns:a16="http://schemas.microsoft.com/office/drawing/2014/main" id="{00883859-7B0B-7F81-9DEE-8D6166799B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0998" y="1688511"/>
            <a:ext cx="1206803" cy="1206803"/>
          </a:xfrm>
          <a:prstGeom prst="rect">
            <a:avLst/>
          </a:prstGeom>
        </p:spPr>
      </p:pic>
      <p:pic>
        <p:nvPicPr>
          <p:cNvPr id="3" name="Sacred Timeline">
            <a:extLst>
              <a:ext uri="{FF2B5EF4-FFF2-40B4-BE49-F238E27FC236}">
                <a16:creationId xmlns:a16="http://schemas.microsoft.com/office/drawing/2014/main" id="{4B31A7A0-609E-377A-CFFE-7C0CDA8878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1304" y="2539052"/>
            <a:ext cx="11791666" cy="383826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D5724D0F-AAA1-7062-B237-A9AC9DDA6B3F}"/>
              </a:ext>
            </a:extLst>
          </p:cNvPr>
          <p:cNvSpPr/>
          <p:nvPr/>
        </p:nvSpPr>
        <p:spPr>
          <a:xfrm>
            <a:off x="2620639" y="277464"/>
            <a:ext cx="7253909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10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glow rad="254000">
                    <a:schemeClr val="accent2">
                      <a:alpha val="10000"/>
                    </a:schemeClr>
                  </a:glow>
                </a:effectLst>
                <a:uLnTx/>
                <a:uFillTx/>
                <a:latin typeface="IBM Plex Mono SemiBold" panose="020F0502020204030204" pitchFamily="49" charset="0"/>
                <a:ea typeface="+mn-ea"/>
                <a:cs typeface="+mn-cs"/>
              </a:rPr>
              <a:t>RESPECT THE DEADLINE.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2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gress indicator">
            <a:extLst>
              <a:ext uri="{FF2B5EF4-FFF2-40B4-BE49-F238E27FC236}">
                <a16:creationId xmlns:a16="http://schemas.microsoft.com/office/drawing/2014/main" id="{90929731-2836-B2EF-6291-E7CFEC91ADD9}"/>
              </a:ext>
            </a:extLst>
          </p:cNvPr>
          <p:cNvSpPr/>
          <p:nvPr/>
        </p:nvSpPr>
        <p:spPr>
          <a:xfrm>
            <a:off x="11726148" y="731603"/>
            <a:ext cx="15839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oint 3">
            <a:extLst>
              <a:ext uri="{FF2B5EF4-FFF2-40B4-BE49-F238E27FC236}">
                <a16:creationId xmlns:a16="http://schemas.microsoft.com/office/drawing/2014/main" id="{8381C529-24DB-82A1-0B14-2E964222AAE0}"/>
              </a:ext>
            </a:extLst>
          </p:cNvPr>
          <p:cNvSpPr txBox="1"/>
          <p:nvPr/>
        </p:nvSpPr>
        <p:spPr>
          <a:xfrm>
            <a:off x="3878139" y="3979632"/>
            <a:ext cx="6673302" cy="1107996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3600" spc="10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defRPr>
            </a:lvl1pPr>
          </a:lstStyle>
          <a:p>
            <a:r>
              <a:rPr lang="en-US" dirty="0"/>
              <a:t>3. SCREENS, TESTCASES, </a:t>
            </a:r>
          </a:p>
          <a:p>
            <a:pPr algn="ctr"/>
            <a:r>
              <a:rPr lang="en-US" dirty="0"/>
              <a:t>TEST RESULTS.</a:t>
            </a:r>
          </a:p>
        </p:txBody>
      </p:sp>
      <p:sp>
        <p:nvSpPr>
          <p:cNvPr id="25" name="Point 2">
            <a:extLst>
              <a:ext uri="{FF2B5EF4-FFF2-40B4-BE49-F238E27FC236}">
                <a16:creationId xmlns:a16="http://schemas.microsoft.com/office/drawing/2014/main" id="{BF5DC12C-8132-AD45-1A84-35C105A1992F}"/>
              </a:ext>
            </a:extLst>
          </p:cNvPr>
          <p:cNvSpPr txBox="1"/>
          <p:nvPr/>
        </p:nvSpPr>
        <p:spPr>
          <a:xfrm>
            <a:off x="3878139" y="2587077"/>
            <a:ext cx="6630983" cy="1107996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 spc="10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defRPr>
            </a:lvl1pPr>
          </a:lstStyle>
          <a:p>
            <a:pPr algn="ctr"/>
            <a:r>
              <a:rPr lang="en-US" dirty="0"/>
              <a:t>2. ELEMENTS USED IN THE </a:t>
            </a:r>
          </a:p>
          <a:p>
            <a:pPr algn="ctr"/>
            <a:r>
              <a:rPr lang="en-US" dirty="0"/>
              <a:t>PROJECT.</a:t>
            </a:r>
          </a:p>
        </p:txBody>
      </p:sp>
      <p:sp>
        <p:nvSpPr>
          <p:cNvPr id="24" name="Point 1">
            <a:extLst>
              <a:ext uri="{FF2B5EF4-FFF2-40B4-BE49-F238E27FC236}">
                <a16:creationId xmlns:a16="http://schemas.microsoft.com/office/drawing/2014/main" id="{E86916CD-5AC7-C822-0253-A5D9D809BFA3}"/>
              </a:ext>
            </a:extLst>
          </p:cNvPr>
          <p:cNvSpPr txBox="1"/>
          <p:nvPr/>
        </p:nvSpPr>
        <p:spPr>
          <a:xfrm>
            <a:off x="3878139" y="1748520"/>
            <a:ext cx="4062009" cy="553998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6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1. OBJECTIVES.</a:t>
            </a:r>
          </a:p>
        </p:txBody>
      </p:sp>
      <p:pic>
        <p:nvPicPr>
          <p:cNvPr id="16" name="Timedoor">
            <a:extLst>
              <a:ext uri="{FF2B5EF4-FFF2-40B4-BE49-F238E27FC236}">
                <a16:creationId xmlns:a16="http://schemas.microsoft.com/office/drawing/2014/main" id="{0356577B-8601-29B0-16D2-2DE6D519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601" y="1460312"/>
            <a:ext cx="2430019" cy="3361527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39" name="Miss Minutes smiling">
            <a:extLst>
              <a:ext uri="{FF2B5EF4-FFF2-40B4-BE49-F238E27FC236}">
                <a16:creationId xmlns:a16="http://schemas.microsoft.com/office/drawing/2014/main" id="{03049984-C84E-392C-CD7B-B13E9329DE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186" y="2574903"/>
            <a:ext cx="1966132" cy="1918178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sp>
        <p:nvSpPr>
          <p:cNvPr id="32" name="Title">
            <a:extLst>
              <a:ext uri="{FF2B5EF4-FFF2-40B4-BE49-F238E27FC236}">
                <a16:creationId xmlns:a16="http://schemas.microsoft.com/office/drawing/2014/main" id="{4F25086D-4206-9835-E03F-CE17188ADB24}"/>
              </a:ext>
            </a:extLst>
          </p:cNvPr>
          <p:cNvSpPr/>
          <p:nvPr/>
        </p:nvSpPr>
        <p:spPr>
          <a:xfrm>
            <a:off x="404163" y="384022"/>
            <a:ext cx="11009962" cy="7049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   CONTENTS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pic>
        <p:nvPicPr>
          <p:cNvPr id="2" name="Miss Minutes showing">
            <a:extLst>
              <a:ext uri="{FF2B5EF4-FFF2-40B4-BE49-F238E27FC236}">
                <a16:creationId xmlns:a16="http://schemas.microsoft.com/office/drawing/2014/main" id="{21C3F4E0-AF18-9C74-7816-9C789F7BF9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FADB2-2147-2A1B-F9F8-7195851FC8A2}"/>
              </a:ext>
            </a:extLst>
          </p:cNvPr>
          <p:cNvSpPr txBox="1"/>
          <p:nvPr/>
        </p:nvSpPr>
        <p:spPr>
          <a:xfrm>
            <a:off x="5663381" y="6381645"/>
            <a:ext cx="19861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200" spc="100" dirty="0">
                <a:solidFill>
                  <a:schemeClr val="accent1"/>
                </a:solidFill>
                <a:highlight>
                  <a:srgbClr val="000000"/>
                </a:highlight>
                <a:latin typeface="IBM Plex Mono SemiBold" panose="020B0709050203000203" pitchFamily="49" charset="0"/>
              </a:rPr>
              <a:t>CONTENTS.       </a:t>
            </a:r>
          </a:p>
        </p:txBody>
      </p:sp>
    </p:spTree>
    <p:extLst>
      <p:ext uri="{BB962C8B-B14F-4D97-AF65-F5344CB8AC3E}">
        <p14:creationId xmlns:p14="http://schemas.microsoft.com/office/powerpoint/2010/main" val="15903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F69D14A-D099-90D4-E36C-2D4EAE9290E9}"/>
              </a:ext>
            </a:extLst>
          </p:cNvPr>
          <p:cNvSpPr/>
          <p:nvPr/>
        </p:nvSpPr>
        <p:spPr>
          <a:xfrm>
            <a:off x="404163" y="384022"/>
            <a:ext cx="11009962" cy="7049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1.OBJECTIVE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8CD81-A865-D664-7D9A-38404511B406}"/>
              </a:ext>
            </a:extLst>
          </p:cNvPr>
          <p:cNvSpPr txBox="1"/>
          <p:nvPr/>
        </p:nvSpPr>
        <p:spPr>
          <a:xfrm>
            <a:off x="1229192" y="1244184"/>
            <a:ext cx="10433155" cy="5293757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r>
              <a:rPr lang="en-GB" sz="18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"</a:t>
            </a:r>
            <a:r>
              <a:rPr lang="en-GB" sz="16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Hangman Game in Java" project is a classic word-guessing game developed using the Java programming language. The game is designed to entertain and challenge players by testing their vocabulary and word-guessing skills. It provides an interactive and user-friendly interface, making it enjoyable for players of all ages.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GB" sz="16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The objective of the Hangman Game Project in Java with GUI is to design and implement an interactive and visually appealing hangman game application that provides an engaging user experience.</a:t>
            </a:r>
          </a:p>
          <a:p>
            <a:endParaRPr lang="en-US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endParaRPr lang="en-US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endParaRPr lang="en-US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endParaRPr lang="en-US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endParaRPr lang="en-US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endParaRPr lang="en-US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r>
              <a:rPr lang="en-GB" sz="16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The project aims to incorporate key programming concepts and features, including but not limited to:</a:t>
            </a:r>
          </a:p>
          <a:p>
            <a:endParaRPr lang="en-GB" sz="1600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1.Graphical User Interface (GUI)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2.Game Logic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3.Word Database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4.User Feedback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5.User Feedback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6.Customization Options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7.Error Handling</a:t>
            </a:r>
          </a:p>
          <a:p>
            <a:r>
              <a:rPr lang="en-GB" sz="1850" b="1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8.Testing</a:t>
            </a:r>
            <a:endParaRPr lang="en-US" sz="1850" b="1" spc="100" dirty="0">
              <a:solidFill>
                <a:schemeClr val="accent1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latin typeface="IBM Plex Mono SemiBold" panose="020B0709050203000203" pitchFamily="49" charset="0"/>
            </a:endParaRPr>
          </a:p>
          <a:p>
            <a:pPr algn="ctr"/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gress indicator">
            <a:extLst>
              <a:ext uri="{FF2B5EF4-FFF2-40B4-BE49-F238E27FC236}">
                <a16:creationId xmlns:a16="http://schemas.microsoft.com/office/drawing/2014/main" id="{90929731-2836-B2EF-6291-E7CFEC91ADD9}"/>
              </a:ext>
            </a:extLst>
          </p:cNvPr>
          <p:cNvSpPr/>
          <p:nvPr/>
        </p:nvSpPr>
        <p:spPr>
          <a:xfrm>
            <a:off x="11726148" y="4921567"/>
            <a:ext cx="15839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Point 4">
            <a:extLst>
              <a:ext uri="{FF2B5EF4-FFF2-40B4-BE49-F238E27FC236}">
                <a16:creationId xmlns:a16="http://schemas.microsoft.com/office/drawing/2014/main" id="{D7D2CF33-16AA-E24D-0530-220612F62068}"/>
              </a:ext>
            </a:extLst>
          </p:cNvPr>
          <p:cNvGrpSpPr/>
          <p:nvPr/>
        </p:nvGrpSpPr>
        <p:grpSpPr>
          <a:xfrm>
            <a:off x="4865549" y="2388979"/>
            <a:ext cx="6461347" cy="2815134"/>
            <a:chOff x="4323582" y="2167516"/>
            <a:chExt cx="6461347" cy="2815134"/>
          </a:xfrm>
        </p:grpSpPr>
        <p:sp>
          <p:nvSpPr>
            <p:cNvPr id="13" name="Text 4">
              <a:extLst>
                <a:ext uri="{FF2B5EF4-FFF2-40B4-BE49-F238E27FC236}">
                  <a16:creationId xmlns:a16="http://schemas.microsoft.com/office/drawing/2014/main" id="{A0DD3CD7-0087-D2CA-BCDC-D663313614AF}"/>
                </a:ext>
              </a:extLst>
            </p:cNvPr>
            <p:cNvSpPr/>
            <p:nvPr/>
          </p:nvSpPr>
          <p:spPr>
            <a:xfrm>
              <a:off x="9270517" y="4920526"/>
              <a:ext cx="1337504" cy="621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Results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43" name="Timedoor 4">
              <a:extLst>
                <a:ext uri="{FF2B5EF4-FFF2-40B4-BE49-F238E27FC236}">
                  <a16:creationId xmlns:a16="http://schemas.microsoft.com/office/drawing/2014/main" id="{3A1091D8-E391-3FAE-FA31-FB0F409FD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3610" y="2167516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10" name="Icon 4">
              <a:extLst>
                <a:ext uri="{FF2B5EF4-FFF2-40B4-BE49-F238E27FC236}">
                  <a16:creationId xmlns:a16="http://schemas.microsoft.com/office/drawing/2014/main" id="{F7D1D278-BEF0-E06C-0357-042E71511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582" y="3039149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15" name="Point 3">
            <a:extLst>
              <a:ext uri="{FF2B5EF4-FFF2-40B4-BE49-F238E27FC236}">
                <a16:creationId xmlns:a16="http://schemas.microsoft.com/office/drawing/2014/main" id="{DD1778FB-ACA5-1B5B-CA1B-7C5014B5E4C2}"/>
              </a:ext>
            </a:extLst>
          </p:cNvPr>
          <p:cNvGrpSpPr/>
          <p:nvPr/>
        </p:nvGrpSpPr>
        <p:grpSpPr>
          <a:xfrm>
            <a:off x="1777098" y="2450784"/>
            <a:ext cx="7101528" cy="2924571"/>
            <a:chOff x="1194480" y="2167515"/>
            <a:chExt cx="7101528" cy="2924571"/>
          </a:xfrm>
        </p:grpSpPr>
        <p:sp>
          <p:nvSpPr>
            <p:cNvPr id="40" name="Text 3">
              <a:extLst>
                <a:ext uri="{FF2B5EF4-FFF2-40B4-BE49-F238E27FC236}">
                  <a16:creationId xmlns:a16="http://schemas.microsoft.com/office/drawing/2014/main" id="{2AB7A841-6E6D-7D69-8782-4B41C648801E}"/>
                </a:ext>
              </a:extLst>
            </p:cNvPr>
            <p:cNvSpPr/>
            <p:nvPr/>
          </p:nvSpPr>
          <p:spPr>
            <a:xfrm>
              <a:off x="6678114" y="4732086"/>
              <a:ext cx="1512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Design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36" name="Timedoor 3">
              <a:extLst>
                <a:ext uri="{FF2B5EF4-FFF2-40B4-BE49-F238E27FC236}">
                  <a16:creationId xmlns:a16="http://schemas.microsoft.com/office/drawing/2014/main" id="{88B68FA4-2BC2-CB68-8C83-FC26B42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689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7" name="Icon 3">
              <a:extLst>
                <a:ext uri="{FF2B5EF4-FFF2-40B4-BE49-F238E27FC236}">
                  <a16:creationId xmlns:a16="http://schemas.microsoft.com/office/drawing/2014/main" id="{6F3BFBFA-9B1C-B02E-BAE1-932C4053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94480" y="3009749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14" name="Point 2">
            <a:extLst>
              <a:ext uri="{FF2B5EF4-FFF2-40B4-BE49-F238E27FC236}">
                <a16:creationId xmlns:a16="http://schemas.microsoft.com/office/drawing/2014/main" id="{5BA76A2A-DBC8-BBFC-D02B-A8FAFD0E8F3D}"/>
              </a:ext>
            </a:extLst>
          </p:cNvPr>
          <p:cNvGrpSpPr/>
          <p:nvPr/>
        </p:nvGrpSpPr>
        <p:grpSpPr>
          <a:xfrm>
            <a:off x="4379890" y="2475208"/>
            <a:ext cx="4013076" cy="2844880"/>
            <a:chOff x="4115767" y="2167515"/>
            <a:chExt cx="4013076" cy="2844880"/>
          </a:xfrm>
        </p:grpSpPr>
        <p:sp>
          <p:nvSpPr>
            <p:cNvPr id="9" name="Text 2">
              <a:extLst>
                <a:ext uri="{FF2B5EF4-FFF2-40B4-BE49-F238E27FC236}">
                  <a16:creationId xmlns:a16="http://schemas.microsoft.com/office/drawing/2014/main" id="{17CC82AC-FCA0-7E26-E19C-079D3EAA60BB}"/>
                </a:ext>
              </a:extLst>
            </p:cNvPr>
            <p:cNvSpPr/>
            <p:nvPr/>
          </p:nvSpPr>
          <p:spPr>
            <a:xfrm>
              <a:off x="4205427" y="4966676"/>
              <a:ext cx="126891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Abstract Window Toolkit</a:t>
              </a:r>
            </a:p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(</a:t>
              </a:r>
              <a:r>
                <a:rPr lang="en-US" sz="2000" spc="100" dirty="0" err="1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java.awt</a:t>
              </a:r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)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42" name="Timedoor 2">
              <a:extLst>
                <a:ext uri="{FF2B5EF4-FFF2-40B4-BE49-F238E27FC236}">
                  <a16:creationId xmlns:a16="http://schemas.microsoft.com/office/drawing/2014/main" id="{CC3C9D91-FBCD-A0D4-A74B-79F9D7798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5767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12" name="Icon 2">
              <a:extLst>
                <a:ext uri="{FF2B5EF4-FFF2-40B4-BE49-F238E27FC236}">
                  <a16:creationId xmlns:a16="http://schemas.microsoft.com/office/drawing/2014/main" id="{F134A8EB-E7BD-EF72-58F0-34BAF3728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08843" y="2952919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11" name="Point 1">
            <a:extLst>
              <a:ext uri="{FF2B5EF4-FFF2-40B4-BE49-F238E27FC236}">
                <a16:creationId xmlns:a16="http://schemas.microsoft.com/office/drawing/2014/main" id="{C848D31D-8F08-7963-643F-98D0D3A13165}"/>
              </a:ext>
            </a:extLst>
          </p:cNvPr>
          <p:cNvGrpSpPr/>
          <p:nvPr/>
        </p:nvGrpSpPr>
        <p:grpSpPr>
          <a:xfrm>
            <a:off x="1308191" y="2475208"/>
            <a:ext cx="9518950" cy="2844880"/>
            <a:chOff x="1626845" y="2167515"/>
            <a:chExt cx="9518950" cy="2844880"/>
          </a:xfrm>
        </p:grpSpPr>
        <p:sp>
          <p:nvSpPr>
            <p:cNvPr id="6" name="Text 1">
              <a:extLst>
                <a:ext uri="{FF2B5EF4-FFF2-40B4-BE49-F238E27FC236}">
                  <a16:creationId xmlns:a16="http://schemas.microsoft.com/office/drawing/2014/main" id="{B5B70BAC-EB2D-B79C-275D-8ECFA68FF0D9}"/>
                </a:ext>
              </a:extLst>
            </p:cNvPr>
            <p:cNvSpPr/>
            <p:nvPr/>
          </p:nvSpPr>
          <p:spPr>
            <a:xfrm>
              <a:off x="1716505" y="4966676"/>
              <a:ext cx="1115999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Swing</a:t>
              </a:r>
            </a:p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(</a:t>
              </a:r>
              <a:r>
                <a:rPr lang="en-US" sz="2000" spc="100" dirty="0" err="1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javax.swing</a:t>
              </a:r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)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41" name="Timedoor 2">
              <a:extLst>
                <a:ext uri="{FF2B5EF4-FFF2-40B4-BE49-F238E27FC236}">
                  <a16:creationId xmlns:a16="http://schemas.microsoft.com/office/drawing/2014/main" id="{0586B3FD-4764-074C-7E38-FAAB0F1D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45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23" name="Icon 1">
              <a:extLst>
                <a:ext uri="{FF2B5EF4-FFF2-40B4-BE49-F238E27FC236}">
                  <a16:creationId xmlns:a16="http://schemas.microsoft.com/office/drawing/2014/main" id="{F725B7A9-1F44-1594-E22B-11E8675CA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25795" y="2761307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sp>
        <p:nvSpPr>
          <p:cNvPr id="32" name="Title">
            <a:extLst>
              <a:ext uri="{FF2B5EF4-FFF2-40B4-BE49-F238E27FC236}">
                <a16:creationId xmlns:a16="http://schemas.microsoft.com/office/drawing/2014/main" id="{4F25086D-4206-9835-E03F-CE17188ADB24}"/>
              </a:ext>
            </a:extLst>
          </p:cNvPr>
          <p:cNvSpPr/>
          <p:nvPr/>
        </p:nvSpPr>
        <p:spPr>
          <a:xfrm>
            <a:off x="404163" y="384022"/>
            <a:ext cx="11009962" cy="704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2.ELEMENTS USED IN THE PROJECT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pic>
        <p:nvPicPr>
          <p:cNvPr id="2" name="Miss Minutes walking">
            <a:extLst>
              <a:ext uri="{FF2B5EF4-FFF2-40B4-BE49-F238E27FC236}">
                <a16:creationId xmlns:a16="http://schemas.microsoft.com/office/drawing/2014/main" id="{EDAD98F0-1268-7BD7-CCE9-C5FCD6D0B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673" y="736489"/>
            <a:ext cx="2625150" cy="2066762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658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30B8836-A809-C0F2-B808-046182FCA569}"/>
              </a:ext>
            </a:extLst>
          </p:cNvPr>
          <p:cNvSpPr/>
          <p:nvPr/>
        </p:nvSpPr>
        <p:spPr>
          <a:xfrm>
            <a:off x="591019" y="414002"/>
            <a:ext cx="11009962" cy="704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marR="0" lvl="0" indent="-8572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SWING(</a:t>
            </a:r>
            <a:r>
              <a:rPr lang="en-GB" sz="4200" spc="100" dirty="0" err="1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javax.swing</a:t>
            </a: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)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32904-D180-DD40-1071-4D7B04AA8F80}"/>
              </a:ext>
            </a:extLst>
          </p:cNvPr>
          <p:cNvSpPr txBox="1"/>
          <p:nvPr/>
        </p:nvSpPr>
        <p:spPr>
          <a:xfrm>
            <a:off x="1109272" y="1708879"/>
            <a:ext cx="10298243" cy="2769989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indent="-285750" algn="ctr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Swing is a set of graphical user interface (GUI) components and tools included in the Java Standard Edition (Java SE) platform. It provides a rich set of libraries for creating and managing interactive graphical applications in Java. </a:t>
            </a:r>
          </a:p>
          <a:p>
            <a:pPr algn="ctr"/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Jframe.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Jpanel.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pc="100" dirty="0" err="1">
                <a:solidFill>
                  <a:schemeClr val="accent1"/>
                </a:solidFill>
                <a:latin typeface="IBM Plex Mono SemiBold" panose="020B0709050203000203" pitchFamily="49" charset="0"/>
              </a:rPr>
              <a:t>Jbutton</a:t>
            </a: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pc="100" dirty="0" err="1">
                <a:solidFill>
                  <a:schemeClr val="accent1"/>
                </a:solidFill>
                <a:latin typeface="IBM Plex Mono SemiBold" panose="020B0709050203000203" pitchFamily="49" charset="0"/>
              </a:rPr>
              <a:t>Jlabel</a:t>
            </a: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pc="100" dirty="0" err="1">
                <a:solidFill>
                  <a:schemeClr val="accent1"/>
                </a:solidFill>
                <a:latin typeface="IBM Plex Mono SemiBold" panose="020B0709050203000203" pitchFamily="49" charset="0"/>
              </a:rPr>
              <a:t>LayoutManager</a:t>
            </a: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.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59101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200" b="0" i="0" u="none" strike="noStrike" kern="1200" cap="none" spc="10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uLnTx/>
                <a:uFillTx/>
                <a:latin typeface="IBM Plex Mono SemiBold" panose="020F0502020204030204" pitchFamily="49" charset="0"/>
                <a:ea typeface="+mn-ea"/>
                <a:cs typeface="+mn-cs"/>
              </a:rPr>
              <a:t>II.ABSTRAC</a:t>
            </a:r>
            <a:r>
              <a:rPr lang="en-GB" sz="4200" spc="100" dirty="0"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F0502020204030204" pitchFamily="49" charset="0"/>
              </a:rPr>
              <a:t>T WINDOW TOOLKIT(java.awt)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2030925" y="2044005"/>
            <a:ext cx="8130149" cy="2769989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indent="-285750" algn="ctr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AWT (Abstract Window Toolkit) is a set of application programming interfaces (APIs) developed by Sun Microsystems (now owned by Oracle) as part of the Java Standard Edition (Java SE) platform. </a:t>
            </a:r>
          </a:p>
          <a:p>
            <a:pPr algn="ctr"/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algn="ctr"/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ActionListener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Graphics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Random Class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StringBuilder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1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3D15E7C-6642-35A8-8FBB-33240E445052}"/>
              </a:ext>
            </a:extLst>
          </p:cNvPr>
          <p:cNvSpPr/>
          <p:nvPr/>
        </p:nvSpPr>
        <p:spPr>
          <a:xfrm>
            <a:off x="591019" y="414001"/>
            <a:ext cx="11009962" cy="11749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200" b="0" i="0" u="none" strike="noStrike" kern="1200" cap="none" spc="10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uLnTx/>
                <a:uFillTx/>
                <a:latin typeface="IBM Plex Mono SemiBold" panose="020F0502020204030204" pitchFamily="49" charset="0"/>
                <a:ea typeface="+mn-ea"/>
                <a:cs typeface="+mn-cs"/>
              </a:rPr>
              <a:t>III.DESIGN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ED2D-347F-703D-D832-AC147BAEBF0D}"/>
              </a:ext>
            </a:extLst>
          </p:cNvPr>
          <p:cNvSpPr txBox="1"/>
          <p:nvPr/>
        </p:nvSpPr>
        <p:spPr>
          <a:xfrm>
            <a:off x="1681316" y="1864906"/>
            <a:ext cx="9143999" cy="4438651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The design of a functional Hangman Game is broken down into the following elements which use the modules to make the game functional:</a:t>
            </a: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algn="ctr">
              <a:lnSpc>
                <a:spcPct val="115000"/>
              </a:lnSpc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algn="ctr">
              <a:lnSpc>
                <a:spcPct val="115000"/>
              </a:lnSpc>
            </a:pPr>
            <a:endParaRPr lang="en-GB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User Interface (UI)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Initialization.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File-Based Word List        	(Updated).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Word Selection.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Logic.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User Interaction.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Hangman Drawing Panel.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Outcome Handling.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Random Word Selection.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Reset.</a:t>
            </a:r>
          </a:p>
          <a:p>
            <a:pPr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Object-Oriented Approach.</a:t>
            </a:r>
            <a:endParaRPr lang="en-IN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8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C97CA3DF-3B47-A377-E83C-BA9EC56E371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3206" y="480820"/>
            <a:ext cx="2300605" cy="3138170"/>
          </a:xfrm>
          <a:prstGeom prst="rect">
            <a:avLst/>
          </a:prstGeom>
          <a:ln/>
        </p:spPr>
      </p:pic>
      <p:pic>
        <p:nvPicPr>
          <p:cNvPr id="3" name="image13.png">
            <a:extLst>
              <a:ext uri="{FF2B5EF4-FFF2-40B4-BE49-F238E27FC236}">
                <a16:creationId xmlns:a16="http://schemas.microsoft.com/office/drawing/2014/main" id="{F60A55A0-CB72-5E87-7415-CF023C9B14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10161" y="573989"/>
            <a:ext cx="1332230" cy="1003300"/>
          </a:xfrm>
          <a:prstGeom prst="rect">
            <a:avLst/>
          </a:prstGeom>
          <a:ln/>
        </p:spPr>
      </p:pic>
      <p:pic>
        <p:nvPicPr>
          <p:cNvPr id="4" name="image9.png">
            <a:extLst>
              <a:ext uri="{FF2B5EF4-FFF2-40B4-BE49-F238E27FC236}">
                <a16:creationId xmlns:a16="http://schemas.microsoft.com/office/drawing/2014/main" id="{513BDCF5-66BC-938B-8B36-F578DC372AA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8366" y="2541190"/>
            <a:ext cx="1724025" cy="304800"/>
          </a:xfrm>
          <a:prstGeom prst="rect">
            <a:avLst/>
          </a:prstGeom>
          <a:ln/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3B93272A-13DE-B882-A85B-61BF78DE61F7}"/>
              </a:ext>
            </a:extLst>
          </p:cNvPr>
          <p:cNvPicPr/>
          <p:nvPr/>
        </p:nvPicPr>
        <p:blipFill>
          <a:blip r:embed="rId5"/>
          <a:srcRect b="16262"/>
          <a:stretch>
            <a:fillRect/>
          </a:stretch>
        </p:blipFill>
        <p:spPr>
          <a:xfrm>
            <a:off x="8006268" y="358582"/>
            <a:ext cx="2951480" cy="3382645"/>
          </a:xfrm>
          <a:prstGeom prst="rect">
            <a:avLst/>
          </a:prstGeom>
          <a:ln/>
        </p:spPr>
      </p:pic>
      <p:pic>
        <p:nvPicPr>
          <p:cNvPr id="6" name="image15.png">
            <a:extLst>
              <a:ext uri="{FF2B5EF4-FFF2-40B4-BE49-F238E27FC236}">
                <a16:creationId xmlns:a16="http://schemas.microsoft.com/office/drawing/2014/main" id="{09ABB994-01B9-AD86-7520-A2C85916567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174564" y="4083338"/>
            <a:ext cx="3065780" cy="628650"/>
          </a:xfrm>
          <a:prstGeom prst="rect">
            <a:avLst/>
          </a:prstGeom>
          <a:ln/>
        </p:spPr>
      </p:pic>
      <p:pic>
        <p:nvPicPr>
          <p:cNvPr id="7" name="image17.png">
            <a:extLst>
              <a:ext uri="{FF2B5EF4-FFF2-40B4-BE49-F238E27FC236}">
                <a16:creationId xmlns:a16="http://schemas.microsoft.com/office/drawing/2014/main" id="{6BC5A0C0-6225-BB7D-4C0A-FAAC014D32B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162311" y="4940980"/>
            <a:ext cx="5027930" cy="295275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C657D-6B39-47D9-EBEB-51129B43B241}"/>
              </a:ext>
            </a:extLst>
          </p:cNvPr>
          <p:cNvSpPr txBox="1"/>
          <p:nvPr/>
        </p:nvSpPr>
        <p:spPr>
          <a:xfrm>
            <a:off x="-825708" y="3618990"/>
            <a:ext cx="6198432" cy="323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4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INITIALIZATION</a:t>
            </a:r>
            <a:endParaRPr lang="en-IN" sz="14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AAC34-90A8-1A71-F187-8AB2C4495D72}"/>
              </a:ext>
            </a:extLst>
          </p:cNvPr>
          <p:cNvSpPr txBox="1"/>
          <p:nvPr/>
        </p:nvSpPr>
        <p:spPr>
          <a:xfrm>
            <a:off x="2641030" y="1617570"/>
            <a:ext cx="6198432" cy="323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4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FILE-BASED WORD LIST (UPDATED)</a:t>
            </a:r>
            <a:endParaRPr lang="en-IN" sz="14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DAEE3-86DA-9170-728D-FD536CA83F5D}"/>
              </a:ext>
            </a:extLst>
          </p:cNvPr>
          <p:cNvSpPr txBox="1"/>
          <p:nvPr/>
        </p:nvSpPr>
        <p:spPr>
          <a:xfrm>
            <a:off x="2467403" y="2879485"/>
            <a:ext cx="6198432" cy="323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4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WORD SELECTION</a:t>
            </a:r>
            <a:endParaRPr lang="en-IN" sz="14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96F87-7E52-4942-5995-7B9F97A9E3A3}"/>
              </a:ext>
            </a:extLst>
          </p:cNvPr>
          <p:cNvSpPr txBox="1"/>
          <p:nvPr/>
        </p:nvSpPr>
        <p:spPr>
          <a:xfrm>
            <a:off x="6512571" y="3846240"/>
            <a:ext cx="6198432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8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LOGIC</a:t>
            </a:r>
            <a:endParaRPr lang="en-IN" sz="1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F9F13-D75E-AC55-0683-8B25504EEBB8}"/>
              </a:ext>
            </a:extLst>
          </p:cNvPr>
          <p:cNvSpPr txBox="1"/>
          <p:nvPr/>
        </p:nvSpPr>
        <p:spPr>
          <a:xfrm>
            <a:off x="2124201" y="5270322"/>
            <a:ext cx="7487586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8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USER INTERACTION</a:t>
            </a:r>
            <a:endParaRPr lang="en-IN" sz="1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3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0.png">
            <a:extLst>
              <a:ext uri="{FF2B5EF4-FFF2-40B4-BE49-F238E27FC236}">
                <a16:creationId xmlns:a16="http://schemas.microsoft.com/office/drawing/2014/main" id="{7DA95710-31FD-6A2B-F96B-7B7EA0E4F9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1288" y="420807"/>
            <a:ext cx="2954655" cy="1849120"/>
          </a:xfrm>
          <a:prstGeom prst="rect">
            <a:avLst/>
          </a:prstGeom>
          <a:ln/>
        </p:spPr>
      </p:pic>
      <p:pic>
        <p:nvPicPr>
          <p:cNvPr id="3" name="image10.png">
            <a:extLst>
              <a:ext uri="{FF2B5EF4-FFF2-40B4-BE49-F238E27FC236}">
                <a16:creationId xmlns:a16="http://schemas.microsoft.com/office/drawing/2014/main" id="{BED45B5D-1079-54E3-480E-ECFFBC997C6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85943" y="422077"/>
            <a:ext cx="2528570" cy="1847850"/>
          </a:xfrm>
          <a:prstGeom prst="rect">
            <a:avLst/>
          </a:prstGeom>
          <a:ln/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4402E1FE-3298-7A07-42B2-9BCD4037DC3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32719" y="420807"/>
            <a:ext cx="2811780" cy="952500"/>
          </a:xfrm>
          <a:prstGeom prst="rect">
            <a:avLst/>
          </a:prstGeom>
          <a:ln/>
        </p:spPr>
      </p:pic>
      <p:pic>
        <p:nvPicPr>
          <p:cNvPr id="5" name="image7.png">
            <a:extLst>
              <a:ext uri="{FF2B5EF4-FFF2-40B4-BE49-F238E27FC236}">
                <a16:creationId xmlns:a16="http://schemas.microsoft.com/office/drawing/2014/main" id="{C94153B6-8BD0-8855-6A9D-11BBD6C7BCE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413364" y="1497435"/>
            <a:ext cx="2731135" cy="955040"/>
          </a:xfrm>
          <a:prstGeom prst="rect">
            <a:avLst/>
          </a:prstGeom>
          <a:ln/>
        </p:spPr>
      </p:pic>
      <p:pic>
        <p:nvPicPr>
          <p:cNvPr id="6" name="image18.png">
            <a:extLst>
              <a:ext uri="{FF2B5EF4-FFF2-40B4-BE49-F238E27FC236}">
                <a16:creationId xmlns:a16="http://schemas.microsoft.com/office/drawing/2014/main" id="{2A81F86D-8822-9AA0-64AE-07A5A4169BC8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056353" y="3215291"/>
            <a:ext cx="6116320" cy="406400"/>
          </a:xfrm>
          <a:prstGeom prst="rect">
            <a:avLst/>
          </a:prstGeom>
          <a:ln/>
        </p:spPr>
      </p:pic>
      <p:pic>
        <p:nvPicPr>
          <p:cNvPr id="7" name="image12.png">
            <a:extLst>
              <a:ext uri="{FF2B5EF4-FFF2-40B4-BE49-F238E27FC236}">
                <a16:creationId xmlns:a16="http://schemas.microsoft.com/office/drawing/2014/main" id="{83BBBD5B-31A9-61CA-C010-A81CF49187F0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926868" y="4394552"/>
            <a:ext cx="2338264" cy="1266785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6CDA21-9CC7-991D-8906-C97719D2D988}"/>
              </a:ext>
            </a:extLst>
          </p:cNvPr>
          <p:cNvSpPr txBox="1"/>
          <p:nvPr/>
        </p:nvSpPr>
        <p:spPr>
          <a:xfrm>
            <a:off x="3056353" y="5639629"/>
            <a:ext cx="6198432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RESET</a:t>
            </a:r>
            <a:endParaRPr lang="en-IN" sz="1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44D7-0BA9-7EB9-EFF7-F9E69B6A20A1}"/>
              </a:ext>
            </a:extLst>
          </p:cNvPr>
          <p:cNvSpPr txBox="1"/>
          <p:nvPr/>
        </p:nvSpPr>
        <p:spPr>
          <a:xfrm>
            <a:off x="3139415" y="3676638"/>
            <a:ext cx="6198432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8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RANDOM WORD SELECTION</a:t>
            </a:r>
            <a:endParaRPr lang="en-IN" sz="1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79260-F001-18E5-6CA0-720B18F7A24E}"/>
              </a:ext>
            </a:extLst>
          </p:cNvPr>
          <p:cNvSpPr txBox="1"/>
          <p:nvPr/>
        </p:nvSpPr>
        <p:spPr>
          <a:xfrm>
            <a:off x="486727" y="2352759"/>
            <a:ext cx="6198432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8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HANGMAN DRAWING PANEL</a:t>
            </a:r>
            <a:endParaRPr lang="en-IN" sz="1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9D38E-7821-7EF4-05FC-F537D10A7BA3}"/>
              </a:ext>
            </a:extLst>
          </p:cNvPr>
          <p:cNvSpPr txBox="1"/>
          <p:nvPr/>
        </p:nvSpPr>
        <p:spPr>
          <a:xfrm>
            <a:off x="6685159" y="2461954"/>
            <a:ext cx="6198432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GB" sz="18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GAME OUTCOME HANDLING</a:t>
            </a:r>
            <a:endParaRPr lang="en-IN" sz="1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89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Tempad">
  <a:themeElements>
    <a:clrScheme name="TVA Orange">
      <a:dk1>
        <a:sysClr val="windowText" lastClr="000000"/>
      </a:dk1>
      <a:lt1>
        <a:sysClr val="window" lastClr="FFFFFF"/>
      </a:lt1>
      <a:dk2>
        <a:srgbClr val="040506"/>
      </a:dk2>
      <a:lt2>
        <a:srgbClr val="E8E8E8"/>
      </a:lt2>
      <a:accent1>
        <a:srgbClr val="F8861E"/>
      </a:accent1>
      <a:accent2>
        <a:srgbClr val="DC3618"/>
      </a:accent2>
      <a:accent3>
        <a:srgbClr val="4D2C0D"/>
      </a:accent3>
      <a:accent4>
        <a:srgbClr val="351F0B"/>
      </a:accent4>
      <a:accent5>
        <a:srgbClr val="075985"/>
      </a:accent5>
      <a:accent6>
        <a:srgbClr val="C6E4DE"/>
      </a:accent6>
      <a:hlink>
        <a:srgbClr val="FFFFFF"/>
      </a:hlink>
      <a:folHlink>
        <a:srgbClr val="FFFFFF"/>
      </a:folHlink>
    </a:clrScheme>
    <a:fontScheme name="Loki TVA Miss Minutes">
      <a:majorFont>
        <a:latin typeface="IBM Plex Mono"/>
        <a:ea typeface=""/>
        <a:cs typeface=""/>
      </a:majorFont>
      <a:minorFont>
        <a:latin typeface="IBM Plex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pc="100" dirty="0" smtClean="0">
            <a:solidFill>
              <a:schemeClr val="accent1"/>
            </a:solidFill>
            <a:latin typeface="IBM Plex Mono SemiBold" panose="020B07090502030002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cred Timeline">
  <a:themeElements>
    <a:clrScheme name="TVA Miss Minutes">
      <a:dk1>
        <a:sysClr val="windowText" lastClr="000000"/>
      </a:dk1>
      <a:lt1>
        <a:sysClr val="window" lastClr="FFFFFF"/>
      </a:lt1>
      <a:dk2>
        <a:srgbClr val="040506"/>
      </a:dk2>
      <a:lt2>
        <a:srgbClr val="E8E8E8"/>
      </a:lt2>
      <a:accent1>
        <a:srgbClr val="F8861E"/>
      </a:accent1>
      <a:accent2>
        <a:srgbClr val="DC3618"/>
      </a:accent2>
      <a:accent3>
        <a:srgbClr val="4D2C0D"/>
      </a:accent3>
      <a:accent4>
        <a:srgbClr val="351F0B"/>
      </a:accent4>
      <a:accent5>
        <a:srgbClr val="075985"/>
      </a:accent5>
      <a:accent6>
        <a:srgbClr val="C6E4DE"/>
      </a:accent6>
      <a:hlink>
        <a:srgbClr val="FFFFFF"/>
      </a:hlink>
      <a:folHlink>
        <a:srgbClr val="FFFFFF"/>
      </a:folHlink>
    </a:clrScheme>
    <a:fontScheme name="Loki TVA Miss Minutes">
      <a:majorFont>
        <a:latin typeface="IBM Plex Mono"/>
        <a:ea typeface=""/>
        <a:cs typeface=""/>
      </a:majorFont>
      <a:minorFont>
        <a:latin typeface="IBM Plex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pc="100" dirty="0" smtClean="0">
            <a:solidFill>
              <a:schemeClr val="accent1"/>
            </a:solidFill>
            <a:latin typeface="IBM Plex Mono SemiBold" panose="020B07090502030002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536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IBM Plex Mono</vt:lpstr>
      <vt:lpstr>Wingdings</vt:lpstr>
      <vt:lpstr>IBM Plex Mono SemiBold</vt:lpstr>
      <vt:lpstr>Times New Roman</vt:lpstr>
      <vt:lpstr>IBM Plex Mono Medium</vt:lpstr>
      <vt:lpstr>Arial</vt:lpstr>
      <vt:lpstr>Tempad</vt:lpstr>
      <vt:lpstr>Sacred 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creator>D Story Productions @dstoryco</dc:creator>
  <cp:lastModifiedBy>Nikhil Kokkonda</cp:lastModifiedBy>
  <cp:revision>15</cp:revision>
  <dcterms:created xsi:type="dcterms:W3CDTF">2023-10-12T01:55:13Z</dcterms:created>
  <dcterms:modified xsi:type="dcterms:W3CDTF">2023-11-13T21:20:51Z</dcterms:modified>
</cp:coreProperties>
</file>