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 rtl="0">
      <a:defRPr lang="en-GB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32E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3DE8C4A-1574-8D8F-405D-BF625BC78F3C}" v="772" dt="2024-12-07T00:51:36.7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3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6" d="100"/>
          <a:sy n="96" d="100"/>
        </p:scale>
        <p:origin x="355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BA3248A-FCBA-4538-91BB-8EA1C8C575E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DCFD71-1B38-4263-B845-13ED0170C90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5D02A6-1DEC-41EB-81A1-F35E40B39432}" type="datetime1">
              <a:rPr lang="en-GB" smtClean="0"/>
              <a:t>06/12/2024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44538B-F3ED-44C7-B9D3-4566ABB9783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D54B66-A131-4DAC-BEFE-11AFA7521B4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F95C10-1B97-4631-BBA9-B116D8CE39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439257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057704-6EDB-46AC-8852-2827E769FDB2}" type="datetime1">
              <a:rPr lang="en-GB" smtClean="0"/>
              <a:pPr/>
              <a:t>06/12/2024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8DB08D-32FE-4C56-95DB-2741485080A6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33030388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8DB08D-32FE-4C56-95DB-2741485080A6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25881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rtlCol="0" anchor="b"/>
          <a:lstStyle>
            <a:lvl1pPr>
              <a:defRPr sz="540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rtlCol="0"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n-GB" noProof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rtlCol="0"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pPr rtl="0"/>
            <a:fld id="{7A92D7B5-060E-4D44-811A-B518BD881B18}" type="datetime1">
              <a:rPr lang="en-GB" noProof="0" smtClean="0"/>
              <a:t>06/12/2024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 rtlCol="0"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pPr rtl="0"/>
            <a:endParaRPr lang="en-GB" noProof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154954" y="5536665"/>
            <a:ext cx="8825658" cy="493712"/>
          </a:xfrm>
        </p:spPr>
        <p:txBody>
          <a:bodyPr rtlCol="0"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E02F0F7-D86C-4FC9-AC82-0DCCF787CE69}" type="datetime1">
              <a:rPr lang="en-GB" noProof="0" smtClean="0"/>
              <a:t>06/12/2024</a:t>
            </a:fld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 rtlCol="0"/>
          <a:lstStyle>
            <a:lvl1pPr>
              <a:defRPr sz="400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154954" y="3543300"/>
            <a:ext cx="8825659" cy="2476500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8DC5E46-5961-4EA7-98EF-1A55899C3BBE}" type="datetime1">
              <a:rPr lang="en-GB" noProof="0" smtClean="0"/>
              <a:t>06/12/2024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/>
            <a:r>
              <a:rPr lang="en-GB" sz="9600" b="0" i="0" noProof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/>
            <a:r>
              <a:rPr lang="en-GB" sz="9600" b="0" i="0" noProof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 rtlCol="0"/>
          <a:lstStyle>
            <a:lvl1pPr>
              <a:defRPr sz="400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 hasCustomPrompt="1"/>
          </p:nvPr>
        </p:nvSpPr>
        <p:spPr bwMode="gray">
          <a:xfrm>
            <a:off x="1945945" y="3678766"/>
            <a:ext cx="7731219" cy="342174"/>
          </a:xfrm>
        </p:spPr>
        <p:txBody>
          <a:bodyPr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154954" y="5029199"/>
            <a:ext cx="9244897" cy="997857"/>
          </a:xfrm>
        </p:spPr>
        <p:txBody>
          <a:bodyPr rtlCol="0"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EF471A9-B3A6-4735-9C47-AB4C5F7C0FD5}" type="datetime1">
              <a:rPr lang="en-GB" noProof="0" smtClean="0"/>
              <a:t>06/12/2024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rtlCol="0" anchor="b"/>
          <a:lstStyle>
            <a:lvl1pPr algn="l">
              <a:defRPr sz="4000" b="0" cap="none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54954" y="5024967"/>
            <a:ext cx="8825659" cy="860400"/>
          </a:xfrm>
        </p:spPr>
        <p:txBody>
          <a:bodyPr rtlCol="0"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1AEDE4B-68AA-4ABB-9AD1-7586C442BFB3}" type="datetime1">
              <a:rPr lang="en-GB" noProof="0" smtClean="0"/>
              <a:t>06/12/2024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 rtlCol="0"/>
          <a:lstStyle>
            <a:lvl1pPr>
              <a:defRPr sz="360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54954" y="2603502"/>
            <a:ext cx="3141878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 hasCustomPrompt="1"/>
          </p:nvPr>
        </p:nvSpPr>
        <p:spPr>
          <a:xfrm>
            <a:off x="1154953" y="3179764"/>
            <a:ext cx="3141879" cy="284729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512721" y="2603500"/>
            <a:ext cx="3147009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 hasCustomPrompt="1"/>
          </p:nvPr>
        </p:nvSpPr>
        <p:spPr>
          <a:xfrm>
            <a:off x="4512721" y="3179763"/>
            <a:ext cx="3147009" cy="284729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7888135" y="2603501"/>
            <a:ext cx="3145730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 hasCustomPrompt="1"/>
          </p:nvPr>
        </p:nvSpPr>
        <p:spPr>
          <a:xfrm>
            <a:off x="7888329" y="3179762"/>
            <a:ext cx="3145536" cy="284729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GB" noProof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3E5E5E3-BB3C-4FC6-B3BB-6BBF7E5E9C26}" type="datetime1">
              <a:rPr lang="en-GB" noProof="0" smtClean="0"/>
              <a:t>06/12/2024</a:t>
            </a:fld>
            <a:endParaRPr lang="en-GB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 rtlCol="0"/>
          <a:lstStyle>
            <a:lvl1pPr>
              <a:defRPr sz="360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54954" y="4532844"/>
            <a:ext cx="3050438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 hasCustomPrompt="1"/>
          </p:nvPr>
        </p:nvSpPr>
        <p:spPr>
          <a:xfrm>
            <a:off x="1154954" y="5109106"/>
            <a:ext cx="3050438" cy="91795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568865" y="4532844"/>
            <a:ext cx="3050438" cy="576263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 hasCustomPrompt="1"/>
          </p:nvPr>
        </p:nvSpPr>
        <p:spPr>
          <a:xfrm>
            <a:off x="4570172" y="5109105"/>
            <a:ext cx="3050438" cy="91795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7982775" y="4532845"/>
            <a:ext cx="3051095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 hasCustomPrompt="1"/>
          </p:nvPr>
        </p:nvSpPr>
        <p:spPr>
          <a:xfrm>
            <a:off x="7982775" y="5109104"/>
            <a:ext cx="3051096" cy="91795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GB" noProof="0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C0F1556-A8AE-4DA0-8175-4FCE8DE49E24}" type="datetime1">
              <a:rPr lang="en-GB" noProof="0" smtClean="0"/>
              <a:t>06/12/2024</a:t>
            </a:fld>
            <a:endParaRPr lang="en-GB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1154954" y="2603500"/>
            <a:ext cx="8825659" cy="3416300"/>
          </a:xfrm>
        </p:spPr>
        <p:txBody>
          <a:bodyPr vert="eaVert" rtlCol="0" anchor="t" anchorCtr="0"/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 rtlCol="0"/>
          <a:lstStyle/>
          <a:p>
            <a:pPr rtl="0"/>
            <a:fld id="{324601DC-A9AE-4833-9CC5-036749A2D10B}" type="datetime1">
              <a:rPr lang="en-GB" noProof="0" smtClean="0"/>
              <a:t>06/12/2024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rtlCol="0" anchor="b" anchorCtr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1154954" y="1278467"/>
            <a:ext cx="6256025" cy="4748590"/>
          </a:xfrm>
        </p:spPr>
        <p:txBody>
          <a:bodyPr vert="eaVert" rtlCol="0"/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 rtlCol="0"/>
          <a:lstStyle/>
          <a:p>
            <a:pPr rtl="0"/>
            <a:fld id="{1EBB9208-58AD-4095-AAD8-A3150B629594}" type="datetime1">
              <a:rPr lang="en-GB" noProof="0" smtClean="0"/>
              <a:t>06/12/2024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154954" y="2603500"/>
            <a:ext cx="8825659" cy="3416300"/>
          </a:xfrm>
        </p:spPr>
        <p:txBody>
          <a:bodyPr rtlCol="0"/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581D501-BD47-47FC-8F1B-30736704360D}" type="datetime1">
              <a:rPr lang="en-GB" noProof="0" smtClean="0"/>
              <a:t>06/12/2024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rtlCol="0" anchor="ctr"/>
          <a:lstStyle>
            <a:lvl1pPr algn="l">
              <a:defRPr sz="4000" b="0" cap="none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895559" y="2677644"/>
            <a:ext cx="3757545" cy="2283824"/>
          </a:xfrm>
        </p:spPr>
        <p:txBody>
          <a:bodyPr rtlCol="0"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75BF883-6AD6-4A4E-BFA7-F1B4A3964359}" type="datetime1">
              <a:rPr lang="en-GB" noProof="0" smtClean="0"/>
              <a:t>06/12/2024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154954" y="2603500"/>
            <a:ext cx="4825158" cy="3416301"/>
          </a:xfrm>
        </p:spPr>
        <p:txBody>
          <a:bodyPr rtlCol="0">
            <a:normAutofit/>
          </a:bodyPr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08712" y="2603500"/>
            <a:ext cx="4825159" cy="3416300"/>
          </a:xfrm>
        </p:spPr>
        <p:txBody>
          <a:bodyPr rtlCol="0">
            <a:normAutofit/>
          </a:bodyPr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0DB93A3-8EAD-4647-AD6C-B45EAA43133B}" type="datetime1">
              <a:rPr lang="en-GB" noProof="0" smtClean="0"/>
              <a:t>06/12/2024</a:t>
            </a:fld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54954" y="2603500"/>
            <a:ext cx="4825157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154954" y="3179762"/>
            <a:ext cx="4825158" cy="2840039"/>
          </a:xfrm>
        </p:spPr>
        <p:txBody>
          <a:bodyPr rtlCol="0">
            <a:normAutofit/>
          </a:bodyPr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08712" y="2603500"/>
            <a:ext cx="4825159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208712" y="3179762"/>
            <a:ext cx="4825159" cy="2840039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657A1CA-2D22-4F7B-AB9E-CAC4F2E16CF8}" type="datetime1">
              <a:rPr lang="en-GB" noProof="0" smtClean="0"/>
              <a:t>06/12/2024</a:t>
            </a:fld>
            <a:endParaRPr lang="en-GB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37B500A-BD17-4B81-A178-237AB3D17220}" type="datetime1">
              <a:rPr lang="en-GB" noProof="0" smtClean="0"/>
              <a:t>06/12/2024</a:t>
            </a:fld>
            <a:endParaRPr lang="en-GB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62C6426-9A57-4D6B-98BF-C5C52C38A9F7}" type="datetime1">
              <a:rPr lang="en-GB" noProof="0" smtClean="0"/>
              <a:t>06/12/2024</a:t>
            </a:fld>
            <a:endParaRPr lang="en-GB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rtlCol="0" anchor="b"/>
          <a:lstStyle>
            <a:lvl1pPr algn="l">
              <a:defRPr sz="2400" b="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781146" y="1447800"/>
            <a:ext cx="5190066" cy="4572000"/>
          </a:xfrm>
        </p:spPr>
        <p:txBody>
          <a:bodyPr rtlCol="0" anchor="ctr">
            <a:normAutofit/>
          </a:bodyPr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 bwMode="gray">
          <a:xfrm>
            <a:off x="1154954" y="3129280"/>
            <a:ext cx="2793158" cy="2895599"/>
          </a:xfrm>
        </p:spPr>
        <p:txBody>
          <a:bodyPr rtlCol="0"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6EECA4D-BC6E-4DB3-8906-078886374D65}" type="datetime1">
              <a:rPr lang="en-GB" noProof="0" smtClean="0"/>
              <a:t>06/12/2024</a:t>
            </a:fld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rtlCol="0" anchor="b">
            <a:normAutofit/>
          </a:bodyPr>
          <a:lstStyle>
            <a:lvl1pPr algn="l">
              <a:defRPr sz="3600" b="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 rtl="0">
              <a:buNone/>
            </a:pPr>
            <a:r>
              <a:rPr lang="en-GB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 bwMode="gray">
          <a:xfrm>
            <a:off x="1154954" y="3657600"/>
            <a:ext cx="3859212" cy="1371600"/>
          </a:xfrm>
        </p:spPr>
        <p:txBody>
          <a:bodyPr rtlCol="0"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8174BEE-114B-4E2C-8645-91D5D000FC10}" type="datetime1">
              <a:rPr lang="en-GB" noProof="0" smtClean="0"/>
              <a:t>06/12/2024</a:t>
            </a:fld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pPr rtl="0"/>
            <a:fld id="{66226CF3-8F39-4466-AAB4-C44B91920D46}" type="datetime1">
              <a:rPr lang="en-GB" noProof="0" smtClean="0"/>
              <a:t>06/12/2024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pPr rtl="0"/>
            <a:endParaRPr lang="en-GB" noProof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5791" y="1143769"/>
            <a:ext cx="8520858" cy="72415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GB" sz="4400" b="1" u="sng" dirty="0">
                <a:latin typeface="Aptos"/>
              </a:rPr>
              <a:t>PERSONAL MONTHLY PROJECT: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1867926"/>
            <a:ext cx="8825658" cy="4131092"/>
          </a:xfrm>
        </p:spPr>
        <p:txBody>
          <a:bodyPr rtlCol="0">
            <a:normAutofit/>
          </a:bodyPr>
          <a:lstStyle/>
          <a:p>
            <a:r>
              <a:rPr lang="en-GB" b="1" u="sng" dirty="0">
                <a:solidFill>
                  <a:schemeClr val="bg1"/>
                </a:solidFill>
              </a:rPr>
              <a:t>OUR Team MEMBERS </a:t>
            </a:r>
            <a:r>
              <a:rPr lang="en-GB" b="1" u="sng" dirty="0" err="1">
                <a:solidFill>
                  <a:schemeClr val="bg1"/>
                </a:solidFill>
              </a:rPr>
              <a:t>nAME</a:t>
            </a:r>
            <a:r>
              <a:rPr lang="en-GB" b="1" dirty="0">
                <a:solidFill>
                  <a:schemeClr val="bg1"/>
                </a:solidFill>
              </a:rPr>
              <a:t>:                        </a:t>
            </a:r>
          </a:p>
          <a:p>
            <a:r>
              <a:rPr lang="en-GB" b="1" dirty="0">
                <a:solidFill>
                  <a:schemeClr val="bg1"/>
                </a:solidFill>
              </a:rPr>
              <a:t>                               First member </a:t>
            </a:r>
            <a:r>
              <a:rPr lang="en-GB" b="1" dirty="0" err="1">
                <a:solidFill>
                  <a:schemeClr val="bg1"/>
                </a:solidFill>
              </a:rPr>
              <a:t>nAME</a:t>
            </a:r>
            <a:r>
              <a:rPr lang="en-GB" b="1" dirty="0">
                <a:solidFill>
                  <a:schemeClr val="bg1"/>
                </a:solidFill>
              </a:rPr>
              <a:t>: Ali </a:t>
            </a:r>
            <a:r>
              <a:rPr lang="en-GB" b="1" dirty="0" err="1">
                <a:solidFill>
                  <a:schemeClr val="bg1"/>
                </a:solidFill>
              </a:rPr>
              <a:t>cHANdiO</a:t>
            </a:r>
            <a:r>
              <a:rPr lang="en-GB" b="1" dirty="0">
                <a:solidFill>
                  <a:schemeClr val="bg1"/>
                </a:solidFill>
              </a:rPr>
              <a:t>                     </a:t>
            </a:r>
          </a:p>
          <a:p>
            <a:r>
              <a:rPr lang="en-GB" b="1" dirty="0">
                <a:solidFill>
                  <a:schemeClr val="bg1"/>
                </a:solidFill>
              </a:rPr>
              <a:t>                               Second member </a:t>
            </a:r>
            <a:r>
              <a:rPr lang="en-GB" b="1" dirty="0" err="1">
                <a:solidFill>
                  <a:schemeClr val="bg1"/>
                </a:solidFill>
              </a:rPr>
              <a:t>namE</a:t>
            </a:r>
            <a:r>
              <a:rPr lang="en-GB" b="1" dirty="0">
                <a:solidFill>
                  <a:schemeClr val="bg1"/>
                </a:solidFill>
              </a:rPr>
              <a:t>: </a:t>
            </a:r>
            <a:r>
              <a:rPr lang="en-GB" b="1" dirty="0" err="1">
                <a:solidFill>
                  <a:schemeClr val="bg1"/>
                </a:solidFill>
              </a:rPr>
              <a:t>nABEEL</a:t>
            </a:r>
            <a:r>
              <a:rPr lang="en-GB" b="1" dirty="0">
                <a:solidFill>
                  <a:schemeClr val="bg1"/>
                </a:solidFill>
              </a:rPr>
              <a:t> AHMED                                      </a:t>
            </a:r>
          </a:p>
          <a:p>
            <a:r>
              <a:rPr lang="en-GB" b="1" dirty="0">
                <a:solidFill>
                  <a:schemeClr val="bg1"/>
                </a:solidFill>
              </a:rPr>
              <a:t>                               THIRD MEMBER </a:t>
            </a:r>
            <a:r>
              <a:rPr lang="en-GB" b="1" dirty="0" err="1">
                <a:solidFill>
                  <a:schemeClr val="bg1"/>
                </a:solidFill>
              </a:rPr>
              <a:t>nAME</a:t>
            </a:r>
            <a:r>
              <a:rPr lang="en-GB" b="1" dirty="0">
                <a:solidFill>
                  <a:schemeClr val="bg1"/>
                </a:solidFill>
              </a:rPr>
              <a:t>: </a:t>
            </a:r>
            <a:r>
              <a:rPr lang="en-GB" b="1" dirty="0" err="1">
                <a:solidFill>
                  <a:schemeClr val="bg1"/>
                </a:solidFill>
              </a:rPr>
              <a:t>dANISH</a:t>
            </a:r>
            <a:r>
              <a:rPr lang="en-GB" b="1" dirty="0">
                <a:solidFill>
                  <a:schemeClr val="bg1"/>
                </a:solidFill>
              </a:rPr>
              <a:t> Ansari </a:t>
            </a:r>
            <a:endParaRPr lang="en-GB" dirty="0">
              <a:solidFill>
                <a:schemeClr val="bg1"/>
              </a:solidFill>
            </a:endParaRPr>
          </a:p>
          <a:p>
            <a:r>
              <a:rPr lang="en-GB" b="1" dirty="0">
                <a:solidFill>
                  <a:schemeClr val="bg1"/>
                </a:solidFill>
              </a:rPr>
              <a:t>                               FOURTH member </a:t>
            </a:r>
            <a:r>
              <a:rPr lang="en-GB" b="1" dirty="0" err="1">
                <a:solidFill>
                  <a:schemeClr val="bg1"/>
                </a:solidFill>
              </a:rPr>
              <a:t>nAME</a:t>
            </a:r>
            <a:r>
              <a:rPr lang="en-GB" b="1" dirty="0">
                <a:solidFill>
                  <a:schemeClr val="bg1"/>
                </a:solidFill>
              </a:rPr>
              <a:t>:</a:t>
            </a:r>
            <a:endParaRPr lang="en-GB" dirty="0">
              <a:solidFill>
                <a:schemeClr val="bg1"/>
              </a:solidFill>
            </a:endParaRPr>
          </a:p>
          <a:p>
            <a:r>
              <a:rPr lang="en-GB" b="1" u="sng" dirty="0">
                <a:solidFill>
                  <a:schemeClr val="bg1"/>
                </a:solidFill>
              </a:rPr>
              <a:t>OUR Team MEMBERS </a:t>
            </a:r>
            <a:r>
              <a:rPr lang="en-GB" b="1" u="sng" dirty="0" err="1">
                <a:solidFill>
                  <a:schemeClr val="bg1"/>
                </a:solidFill>
              </a:rPr>
              <a:t>cHALAN</a:t>
            </a:r>
            <a:r>
              <a:rPr lang="en-GB" b="1" u="sng" dirty="0">
                <a:solidFill>
                  <a:schemeClr val="bg1"/>
                </a:solidFill>
              </a:rPr>
              <a:t> </a:t>
            </a:r>
            <a:r>
              <a:rPr lang="en-GB" b="1" u="sng" dirty="0" err="1">
                <a:solidFill>
                  <a:schemeClr val="bg1"/>
                </a:solidFill>
              </a:rPr>
              <a:t>nO</a:t>
            </a:r>
            <a:r>
              <a:rPr lang="en-GB" b="1" dirty="0">
                <a:solidFill>
                  <a:schemeClr val="bg1"/>
                </a:solidFill>
              </a:rPr>
              <a:t>:</a:t>
            </a:r>
            <a:endParaRPr lang="en-GB" dirty="0">
              <a:solidFill>
                <a:schemeClr val="bg1"/>
              </a:solidFill>
            </a:endParaRPr>
          </a:p>
          <a:p>
            <a:r>
              <a:rPr lang="en-GB" b="1" dirty="0">
                <a:solidFill>
                  <a:schemeClr val="bg1"/>
                </a:solidFill>
              </a:rPr>
              <a:t>                               First member  CHALAN </a:t>
            </a:r>
            <a:r>
              <a:rPr lang="en-GB" b="1" dirty="0" err="1">
                <a:solidFill>
                  <a:schemeClr val="bg1"/>
                </a:solidFill>
              </a:rPr>
              <a:t>nO</a:t>
            </a:r>
            <a:r>
              <a:rPr lang="en-GB" b="1" dirty="0">
                <a:solidFill>
                  <a:schemeClr val="bg1"/>
                </a:solidFill>
              </a:rPr>
              <a:t>: 258938</a:t>
            </a:r>
            <a:endParaRPr lang="en-GB" dirty="0">
              <a:solidFill>
                <a:schemeClr val="bg1"/>
              </a:solidFill>
            </a:endParaRPr>
          </a:p>
          <a:p>
            <a:r>
              <a:rPr lang="en-GB" b="1" dirty="0">
                <a:solidFill>
                  <a:schemeClr val="bg1"/>
                </a:solidFill>
              </a:rPr>
              <a:t>                               Second member  CHALAN </a:t>
            </a:r>
            <a:r>
              <a:rPr lang="en-GB" b="1" dirty="0" err="1">
                <a:solidFill>
                  <a:schemeClr val="bg1"/>
                </a:solidFill>
              </a:rPr>
              <a:t>nO</a:t>
            </a:r>
            <a:r>
              <a:rPr lang="en-GB" b="1" dirty="0">
                <a:solidFill>
                  <a:schemeClr val="bg1"/>
                </a:solidFill>
              </a:rPr>
              <a:t>: 258937</a:t>
            </a:r>
            <a:endParaRPr lang="en-GB" dirty="0">
              <a:solidFill>
                <a:schemeClr val="bg1"/>
              </a:solidFill>
            </a:endParaRPr>
          </a:p>
          <a:p>
            <a:r>
              <a:rPr lang="en-GB" b="1" dirty="0">
                <a:solidFill>
                  <a:schemeClr val="bg1"/>
                </a:solidFill>
              </a:rPr>
              <a:t>                               THIRD MEMBER CHALAN </a:t>
            </a:r>
            <a:r>
              <a:rPr lang="en-GB" b="1" dirty="0" err="1">
                <a:solidFill>
                  <a:schemeClr val="bg1"/>
                </a:solidFill>
              </a:rPr>
              <a:t>nO</a:t>
            </a:r>
            <a:r>
              <a:rPr lang="en-GB" b="1" dirty="0">
                <a:solidFill>
                  <a:schemeClr val="bg1"/>
                </a:solidFill>
              </a:rPr>
              <a:t>:  258910</a:t>
            </a:r>
            <a:endParaRPr lang="en-GB" dirty="0">
              <a:solidFill>
                <a:schemeClr val="bg1"/>
              </a:solidFill>
            </a:endParaRPr>
          </a:p>
          <a:p>
            <a:r>
              <a:rPr lang="en-GB" b="1" dirty="0">
                <a:solidFill>
                  <a:schemeClr val="bg1"/>
                </a:solidFill>
              </a:rPr>
              <a:t>                               FOURTH member CHALAN </a:t>
            </a:r>
            <a:r>
              <a:rPr lang="en-GB" b="1" dirty="0" err="1">
                <a:solidFill>
                  <a:schemeClr val="bg1"/>
                </a:solidFill>
              </a:rPr>
              <a:t>nO</a:t>
            </a:r>
            <a:r>
              <a:rPr lang="en-GB" b="1" dirty="0">
                <a:solidFill>
                  <a:schemeClr val="bg1"/>
                </a:solidFill>
              </a:rPr>
              <a:t>:                                         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32683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3669D-CB43-B4B4-9BFB-A5882C553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3899" y="973668"/>
            <a:ext cx="2526868" cy="734673"/>
          </a:xfrm>
        </p:spPr>
        <p:txBody>
          <a:bodyPr>
            <a:normAutofit/>
          </a:bodyPr>
          <a:lstStyle/>
          <a:p>
            <a:r>
              <a:rPr lang="en-US" b="1" u="sng">
                <a:solidFill>
                  <a:srgbClr val="EBEBEB"/>
                </a:solidFill>
              </a:rPr>
              <a:t>OUR IDEA: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0502A17-6670-487A-30EB-0342A92C26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7137" y="2936009"/>
            <a:ext cx="3494909" cy="3333171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1200" b="1" dirty="0">
                <a:ea typeface="+mn-lt"/>
                <a:cs typeface="+mn-lt"/>
              </a:rPr>
              <a:t>Comparison of Income</a:t>
            </a:r>
            <a:r>
              <a:rPr lang="en-US" sz="1200" dirty="0">
                <a:ea typeface="+mn-lt"/>
                <a:cs typeface="+mn-lt"/>
              </a:rPr>
              <a:t>: It shows both projected (expected) and actual monthly income, including income from primary sources and extra sources.</a:t>
            </a:r>
            <a:endParaRPr lang="en-US" sz="1200"/>
          </a:p>
          <a:p>
            <a:r>
              <a:rPr lang="en-US" sz="1200" b="1" dirty="0">
                <a:ea typeface="+mn-lt"/>
                <a:cs typeface="+mn-lt"/>
              </a:rPr>
              <a:t>Expense and Balance Analysis</a:t>
            </a:r>
            <a:r>
              <a:rPr lang="en-US" sz="1200" dirty="0">
                <a:ea typeface="+mn-lt"/>
                <a:cs typeface="+mn-lt"/>
              </a:rPr>
              <a:t>: It compares projected expenses with actual expenses and calculates the differences, highlighting overspending or savings.</a:t>
            </a:r>
            <a:endParaRPr lang="en-US" sz="1200"/>
          </a:p>
          <a:p>
            <a:r>
              <a:rPr lang="en-US" sz="1200" b="1" dirty="0">
                <a:ea typeface="+mn-lt"/>
                <a:cs typeface="+mn-lt"/>
              </a:rPr>
              <a:t>Balance Difference</a:t>
            </a:r>
            <a:r>
              <a:rPr lang="en-US" sz="1200" dirty="0">
                <a:ea typeface="+mn-lt"/>
                <a:cs typeface="+mn-lt"/>
              </a:rPr>
              <a:t>: It calculates the overall balance difference (actual vs. projected) to show whether the budget is on track or needs adjustment.</a:t>
            </a:r>
            <a:endParaRPr lang="en-US" sz="1200"/>
          </a:p>
          <a:p>
            <a:endParaRPr lang="en-US" sz="1050" dirty="0"/>
          </a:p>
        </p:txBody>
      </p:sp>
      <p:pic>
        <p:nvPicPr>
          <p:cNvPr id="4" name="Content Placeholder 3" descr="A green and white rectangular object with text&#10;&#10;Description automatically generated">
            <a:extLst>
              <a:ext uri="{FF2B5EF4-FFF2-40B4-BE49-F238E27FC236}">
                <a16:creationId xmlns:a16="http://schemas.microsoft.com/office/drawing/2014/main" id="{77446F21-295A-A82E-8FAE-F4A0244D81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5792" y="3435044"/>
            <a:ext cx="6158802" cy="1942940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4976409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56C95-4783-0F66-05B1-2050B5928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5331" y="973668"/>
            <a:ext cx="5468998" cy="735718"/>
          </a:xfrm>
        </p:spPr>
        <p:txBody>
          <a:bodyPr>
            <a:normAutofit/>
          </a:bodyPr>
          <a:lstStyle/>
          <a:p>
            <a:r>
              <a:rPr lang="en-US" b="1" u="sng" dirty="0">
                <a:solidFill>
                  <a:srgbClr val="EBEBEB"/>
                </a:solidFill>
              </a:rPr>
              <a:t>EXPLINATION OF TABLES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0E9937A-2DB0-437F-9E53-32041DD3C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500"/>
            <a:ext cx="3481054" cy="3416300"/>
          </a:xfrm>
        </p:spPr>
        <p:txBody>
          <a:bodyPr anchor="ctr">
            <a:normAutofit fontScale="92500" lnSpcReduction="20000"/>
          </a:bodyPr>
          <a:lstStyle/>
          <a:p>
            <a:r>
              <a:rPr lang="en-US" sz="1600" b="1" dirty="0">
                <a:ea typeface="+mn-lt"/>
                <a:cs typeface="+mn-lt"/>
              </a:rPr>
              <a:t>Category-Wise Cost Tracking</a:t>
            </a:r>
            <a:r>
              <a:rPr lang="en-US" sz="1600" dirty="0">
                <a:ea typeface="+mn-lt"/>
                <a:cs typeface="+mn-lt"/>
              </a:rPr>
              <a:t>: It separates expenses into </a:t>
            </a:r>
            <a:r>
              <a:rPr lang="en-US" sz="1600" b="1" dirty="0">
                <a:ea typeface="+mn-lt"/>
                <a:cs typeface="+mn-lt"/>
              </a:rPr>
              <a:t>Housing</a:t>
            </a:r>
            <a:r>
              <a:rPr lang="en-US" sz="1600" dirty="0">
                <a:ea typeface="+mn-lt"/>
                <a:cs typeface="+mn-lt"/>
              </a:rPr>
              <a:t> (e.g., rent, electricity, maintenance) and </a:t>
            </a:r>
            <a:r>
              <a:rPr lang="en-US" sz="1600" b="1" dirty="0">
                <a:ea typeface="+mn-lt"/>
                <a:cs typeface="+mn-lt"/>
              </a:rPr>
              <a:t>Transport</a:t>
            </a:r>
            <a:r>
              <a:rPr lang="en-US" sz="1600" dirty="0">
                <a:ea typeface="+mn-lt"/>
                <a:cs typeface="+mn-lt"/>
              </a:rPr>
              <a:t> (e.g., vehicle payments, fuel, bus fares).</a:t>
            </a:r>
            <a:endParaRPr lang="en-US" sz="1600" dirty="0"/>
          </a:p>
          <a:p>
            <a:r>
              <a:rPr lang="en-US" sz="1600" b="1" dirty="0">
                <a:ea typeface="+mn-lt"/>
                <a:cs typeface="+mn-lt"/>
              </a:rPr>
              <a:t>Projected vs. Actual Costs</a:t>
            </a:r>
            <a:r>
              <a:rPr lang="en-US" sz="1600" dirty="0">
                <a:ea typeface="+mn-lt"/>
                <a:cs typeface="+mn-lt"/>
              </a:rPr>
              <a:t>: It highlights differences between planned (projected) and actual spending for each item.</a:t>
            </a:r>
            <a:endParaRPr lang="en-US" dirty="0"/>
          </a:p>
          <a:p>
            <a:r>
              <a:rPr lang="en-US" sz="1600" b="1" dirty="0">
                <a:ea typeface="+mn-lt"/>
                <a:cs typeface="+mn-lt"/>
              </a:rPr>
              <a:t>Overall Differences</a:t>
            </a:r>
            <a:r>
              <a:rPr lang="en-US" sz="1600" dirty="0">
                <a:ea typeface="+mn-lt"/>
                <a:cs typeface="+mn-lt"/>
              </a:rPr>
              <a:t>: It calculates total over- or under-spending in both categories, helping identify areas where adjustments are needed.</a:t>
            </a:r>
            <a:endParaRPr lang="en-US" dirty="0"/>
          </a:p>
          <a:p>
            <a:endParaRPr lang="en-US" sz="1600" dirty="0"/>
          </a:p>
        </p:txBody>
      </p:sp>
      <p:pic>
        <p:nvPicPr>
          <p:cNvPr id="5" name="Content Placeholder 4" descr="Uploaded image">
            <a:extLst>
              <a:ext uri="{FF2B5EF4-FFF2-40B4-BE49-F238E27FC236}">
                <a16:creationId xmlns:a16="http://schemas.microsoft.com/office/drawing/2014/main" id="{3E5FC725-D67B-264E-FB3D-51D885EF06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7478" y="2775951"/>
            <a:ext cx="5653758" cy="3067163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0478648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0F6E6-9F42-0946-AFFC-1E0256350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0954" y="1029086"/>
            <a:ext cx="5297777" cy="734673"/>
          </a:xfrm>
        </p:spPr>
        <p:txBody>
          <a:bodyPr>
            <a:normAutofit/>
          </a:bodyPr>
          <a:lstStyle/>
          <a:p>
            <a:r>
              <a:rPr lang="en-US" b="1" u="sng" dirty="0">
                <a:solidFill>
                  <a:srgbClr val="EBEBEB"/>
                </a:solidFill>
              </a:rPr>
              <a:t>EXPLINATION OF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E37715-F720-B84F-1FA1-68F11B2CCF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500"/>
            <a:ext cx="3481054" cy="34163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500" b="1">
                <a:ea typeface="+mn-lt"/>
                <a:cs typeface="+mn-lt"/>
              </a:rPr>
              <a:t>Expense Breakdown</a:t>
            </a:r>
            <a:r>
              <a:rPr lang="en-US" sz="1500">
                <a:ea typeface="+mn-lt"/>
                <a:cs typeface="+mn-lt"/>
              </a:rPr>
              <a:t>: It categorizes spending into </a:t>
            </a:r>
            <a:r>
              <a:rPr lang="en-US" sz="1500" b="1">
                <a:ea typeface="+mn-lt"/>
                <a:cs typeface="+mn-lt"/>
              </a:rPr>
              <a:t>Food</a:t>
            </a:r>
            <a:r>
              <a:rPr lang="en-US" sz="1500">
                <a:ea typeface="+mn-lt"/>
                <a:cs typeface="+mn-lt"/>
              </a:rPr>
              <a:t> (e.g., food &amp; drink, dining out) and </a:t>
            </a:r>
            <a:r>
              <a:rPr lang="en-US" sz="1500" b="1">
                <a:ea typeface="+mn-lt"/>
                <a:cs typeface="+mn-lt"/>
              </a:rPr>
              <a:t>Personal Care</a:t>
            </a:r>
            <a:r>
              <a:rPr lang="en-US" sz="1500">
                <a:ea typeface="+mn-lt"/>
                <a:cs typeface="+mn-lt"/>
              </a:rPr>
              <a:t> (e.g., medical, clothing, haircare).</a:t>
            </a:r>
            <a:endParaRPr lang="en-US" sz="1500"/>
          </a:p>
          <a:p>
            <a:pPr>
              <a:lnSpc>
                <a:spcPct val="90000"/>
              </a:lnSpc>
            </a:pPr>
            <a:r>
              <a:rPr lang="en-US" sz="1500" b="1">
                <a:ea typeface="+mn-lt"/>
                <a:cs typeface="+mn-lt"/>
              </a:rPr>
              <a:t>Projected vs. Actual Comparison</a:t>
            </a:r>
            <a:r>
              <a:rPr lang="en-US" sz="1500">
                <a:ea typeface="+mn-lt"/>
                <a:cs typeface="+mn-lt"/>
              </a:rPr>
              <a:t>: It shows planned (projected) and actual spending for each item, identifying variances.</a:t>
            </a:r>
            <a:endParaRPr lang="en-US" sz="1500"/>
          </a:p>
          <a:p>
            <a:pPr>
              <a:lnSpc>
                <a:spcPct val="90000"/>
              </a:lnSpc>
            </a:pPr>
            <a:r>
              <a:rPr lang="en-US" sz="1500" b="1">
                <a:ea typeface="+mn-lt"/>
                <a:cs typeface="+mn-lt"/>
              </a:rPr>
              <a:t>Total Differences</a:t>
            </a:r>
            <a:r>
              <a:rPr lang="en-US" sz="1500">
                <a:ea typeface="+mn-lt"/>
                <a:cs typeface="+mn-lt"/>
              </a:rPr>
              <a:t>: It calculates overall savings or overages in each category, helping analyze spending habits.</a:t>
            </a:r>
            <a:endParaRPr lang="en-US" sz="1500"/>
          </a:p>
          <a:p>
            <a:pPr>
              <a:lnSpc>
                <a:spcPct val="90000"/>
              </a:lnSpc>
            </a:pPr>
            <a:endParaRPr lang="en-US" sz="1500"/>
          </a:p>
        </p:txBody>
      </p:sp>
      <p:pic>
        <p:nvPicPr>
          <p:cNvPr id="4" name="Picture 3" descr="Uploaded image">
            <a:extLst>
              <a:ext uri="{FF2B5EF4-FFF2-40B4-BE49-F238E27FC236}">
                <a16:creationId xmlns:a16="http://schemas.microsoft.com/office/drawing/2014/main" id="{745939C2-C1FF-6CDD-73AF-26013D5068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3145" y="2993547"/>
            <a:ext cx="6158802" cy="2401932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2183447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3E10248-AF0E-477D-B4D2-47C02CE4E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33010C2-2DA5-460F-A40C-5317F567A0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17CB0634-F963-4EC9-A6F6-8EA46BD1F1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73C0A186-7444-4460-9C37-532E7671E9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1ECA4FE-7D2F-4576-B767-3A5F5ABFE9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 useBgFill="1">
          <p:nvSpPr>
            <p:cNvPr id="15" name="Rectangle 14">
              <a:extLst>
                <a:ext uri="{FF2B5EF4-FFF2-40B4-BE49-F238E27FC236}">
                  <a16:creationId xmlns:a16="http://schemas.microsoft.com/office/drawing/2014/main" id="{5969441E-5462-4859-86CD-1737FDE360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596BD4B5-6833-40CC-96FE-EDC6756342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ABE8164-469D-456B-31FD-F9AB70675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6590" y="3178682"/>
            <a:ext cx="10141839" cy="88896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5400" b="1" dirty="0">
                <a:solidFill>
                  <a:schemeClr val="tx1"/>
                </a:solidFill>
              </a:rPr>
              <a:t>THANK YOU FOR WATCHING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81F53E2-F556-42FA-8D24-113839EE1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58249" y="4166888"/>
            <a:ext cx="675502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yellow and black text&#10;&#10;Description automatically generated">
            <a:extLst>
              <a:ext uri="{FF2B5EF4-FFF2-40B4-BE49-F238E27FC236}">
                <a16:creationId xmlns:a16="http://schemas.microsoft.com/office/drawing/2014/main" id="{73244DD9-16A1-A79C-583D-CF6AC1B150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288" y="2495984"/>
            <a:ext cx="10639425" cy="702252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37791461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TF00001243</Template>
  <TotalTime>0</TotalTime>
  <Words>1</Words>
  <Application>Microsoft Office PowerPoint</Application>
  <PresentationFormat>Widescreen</PresentationFormat>
  <Paragraphs>1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Ion Boardroom</vt:lpstr>
      <vt:lpstr>PERSONAL MONTHLY PROJECT:</vt:lpstr>
      <vt:lpstr>OUR IDEA:</vt:lpstr>
      <vt:lpstr>EXPLINATION OF TABLES</vt:lpstr>
      <vt:lpstr>EXPLINATION OF TABLE</vt:lpstr>
      <vt:lpstr>THANK YOU FOR WATCHING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229</cp:revision>
  <dcterms:created xsi:type="dcterms:W3CDTF">2024-12-07T00:05:16Z</dcterms:created>
  <dcterms:modified xsi:type="dcterms:W3CDTF">2024-12-07T00:52:10Z</dcterms:modified>
</cp:coreProperties>
</file>