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6"/>
  </p:notesMasterIdLst>
  <p:sldIdLst>
    <p:sldId id="256" r:id="rId2"/>
    <p:sldId id="262" r:id="rId3"/>
    <p:sldId id="257" r:id="rId4"/>
    <p:sldId id="259" r:id="rId5"/>
    <p:sldId id="258" r:id="rId6"/>
    <p:sldId id="260" r:id="rId7"/>
    <p:sldId id="263" r:id="rId8"/>
    <p:sldId id="264" r:id="rId9"/>
    <p:sldId id="267" r:id="rId10"/>
    <p:sldId id="269" r:id="rId11"/>
    <p:sldId id="266" r:id="rId12"/>
    <p:sldId id="261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2568" autoAdjust="0"/>
  </p:normalViewPr>
  <p:slideViewPr>
    <p:cSldViewPr snapToGrid="0">
      <p:cViewPr varScale="1">
        <p:scale>
          <a:sx n="50" d="100"/>
          <a:sy n="50" d="100"/>
        </p:scale>
        <p:origin x="150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259F6-5D16-49F4-9053-65E8E6B860B5}" type="datetimeFigureOut">
              <a:rPr lang="en-NZ" smtClean="0"/>
              <a:t>19/02/2025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B6143-73A9-458D-A6CA-502343DEF7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3628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Who am I? Data scientist, currently working on PhD in the physics department, doing data analysis of solar wind turbulence.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0672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NESI also have lots of great workshops! Command line,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30325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2527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EE7D1-69E5-A298-5056-F3AAE9E74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591B96-6F24-817C-3506-A46BC38136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4F66D0-41B2-B5A1-1545-1C42C039A7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Who am I? Data scientist, currently working on PhD in the physics department, doing data analysis of solar wind turbulence.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50851-4DB3-22E1-A382-1C77615F6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4992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Who’s never been to a SNAP event before?</a:t>
            </a:r>
          </a:p>
          <a:p>
            <a:r>
              <a:rPr lang="en-NZ" dirty="0"/>
              <a:t>Rep looks good on CV, great for networking, developing your 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59404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(Mentioned a link to a Git tutorial (SC) in the workshop description – won’t actually be working through this, so we can cover more topics – but still a great resource, will have more detail on Git than we cover here.)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Has anyone never used: Git, virtual environments?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4543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1709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Who uses these things already?</a:t>
            </a:r>
          </a:p>
          <a:p>
            <a:r>
              <a:rPr lang="en-NZ" dirty="0"/>
              <a:t>Is version control only important when working in a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44880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Technically, all you need to get started with version control is one command: git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init.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But if you use it with GitHub, you can share codes much more easily (including with future employers)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4 ways to set up a repo on Git: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Someone else’s code? Fork and then clone, or clone directly (explain diffs)</a:t>
            </a:r>
          </a:p>
          <a:p>
            <a:pPr marL="171450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Your code? Create new, or use template. 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This is what we’ll be doing, to show good project structure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NZ" dirty="0"/>
          </a:p>
          <a:p>
            <a:r>
              <a:rPr lang="en-NZ" b="1" dirty="0"/>
              <a:t>Clone </a:t>
            </a:r>
            <a:r>
              <a:rPr lang="en-NZ" dirty="0"/>
              <a:t>= local copy on your computer </a:t>
            </a:r>
            <a:r>
              <a:rPr lang="en-NZ" b="1" i="0" dirty="0"/>
              <a:t>that you want to collaborate on</a:t>
            </a:r>
          </a:p>
          <a:p>
            <a:r>
              <a:rPr lang="en-NZ" b="1" i="0" dirty="0"/>
              <a:t>Fork</a:t>
            </a:r>
            <a:r>
              <a:rPr lang="en-NZ" b="0" i="0" dirty="0"/>
              <a:t> = independent copy on your computer </a:t>
            </a:r>
            <a:r>
              <a:rPr lang="en-NZ" b="1" i="0" dirty="0"/>
              <a:t>for when you don’t want to affect the original version</a:t>
            </a:r>
          </a:p>
          <a:p>
            <a:r>
              <a:rPr lang="en-NZ" b="1" i="0" dirty="0"/>
              <a:t>Template</a:t>
            </a:r>
            <a:r>
              <a:rPr lang="en-NZ" b="0" i="0" dirty="0"/>
              <a:t> = Generate new repo with same structure, branches and files, but without the commit history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3849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Prevents dependency conflicts.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Important part of research reproducibility.</a:t>
            </a:r>
          </a:p>
          <a:p>
            <a:pPr marL="171450" indent="-171450">
              <a:lnSpc>
                <a:spcPts val="1425"/>
              </a:lnSpc>
              <a:buFontTx/>
              <a:buChar char="-"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May have heard of Docker or Singularity: "containers" for greater independence of software from your machine. Here we will stick with the basic but very common implementation: virtual environments and the requirements.txt file.</a:t>
            </a:r>
          </a:p>
          <a:p>
            <a:pPr marL="171450" indent="-171450">
              <a:lnSpc>
                <a:spcPts val="1425"/>
              </a:lnSpc>
              <a:buFontTx/>
              <a:buChar char="-"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FontTx/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Try installation step – should say “already satisfied”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0677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If we don’t commit the data, make sure you have a script that downloads it, or other description of how to access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0737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Undoing changes is not only for undoing edits to a file, but also for bringing back entire deleted files. (Just so long as the file had been committed previously, and not in .</a:t>
            </a:r>
            <a:r>
              <a:rPr lang="en-NZ" dirty="0" err="1"/>
              <a:t>gitignore</a:t>
            </a:r>
            <a:r>
              <a:rPr lang="en-NZ" dirty="0"/>
              <a:t>!)</a:t>
            </a:r>
          </a:p>
          <a:p>
            <a:r>
              <a:rPr lang="en-NZ" dirty="0"/>
              <a:t>How to find commit hash? Git log, or handy VS code Source Control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504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D4B-A132-4145-B888-10DED0B8E5F0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8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754E-921B-4830-955A-57DA37DCA3D6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0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17DD-231A-4157-A85A-924C5FA2F0F1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0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BA3C-8EA5-460B-8CAD-02F83FDB2630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3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3A70-AEA5-463D-AB5C-17F27631C386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6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F030-A4B7-4EF8-B4E3-100EDEF1A6F7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3F6F-882C-43FF-A474-D6D3281C3010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6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9754-6607-4455-AC5A-287689C1D9BB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4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53A4-2A69-4B25-A81F-E43D92F1BCC5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7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D1DA-02FD-4D21-AB5C-3CE06C1DF49A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9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0B8A-5A40-4D44-8F80-EB2F71CD19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6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8C4CD005-E869-4B32-8BD6-0C7643B6A894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10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el.wrench@vuw.ac.n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wcarpentry.github.io/git-novic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urnals.plos.org/ploscompbiol/article?id=10.1371/journal.pcbi.1005510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daniel.wrench@vuw.ac.nz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ournals.plos.org/ploscompbiol/article?id=10.1371/journal.pcbi.1005510" TargetMode="Externa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-wrench/snap-research-templat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F4C75-FA65-5CC6-BD01-FFA8C8140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2" y="960594"/>
            <a:ext cx="5828114" cy="4936812"/>
          </a:xfrm>
        </p:spPr>
        <p:txBody>
          <a:bodyPr anchor="ctr">
            <a:normAutofit/>
          </a:bodyPr>
          <a:lstStyle/>
          <a:p>
            <a:pPr algn="r"/>
            <a:r>
              <a:rPr lang="en-NZ" sz="6000" dirty="0"/>
              <a:t>Intro to Reproducible Research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EC0AF-4981-48F2-DA79-FB6C50B71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0396" y="2172367"/>
            <a:ext cx="3335451" cy="4076700"/>
          </a:xfrm>
        </p:spPr>
        <p:txBody>
          <a:bodyPr anchor="ctr">
            <a:normAutofit/>
          </a:bodyPr>
          <a:lstStyle/>
          <a:p>
            <a:r>
              <a:rPr lang="en-NZ" sz="2200" dirty="0"/>
              <a:t>SNAP workshop</a:t>
            </a:r>
            <a:br>
              <a:rPr lang="en-NZ" sz="2200" dirty="0"/>
            </a:br>
            <a:r>
              <a:rPr lang="en-NZ" sz="2200" dirty="0"/>
              <a:t>Feb 20</a:t>
            </a:r>
            <a:r>
              <a:rPr lang="en-NZ" sz="2200" baseline="30000" dirty="0"/>
              <a:t>th</a:t>
            </a:r>
            <a:r>
              <a:rPr lang="en-NZ" sz="2200" dirty="0"/>
              <a:t> 2025</a:t>
            </a:r>
          </a:p>
          <a:p>
            <a:r>
              <a:rPr lang="en-NZ" sz="2200" dirty="0">
                <a:hlinkClick r:id="rId3"/>
              </a:rPr>
              <a:t>daniel.wrench@vuw.ac.nz</a:t>
            </a:r>
            <a:r>
              <a:rPr lang="en-NZ" sz="2200" dirty="0"/>
              <a:t> </a:t>
            </a:r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EBBFAC50-1B0D-2657-0BDD-9CFBA7343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00396" y="1858961"/>
            <a:ext cx="2657461" cy="139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E8CE-6975-8C6A-4A03-809D2D51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Demo of using git with </a:t>
            </a:r>
            <a:r>
              <a:rPr lang="en-NZ" dirty="0" err="1"/>
              <a:t>hpc</a:t>
            </a:r>
            <a:r>
              <a:rPr lang="en-NZ" dirty="0"/>
              <a:t>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53988-A762-04F9-581F-AAB78053F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65893-55E5-6BF1-5585-B4D74FA6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10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0D5607-FCCF-F753-BC24-3BEB8816E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2847523"/>
            <a:ext cx="4710653" cy="206953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1868639-5740-073E-6BA7-65A696141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791" y="2994079"/>
            <a:ext cx="5414109" cy="219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059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232C-750D-CCEB-52F6-D3FA0B62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SHARING YOUR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4C27A-CD81-95A3-23BE-540C2BE90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b="1" dirty="0"/>
              <a:t>Want reproducible analysis not just for ourselves or our colleagues, but for the whole scientific community. </a:t>
            </a:r>
            <a:r>
              <a:rPr lang="en-NZ" dirty="0"/>
              <a:t>Share data and software in your papers!</a:t>
            </a:r>
            <a:endParaRPr lang="en-NZ" b="1" dirty="0"/>
          </a:p>
          <a:p>
            <a:r>
              <a:rPr lang="en-NZ" b="1" dirty="0"/>
              <a:t>How could we do this?</a:t>
            </a:r>
          </a:p>
          <a:p>
            <a:r>
              <a:rPr lang="en-NZ" dirty="0"/>
              <a:t>All too common: </a:t>
            </a:r>
            <a:r>
              <a:rPr lang="en-NZ" i="1" dirty="0"/>
              <a:t>The data (and maybe poorly documented code) are available on reasonable request</a:t>
            </a:r>
          </a:p>
          <a:p>
            <a:r>
              <a:rPr lang="en-NZ" dirty="0"/>
              <a:t>Better: </a:t>
            </a:r>
            <a:r>
              <a:rPr lang="en-NZ" i="1" dirty="0"/>
              <a:t>Here’s the link to my GitHub repo</a:t>
            </a:r>
          </a:p>
          <a:p>
            <a:r>
              <a:rPr lang="en-NZ" dirty="0"/>
              <a:t>Best: </a:t>
            </a:r>
            <a:r>
              <a:rPr lang="en-NZ" i="1" dirty="0"/>
              <a:t>The code is available on GitHub (link), </a:t>
            </a:r>
            <a:r>
              <a:rPr lang="en-NZ" b="1" i="1" dirty="0"/>
              <a:t>can be used under this license</a:t>
            </a:r>
            <a:r>
              <a:rPr lang="en-NZ" i="1" dirty="0"/>
              <a:t> and </a:t>
            </a:r>
            <a:r>
              <a:rPr lang="en-NZ" b="1" i="1" dirty="0"/>
              <a:t>is archived in </a:t>
            </a:r>
            <a:r>
              <a:rPr lang="en-NZ" b="1" i="1" dirty="0" err="1"/>
              <a:t>Zenodo</a:t>
            </a:r>
            <a:r>
              <a:rPr lang="en-NZ" b="1" i="1" dirty="0"/>
              <a:t> (citation with DOI)</a:t>
            </a:r>
            <a:endParaRPr lang="en-NZ" b="1" dirty="0"/>
          </a:p>
          <a:p>
            <a:r>
              <a:rPr lang="en-NZ" dirty="0" err="1"/>
              <a:t>Zenodo</a:t>
            </a:r>
            <a:r>
              <a:rPr lang="en-NZ" dirty="0"/>
              <a:t>-GitHub integration -&gt; </a:t>
            </a:r>
            <a:r>
              <a:rPr lang="en-NZ" dirty="0" err="1"/>
              <a:t>CITATION.cff</a:t>
            </a:r>
            <a:r>
              <a:rPr lang="en-NZ" dirty="0"/>
              <a:t> file in repo -&gt; easy copy-and-paste </a:t>
            </a:r>
            <a:r>
              <a:rPr lang="en-NZ" dirty="0" err="1"/>
              <a:t>BibTex</a:t>
            </a:r>
            <a:r>
              <a:rPr lang="en-NZ" dirty="0"/>
              <a:t> citation</a:t>
            </a:r>
          </a:p>
          <a:p>
            <a:r>
              <a:rPr lang="en-NZ" b="1" dirty="0"/>
              <a:t>Finally, ensure you have good documentation for when they get the codes! </a:t>
            </a:r>
            <a:r>
              <a:rPr lang="en-NZ" dirty="0"/>
              <a:t>At minimum, a comprehensive README and metadata (explanation of the data and where it came from)</a:t>
            </a:r>
            <a:endParaRPr lang="en-NZ" b="1" dirty="0"/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43C81-E3F2-2CC5-4115-BE881812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A38D3D-39F7-BDAA-54A9-83ED0275D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300" y="1008458"/>
            <a:ext cx="1893341" cy="6731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294227-DB94-7AFC-87CD-D470C8703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192" y="955362"/>
            <a:ext cx="1437997" cy="813294"/>
          </a:xfrm>
          <a:prstGeom prst="rect">
            <a:avLst/>
          </a:prstGeom>
        </p:spPr>
      </p:pic>
      <p:pic>
        <p:nvPicPr>
          <p:cNvPr id="2050" name="Picture 2" descr="figshare">
            <a:extLst>
              <a:ext uri="{FF2B5EF4-FFF2-40B4-BE49-F238E27FC236}">
                <a16:creationId xmlns:a16="http://schemas.microsoft.com/office/drawing/2014/main" id="{77BC3C65-70CD-F852-29E7-2D703007F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273" y="1097402"/>
            <a:ext cx="15906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43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EF42-9A52-AEE2-4F3B-E6137833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9EC90-46C7-314A-9372-06B5E4AF3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802892"/>
            <a:ext cx="10691265" cy="3739896"/>
          </a:xfrm>
        </p:spPr>
        <p:txBody>
          <a:bodyPr>
            <a:normAutofit fontScale="92500" lnSpcReduction="20000"/>
          </a:bodyPr>
          <a:lstStyle/>
          <a:p>
            <a:r>
              <a:rPr lang="en-NZ" dirty="0"/>
              <a:t>Feel free to use my template however much you want – just remember the “Use this template” button</a:t>
            </a:r>
          </a:p>
          <a:p>
            <a:r>
              <a:rPr lang="en-NZ" dirty="0"/>
              <a:t>This is all extra work, but it’s worth it: for you, for your colleagues, and for science</a:t>
            </a:r>
          </a:p>
          <a:p>
            <a:r>
              <a:rPr lang="en-NZ" dirty="0"/>
              <a:t>It’s also not the whole picture: need tidy, readable, documented, modular code as well!</a:t>
            </a:r>
          </a:p>
          <a:p>
            <a:r>
              <a:rPr lang="en-NZ" dirty="0"/>
              <a:t>ChatGPT and other LLMs are an invaluable tool – as long as you’re not blindly copy-pasting!</a:t>
            </a:r>
          </a:p>
          <a:p>
            <a:pPr lvl="1"/>
            <a:r>
              <a:rPr lang="en-NZ" dirty="0"/>
              <a:t>For VS Code users, highly recommend installing Copilot. Limited version free to everyone, unlimited if you sign up to a GitHub student account</a:t>
            </a:r>
          </a:p>
          <a:p>
            <a:r>
              <a:rPr lang="en-NZ" dirty="0"/>
              <a:t>Great resources:</a:t>
            </a:r>
          </a:p>
          <a:p>
            <a:pPr lvl="1"/>
            <a:r>
              <a:rPr lang="en-US" dirty="0">
                <a:hlinkClick r:id="rId3"/>
              </a:rPr>
              <a:t>Git Software Carpentry tutorial</a:t>
            </a:r>
            <a:r>
              <a:rPr lang="en-US" dirty="0"/>
              <a:t>, including Chapter 10 on Open Science</a:t>
            </a:r>
          </a:p>
          <a:p>
            <a:pPr lvl="1"/>
            <a:r>
              <a:rPr lang="en-US" dirty="0">
                <a:hlinkClick r:id="rId4"/>
              </a:rPr>
              <a:t>Good enough practices in scientific computing (Wilson et al., 2017</a:t>
            </a:r>
            <a:r>
              <a:rPr lang="en-US" dirty="0"/>
              <a:t>)</a:t>
            </a:r>
            <a:endParaRPr lang="en-NZ" dirty="0"/>
          </a:p>
          <a:p>
            <a:r>
              <a:rPr lang="en-NZ" dirty="0"/>
              <a:t>Any volunteers for SNAP student rep?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F4115-B136-44FB-5CD5-40024E5D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5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Yellow question mark">
            <a:extLst>
              <a:ext uri="{FF2B5EF4-FFF2-40B4-BE49-F238E27FC236}">
                <a16:creationId xmlns:a16="http://schemas.microsoft.com/office/drawing/2014/main" id="{C6E03F89-7B13-68CA-1F91-843DDA515A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8D158-0E70-060C-3FF0-2113656E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871759"/>
            <a:ext cx="5067300" cy="3497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0DAFF-2D99-9BF6-0B5C-3E65778D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063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0EC0A-7EE8-59B9-041F-47B062F31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37E3-A76D-3A7A-56FE-0767DBA25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2" y="960594"/>
            <a:ext cx="5828114" cy="4936812"/>
          </a:xfrm>
        </p:spPr>
        <p:txBody>
          <a:bodyPr anchor="ctr">
            <a:normAutofit/>
          </a:bodyPr>
          <a:lstStyle/>
          <a:p>
            <a:pPr algn="r"/>
            <a:r>
              <a:rPr lang="en-NZ" sz="6000" dirty="0"/>
              <a:t>Intro to Reproducible Research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F3FDF-56C2-F4FE-151F-1817B6525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0396" y="2172367"/>
            <a:ext cx="3019423" cy="4076700"/>
          </a:xfrm>
        </p:spPr>
        <p:txBody>
          <a:bodyPr anchor="ctr">
            <a:normAutofit/>
          </a:bodyPr>
          <a:lstStyle/>
          <a:p>
            <a:r>
              <a:rPr lang="en-NZ" sz="2200" dirty="0"/>
              <a:t>SNAP workshop</a:t>
            </a:r>
            <a:br>
              <a:rPr lang="en-NZ" sz="2200" dirty="0"/>
            </a:br>
            <a:r>
              <a:rPr lang="en-NZ" sz="2200" dirty="0"/>
              <a:t>Feb 20</a:t>
            </a:r>
            <a:r>
              <a:rPr lang="en-NZ" sz="2200" baseline="30000" dirty="0"/>
              <a:t>th</a:t>
            </a:r>
            <a:r>
              <a:rPr lang="en-NZ" sz="2200" dirty="0"/>
              <a:t> 2025</a:t>
            </a:r>
          </a:p>
          <a:p>
            <a:r>
              <a:rPr lang="en-NZ" sz="2200" dirty="0">
                <a:hlinkClick r:id="rId3"/>
              </a:rPr>
              <a:t>daniel.wrench@vuw.ac.nz</a:t>
            </a:r>
            <a:r>
              <a:rPr lang="en-NZ" sz="2200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B8ADC1E-ADA3-7BDB-870B-A1D61FB6A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6294" y="1885949"/>
            <a:ext cx="2319744" cy="121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68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FE150-E36E-8E49-03D6-C4480D0A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80776" cy="1180210"/>
          </a:xfrm>
        </p:spPr>
        <p:txBody>
          <a:bodyPr>
            <a:normAutofit/>
          </a:bodyPr>
          <a:lstStyle/>
          <a:p>
            <a:r>
              <a:rPr lang="en-NZ"/>
              <a:t>What is SNAP?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C6CE0-6504-6D65-BA1C-4EED441A1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960" y="2346960"/>
            <a:ext cx="4819903" cy="3775456"/>
          </a:xfrm>
        </p:spPr>
        <p:txBody>
          <a:bodyPr>
            <a:normAutofit/>
          </a:bodyPr>
          <a:lstStyle/>
          <a:p>
            <a:r>
              <a:rPr lang="en-NZ" dirty="0"/>
              <a:t>Interdisciplinary community of researchers who code, simulate, use supercomputers (e.g. </a:t>
            </a:r>
            <a:r>
              <a:rPr lang="en-NZ" dirty="0" err="1"/>
              <a:t>Rāpoi</a:t>
            </a:r>
            <a:r>
              <a:rPr lang="en-NZ" dirty="0"/>
              <a:t>), etc.</a:t>
            </a:r>
          </a:p>
          <a:p>
            <a:r>
              <a:rPr lang="en-NZ" dirty="0"/>
              <a:t>Sharing expertise across subjects</a:t>
            </a:r>
          </a:p>
          <a:p>
            <a:r>
              <a:rPr lang="en-NZ" b="1" dirty="0"/>
              <a:t>Looking for student rep</a:t>
            </a:r>
          </a:p>
          <a:p>
            <a:pPr lvl="1"/>
            <a:r>
              <a:rPr lang="en-NZ" dirty="0"/>
              <a:t>Helping connect with postgrad student community</a:t>
            </a:r>
          </a:p>
          <a:p>
            <a:pPr lvl="1"/>
            <a:r>
              <a:rPr lang="en-NZ" dirty="0"/>
              <a:t>Monthly meetings</a:t>
            </a:r>
          </a:p>
          <a:p>
            <a:pPr lvl="1"/>
            <a:r>
              <a:rPr lang="en-NZ" dirty="0"/>
              <a:t>Good for networking and CV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D4BF2-E3FA-E546-2CAD-8BD0B1FC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495065-8864-87FB-2BCC-25476996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id="{546229E4-B348-3B81-AF82-26FB6D897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978" y="2286633"/>
            <a:ext cx="5549902" cy="291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3235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3BD60-A6E8-56C9-BF56-170D71D3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r>
              <a:rPr lang="en-NZ" dirty="0"/>
              <a:t>SUMMARY OF WORKSHOP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E30DF5A-473B-FE8F-7DC1-3A3F294BF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057908"/>
            <a:ext cx="6400800" cy="390398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NZ" sz="1800" b="1" dirty="0"/>
              <a:t>What is reproducible research?</a:t>
            </a:r>
          </a:p>
          <a:p>
            <a:pPr>
              <a:lnSpc>
                <a:spcPct val="100000"/>
              </a:lnSpc>
            </a:pPr>
            <a:r>
              <a:rPr lang="en-NZ" sz="1800" b="1" dirty="0"/>
              <a:t>Creating a reproducible data pipeline</a:t>
            </a:r>
            <a:r>
              <a:rPr lang="en-NZ" sz="1800" dirty="0"/>
              <a:t>, as one would regularly encounter in scientific analysis or data science</a:t>
            </a:r>
          </a:p>
          <a:p>
            <a:pPr lvl="1">
              <a:lnSpc>
                <a:spcPct val="100000"/>
              </a:lnSpc>
            </a:pPr>
            <a:r>
              <a:rPr lang="en-NZ" b="1" dirty="0"/>
              <a:t>Good code repository structure</a:t>
            </a:r>
          </a:p>
          <a:p>
            <a:pPr lvl="1">
              <a:lnSpc>
                <a:spcPct val="100000"/>
              </a:lnSpc>
            </a:pPr>
            <a:r>
              <a:rPr lang="en-NZ" b="1" dirty="0"/>
              <a:t>Using Git and GitHub</a:t>
            </a:r>
          </a:p>
          <a:p>
            <a:pPr lvl="1">
              <a:lnSpc>
                <a:spcPct val="100000"/>
              </a:lnSpc>
            </a:pPr>
            <a:r>
              <a:rPr lang="en-NZ" b="1" dirty="0"/>
              <a:t>Virtual environments</a:t>
            </a:r>
          </a:p>
          <a:p>
            <a:pPr lvl="1">
              <a:lnSpc>
                <a:spcPct val="100000"/>
              </a:lnSpc>
            </a:pPr>
            <a:r>
              <a:rPr lang="en-NZ" b="1" dirty="0"/>
              <a:t>Sharing your codes</a:t>
            </a:r>
          </a:p>
          <a:p>
            <a:pPr>
              <a:lnSpc>
                <a:spcPct val="100000"/>
              </a:lnSpc>
            </a:pPr>
            <a:r>
              <a:rPr lang="en-NZ" sz="1800" dirty="0"/>
              <a:t>Won’t cover: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Branches, pull requests and other intermediate/advanced aspects of Git (unless we have time and interest)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Object-oriented programming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Testing,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__init__.py</a:t>
            </a:r>
            <a:r>
              <a:rPr lang="en-US" dirty="0"/>
              <a:t> files, and other aspects of creating a piece of "software"</a:t>
            </a:r>
            <a:endParaRPr lang="en-NZ" dirty="0"/>
          </a:p>
          <a:p>
            <a:pPr lvl="1">
              <a:lnSpc>
                <a:spcPct val="100000"/>
              </a:lnSpc>
            </a:pPr>
            <a:endParaRPr lang="en-NZ" sz="15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04E80C90-90E4-B49F-9CDD-492A71AF3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7C406-0C94-3AFB-773B-D6C2330F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2211-370E-EA2D-45D2-8DED3C10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YOU WILL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FC8DE-948B-BD6A-2267-137CA354F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 following programs installed</a:t>
            </a:r>
          </a:p>
          <a:p>
            <a:pPr lvl="1"/>
            <a:r>
              <a:rPr lang="en-NZ" dirty="0"/>
              <a:t>Git (see file doc/git_setup_guide.md for details)</a:t>
            </a:r>
          </a:p>
          <a:p>
            <a:pPr lvl="1"/>
            <a:r>
              <a:rPr lang="en-NZ" dirty="0"/>
              <a:t>Python</a:t>
            </a:r>
          </a:p>
          <a:p>
            <a:r>
              <a:rPr lang="en-NZ" dirty="0"/>
              <a:t>An account on GitHub.com</a:t>
            </a:r>
          </a:p>
          <a:p>
            <a:r>
              <a:rPr lang="en-NZ" dirty="0"/>
              <a:t>A terminal or IDE of your choice (I’ll be working in the terminal and VS Code)</a:t>
            </a:r>
          </a:p>
          <a:p>
            <a:r>
              <a:rPr lang="en-NZ" b="1" dirty="0"/>
              <a:t>Ask if you need help getting set 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47DFC-5325-7E39-74E9-2BDDF603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CF0D9-661A-5C34-E895-31A7FFC7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10467584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dirty="0"/>
              <a:t>What is reproducible research?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F67DD-E4F3-7A06-A932-800B2FF22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1783831"/>
            <a:ext cx="6928263" cy="417805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NZ" dirty="0"/>
              <a:t>AKA open science, sustainable research software</a:t>
            </a:r>
          </a:p>
          <a:p>
            <a:pPr>
              <a:lnSpc>
                <a:spcPct val="100000"/>
              </a:lnSpc>
            </a:pPr>
            <a:r>
              <a:rPr lang="en-NZ" b="1" dirty="0"/>
              <a:t>What do these terms mean to you?</a:t>
            </a:r>
          </a:p>
          <a:p>
            <a:pPr>
              <a:lnSpc>
                <a:spcPct val="100000"/>
              </a:lnSpc>
            </a:pPr>
            <a:r>
              <a:rPr lang="en-NZ" dirty="0"/>
              <a:t>Set of principles and practices in scientific computing (version control, documentation, virtual environments, etc.) that ensure</a:t>
            </a:r>
          </a:p>
          <a:p>
            <a:pPr lvl="1">
              <a:lnSpc>
                <a:spcPct val="100000"/>
              </a:lnSpc>
            </a:pPr>
            <a:r>
              <a:rPr lang="en-NZ" sz="2000" dirty="0"/>
              <a:t>Collaboration</a:t>
            </a:r>
          </a:p>
          <a:p>
            <a:pPr lvl="1">
              <a:lnSpc>
                <a:spcPct val="100000"/>
              </a:lnSpc>
            </a:pPr>
            <a:r>
              <a:rPr lang="en-NZ" sz="2000" dirty="0"/>
              <a:t>Longevity</a:t>
            </a:r>
          </a:p>
          <a:p>
            <a:pPr lvl="1">
              <a:lnSpc>
                <a:spcPct val="100000"/>
              </a:lnSpc>
            </a:pPr>
            <a:r>
              <a:rPr lang="en-NZ" sz="2000" dirty="0"/>
              <a:t>Transparency</a:t>
            </a:r>
          </a:p>
          <a:p>
            <a:pPr>
              <a:lnSpc>
                <a:spcPct val="100000"/>
              </a:lnSpc>
            </a:pPr>
            <a:r>
              <a:rPr lang="en-NZ" dirty="0"/>
              <a:t>Allows your work to be understood and trusted by</a:t>
            </a:r>
          </a:p>
          <a:p>
            <a:pPr lvl="1">
              <a:lnSpc>
                <a:spcPct val="100000"/>
              </a:lnSpc>
            </a:pPr>
            <a:r>
              <a:rPr lang="en-NZ" sz="2000" dirty="0"/>
              <a:t>Yourself, 6 months from now</a:t>
            </a:r>
          </a:p>
          <a:p>
            <a:pPr lvl="1">
              <a:lnSpc>
                <a:spcPct val="100000"/>
              </a:lnSpc>
            </a:pPr>
            <a:r>
              <a:rPr lang="en-NZ" sz="2000" dirty="0"/>
              <a:t>Your supervisor and colleagues</a:t>
            </a:r>
          </a:p>
          <a:p>
            <a:pPr lvl="1">
              <a:lnSpc>
                <a:spcPct val="100000"/>
              </a:lnSpc>
            </a:pPr>
            <a:r>
              <a:rPr lang="en-NZ" sz="2000" dirty="0"/>
              <a:t>The scientific community at large: </a:t>
            </a:r>
            <a:r>
              <a:rPr lang="en-NZ" sz="2000" b="1" dirty="0"/>
              <a:t>the more open work is, the more widely it is cited and re-used</a:t>
            </a:r>
            <a:endParaRPr lang="en-NZ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9168EF4B-DA52-8C60-2877-ED596E908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8E463-A586-4DA0-51DB-097FC0C2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C8189B-9996-0120-7AE8-BE9763757A4C}"/>
              </a:ext>
            </a:extLst>
          </p:cNvPr>
          <p:cNvSpPr txBox="1">
            <a:spLocks/>
          </p:cNvSpPr>
          <p:nvPr/>
        </p:nvSpPr>
        <p:spPr>
          <a:xfrm>
            <a:off x="7155811" y="1804770"/>
            <a:ext cx="4652937" cy="512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1800" b="1" dirty="0"/>
              <a:t>Nice paper: </a:t>
            </a:r>
            <a:r>
              <a:rPr lang="en-US" sz="1800" dirty="0">
                <a:hlinkClick r:id="rId5"/>
              </a:rPr>
              <a:t>Good enough practices in scientific computing (Wilson et al., 2017)</a:t>
            </a:r>
            <a:endParaRPr kumimoji="0" lang="en-NZ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endParaRPr lang="en-NZ" sz="1800" b="1" dirty="0"/>
          </a:p>
          <a:p>
            <a:endParaRPr lang="en-NZ" sz="1800" b="1" dirty="0"/>
          </a:p>
        </p:txBody>
      </p:sp>
    </p:spTree>
    <p:extLst>
      <p:ext uri="{BB962C8B-B14F-4D97-AF65-F5344CB8AC3E}">
        <p14:creationId xmlns:p14="http://schemas.microsoft.com/office/powerpoint/2010/main" val="92649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BF47-3134-E065-75EC-56D83FA7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TASK 1: </a:t>
            </a:r>
            <a:r>
              <a:rPr lang="en-NZ" b="1" dirty="0"/>
              <a:t>GET STARTED WITH A GIT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95559-9A4D-A670-0678-8F69480FD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NZ" dirty="0"/>
              <a:t>Understand Clone vs. Fork vs. Use template</a:t>
            </a:r>
          </a:p>
          <a:p>
            <a:pPr marL="457200" indent="-457200">
              <a:buAutoNum type="arabicPeriod"/>
            </a:pPr>
            <a:r>
              <a:rPr lang="en-NZ" dirty="0">
                <a:hlinkClick r:id="rId3"/>
              </a:rPr>
              <a:t>Go to github.com, search </a:t>
            </a:r>
            <a:r>
              <a:rPr lang="en-NZ" b="1" dirty="0">
                <a:hlinkClick r:id="rId3"/>
              </a:rPr>
              <a:t>snap research template</a:t>
            </a:r>
            <a:endParaRPr lang="en-NZ" b="1" dirty="0"/>
          </a:p>
          <a:p>
            <a:pPr marL="457200" indent="-457200">
              <a:buAutoNum type="arabicPeriod"/>
            </a:pPr>
            <a:r>
              <a:rPr lang="en-NZ" dirty="0"/>
              <a:t>Use this template   -&gt; Create a new repository</a:t>
            </a:r>
          </a:p>
          <a:p>
            <a:pPr marL="457200" indent="-457200">
              <a:buAutoNum type="arabicPeriod"/>
            </a:pPr>
            <a:r>
              <a:rPr lang="en-NZ" dirty="0"/>
              <a:t>Give it your own name</a:t>
            </a:r>
          </a:p>
          <a:p>
            <a:pPr marL="457200" indent="-457200">
              <a:buAutoNum type="arabicPeriod"/>
            </a:pPr>
            <a:r>
              <a:rPr lang="en-NZ" dirty="0"/>
              <a:t>Wonder at your perfectly-structured creation!</a:t>
            </a:r>
          </a:p>
          <a:p>
            <a:pPr marL="457200" indent="-457200">
              <a:buAutoNum type="arabicPeriod"/>
            </a:pPr>
            <a:r>
              <a:rPr lang="en-NZ" dirty="0"/>
              <a:t>Code -&gt; Local -&gt; copy HTTPs URL</a:t>
            </a:r>
          </a:p>
          <a:p>
            <a:pPr marL="457200" indent="-457200">
              <a:buAutoNum type="arabicPeriod"/>
            </a:pPr>
            <a:r>
              <a:rPr lang="en-NZ" dirty="0"/>
              <a:t>Open a terminal (in VS Code, Git Bash, whatever) and navigate to where you want to work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NZ" b="1" dirty="0">
                <a:effectLst/>
                <a:latin typeface="Consolas" panose="020B0609020204030204" pitchFamily="49" charset="0"/>
              </a:rPr>
              <a:t>git clone </a:t>
            </a:r>
            <a:r>
              <a:rPr lang="en-NZ" b="1" dirty="0" err="1">
                <a:latin typeface="Consolas" panose="020B0609020204030204" pitchFamily="49" charset="0"/>
              </a:rPr>
              <a:t>paste_url_here</a:t>
            </a:r>
            <a:endParaRPr lang="en-NZ" b="1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NZ" b="1" dirty="0">
                <a:effectLst/>
                <a:latin typeface="Consolas" panose="020B0609020204030204" pitchFamily="49" charset="0"/>
              </a:rPr>
              <a:t>cd your-repo-name</a:t>
            </a:r>
            <a:r>
              <a:rPr lang="en-NZ" dirty="0">
                <a:effectLst/>
                <a:latin typeface="Consolas" panose="020B0609020204030204" pitchFamily="49" charset="0"/>
              </a:rPr>
              <a:t> </a:t>
            </a:r>
            <a:r>
              <a:rPr lang="en-NZ" dirty="0">
                <a:effectLst/>
              </a:rPr>
              <a:t>Check out structure, requirements.txt</a:t>
            </a:r>
            <a:endParaRPr lang="en-NZ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NZ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NZ" i="1" dirty="0">
              <a:effectLst/>
            </a:endParaRPr>
          </a:p>
          <a:p>
            <a:pPr marL="457200" indent="-457200">
              <a:buAutoNum type="arabicPeriod"/>
            </a:pPr>
            <a:endParaRPr lang="en-NZ" dirty="0"/>
          </a:p>
          <a:p>
            <a:pPr marL="457200" indent="-457200">
              <a:buAutoNum type="arabicPeriod"/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373A6-8AC9-96EB-4811-AE996B24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C3823C-7045-9D9A-C204-F2B27CED8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732" y="2967896"/>
            <a:ext cx="1806619" cy="52137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5BD3716-1105-2792-8952-457356E516B8}"/>
              </a:ext>
            </a:extLst>
          </p:cNvPr>
          <p:cNvSpPr txBox="1">
            <a:spLocks/>
          </p:cNvSpPr>
          <p:nvPr/>
        </p:nvSpPr>
        <p:spPr>
          <a:xfrm>
            <a:off x="6850353" y="2231136"/>
            <a:ext cx="5002962" cy="15650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1800" b="1" dirty="0"/>
              <a:t>OR </a:t>
            </a:r>
            <a:r>
              <a:rPr lang="en-NZ" sz="1800" dirty="0"/>
              <a:t>start with an existing folder on your computer</a:t>
            </a:r>
          </a:p>
          <a:p>
            <a:endParaRPr lang="en-NZ" sz="18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(git remote add origin </a:t>
            </a:r>
            <a:r>
              <a:rPr kumimoji="0" lang="en-NZ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github_url.git</a:t>
            </a: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endParaRPr lang="en-NZ" sz="1800" b="1" dirty="0"/>
          </a:p>
          <a:p>
            <a:endParaRPr lang="en-NZ" sz="1800" b="1" dirty="0"/>
          </a:p>
        </p:txBody>
      </p:sp>
    </p:spTree>
    <p:extLst>
      <p:ext uri="{BB962C8B-B14F-4D97-AF65-F5344CB8AC3E}">
        <p14:creationId xmlns:p14="http://schemas.microsoft.com/office/powerpoint/2010/main" val="324926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89B8-F35F-B038-E140-133B6B5A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TASK 2: </a:t>
            </a:r>
            <a:r>
              <a:rPr lang="en-NZ" b="1" dirty="0"/>
              <a:t>SET UP A VIRTUAL ENVIRONMENT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A6193-B74B-E8C5-39FC-C86CE4BEC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NZ" b="1" dirty="0"/>
              <a:t>What is a virtual environment?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Follow steps in README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In step 3, first </a:t>
            </a: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pip install </a:t>
            </a:r>
            <a:r>
              <a:rPr lang="en-NZ" dirty="0"/>
              <a:t>the following packages</a:t>
            </a:r>
          </a:p>
          <a:p>
            <a:pPr lvl="1"/>
            <a:r>
              <a:rPr lang="en-NZ" dirty="0">
                <a:latin typeface="Consolas" panose="020B0609020204030204" pitchFamily="49" charset="0"/>
                <a:cs typeface="Courier New" panose="02070309020205020404" pitchFamily="49" charset="0"/>
              </a:rPr>
              <a:t>pandas</a:t>
            </a:r>
          </a:p>
          <a:p>
            <a:pPr lvl="1"/>
            <a:r>
              <a:rPr lang="en-NZ" dirty="0">
                <a:latin typeface="Consolas" panose="020B0609020204030204" pitchFamily="49" charset="0"/>
                <a:cs typeface="Courier New" panose="02070309020205020404" pitchFamily="49" charset="0"/>
              </a:rPr>
              <a:t>requests</a:t>
            </a:r>
          </a:p>
          <a:p>
            <a:pPr lvl="1"/>
            <a:r>
              <a:rPr lang="en-NZ" dirty="0">
                <a:latin typeface="Consolas" panose="020B0609020204030204" pitchFamily="49" charset="0"/>
                <a:cs typeface="Courier New" panose="02070309020205020404" pitchFamily="49" charset="0"/>
              </a:rPr>
              <a:t>matplotlib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Make your first commit! (requirements.txt). Note changes in git status.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git status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git add requirements.txt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git commit –m “concise but informative description of changes”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git status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git push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git status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25182-04F8-D145-20AE-89FD5712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E05780-52A9-CD18-E735-7F75D11A9F96}"/>
              </a:ext>
            </a:extLst>
          </p:cNvPr>
          <p:cNvSpPr txBox="1">
            <a:spLocks/>
          </p:cNvSpPr>
          <p:nvPr/>
        </p:nvSpPr>
        <p:spPr>
          <a:xfrm>
            <a:off x="8082636" y="2616454"/>
            <a:ext cx="3088468" cy="13647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1800" b="1" dirty="0"/>
              <a:t>OR </a:t>
            </a:r>
            <a:r>
              <a:rPr lang="en-NZ" sz="1800" dirty="0"/>
              <a:t>other options</a:t>
            </a:r>
          </a:p>
          <a:p>
            <a:endParaRPr lang="en-NZ" sz="18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Conda: </a:t>
            </a:r>
            <a:r>
              <a:rPr kumimoji="0" lang="en-NZ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environment.yml</a:t>
            </a:r>
            <a:endParaRPr kumimoji="0" lang="en-NZ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1800" cap="none" spc="0" dirty="0">
                <a:latin typeface="Consolas" panose="020B0609020204030204" pitchFamily="49" charset="0"/>
                <a:ea typeface="+mn-ea"/>
                <a:cs typeface="+mn-cs"/>
              </a:rPr>
              <a:t>R: </a:t>
            </a:r>
            <a:r>
              <a:rPr lang="en-NZ" sz="1800" cap="none" spc="0" dirty="0" err="1">
                <a:latin typeface="Consolas" panose="020B0609020204030204" pitchFamily="49" charset="0"/>
                <a:ea typeface="+mn-ea"/>
                <a:cs typeface="+mn-cs"/>
              </a:rPr>
              <a:t>renv</a:t>
            </a:r>
            <a:endParaRPr kumimoji="0" lang="en-NZ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endParaRPr lang="en-NZ" sz="1800" b="1" dirty="0"/>
          </a:p>
          <a:p>
            <a:endParaRPr lang="en-NZ" sz="18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EDCE04C-D4B0-9126-57D8-2CFAF47F1286}"/>
              </a:ext>
            </a:extLst>
          </p:cNvPr>
          <p:cNvSpPr txBox="1">
            <a:spLocks/>
          </p:cNvSpPr>
          <p:nvPr/>
        </p:nvSpPr>
        <p:spPr>
          <a:xfrm>
            <a:off x="8082636" y="4346544"/>
            <a:ext cx="3088468" cy="13647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1800" b="1" dirty="0"/>
              <a:t>Extra for experts</a:t>
            </a:r>
            <a:endParaRPr lang="en-NZ" sz="1800" dirty="0"/>
          </a:p>
          <a:p>
            <a:endParaRPr lang="en-NZ" sz="18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Look at </a:t>
            </a:r>
            <a:r>
              <a:rPr kumimoji="0" lang="en-NZ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calmcode</a:t>
            </a: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guide to pip-tools compile</a:t>
            </a:r>
            <a:endParaRPr kumimoji="0" lang="en-NZ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endParaRPr lang="en-NZ" sz="1800" b="1" dirty="0"/>
          </a:p>
          <a:p>
            <a:endParaRPr lang="en-NZ" sz="1800" b="1" dirty="0"/>
          </a:p>
        </p:txBody>
      </p:sp>
    </p:spTree>
    <p:extLst>
      <p:ext uri="{BB962C8B-B14F-4D97-AF65-F5344CB8AC3E}">
        <p14:creationId xmlns:p14="http://schemas.microsoft.com/office/powerpoint/2010/main" val="410925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9C15-193D-15CF-43FB-95B5687F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TASK 3: </a:t>
            </a:r>
            <a:r>
              <a:rPr lang="en-NZ" b="1" dirty="0"/>
              <a:t>download data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2468-64AF-A4E2-C36C-58F45BBEC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NZ" dirty="0"/>
              <a:t>Run the code in </a:t>
            </a:r>
            <a:r>
              <a:rPr lang="en-NZ" dirty="0">
                <a:latin typeface="Consolas" panose="020B0609020204030204" pitchFamily="49" charset="0"/>
                <a:cs typeface="Courier New" panose="02070309020205020404" pitchFamily="49" charset="0"/>
              </a:rPr>
              <a:t>scripts/</a:t>
            </a:r>
            <a:r>
              <a:rPr lang="en-NZ" dirty="0"/>
              <a:t> from the terminal or VS Code play button</a:t>
            </a:r>
          </a:p>
          <a:p>
            <a:pPr marL="457200" indent="-457200">
              <a:buFont typeface="+mj-lt"/>
              <a:buAutoNum type="arabicPeriod"/>
            </a:pPr>
            <a:r>
              <a:rPr lang="en-NZ" b="1" dirty="0"/>
              <a:t>Can/should we commit this file?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Delete from the terminal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Correct the </a:t>
            </a:r>
            <a:r>
              <a:rPr lang="en-NZ" dirty="0" err="1">
                <a:latin typeface="Consolas" panose="020B0609020204030204" pitchFamily="49" charset="0"/>
                <a:cs typeface="Courier New" panose="02070309020205020404" pitchFamily="49" charset="0"/>
              </a:rPr>
              <a:t>output_path</a:t>
            </a:r>
            <a:r>
              <a:rPr lang="en-NZ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NZ" dirty="0"/>
              <a:t>in the script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Re-run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Note </a:t>
            </a: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git status</a:t>
            </a:r>
          </a:p>
          <a:p>
            <a:pPr marL="457200" indent="-457200">
              <a:buFont typeface="+mj-lt"/>
              <a:buAutoNum type="arabicPeriod"/>
            </a:pPr>
            <a:r>
              <a:rPr lang="en-NZ" b="1" dirty="0"/>
              <a:t>What if you only wanted to ignore the raw data, and share the processed stuff?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Pull up changes made to the script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Commit this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157AF-0FEA-0F04-B2C6-0E34B59C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36194-D848-ED86-C008-30068294A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6659-41D3-7E5D-1790-A028A66A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TASK 4: </a:t>
            </a:r>
            <a:r>
              <a:rPr lang="en-NZ" b="1" dirty="0"/>
              <a:t>plot data AND UNDO MISTAKES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B3656-E521-1A34-3B31-B5C8EE088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10691265" cy="393115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Make a plot of this data. </a:t>
            </a:r>
            <a:r>
              <a:rPr lang="en-US" dirty="0"/>
              <a:t>Up to you how to do it: doesn't need to be fancy. Think about where the code and output should go, a good name for it. Make sure can run from terminal.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Commit this file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Undoing saved (but </a:t>
            </a:r>
            <a:r>
              <a:rPr lang="en-NZ" b="1" dirty="0"/>
              <a:t>uncommitted</a:t>
            </a:r>
            <a:r>
              <a:rPr lang="en-NZ" dirty="0"/>
              <a:t> changes)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Z" dirty="0"/>
              <a:t>Delete a bunch of the file and save 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Z" dirty="0"/>
              <a:t>Check with </a:t>
            </a: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git status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Z" dirty="0"/>
              <a:t>Undo the change: </a:t>
            </a: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git restore </a:t>
            </a:r>
            <a:r>
              <a:rPr lang="en-NZ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file_name</a:t>
            </a:r>
            <a:endParaRPr lang="en-NZ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NZ" dirty="0">
                <a:cs typeface="Courier New" panose="02070309020205020404" pitchFamily="49" charset="0"/>
              </a:rPr>
              <a:t>Undoing </a:t>
            </a:r>
            <a:r>
              <a:rPr lang="en-NZ" b="1" dirty="0">
                <a:cs typeface="Courier New" panose="02070309020205020404" pitchFamily="49" charset="0"/>
              </a:rPr>
              <a:t>committed</a:t>
            </a:r>
            <a:r>
              <a:rPr lang="en-NZ" dirty="0">
                <a:cs typeface="Courier New" panose="02070309020205020404" pitchFamily="49" charset="0"/>
              </a:rPr>
              <a:t> changes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Z" dirty="0">
                <a:cs typeface="Courier New" panose="02070309020205020404" pitchFamily="49" charset="0"/>
              </a:rPr>
              <a:t>Change it again, commit, push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Z" dirty="0">
                <a:cs typeface="Courier New" panose="02070309020205020404" pitchFamily="49" charset="0"/>
              </a:rPr>
              <a:t>Undo the latest commit: </a:t>
            </a: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git revert 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651DC-9238-95F6-939D-19CC0FB9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8081AF-03DD-2A7C-EBC2-DEC6AB02F9BD}"/>
              </a:ext>
            </a:extLst>
          </p:cNvPr>
          <p:cNvSpPr txBox="1">
            <a:spLocks/>
          </p:cNvSpPr>
          <p:nvPr/>
        </p:nvSpPr>
        <p:spPr>
          <a:xfrm>
            <a:off x="7045139" y="3371347"/>
            <a:ext cx="4210050" cy="13647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1800" b="1" dirty="0"/>
              <a:t>PLOTTING TIPS:</a:t>
            </a:r>
            <a:r>
              <a:rPr lang="en-NZ" sz="1800" dirty="0"/>
              <a:t> May want to include</a:t>
            </a:r>
          </a:p>
          <a:p>
            <a:endParaRPr lang="en-NZ" sz="18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plt.xticks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(rotation=45)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plt.tight_layout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endParaRPr lang="en-NZ" sz="1800" b="1" dirty="0">
              <a:latin typeface="Consolas" panose="020B0609020204030204" pitchFamily="49" charset="0"/>
            </a:endParaRPr>
          </a:p>
          <a:p>
            <a:endParaRPr lang="en-NZ" sz="18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BC9EC70-F71B-AFBE-C552-A0C4FBF6CE93}"/>
              </a:ext>
            </a:extLst>
          </p:cNvPr>
          <p:cNvSpPr txBox="1">
            <a:spLocks/>
          </p:cNvSpPr>
          <p:nvPr/>
        </p:nvSpPr>
        <p:spPr>
          <a:xfrm>
            <a:off x="7045139" y="5294904"/>
            <a:ext cx="4210050" cy="6667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1800" dirty="0"/>
              <a:t>Go back to a specific commit by replacing </a:t>
            </a:r>
            <a:r>
              <a:rPr lang="en-NZ" sz="1800" dirty="0">
                <a:latin typeface="Consolas" panose="020B0609020204030204" pitchFamily="49" charset="0"/>
              </a:rPr>
              <a:t>head</a:t>
            </a:r>
            <a:r>
              <a:rPr lang="en-NZ" sz="1800" dirty="0"/>
              <a:t> with the COMMIT HASH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6550FC-0FDB-960D-58AC-D0E0758D7871}"/>
              </a:ext>
            </a:extLst>
          </p:cNvPr>
          <p:cNvCxnSpPr/>
          <p:nvPr/>
        </p:nvCxnSpPr>
        <p:spPr>
          <a:xfrm flipH="1">
            <a:off x="6096000" y="5791200"/>
            <a:ext cx="949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5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1478</Words>
  <Application>Microsoft Office PowerPoint</Application>
  <PresentationFormat>Widescreen</PresentationFormat>
  <Paragraphs>176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Calisto MT</vt:lpstr>
      <vt:lpstr>Consolas</vt:lpstr>
      <vt:lpstr>Courier New</vt:lpstr>
      <vt:lpstr>Univers Condensed</vt:lpstr>
      <vt:lpstr>ChronicleVTI</vt:lpstr>
      <vt:lpstr>Intro to Reproducible Research </vt:lpstr>
      <vt:lpstr>What is SNAP?</vt:lpstr>
      <vt:lpstr>SUMMARY OF WORKSHOP</vt:lpstr>
      <vt:lpstr>YOU WILL NEED</vt:lpstr>
      <vt:lpstr>What is reproducible research?</vt:lpstr>
      <vt:lpstr>TASK 1: GET STARTED WITH A GIT REPO</vt:lpstr>
      <vt:lpstr>TASK 2: SET UP A VIRTUAL ENVIRONMENT</vt:lpstr>
      <vt:lpstr>TASK 3: download data</vt:lpstr>
      <vt:lpstr>TASK 4: plot data AND UNDO MISTAKES</vt:lpstr>
      <vt:lpstr>Demo of using git with hpc cluster</vt:lpstr>
      <vt:lpstr>SHARING YOUR REPO</vt:lpstr>
      <vt:lpstr>Final thoughts</vt:lpstr>
      <vt:lpstr>ANY QUESTIONS?</vt:lpstr>
      <vt:lpstr>Intro to Reproducible Research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Wrench</dc:creator>
  <cp:lastModifiedBy>Daniel Wrench</cp:lastModifiedBy>
  <cp:revision>90</cp:revision>
  <dcterms:created xsi:type="dcterms:W3CDTF">2025-02-19T00:19:42Z</dcterms:created>
  <dcterms:modified xsi:type="dcterms:W3CDTF">2025-02-19T22:07:29Z</dcterms:modified>
</cp:coreProperties>
</file>