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sldIdLst>
    <p:sldId id="256" r:id="rId5"/>
    <p:sldId id="257" r:id="rId6"/>
    <p:sldId id="258" r:id="rId7"/>
    <p:sldId id="260"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114E44-3DD4-4A1A-A1DD-FE54072DFEF2}" type="datetimeFigureOut">
              <a:rPr lang="en-US" smtClean="0"/>
              <a:t>5/25/2023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5E0B61-D602-48A9-970F-DB8A67063440}" type="slidenum">
              <a:rPr lang="en-US" smtClean="0"/>
              <a:t>‹#›</a:t>
            </a:fld>
            <a:endParaRPr lang="en-US"/>
          </a:p>
        </p:txBody>
      </p:sp>
    </p:spTree>
    <p:extLst>
      <p:ext uri="{BB962C8B-B14F-4D97-AF65-F5344CB8AC3E}">
        <p14:creationId xmlns:p14="http://schemas.microsoft.com/office/powerpoint/2010/main" val="3204541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5E0B61-D602-48A9-970F-DB8A67063440}" type="slidenum">
              <a:rPr lang="en-US" smtClean="0"/>
              <a:t>3</a:t>
            </a:fld>
            <a:endParaRPr lang="en-US"/>
          </a:p>
        </p:txBody>
      </p:sp>
    </p:spTree>
    <p:extLst>
      <p:ext uri="{BB962C8B-B14F-4D97-AF65-F5344CB8AC3E}">
        <p14:creationId xmlns:p14="http://schemas.microsoft.com/office/powerpoint/2010/main" val="3199832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DD734-64D7-14B7-1EDA-DE8A284EA6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D2FEEA-0623-FBB4-DBCB-356B83FBFF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CF86B0-DFBC-5D05-AADB-1EB8B655E763}"/>
              </a:ext>
            </a:extLst>
          </p:cNvPr>
          <p:cNvSpPr>
            <a:spLocks noGrp="1"/>
          </p:cNvSpPr>
          <p:nvPr>
            <p:ph type="dt" sz="half" idx="10"/>
          </p:nvPr>
        </p:nvSpPr>
        <p:spPr/>
        <p:txBody>
          <a:bodyPr/>
          <a:lstStyle/>
          <a:p>
            <a:fld id="{C4EE7C05-7DA8-4B4D-9C3E-5694A53DC2DD}" type="datetimeFigureOut">
              <a:rPr lang="en-US" smtClean="0"/>
              <a:t>5/25/2023</a:t>
            </a:fld>
            <a:endParaRPr lang="en-US"/>
          </a:p>
        </p:txBody>
      </p:sp>
      <p:sp>
        <p:nvSpPr>
          <p:cNvPr id="5" name="Footer Placeholder 4">
            <a:extLst>
              <a:ext uri="{FF2B5EF4-FFF2-40B4-BE49-F238E27FC236}">
                <a16:creationId xmlns:a16="http://schemas.microsoft.com/office/drawing/2014/main" id="{B061D55B-30F8-AF1A-1D98-4A9AE5C83A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83CEBA-FA9F-F588-FDA5-774083A62218}"/>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3135567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1339-6C75-18C1-FB0C-AE3346E16E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52AA72-BBDF-300D-114B-938A34F8D5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9329B7-C1E0-BBAE-47B9-B1EB5FA02EFF}"/>
              </a:ext>
            </a:extLst>
          </p:cNvPr>
          <p:cNvSpPr>
            <a:spLocks noGrp="1"/>
          </p:cNvSpPr>
          <p:nvPr>
            <p:ph type="dt" sz="half" idx="10"/>
          </p:nvPr>
        </p:nvSpPr>
        <p:spPr/>
        <p:txBody>
          <a:bodyPr/>
          <a:lstStyle/>
          <a:p>
            <a:fld id="{C4EE7C05-7DA8-4B4D-9C3E-5694A53DC2DD}" type="datetimeFigureOut">
              <a:rPr lang="en-US" smtClean="0"/>
              <a:t>5/25/2023</a:t>
            </a:fld>
            <a:endParaRPr lang="en-US"/>
          </a:p>
        </p:txBody>
      </p:sp>
      <p:sp>
        <p:nvSpPr>
          <p:cNvPr id="5" name="Footer Placeholder 4">
            <a:extLst>
              <a:ext uri="{FF2B5EF4-FFF2-40B4-BE49-F238E27FC236}">
                <a16:creationId xmlns:a16="http://schemas.microsoft.com/office/drawing/2014/main" id="{F5BACDFC-BD0C-B9EE-502C-2FCD77BF44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C84F0A-0DD1-21E5-12EE-DEB5F53D3C99}"/>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1400039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080D38-4A3C-A1D2-D041-F2E3953A3D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A22807-8D45-CF8D-CCFE-F9A8A76E56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E9CCC-77D5-FF7C-9123-72D2043B91FA}"/>
              </a:ext>
            </a:extLst>
          </p:cNvPr>
          <p:cNvSpPr>
            <a:spLocks noGrp="1"/>
          </p:cNvSpPr>
          <p:nvPr>
            <p:ph type="dt" sz="half" idx="10"/>
          </p:nvPr>
        </p:nvSpPr>
        <p:spPr/>
        <p:txBody>
          <a:bodyPr/>
          <a:lstStyle/>
          <a:p>
            <a:fld id="{C4EE7C05-7DA8-4B4D-9C3E-5694A53DC2DD}" type="datetimeFigureOut">
              <a:rPr lang="en-US" smtClean="0"/>
              <a:t>5/25/2023</a:t>
            </a:fld>
            <a:endParaRPr lang="en-US"/>
          </a:p>
        </p:txBody>
      </p:sp>
      <p:sp>
        <p:nvSpPr>
          <p:cNvPr id="5" name="Footer Placeholder 4">
            <a:extLst>
              <a:ext uri="{FF2B5EF4-FFF2-40B4-BE49-F238E27FC236}">
                <a16:creationId xmlns:a16="http://schemas.microsoft.com/office/drawing/2014/main" id="{3432B1B5-A57A-9EAF-7EC9-0619D3C37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4D452A-153D-DC54-86B7-94CDD4C29FA2}"/>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1225265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7793-D831-ACD8-15C9-67862E31C7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EEF275-DF06-70CE-74B1-915307633E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D86683-D19B-E30B-5FA7-BC2C66641895}"/>
              </a:ext>
            </a:extLst>
          </p:cNvPr>
          <p:cNvSpPr>
            <a:spLocks noGrp="1"/>
          </p:cNvSpPr>
          <p:nvPr>
            <p:ph type="dt" sz="half" idx="10"/>
          </p:nvPr>
        </p:nvSpPr>
        <p:spPr/>
        <p:txBody>
          <a:bodyPr/>
          <a:lstStyle/>
          <a:p>
            <a:fld id="{C4EE7C05-7DA8-4B4D-9C3E-5694A53DC2DD}" type="datetimeFigureOut">
              <a:rPr lang="en-US" smtClean="0"/>
              <a:t>5/25/2023</a:t>
            </a:fld>
            <a:endParaRPr lang="en-US"/>
          </a:p>
        </p:txBody>
      </p:sp>
      <p:sp>
        <p:nvSpPr>
          <p:cNvPr id="5" name="Footer Placeholder 4">
            <a:extLst>
              <a:ext uri="{FF2B5EF4-FFF2-40B4-BE49-F238E27FC236}">
                <a16:creationId xmlns:a16="http://schemas.microsoft.com/office/drawing/2014/main" id="{F2E469D1-6FF4-E316-ABCD-D31A1F5CE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3F3D6A-378A-C16E-8DE9-677E2DEA9CA0}"/>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1707292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4DCF1-68FE-EB2B-FC7B-6023437070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F67F14-5053-018A-A1DA-3D53D6C4F1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9288B4-F504-0814-FD4D-4D8C3F40675B}"/>
              </a:ext>
            </a:extLst>
          </p:cNvPr>
          <p:cNvSpPr>
            <a:spLocks noGrp="1"/>
          </p:cNvSpPr>
          <p:nvPr>
            <p:ph type="dt" sz="half" idx="10"/>
          </p:nvPr>
        </p:nvSpPr>
        <p:spPr/>
        <p:txBody>
          <a:bodyPr/>
          <a:lstStyle/>
          <a:p>
            <a:fld id="{C4EE7C05-7DA8-4B4D-9C3E-5694A53DC2DD}" type="datetimeFigureOut">
              <a:rPr lang="en-US" smtClean="0"/>
              <a:t>5/25/2023</a:t>
            </a:fld>
            <a:endParaRPr lang="en-US"/>
          </a:p>
        </p:txBody>
      </p:sp>
      <p:sp>
        <p:nvSpPr>
          <p:cNvPr id="5" name="Footer Placeholder 4">
            <a:extLst>
              <a:ext uri="{FF2B5EF4-FFF2-40B4-BE49-F238E27FC236}">
                <a16:creationId xmlns:a16="http://schemas.microsoft.com/office/drawing/2014/main" id="{75F12A8A-005A-CF2C-346C-19171925E2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CFEC93-3EAF-EC50-F81E-42722D13BBB8}"/>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3626148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236DE-C4F3-4724-36E6-71046FCD2C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891B4F-D6B8-9CE8-E0C9-16C1B1B1C0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69140A-8B4C-C92C-ABE7-39F4858D9B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8FED8F-C9DC-D7B5-1452-F3CAB8B39B08}"/>
              </a:ext>
            </a:extLst>
          </p:cNvPr>
          <p:cNvSpPr>
            <a:spLocks noGrp="1"/>
          </p:cNvSpPr>
          <p:nvPr>
            <p:ph type="dt" sz="half" idx="10"/>
          </p:nvPr>
        </p:nvSpPr>
        <p:spPr/>
        <p:txBody>
          <a:bodyPr/>
          <a:lstStyle/>
          <a:p>
            <a:fld id="{C4EE7C05-7DA8-4B4D-9C3E-5694A53DC2DD}" type="datetimeFigureOut">
              <a:rPr lang="en-US" smtClean="0"/>
              <a:t>5/25/2023</a:t>
            </a:fld>
            <a:endParaRPr lang="en-US"/>
          </a:p>
        </p:txBody>
      </p:sp>
      <p:sp>
        <p:nvSpPr>
          <p:cNvPr id="6" name="Footer Placeholder 5">
            <a:extLst>
              <a:ext uri="{FF2B5EF4-FFF2-40B4-BE49-F238E27FC236}">
                <a16:creationId xmlns:a16="http://schemas.microsoft.com/office/drawing/2014/main" id="{50DCC06A-8C24-7112-FC01-206256BABD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08B0C6-28FD-70C4-C3EA-358B1FED9749}"/>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727402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FBF53-F405-64D5-9D8F-0A6FC9E51E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FAABD3-43DB-46D9-B3A1-8BAA2FB34A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1556C1-0827-4E47-E0FE-D1754CBB6E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389820-1A5E-AF61-A7B1-8C739B3828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EC0376-9F97-BCB1-1BBA-05DEB50BC1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17464F-B219-D219-0A75-060236FC6007}"/>
              </a:ext>
            </a:extLst>
          </p:cNvPr>
          <p:cNvSpPr>
            <a:spLocks noGrp="1"/>
          </p:cNvSpPr>
          <p:nvPr>
            <p:ph type="dt" sz="half" idx="10"/>
          </p:nvPr>
        </p:nvSpPr>
        <p:spPr/>
        <p:txBody>
          <a:bodyPr/>
          <a:lstStyle/>
          <a:p>
            <a:fld id="{C4EE7C05-7DA8-4B4D-9C3E-5694A53DC2DD}" type="datetimeFigureOut">
              <a:rPr lang="en-US" smtClean="0"/>
              <a:t>5/25/2023</a:t>
            </a:fld>
            <a:endParaRPr lang="en-US"/>
          </a:p>
        </p:txBody>
      </p:sp>
      <p:sp>
        <p:nvSpPr>
          <p:cNvPr id="8" name="Footer Placeholder 7">
            <a:extLst>
              <a:ext uri="{FF2B5EF4-FFF2-40B4-BE49-F238E27FC236}">
                <a16:creationId xmlns:a16="http://schemas.microsoft.com/office/drawing/2014/main" id="{633F531D-FD2B-0D57-C66D-6E1964AC6E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CB9CCA-99F5-4066-46CA-E5D1F730D8CA}"/>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42426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3C46-B018-F998-0BD4-11D52B3263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9410EE-DED6-C56C-D8DE-3F71205800F8}"/>
              </a:ext>
            </a:extLst>
          </p:cNvPr>
          <p:cNvSpPr>
            <a:spLocks noGrp="1"/>
          </p:cNvSpPr>
          <p:nvPr>
            <p:ph type="dt" sz="half" idx="10"/>
          </p:nvPr>
        </p:nvSpPr>
        <p:spPr/>
        <p:txBody>
          <a:bodyPr/>
          <a:lstStyle/>
          <a:p>
            <a:fld id="{C4EE7C05-7DA8-4B4D-9C3E-5694A53DC2DD}" type="datetimeFigureOut">
              <a:rPr lang="en-US" smtClean="0"/>
              <a:t>5/25/2023</a:t>
            </a:fld>
            <a:endParaRPr lang="en-US"/>
          </a:p>
        </p:txBody>
      </p:sp>
      <p:sp>
        <p:nvSpPr>
          <p:cNvPr id="4" name="Footer Placeholder 3">
            <a:extLst>
              <a:ext uri="{FF2B5EF4-FFF2-40B4-BE49-F238E27FC236}">
                <a16:creationId xmlns:a16="http://schemas.microsoft.com/office/drawing/2014/main" id="{2B545AE8-34F8-5376-C4B2-CC0F602EA7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7BC33F-C72B-CE86-E3DC-08C0AAC24D5A}"/>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3536518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5A9A01-EC7E-9CF7-0D57-438F0C2DF751}"/>
              </a:ext>
            </a:extLst>
          </p:cNvPr>
          <p:cNvSpPr>
            <a:spLocks noGrp="1"/>
          </p:cNvSpPr>
          <p:nvPr>
            <p:ph type="dt" sz="half" idx="10"/>
          </p:nvPr>
        </p:nvSpPr>
        <p:spPr/>
        <p:txBody>
          <a:bodyPr/>
          <a:lstStyle/>
          <a:p>
            <a:fld id="{C4EE7C05-7DA8-4B4D-9C3E-5694A53DC2DD}" type="datetimeFigureOut">
              <a:rPr lang="en-US" smtClean="0"/>
              <a:t>5/25/2023</a:t>
            </a:fld>
            <a:endParaRPr lang="en-US"/>
          </a:p>
        </p:txBody>
      </p:sp>
      <p:sp>
        <p:nvSpPr>
          <p:cNvPr id="3" name="Footer Placeholder 2">
            <a:extLst>
              <a:ext uri="{FF2B5EF4-FFF2-40B4-BE49-F238E27FC236}">
                <a16:creationId xmlns:a16="http://schemas.microsoft.com/office/drawing/2014/main" id="{57A7AB7D-9698-A5C9-0982-3207013936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203894-5F62-95CD-DA20-773970434140}"/>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3237679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3C71-F67F-BDC3-59D4-E7292D86BE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8B09B8-94B2-76DF-13D1-721CCF7EF4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86A07D-79F7-E6DA-440F-8D2703E2F8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89C47B-C126-0ECE-92E8-B8D62F74464C}"/>
              </a:ext>
            </a:extLst>
          </p:cNvPr>
          <p:cNvSpPr>
            <a:spLocks noGrp="1"/>
          </p:cNvSpPr>
          <p:nvPr>
            <p:ph type="dt" sz="half" idx="10"/>
          </p:nvPr>
        </p:nvSpPr>
        <p:spPr/>
        <p:txBody>
          <a:bodyPr/>
          <a:lstStyle/>
          <a:p>
            <a:fld id="{C4EE7C05-7DA8-4B4D-9C3E-5694A53DC2DD}" type="datetimeFigureOut">
              <a:rPr lang="en-US" smtClean="0"/>
              <a:t>5/25/2023</a:t>
            </a:fld>
            <a:endParaRPr lang="en-US"/>
          </a:p>
        </p:txBody>
      </p:sp>
      <p:sp>
        <p:nvSpPr>
          <p:cNvPr id="6" name="Footer Placeholder 5">
            <a:extLst>
              <a:ext uri="{FF2B5EF4-FFF2-40B4-BE49-F238E27FC236}">
                <a16:creationId xmlns:a16="http://schemas.microsoft.com/office/drawing/2014/main" id="{3E0B37CF-82D1-C83D-FFD6-9D96440640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999DF0-52D7-BD1A-75CB-E1A693ECB12B}"/>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3392215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67F1F-444B-0513-6093-64C041D9C6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2A4A67-32A5-BB3D-A96D-FF8D770EBA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2B0004-D7BD-5FF5-2521-259EB251DA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880E42-3E0A-6BE8-2A09-D9F6CFC63339}"/>
              </a:ext>
            </a:extLst>
          </p:cNvPr>
          <p:cNvSpPr>
            <a:spLocks noGrp="1"/>
          </p:cNvSpPr>
          <p:nvPr>
            <p:ph type="dt" sz="half" idx="10"/>
          </p:nvPr>
        </p:nvSpPr>
        <p:spPr/>
        <p:txBody>
          <a:bodyPr/>
          <a:lstStyle/>
          <a:p>
            <a:fld id="{C4EE7C05-7DA8-4B4D-9C3E-5694A53DC2DD}" type="datetimeFigureOut">
              <a:rPr lang="en-US" smtClean="0"/>
              <a:t>5/25/2023</a:t>
            </a:fld>
            <a:endParaRPr lang="en-US"/>
          </a:p>
        </p:txBody>
      </p:sp>
      <p:sp>
        <p:nvSpPr>
          <p:cNvPr id="6" name="Footer Placeholder 5">
            <a:extLst>
              <a:ext uri="{FF2B5EF4-FFF2-40B4-BE49-F238E27FC236}">
                <a16:creationId xmlns:a16="http://schemas.microsoft.com/office/drawing/2014/main" id="{7B2E64F7-AEF9-0B92-A9E7-556F9E58E0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23ED9B-8EA4-4E52-F616-C979A6A9F32E}"/>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3046355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2C0946-F4CE-6A1C-CEC4-14EA46ECD7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918A39-63B7-A1B8-3A44-A8A16AB056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01D764-E435-46C6-FE25-8A9F158D8A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EE7C05-7DA8-4B4D-9C3E-5694A53DC2DD}" type="datetimeFigureOut">
              <a:rPr lang="en-US" smtClean="0"/>
              <a:t>5/25/2023</a:t>
            </a:fld>
            <a:endParaRPr lang="en-US"/>
          </a:p>
        </p:txBody>
      </p:sp>
      <p:sp>
        <p:nvSpPr>
          <p:cNvPr id="5" name="Footer Placeholder 4">
            <a:extLst>
              <a:ext uri="{FF2B5EF4-FFF2-40B4-BE49-F238E27FC236}">
                <a16:creationId xmlns:a16="http://schemas.microsoft.com/office/drawing/2014/main" id="{49B640EF-2955-A1F0-DC03-5959070495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8D0D75-D5E9-BE80-F009-7B9950F99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2CAAD1-5CF6-4319-89B1-5242CA1F5537}" type="slidenum">
              <a:rPr lang="en-US" smtClean="0"/>
              <a:t>‹#›</a:t>
            </a:fld>
            <a:endParaRPr lang="en-US"/>
          </a:p>
        </p:txBody>
      </p:sp>
    </p:spTree>
    <p:extLst>
      <p:ext uri="{BB962C8B-B14F-4D97-AF65-F5344CB8AC3E}">
        <p14:creationId xmlns:p14="http://schemas.microsoft.com/office/powerpoint/2010/main" val="704816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6A0EC-3CC7-80F6-B9EA-531A63B55E04}"/>
              </a:ext>
            </a:extLst>
          </p:cNvPr>
          <p:cNvSpPr>
            <a:spLocks noGrp="1"/>
          </p:cNvSpPr>
          <p:nvPr>
            <p:ph type="title"/>
          </p:nvPr>
        </p:nvSpPr>
        <p:spPr/>
        <p:txBody>
          <a:bodyPr>
            <a:normAutofit/>
          </a:bodyPr>
          <a:lstStyle/>
          <a:p>
            <a:r>
              <a:rPr lang="en-US" sz="2800" b="1" dirty="0">
                <a:solidFill>
                  <a:srgbClr val="0070C0"/>
                </a:solidFill>
              </a:rPr>
              <a:t>Weekly Meeting 1</a:t>
            </a:r>
          </a:p>
        </p:txBody>
      </p:sp>
      <p:sp>
        <p:nvSpPr>
          <p:cNvPr id="4" name="Content Placeholder 3">
            <a:extLst>
              <a:ext uri="{FF2B5EF4-FFF2-40B4-BE49-F238E27FC236}">
                <a16:creationId xmlns:a16="http://schemas.microsoft.com/office/drawing/2014/main" id="{8D1306E3-33A3-F73D-042E-1888215F04EC}"/>
              </a:ext>
            </a:extLst>
          </p:cNvPr>
          <p:cNvSpPr>
            <a:spLocks noGrp="1"/>
          </p:cNvSpPr>
          <p:nvPr>
            <p:ph idx="1"/>
          </p:nvPr>
        </p:nvSpPr>
        <p:spPr/>
        <p:txBody>
          <a:bodyPr/>
          <a:lstStyle/>
          <a:p>
            <a:r>
              <a:rPr lang="en-US" sz="1800" dirty="0"/>
              <a:t>To do:</a:t>
            </a:r>
          </a:p>
          <a:p>
            <a:pPr marL="342900" indent="-342900">
              <a:buAutoNum type="arabicPeriod"/>
            </a:pPr>
            <a:r>
              <a:rPr lang="en-US" sz="1400" dirty="0"/>
              <a:t>What is a Robot?</a:t>
            </a:r>
          </a:p>
          <a:p>
            <a:pPr marL="342900" indent="-342900">
              <a:buAutoNum type="arabicPeriod"/>
            </a:pPr>
            <a:r>
              <a:rPr lang="en-US" sz="1400" dirty="0"/>
              <a:t>What is difference between Serial and Parallel robotic manipulator?</a:t>
            </a:r>
          </a:p>
          <a:p>
            <a:pPr marL="342900" indent="-342900">
              <a:buAutoNum type="arabicPeriod"/>
            </a:pPr>
            <a:r>
              <a:rPr lang="en-US" sz="1400" dirty="0"/>
              <a:t>What are Forward and Inverse Kinematics of a robot?</a:t>
            </a:r>
          </a:p>
          <a:p>
            <a:pPr marL="342900" indent="-342900">
              <a:buAutoNum type="arabicPeriod"/>
            </a:pPr>
            <a:r>
              <a:rPr lang="en-US" sz="1400" dirty="0"/>
              <a:t>Derive relationship of Forward and Inverse Kinematics of a 2 D.O.F. serial robot?</a:t>
            </a:r>
          </a:p>
          <a:p>
            <a:pPr marL="342900" indent="-342900">
              <a:buAutoNum type="arabicPeriod"/>
            </a:pPr>
            <a:r>
              <a:rPr lang="en-US" sz="1400" dirty="0"/>
              <a:t>What are the main components of a serial robot?</a:t>
            </a:r>
          </a:p>
          <a:p>
            <a:pPr marL="342900" indent="-342900">
              <a:buAutoNum type="arabicPeriod"/>
            </a:pPr>
            <a:r>
              <a:rPr lang="en-US" sz="1400" dirty="0"/>
              <a:t>What is the difference between revolute and translational joints?</a:t>
            </a:r>
          </a:p>
          <a:p>
            <a:pPr marL="342900" indent="-342900">
              <a:buAutoNum type="arabicPeriod"/>
            </a:pPr>
            <a:r>
              <a:rPr lang="en-US" sz="1400" dirty="0"/>
              <a:t>What is an end effector of a robot?</a:t>
            </a:r>
          </a:p>
          <a:p>
            <a:pPr marL="342900" indent="-342900">
              <a:buAutoNum type="arabicPeriod"/>
            </a:pPr>
            <a:r>
              <a:rPr lang="en-US" sz="1400" dirty="0"/>
              <a:t>What is DOF?</a:t>
            </a:r>
          </a:p>
          <a:p>
            <a:pPr marL="342900" indent="-342900">
              <a:buAutoNum type="arabicPeriod"/>
            </a:pPr>
            <a:endParaRPr lang="en-US" sz="1400" dirty="0"/>
          </a:p>
          <a:p>
            <a:pPr marL="0" indent="0">
              <a:buNone/>
            </a:pPr>
            <a:endParaRPr lang="en-US" sz="1400" dirty="0"/>
          </a:p>
          <a:p>
            <a:pPr marL="457200" indent="-457200">
              <a:buFont typeface="+mj-lt"/>
              <a:buAutoNum type="arabicPeriod"/>
            </a:pPr>
            <a:endParaRPr lang="en-US" sz="2300" dirty="0"/>
          </a:p>
          <a:p>
            <a:pPr marL="514350" indent="-514350">
              <a:buFont typeface="+mj-lt"/>
              <a:buAutoNum type="arabicPeriod"/>
            </a:pPr>
            <a:endParaRPr lang="en-US" dirty="0"/>
          </a:p>
        </p:txBody>
      </p:sp>
    </p:spTree>
    <p:extLst>
      <p:ext uri="{BB962C8B-B14F-4D97-AF65-F5344CB8AC3E}">
        <p14:creationId xmlns:p14="http://schemas.microsoft.com/office/powerpoint/2010/main" val="1609046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3ECD9-CE54-4DBF-B02C-4FAF2DBA1314}"/>
              </a:ext>
            </a:extLst>
          </p:cNvPr>
          <p:cNvSpPr>
            <a:spLocks noGrp="1"/>
          </p:cNvSpPr>
          <p:nvPr>
            <p:ph type="title"/>
          </p:nvPr>
        </p:nvSpPr>
        <p:spPr/>
        <p:txBody>
          <a:bodyPr>
            <a:normAutofit/>
          </a:bodyPr>
          <a:lstStyle/>
          <a:p>
            <a:r>
              <a:rPr lang="en-US" sz="2800" dirty="0"/>
              <a:t>What is a Robot?</a:t>
            </a:r>
            <a:br>
              <a:rPr lang="en-US" sz="2800" dirty="0"/>
            </a:br>
            <a:endParaRPr lang="en-US" sz="2800" dirty="0"/>
          </a:p>
        </p:txBody>
      </p:sp>
      <p:sp>
        <p:nvSpPr>
          <p:cNvPr id="3" name="Content Placeholder 2">
            <a:extLst>
              <a:ext uri="{FF2B5EF4-FFF2-40B4-BE49-F238E27FC236}">
                <a16:creationId xmlns:a16="http://schemas.microsoft.com/office/drawing/2014/main" id="{688161D9-DE4A-B5B2-5149-61C341041F02}"/>
              </a:ext>
            </a:extLst>
          </p:cNvPr>
          <p:cNvSpPr>
            <a:spLocks noGrp="1"/>
          </p:cNvSpPr>
          <p:nvPr>
            <p:ph idx="1"/>
          </p:nvPr>
        </p:nvSpPr>
        <p:spPr/>
        <p:txBody>
          <a:bodyPr>
            <a:normAutofit/>
          </a:bodyPr>
          <a:lstStyle/>
          <a:p>
            <a:pPr algn="just"/>
            <a:r>
              <a:rPr lang="en-US" sz="1800" b="0" i="0" dirty="0">
                <a:effectLst/>
                <a:latin typeface="Söhne"/>
              </a:rPr>
              <a:t>“A robot is an autonomous machine capable of sensing its environment, carrying out computations to make decisions, and performing actions in the real world.”</a:t>
            </a:r>
          </a:p>
          <a:p>
            <a:pPr algn="just"/>
            <a:r>
              <a:rPr lang="en-US" sz="1800" b="0" i="0" dirty="0">
                <a:effectLst/>
                <a:latin typeface="Söhne"/>
              </a:rPr>
              <a:t>A robot is a mechanical or virtual device that is designed to perform tasks autonomously or semi-autonomously. It can be programmed to execute specific actions, interact with its environment, and make decisions based on its sensors and programming. </a:t>
            </a:r>
          </a:p>
          <a:p>
            <a:pPr algn="just"/>
            <a:r>
              <a:rPr lang="en-US" sz="1800" b="0" i="0" dirty="0">
                <a:effectLst/>
                <a:latin typeface="Söhne"/>
              </a:rPr>
              <a:t>Robots can come in various forms, ranging from industrial robotic arms used in manufacturing to humanoid robots and autonomous vehicles. They can be controlled by pre-programmed instructions, remote control, or through artificial intelligence algorithms.</a:t>
            </a:r>
            <a:endParaRPr lang="en-US" sz="1800" dirty="0"/>
          </a:p>
        </p:txBody>
      </p:sp>
    </p:spTree>
    <p:extLst>
      <p:ext uri="{BB962C8B-B14F-4D97-AF65-F5344CB8AC3E}">
        <p14:creationId xmlns:p14="http://schemas.microsoft.com/office/powerpoint/2010/main" val="2520854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63553-9E8F-52A9-2B60-5FBBA84BF65F}"/>
              </a:ext>
            </a:extLst>
          </p:cNvPr>
          <p:cNvSpPr>
            <a:spLocks noGrp="1"/>
          </p:cNvSpPr>
          <p:nvPr>
            <p:ph type="title"/>
          </p:nvPr>
        </p:nvSpPr>
        <p:spPr/>
        <p:txBody>
          <a:bodyPr>
            <a:noAutofit/>
          </a:bodyPr>
          <a:lstStyle/>
          <a:p>
            <a:r>
              <a:rPr lang="en-US" sz="2800" dirty="0"/>
              <a:t>What is difference between Serial and Parallel robotic manipulator?</a:t>
            </a:r>
            <a:br>
              <a:rPr lang="en-US" sz="2800" dirty="0"/>
            </a:br>
            <a:br>
              <a:rPr lang="en-US" sz="2800" dirty="0"/>
            </a:br>
            <a:r>
              <a:rPr lang="en-US" sz="1600" b="0" i="0" dirty="0">
                <a:effectLst/>
                <a:latin typeface="Söhne"/>
              </a:rPr>
              <a:t>The main difference between serial and parallel robotic manipulators lies in their structural design and the way they achieve motion.</a:t>
            </a:r>
            <a:endParaRPr lang="en-US" sz="2800" dirty="0"/>
          </a:p>
        </p:txBody>
      </p:sp>
      <p:sp>
        <p:nvSpPr>
          <p:cNvPr id="3" name="Content Placeholder 2">
            <a:extLst>
              <a:ext uri="{FF2B5EF4-FFF2-40B4-BE49-F238E27FC236}">
                <a16:creationId xmlns:a16="http://schemas.microsoft.com/office/drawing/2014/main" id="{24C1AE2E-3F87-B2F3-879C-002D014B0A67}"/>
              </a:ext>
            </a:extLst>
          </p:cNvPr>
          <p:cNvSpPr>
            <a:spLocks noGrp="1"/>
          </p:cNvSpPr>
          <p:nvPr>
            <p:ph sz="half" idx="1"/>
          </p:nvPr>
        </p:nvSpPr>
        <p:spPr/>
        <p:txBody>
          <a:bodyPr>
            <a:noAutofit/>
          </a:bodyPr>
          <a:lstStyle/>
          <a:p>
            <a:pPr algn="l">
              <a:buFont typeface="+mj-lt"/>
              <a:buAutoNum type="arabicPeriod"/>
            </a:pPr>
            <a:r>
              <a:rPr lang="en-US" sz="1600" b="1" i="0" dirty="0">
                <a:effectLst/>
                <a:latin typeface="Söhne"/>
              </a:rPr>
              <a:t>Serial Manipulator: </a:t>
            </a:r>
            <a:r>
              <a:rPr lang="en-US" sz="1600" b="0" i="0" dirty="0">
                <a:effectLst/>
                <a:latin typeface="Söhne"/>
              </a:rPr>
              <a:t>A serial manipulator, also known as a serial robot, is a type of robotic manipulator where the links or segments of the robot are </a:t>
            </a:r>
            <a:r>
              <a:rPr lang="en-US" sz="1600" b="1" i="0" dirty="0">
                <a:effectLst/>
                <a:latin typeface="Söhne"/>
              </a:rPr>
              <a:t>connected in a linear chain, one after the other. </a:t>
            </a:r>
            <a:r>
              <a:rPr lang="en-US" sz="1600" b="0" i="0" dirty="0">
                <a:effectLst/>
                <a:latin typeface="Söhne"/>
              </a:rPr>
              <a:t>This means that each joint of the robot is </a:t>
            </a:r>
            <a:r>
              <a:rPr lang="en-US" sz="1600" i="0" dirty="0">
                <a:effectLst/>
                <a:latin typeface="Söhne"/>
              </a:rPr>
              <a:t>actuated independently</a:t>
            </a:r>
            <a:r>
              <a:rPr lang="en-US" sz="1600" b="0" i="0" dirty="0">
                <a:effectLst/>
                <a:latin typeface="Söhne"/>
              </a:rPr>
              <a:t>, and the </a:t>
            </a:r>
            <a:r>
              <a:rPr lang="en-US" sz="1600" b="1" i="0" dirty="0">
                <a:effectLst/>
                <a:latin typeface="Söhne"/>
              </a:rPr>
              <a:t>motion is transmitted serially </a:t>
            </a:r>
            <a:r>
              <a:rPr lang="en-US" sz="1600" b="0" i="0" dirty="0">
                <a:effectLst/>
                <a:latin typeface="Söhne"/>
              </a:rPr>
              <a:t>from the base to the end effector. Serial manipulators are commonly used in industrial robotic arms. Examples include the popular 6-axis robotic arms found in manufacturing applications. Advantages of serial manipulators:</a:t>
            </a:r>
            <a:endParaRPr lang="en-US" sz="1400" b="0" i="0" dirty="0">
              <a:effectLst/>
              <a:latin typeface="Söhne"/>
            </a:endParaRPr>
          </a:p>
          <a:p>
            <a:pPr lvl="1"/>
            <a:r>
              <a:rPr lang="en-US" sz="1400" b="0" i="0" dirty="0">
                <a:effectLst/>
                <a:latin typeface="Söhne"/>
              </a:rPr>
              <a:t>Precise control over individual joints.</a:t>
            </a:r>
          </a:p>
          <a:p>
            <a:pPr lvl="1"/>
            <a:r>
              <a:rPr lang="en-US" sz="1400" b="0" i="0" dirty="0">
                <a:effectLst/>
                <a:latin typeface="Söhne"/>
              </a:rPr>
              <a:t>More flexibility in terms of workspace and reach.</a:t>
            </a:r>
          </a:p>
          <a:p>
            <a:pPr lvl="1"/>
            <a:r>
              <a:rPr lang="en-US" sz="1400" b="0" i="0" dirty="0">
                <a:effectLst/>
                <a:latin typeface="Söhne"/>
              </a:rPr>
              <a:t>Easier to program for a wide range of tasks.</a:t>
            </a:r>
          </a:p>
          <a:p>
            <a:pPr lvl="1"/>
            <a:r>
              <a:rPr lang="en-US" sz="1400" b="0" i="0" dirty="0">
                <a:effectLst/>
                <a:latin typeface="Söhne"/>
              </a:rPr>
              <a:t>Generally simpler kinematics and control algorithms.</a:t>
            </a:r>
          </a:p>
        </p:txBody>
      </p:sp>
      <p:sp>
        <p:nvSpPr>
          <p:cNvPr id="7" name="Content Placeholder 6">
            <a:extLst>
              <a:ext uri="{FF2B5EF4-FFF2-40B4-BE49-F238E27FC236}">
                <a16:creationId xmlns:a16="http://schemas.microsoft.com/office/drawing/2014/main" id="{DECA1970-7F5C-F627-76DB-9C147EE0341C}"/>
              </a:ext>
            </a:extLst>
          </p:cNvPr>
          <p:cNvSpPr>
            <a:spLocks noGrp="1"/>
          </p:cNvSpPr>
          <p:nvPr>
            <p:ph sz="half" idx="2"/>
          </p:nvPr>
        </p:nvSpPr>
        <p:spPr/>
        <p:txBody>
          <a:bodyPr>
            <a:normAutofit/>
          </a:bodyPr>
          <a:lstStyle/>
          <a:p>
            <a:pPr algn="l">
              <a:buFont typeface="+mj-lt"/>
              <a:buAutoNum type="arabicPeriod" startAt="2"/>
            </a:pPr>
            <a:r>
              <a:rPr lang="en-US" sz="1600" b="1" i="0" dirty="0">
                <a:effectLst/>
                <a:latin typeface="Söhne"/>
              </a:rPr>
              <a:t>Parallel Manipulator: </a:t>
            </a:r>
            <a:r>
              <a:rPr lang="en-US" sz="1600" b="0" i="0" dirty="0">
                <a:effectLst/>
                <a:latin typeface="Söhne"/>
              </a:rPr>
              <a:t>A parallel manipulator, as the name suggests, involves </a:t>
            </a:r>
            <a:r>
              <a:rPr lang="en-US" sz="1600" b="1" i="0" dirty="0">
                <a:effectLst/>
                <a:latin typeface="Söhne"/>
              </a:rPr>
              <a:t>multiple kinematic chains or limbs that are connected in parallel</a:t>
            </a:r>
            <a:r>
              <a:rPr lang="en-US" sz="1600" b="0" i="0" dirty="0">
                <a:effectLst/>
                <a:latin typeface="Söhne"/>
              </a:rPr>
              <a:t>. This means that the end effector is supported and moved by multiple actuators and linkages simultaneously. </a:t>
            </a:r>
            <a:r>
              <a:rPr lang="en-US" sz="1600" b="1" i="0" dirty="0">
                <a:effectLst/>
                <a:latin typeface="Söhne"/>
              </a:rPr>
              <a:t>The actuators and linkages work together in a coordinated manner to control the motion of the end effector</a:t>
            </a:r>
            <a:r>
              <a:rPr lang="en-US" sz="1600" b="0" i="0" dirty="0">
                <a:effectLst/>
                <a:latin typeface="Söhne"/>
              </a:rPr>
              <a:t>. Parallel manipulators are often used in applications where high precision, stiffness, or specific force distribution is required. Advantages of parallel manipulators:</a:t>
            </a:r>
            <a:endParaRPr lang="en-US" sz="1400" b="0" i="0" dirty="0">
              <a:effectLst/>
              <a:latin typeface="Söhne"/>
            </a:endParaRPr>
          </a:p>
          <a:p>
            <a:pPr lvl="1"/>
            <a:r>
              <a:rPr lang="en-US" sz="1400" b="0" i="0" dirty="0">
                <a:effectLst/>
                <a:latin typeface="Söhne"/>
              </a:rPr>
              <a:t>High rigidity and stiffness due to multiple actuators and linkages.</a:t>
            </a:r>
          </a:p>
          <a:p>
            <a:pPr lvl="1"/>
            <a:r>
              <a:rPr lang="en-US" sz="1400" b="0" i="0" dirty="0">
                <a:effectLst/>
                <a:latin typeface="Söhne"/>
              </a:rPr>
              <a:t>Enhanced precision and accuracy in certain applications.</a:t>
            </a:r>
          </a:p>
          <a:p>
            <a:pPr lvl="1"/>
            <a:r>
              <a:rPr lang="en-US" sz="1400" b="0" i="0" dirty="0">
                <a:effectLst/>
                <a:latin typeface="Söhne"/>
              </a:rPr>
              <a:t>Better force distribution capabilities.</a:t>
            </a:r>
          </a:p>
          <a:p>
            <a:pPr lvl="1"/>
            <a:r>
              <a:rPr lang="en-US" sz="1400" b="0" i="0" dirty="0">
                <a:effectLst/>
                <a:latin typeface="Söhne"/>
              </a:rPr>
              <a:t>Faster response and dynamic performance.</a:t>
            </a:r>
          </a:p>
          <a:p>
            <a:pPr marL="0" indent="0">
              <a:buNone/>
            </a:pPr>
            <a:endParaRPr lang="en-US" sz="1600" dirty="0"/>
          </a:p>
        </p:txBody>
      </p:sp>
    </p:spTree>
    <p:extLst>
      <p:ext uri="{BB962C8B-B14F-4D97-AF65-F5344CB8AC3E}">
        <p14:creationId xmlns:p14="http://schemas.microsoft.com/office/powerpoint/2010/main" val="109477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CE8DA-467C-D3C4-D0B8-4A35570EE280}"/>
              </a:ext>
            </a:extLst>
          </p:cNvPr>
          <p:cNvSpPr>
            <a:spLocks noGrp="1"/>
          </p:cNvSpPr>
          <p:nvPr>
            <p:ph type="title"/>
          </p:nvPr>
        </p:nvSpPr>
        <p:spPr>
          <a:xfrm>
            <a:off x="838200" y="365126"/>
            <a:ext cx="10515600" cy="935774"/>
          </a:xfrm>
        </p:spPr>
        <p:txBody>
          <a:bodyPr>
            <a:normAutofit/>
          </a:bodyPr>
          <a:lstStyle/>
          <a:p>
            <a:r>
              <a:rPr lang="en-US" sz="2800" dirty="0"/>
              <a:t>Pictures</a:t>
            </a:r>
          </a:p>
        </p:txBody>
      </p:sp>
      <p:sp>
        <p:nvSpPr>
          <p:cNvPr id="3" name="Content Placeholder 2">
            <a:extLst>
              <a:ext uri="{FF2B5EF4-FFF2-40B4-BE49-F238E27FC236}">
                <a16:creationId xmlns:a16="http://schemas.microsoft.com/office/drawing/2014/main" id="{D23AF6F1-85CD-4330-CC38-7ECAF24F37C0}"/>
              </a:ext>
            </a:extLst>
          </p:cNvPr>
          <p:cNvSpPr>
            <a:spLocks noGrp="1"/>
          </p:cNvSpPr>
          <p:nvPr>
            <p:ph sz="half" idx="1"/>
          </p:nvPr>
        </p:nvSpPr>
        <p:spPr/>
        <p:txBody>
          <a:bodyPr>
            <a:normAutofit/>
          </a:bodyPr>
          <a:lstStyle/>
          <a:p>
            <a:r>
              <a:rPr lang="en-US" sz="2000" dirty="0"/>
              <a:t>Serial Manipulator</a:t>
            </a:r>
          </a:p>
          <a:p>
            <a:endParaRPr lang="en-US" dirty="0"/>
          </a:p>
        </p:txBody>
      </p:sp>
      <p:sp>
        <p:nvSpPr>
          <p:cNvPr id="4" name="Content Placeholder 3">
            <a:extLst>
              <a:ext uri="{FF2B5EF4-FFF2-40B4-BE49-F238E27FC236}">
                <a16:creationId xmlns:a16="http://schemas.microsoft.com/office/drawing/2014/main" id="{C02A9186-3CCF-9AC8-24E1-8DF401C7EFA8}"/>
              </a:ext>
            </a:extLst>
          </p:cNvPr>
          <p:cNvSpPr>
            <a:spLocks noGrp="1"/>
          </p:cNvSpPr>
          <p:nvPr>
            <p:ph sz="half" idx="2"/>
          </p:nvPr>
        </p:nvSpPr>
        <p:spPr/>
        <p:txBody>
          <a:bodyPr>
            <a:normAutofit/>
          </a:bodyPr>
          <a:lstStyle/>
          <a:p>
            <a:r>
              <a:rPr lang="en-US" sz="2400" dirty="0"/>
              <a:t>Parallel Manipulator</a:t>
            </a:r>
          </a:p>
          <a:p>
            <a:endParaRPr lang="en-US" sz="2400" dirty="0"/>
          </a:p>
        </p:txBody>
      </p:sp>
      <p:pic>
        <p:nvPicPr>
          <p:cNvPr id="6" name="Picture 5">
            <a:extLst>
              <a:ext uri="{FF2B5EF4-FFF2-40B4-BE49-F238E27FC236}">
                <a16:creationId xmlns:a16="http://schemas.microsoft.com/office/drawing/2014/main" id="{E27316A4-238F-2D43-FDE2-1D46F2C5FDE2}"/>
              </a:ext>
            </a:extLst>
          </p:cNvPr>
          <p:cNvPicPr>
            <a:picLocks noChangeAspect="1"/>
          </p:cNvPicPr>
          <p:nvPr/>
        </p:nvPicPr>
        <p:blipFill>
          <a:blip r:embed="rId2"/>
          <a:stretch>
            <a:fillRect/>
          </a:stretch>
        </p:blipFill>
        <p:spPr>
          <a:xfrm>
            <a:off x="508261" y="2639504"/>
            <a:ext cx="5362806" cy="3016578"/>
          </a:xfrm>
          <a:prstGeom prst="rect">
            <a:avLst/>
          </a:prstGeom>
        </p:spPr>
      </p:pic>
      <p:pic>
        <p:nvPicPr>
          <p:cNvPr id="3078" name="Picture 6" descr="Parallel manipulator - Wikipedia">
            <a:extLst>
              <a:ext uri="{FF2B5EF4-FFF2-40B4-BE49-F238E27FC236}">
                <a16:creationId xmlns:a16="http://schemas.microsoft.com/office/drawing/2014/main" id="{E9EC196F-9871-C639-07E9-65BC5FB3FF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1927" y="2440595"/>
            <a:ext cx="3549498" cy="3414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768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BB4101-9C0B-BECC-A43A-1A11D3CB0F7C}"/>
              </a:ext>
            </a:extLst>
          </p:cNvPr>
          <p:cNvSpPr>
            <a:spLocks noGrp="1"/>
          </p:cNvSpPr>
          <p:nvPr>
            <p:ph type="title"/>
          </p:nvPr>
        </p:nvSpPr>
        <p:spPr/>
        <p:txBody>
          <a:bodyPr>
            <a:normAutofit/>
          </a:bodyPr>
          <a:lstStyle/>
          <a:p>
            <a:r>
              <a:rPr lang="en-US" sz="2800" dirty="0"/>
              <a:t>In what category does a quadruped lie? </a:t>
            </a:r>
            <a:br>
              <a:rPr lang="en-US" dirty="0"/>
            </a:br>
            <a:endParaRPr lang="en-US" dirty="0"/>
          </a:p>
        </p:txBody>
      </p:sp>
      <p:sp>
        <p:nvSpPr>
          <p:cNvPr id="5" name="Content Placeholder 4">
            <a:extLst>
              <a:ext uri="{FF2B5EF4-FFF2-40B4-BE49-F238E27FC236}">
                <a16:creationId xmlns:a16="http://schemas.microsoft.com/office/drawing/2014/main" id="{1A3A8F60-A08E-89B4-9FE4-5FD2CE0D5464}"/>
              </a:ext>
            </a:extLst>
          </p:cNvPr>
          <p:cNvSpPr>
            <a:spLocks noGrp="1"/>
          </p:cNvSpPr>
          <p:nvPr>
            <p:ph idx="1"/>
          </p:nvPr>
        </p:nvSpPr>
        <p:spPr/>
        <p:txBody>
          <a:bodyPr>
            <a:normAutofit/>
          </a:bodyPr>
          <a:lstStyle/>
          <a:p>
            <a:pPr algn="l"/>
            <a:r>
              <a:rPr lang="en-US" sz="1800" b="0" i="0" dirty="0">
                <a:effectLst/>
                <a:latin typeface="Söhne"/>
              </a:rPr>
              <a:t>A quadruped typically falls under the category of a parallel manipulator. This is because a quadruped robot consists of multiple limbs (four legs in this case) that are connected in parallel. Each leg of the robot operates independently and contributes to the overall motion and control of the robot.</a:t>
            </a:r>
          </a:p>
          <a:p>
            <a:pPr algn="l"/>
            <a:r>
              <a:rPr lang="en-US" sz="1800" b="0" i="0" dirty="0">
                <a:effectLst/>
                <a:latin typeface="Söhne"/>
              </a:rPr>
              <a:t>In a quadruped robot, the legs work in a coordinated manner to provide stability, locomotion, and manipulation capabilities. The parallel structure of the quadruped allows for better force distribution, stability, and the ability to perform dynamic movements.</a:t>
            </a:r>
          </a:p>
          <a:p>
            <a:pPr algn="l"/>
            <a:r>
              <a:rPr lang="en-US" sz="1800" b="0" i="0" dirty="0">
                <a:effectLst/>
                <a:latin typeface="Söhne"/>
              </a:rPr>
              <a:t>It's worth noting that while a quadruped robot can be considered a parallel manipulator in terms of its structure, the specific implementation and design choices can vary. Some quadruped robots may have additional serial manipulators or mechanisms incorporated for specialized tasks or functionalities.</a:t>
            </a:r>
          </a:p>
          <a:p>
            <a:endParaRPr lang="en-US" dirty="0"/>
          </a:p>
        </p:txBody>
      </p:sp>
    </p:spTree>
    <p:extLst>
      <p:ext uri="{BB962C8B-B14F-4D97-AF65-F5344CB8AC3E}">
        <p14:creationId xmlns:p14="http://schemas.microsoft.com/office/powerpoint/2010/main" val="4126804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3F40A6F34E71478C04A6C9266E907F" ma:contentTypeVersion="11" ma:contentTypeDescription="Create a new document." ma:contentTypeScope="" ma:versionID="cd0901fca77e6d2843dc68a8ca8736ed">
  <xsd:schema xmlns:xsd="http://www.w3.org/2001/XMLSchema" xmlns:xs="http://www.w3.org/2001/XMLSchema" xmlns:p="http://schemas.microsoft.com/office/2006/metadata/properties" xmlns:ns3="eaac0109-c76f-4150-a5b7-55c6ab159f95" xmlns:ns4="a74673e6-49b0-477e-9180-497c60e39b2b" targetNamespace="http://schemas.microsoft.com/office/2006/metadata/properties" ma:root="true" ma:fieldsID="4ab6fdd8be463f6aedc053ae46fcd042" ns3:_="" ns4:_="">
    <xsd:import namespace="eaac0109-c76f-4150-a5b7-55c6ab159f95"/>
    <xsd:import namespace="a74673e6-49b0-477e-9180-497c60e39b2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ac0109-c76f-4150-a5b7-55c6ab159f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74673e6-49b0-477e-9180-497c60e39b2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C207ED-65E3-42A4-9E7E-CC8552FADC59}">
  <ds:schemaRefs>
    <ds:schemaRef ds:uri="http://purl.org/dc/terms/"/>
    <ds:schemaRef ds:uri="http://schemas.microsoft.com/office/2006/documentManagement/types"/>
    <ds:schemaRef ds:uri="http://schemas.microsoft.com/office/infopath/2007/PartnerControls"/>
    <ds:schemaRef ds:uri="a74673e6-49b0-477e-9180-497c60e39b2b"/>
    <ds:schemaRef ds:uri="http://schemas.openxmlformats.org/package/2006/metadata/core-properties"/>
    <ds:schemaRef ds:uri="http://www.w3.org/XML/1998/namespace"/>
    <ds:schemaRef ds:uri="eaac0109-c76f-4150-a5b7-55c6ab159f95"/>
    <ds:schemaRef ds:uri="http://schemas.microsoft.com/office/2006/metadata/properties"/>
    <ds:schemaRef ds:uri="http://purl.org/dc/dcmitype/"/>
    <ds:schemaRef ds:uri="http://purl.org/dc/elements/1.1/"/>
  </ds:schemaRefs>
</ds:datastoreItem>
</file>

<file path=customXml/itemProps2.xml><?xml version="1.0" encoding="utf-8"?>
<ds:datastoreItem xmlns:ds="http://schemas.openxmlformats.org/officeDocument/2006/customXml" ds:itemID="{AFF9694F-26EC-4EBE-B928-921F0F0182AA}">
  <ds:schemaRefs>
    <ds:schemaRef ds:uri="http://schemas.microsoft.com/sharepoint/v3/contenttype/forms"/>
  </ds:schemaRefs>
</ds:datastoreItem>
</file>

<file path=customXml/itemProps3.xml><?xml version="1.0" encoding="utf-8"?>
<ds:datastoreItem xmlns:ds="http://schemas.openxmlformats.org/officeDocument/2006/customXml" ds:itemID="{BAD43F45-E734-4B5C-A5D8-7D18AEF211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ac0109-c76f-4150-a5b7-55c6ab159f95"/>
    <ds:schemaRef ds:uri="a74673e6-49b0-477e-9180-497c60e39b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106</TotalTime>
  <Words>630</Words>
  <Application>Microsoft Office PowerPoint</Application>
  <PresentationFormat>Widescreen</PresentationFormat>
  <Paragraphs>35</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Söhne</vt:lpstr>
      <vt:lpstr>Office Theme</vt:lpstr>
      <vt:lpstr>Weekly Meeting 1</vt:lpstr>
      <vt:lpstr>What is a Robot? </vt:lpstr>
      <vt:lpstr>What is difference between Serial and Parallel robotic manipulator?  The main difference between serial and parallel robotic manipulators lies in their structural design and the way they achieve motion.</vt:lpstr>
      <vt:lpstr>Pictures</vt:lpstr>
      <vt:lpstr>In what category does a quadruped lie?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Meeting 1</dc:title>
  <dc:creator>NABEEL ASGHAR</dc:creator>
  <cp:lastModifiedBy>NABEEL ASGHAR</cp:lastModifiedBy>
  <cp:revision>1</cp:revision>
  <dcterms:created xsi:type="dcterms:W3CDTF">2023-05-24T19:21:44Z</dcterms:created>
  <dcterms:modified xsi:type="dcterms:W3CDTF">2023-05-24T21:10:48Z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0x010100193F40A6F34E71478C04A6C9266E907F</vt:lpwstr>
  </property>
</Properties>
</file>