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78934" autoAdjust="0"/>
  </p:normalViewPr>
  <p:slideViewPr>
    <p:cSldViewPr snapToGrid="0">
      <p:cViewPr>
        <p:scale>
          <a:sx n="70" d="100"/>
          <a:sy n="70" d="100"/>
        </p:scale>
        <p:origin x="21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082DE-DBD2-4668-AE7C-A245F808BF5B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6069-B49B-4D34-9E24-C2504221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6069-B49B-4D34-9E24-C2504221C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42900" y="236538"/>
            <a:ext cx="82846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</a:t>
            </a:r>
            <a:r>
              <a:rPr lang="en-US" sz="1600" dirty="0" smtClean="0"/>
              <a:t>like after insertions 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66 47 87 90 126 150 145 153 177 285 393 467 566 620 735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98550"/>
            <a:ext cx="4708525" cy="4524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 smtClean="0"/>
              <a:t>Linear array of 19 elements using division hashing</a:t>
            </a:r>
          </a:p>
          <a:p>
            <a:pPr>
              <a:defRPr/>
            </a:pPr>
            <a:r>
              <a:rPr lang="en-US" sz="1600" dirty="0"/>
              <a:t>a</a:t>
            </a:r>
            <a:r>
              <a:rPr lang="en-US" sz="1600" dirty="0" smtClean="0"/>
              <a:t>nd the linear-quotient collision path algorithm</a:t>
            </a:r>
          </a:p>
          <a:p>
            <a:pPr>
              <a:defRPr/>
            </a:pPr>
            <a:r>
              <a:rPr lang="en-US" sz="1600" dirty="0" smtClean="0"/>
              <a:t>N = 19, 4k+3 prime = </a:t>
            </a:r>
            <a:r>
              <a:rPr lang="en-US" sz="1600" b="1" dirty="0" smtClean="0"/>
              <a:t>23</a:t>
            </a:r>
          </a:p>
          <a:p>
            <a:pPr>
              <a:defRPr/>
            </a:pPr>
            <a:endParaRPr lang="en-US" sz="1600" b="1" dirty="0" smtClean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 smtClean="0"/>
          </a:p>
          <a:p>
            <a:pPr>
              <a:defRPr/>
            </a:pPr>
            <a:r>
              <a:rPr lang="en-US" sz="1600" b="1" dirty="0" err="1" smtClean="0"/>
              <a:t>LQHashing</a:t>
            </a:r>
            <a:r>
              <a:rPr lang="en-US" sz="1600" b="1" dirty="0" smtClean="0"/>
              <a:t>:</a:t>
            </a:r>
          </a:p>
          <a:p>
            <a:pPr>
              <a:defRPr/>
            </a:pPr>
            <a:r>
              <a:rPr lang="en-US" sz="1600" dirty="0" smtClean="0"/>
              <a:t>1. </a:t>
            </a:r>
            <a:r>
              <a:rPr lang="en-US" sz="1600" dirty="0" err="1" smtClean="0"/>
              <a:t>i</a:t>
            </a:r>
            <a:r>
              <a:rPr lang="en-US" sz="1200" dirty="0" err="1" smtClean="0"/>
              <a:t>p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pk</a:t>
            </a:r>
            <a:r>
              <a:rPr lang="en-US" sz="1600" dirty="0"/>
              <a:t> </a:t>
            </a:r>
            <a:r>
              <a:rPr lang="en-US" sz="1600" dirty="0" smtClean="0"/>
              <a:t>% N</a:t>
            </a:r>
          </a:p>
          <a:p>
            <a:pPr>
              <a:defRPr/>
            </a:pPr>
            <a:r>
              <a:rPr lang="en-US" sz="1600" dirty="0" smtClean="0"/>
              <a:t>2. </a:t>
            </a:r>
            <a:r>
              <a:rPr lang="en-US" sz="1600" dirty="0"/>
              <a:t>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 smtClean="0"/>
              <a:t>    if </a:t>
            </a:r>
            <a:r>
              <a:rPr lang="en-US" sz="1600" dirty="0"/>
              <a:t>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 smtClean="0"/>
              <a:t>        offset = q</a:t>
            </a:r>
          </a:p>
          <a:p>
            <a:pPr>
              <a:defRPr/>
            </a:pPr>
            <a:r>
              <a:rPr lang="en-US" sz="1600" dirty="0"/>
              <a:t> </a:t>
            </a:r>
            <a:r>
              <a:rPr lang="en-US" sz="1600" dirty="0" smtClean="0"/>
              <a:t>   else</a:t>
            </a:r>
          </a:p>
          <a:p>
            <a:pPr>
              <a:defRPr/>
            </a:pPr>
            <a:r>
              <a:rPr lang="en-US" sz="1600" dirty="0" smtClean="0"/>
              <a:t>        offset </a:t>
            </a:r>
            <a:r>
              <a:rPr lang="en-US" sz="1600" dirty="0"/>
              <a:t>= 4k+3 </a:t>
            </a:r>
            <a:r>
              <a:rPr lang="en-US" sz="1600" dirty="0" smtClean="0"/>
              <a:t>prime</a:t>
            </a:r>
          </a:p>
          <a:p>
            <a:pPr>
              <a:defRPr/>
            </a:pPr>
            <a:r>
              <a:rPr lang="en-US" sz="1600" dirty="0" smtClean="0"/>
              <a:t>3. While collisions:</a:t>
            </a:r>
          </a:p>
          <a:p>
            <a:pPr>
              <a:defRPr/>
            </a:pPr>
            <a:r>
              <a:rPr lang="en-US" sz="1600" dirty="0" smtClean="0"/>
              <a:t>         </a:t>
            </a:r>
            <a:r>
              <a:rPr lang="en-US" sz="1600" dirty="0" err="1" smtClean="0"/>
              <a:t>i</a:t>
            </a:r>
            <a:r>
              <a:rPr lang="en-US" sz="1200" dirty="0" err="1" smtClean="0"/>
              <a:t>p</a:t>
            </a:r>
            <a:r>
              <a:rPr lang="en-US" sz="1200" baseline="30000" dirty="0" smtClean="0"/>
              <a:t>’</a:t>
            </a:r>
            <a:r>
              <a:rPr lang="en-US" sz="1600" dirty="0" smtClean="0"/>
              <a:t> =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200" dirty="0" err="1" smtClean="0"/>
              <a:t>p</a:t>
            </a:r>
            <a:r>
              <a:rPr lang="en-US" sz="1600" dirty="0" smtClean="0"/>
              <a:t> + offset) % N</a:t>
            </a:r>
          </a:p>
          <a:p>
            <a:pPr>
              <a:defRPr/>
            </a:pPr>
            <a:r>
              <a:rPr lang="en-US" sz="1600" dirty="0" smtClean="0"/>
              <a:t>4. Set Array[</a:t>
            </a:r>
            <a:r>
              <a:rPr lang="en-US" sz="1600" dirty="0" err="1" smtClean="0"/>
              <a:t>i</a:t>
            </a:r>
            <a:r>
              <a:rPr lang="en-US" sz="1200" dirty="0" err="1" smtClean="0"/>
              <a:t>p</a:t>
            </a:r>
            <a:r>
              <a:rPr lang="en-US" sz="1600" dirty="0" smtClean="0"/>
              <a:t>]=key</a:t>
            </a:r>
            <a:endParaRPr lang="en-US" sz="1600" dirty="0"/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	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76225" y="2481263"/>
            <a:ext cx="2408238" cy="2860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61861" y="2032000"/>
            <a:ext cx="1277937" cy="4826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07146" y="2441575"/>
            <a:ext cx="779465" cy="4416425"/>
            <a:chOff x="5763907" y="1746270"/>
            <a:chExt cx="779465" cy="4416425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4357937"/>
              <a:chOff x="5427641" y="1844409"/>
              <a:chExt cx="455369" cy="4358104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9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413959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1" name="Rectangle 18"/>
              <p:cNvSpPr>
                <a:spLocks noChangeArrowheads="1"/>
              </p:cNvSpPr>
              <p:nvPr/>
            </p:nvSpPr>
            <p:spPr bwMode="auto">
              <a:xfrm>
                <a:off x="5427643" y="436911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27643" y="459863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3" name="Rectangle 20"/>
              <p:cNvSpPr>
                <a:spLocks noChangeArrowheads="1"/>
              </p:cNvSpPr>
              <p:nvPr/>
            </p:nvSpPr>
            <p:spPr bwMode="auto">
              <a:xfrm>
                <a:off x="5427643" y="482815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4" name="Rectangle 21"/>
              <p:cNvSpPr>
                <a:spLocks noChangeArrowheads="1"/>
              </p:cNvSpPr>
              <p:nvPr/>
            </p:nvSpPr>
            <p:spPr bwMode="auto">
              <a:xfrm>
                <a:off x="5427643" y="505767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5" name="Rectangle 22"/>
              <p:cNvSpPr>
                <a:spLocks noChangeArrowheads="1"/>
              </p:cNvSpPr>
              <p:nvPr/>
            </p:nvSpPr>
            <p:spPr bwMode="auto">
              <a:xfrm>
                <a:off x="5427644" y="528719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6" name="Rectangle 23"/>
              <p:cNvSpPr>
                <a:spLocks noChangeArrowheads="1"/>
              </p:cNvSpPr>
              <p:nvPr/>
            </p:nvSpPr>
            <p:spPr bwMode="auto">
              <a:xfrm>
                <a:off x="5427643" y="551671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7" name="Rectangle 24"/>
              <p:cNvSpPr>
                <a:spLocks noChangeArrowheads="1"/>
              </p:cNvSpPr>
              <p:nvPr/>
            </p:nvSpPr>
            <p:spPr bwMode="auto">
              <a:xfrm>
                <a:off x="5427643" y="574623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8" name="Rectangle 25"/>
              <p:cNvSpPr>
                <a:spLocks noChangeArrowheads="1"/>
              </p:cNvSpPr>
              <p:nvPr/>
            </p:nvSpPr>
            <p:spPr bwMode="auto">
              <a:xfrm>
                <a:off x="5427643" y="597575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907" y="1746270"/>
              <a:ext cx="363780" cy="441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/>
                <a:t>18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85697"/>
            <a:ext cx="3119915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 smtClean="0"/>
              <a:t>Bucket hashing of 10 elements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 smtClean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 smtClean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4966790" y="2032000"/>
            <a:ext cx="4045007" cy="28815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212440" y="2463609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 smtClean="0"/>
                <a:t>9</a:t>
              </a:r>
              <a:endParaRPr lang="en-US" sz="1400" b="1" dirty="0"/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3577364" y="4458433"/>
            <a:ext cx="441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66</a:t>
            </a:r>
            <a:endParaRPr lang="en-US" sz="1600" dirty="0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3598201" y="4900513"/>
            <a:ext cx="441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47</a:t>
            </a:r>
            <a:endParaRPr lang="en-US" sz="1600" dirty="0"/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3598201" y="6065004"/>
            <a:ext cx="441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87</a:t>
            </a:r>
            <a:endParaRPr lang="en-US" sz="1600" dirty="0"/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3598201" y="5599676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3590879" y="5161679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126</a:t>
            </a:r>
            <a:endParaRPr lang="en-US" sz="1600" dirty="0"/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3590879" y="6309230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150</a:t>
            </a:r>
            <a:endParaRPr lang="en-US" sz="1600" dirty="0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3598201" y="2632992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145</a:t>
            </a:r>
            <a:endParaRPr lang="en-US" sz="1600" dirty="0"/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590071" y="3761486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153</a:t>
            </a:r>
            <a:endParaRPr lang="en-US" sz="1600" dirty="0"/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590879" y="5842810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177</a:t>
            </a:r>
            <a:endParaRPr lang="en-US" sz="1600" dirty="0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3598201" y="2399782"/>
            <a:ext cx="5437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285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3608916" y="5375859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393</a:t>
            </a:r>
            <a:endParaRPr lang="en-US" sz="1600" dirty="0"/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3572553" y="3323024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467</a:t>
            </a:r>
            <a:endParaRPr lang="en-US" sz="1600" dirty="0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3591044" y="4013056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566</a:t>
            </a:r>
            <a:endParaRPr lang="en-US" sz="1600" dirty="0"/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3598201" y="2865621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620</a:t>
            </a:r>
            <a:endParaRPr lang="en-US" sz="1600" dirty="0"/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3608916" y="6513984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735</a:t>
            </a:r>
            <a:endParaRPr lang="en-US" sz="1600" dirty="0"/>
          </a:p>
        </p:txBody>
      </p:sp>
      <p:sp>
        <p:nvSpPr>
          <p:cNvPr id="139" name="Text Box 2"/>
          <p:cNvSpPr txBox="1">
            <a:spLocks noChangeArrowheads="1"/>
          </p:cNvSpPr>
          <p:nvPr/>
        </p:nvSpPr>
        <p:spPr bwMode="auto">
          <a:xfrm>
            <a:off x="6164106" y="4480469"/>
            <a:ext cx="441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47</a:t>
            </a:r>
            <a:endParaRPr lang="en-US" sz="1600" dirty="0"/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6151875" y="2387266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285</a:t>
            </a:r>
          </a:p>
        </p:txBody>
      </p:sp>
      <p:sp>
        <p:nvSpPr>
          <p:cNvPr id="141" name="Text Box 2"/>
          <p:cNvSpPr txBox="1">
            <a:spLocks noChangeArrowheads="1"/>
          </p:cNvSpPr>
          <p:nvPr/>
        </p:nvSpPr>
        <p:spPr bwMode="auto">
          <a:xfrm>
            <a:off x="6129225" y="3795322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177</a:t>
            </a:r>
            <a:endParaRPr lang="en-US" sz="1600" dirty="0"/>
          </a:p>
        </p:txBody>
      </p: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6095495" y="2652338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153</a:t>
            </a:r>
          </a:p>
        </p:txBody>
      </p:sp>
      <p:sp>
        <p:nvSpPr>
          <p:cNvPr id="143" name="Text Box 2"/>
          <p:cNvSpPr txBox="1">
            <a:spLocks noChangeArrowheads="1"/>
          </p:cNvSpPr>
          <p:nvPr/>
        </p:nvSpPr>
        <p:spPr bwMode="auto">
          <a:xfrm>
            <a:off x="6804688" y="4458433"/>
            <a:ext cx="441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66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46" idx="3"/>
          </p:cNvCxnSpPr>
          <p:nvPr/>
        </p:nvCxnSpPr>
        <p:spPr bwMode="auto">
          <a:xfrm flipV="1">
            <a:off x="5902556" y="4649746"/>
            <a:ext cx="29141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 flipV="1">
            <a:off x="5915940" y="3964598"/>
            <a:ext cx="29141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 flipV="1">
            <a:off x="5915940" y="2835581"/>
            <a:ext cx="29141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flipV="1">
            <a:off x="5915941" y="2571110"/>
            <a:ext cx="29141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flipV="1">
            <a:off x="6588138" y="4649746"/>
            <a:ext cx="29141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79776" y="1675191"/>
            <a:ext cx="13684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compared +1)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66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467		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57400" y="38306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566	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735		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285		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58988" y="53197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87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499758" y="2802523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0 + 1 =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890841" y="2776121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2 + 1 =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498170" y="3314208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2 + 1 =</a:t>
            </a:r>
            <a:r>
              <a:rPr lang="en-US" sz="1600" b="1" dirty="0" smtClean="0"/>
              <a:t> 3</a:t>
            </a:r>
            <a:endParaRPr lang="en-US" sz="1600" b="1" dirty="0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4918729" y="3249517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2 + 1 =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498171" y="3775355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 + 1 = </a:t>
            </a:r>
            <a:r>
              <a:rPr lang="en-US" sz="1600" b="1" dirty="0" smtClean="0"/>
              <a:t>2</a:t>
            </a:r>
            <a:endParaRPr lang="en-US" sz="1600" dirty="0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446448" y="4256921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5 + 1 = </a:t>
            </a:r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947998" y="3741289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 + 1 =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499728" y="4723106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0 + 1 =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947998" y="4238537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2 + 1 =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890841" y="4723106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1 + 1 =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4968859" y="5321019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2 + 1 =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484582" y="5362575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 + 1 = 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317</Words>
  <Application>Microsoft Office PowerPoint</Application>
  <PresentationFormat>On-screen Show (4:3)</PresentationFormat>
  <Paragraphs>105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Nabeel</cp:lastModifiedBy>
  <cp:revision>55</cp:revision>
  <cp:lastPrinted>2014-02-27T22:03:07Z</cp:lastPrinted>
  <dcterms:created xsi:type="dcterms:W3CDTF">2003-12-08T11:02:30Z</dcterms:created>
  <dcterms:modified xsi:type="dcterms:W3CDTF">2016-03-01T02:35:26Z</dcterms:modified>
</cp:coreProperties>
</file>