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D6BF6-8279-4F30-BF4C-A9892FC4F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9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533A3-144A-427E-9EAA-2F6891301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3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07430-DA5B-413E-8DEC-93E331CB8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A708E-8710-4944-A1E4-0621F4BD7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2F8CA-7563-4D3A-AC9F-E4933367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5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36694-317F-4602-B766-32B75406C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5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485BF-5E9D-464B-86A1-23A835DC8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E6F3F-4DDD-48D7-A155-B9F162E84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EA4F0-024F-4ADC-8B53-A9690C73C4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3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34719-AABB-44AF-8977-D8CAC2C53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6026A-B839-46C1-992C-FEDE5ED7F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5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CB3A7C2-38B4-4656-8C24-C0180B19F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12725" y="138113"/>
            <a:ext cx="70024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/>
              <a:t>1.  Given the following key values,  show what the data structures would look like </a:t>
            </a:r>
          </a:p>
          <a:p>
            <a:r>
              <a:rPr lang="en-US" sz="1600"/>
              <a:t>66 47 87 90 126 150 145 153 177 285 393 467 566 620 735</a:t>
            </a:r>
          </a:p>
          <a:p>
            <a:r>
              <a:rPr lang="en-US" sz="1600"/>
              <a:t>(no preprocessing necessary:  p</a:t>
            </a:r>
            <a:r>
              <a:rPr lang="en-US" sz="1600" baseline="-25000"/>
              <a:t>k </a:t>
            </a:r>
            <a:r>
              <a:rPr lang="en-US" sz="1600"/>
              <a:t>= key)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5257800" y="838200"/>
            <a:ext cx="12747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/>
              <a:t>b. 10 buckets</a:t>
            </a:r>
          </a:p>
          <a:p>
            <a:r>
              <a:rPr lang="en-US" sz="1600"/>
              <a:t>i</a:t>
            </a:r>
            <a:r>
              <a:rPr lang="en-US" sz="1200"/>
              <a:t>p</a:t>
            </a:r>
            <a:r>
              <a:rPr lang="en-US" sz="1600"/>
              <a:t> = (p</a:t>
            </a:r>
            <a:r>
              <a:rPr lang="en-US" sz="1600" baseline="-25000"/>
              <a:t>k</a:t>
            </a:r>
            <a:r>
              <a:rPr lang="en-US" sz="1600"/>
              <a:t>) % N</a:t>
            </a:r>
          </a:p>
          <a:p>
            <a:endParaRPr lang="en-US" sz="1600"/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0" y="1668959"/>
            <a:ext cx="4511676" cy="769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dirty="0" err="1"/>
              <a:t>ip</a:t>
            </a:r>
            <a:r>
              <a:rPr lang="en-US" sz="1600" dirty="0"/>
              <a:t> = (</a:t>
            </a:r>
            <a:r>
              <a:rPr lang="en-US" sz="1600" dirty="0" err="1"/>
              <a:t>ip</a:t>
            </a:r>
            <a:r>
              <a:rPr lang="en-US" sz="1600" dirty="0"/>
              <a:t> + offset) % N</a:t>
            </a:r>
          </a:p>
          <a:p>
            <a:r>
              <a:rPr lang="en-US" sz="1400" dirty="0"/>
              <a:t>where:</a:t>
            </a:r>
            <a:r>
              <a:rPr lang="en-US" sz="1400" b="1" dirty="0"/>
              <a:t> </a:t>
            </a:r>
            <a:r>
              <a:rPr lang="en-US" sz="1400" dirty="0"/>
              <a:t>offset = q </a:t>
            </a:r>
            <a:r>
              <a:rPr lang="en-US" sz="1400" b="1" dirty="0"/>
              <a:t>if</a:t>
            </a:r>
            <a:r>
              <a:rPr lang="en-US" sz="1400" dirty="0"/>
              <a:t> (</a:t>
            </a:r>
            <a:r>
              <a:rPr lang="en-US" sz="1400" dirty="0" err="1"/>
              <a:t>q%N</a:t>
            </a:r>
            <a:r>
              <a:rPr lang="en-US" sz="1400" dirty="0"/>
              <a:t> != 0) ; </a:t>
            </a:r>
            <a:r>
              <a:rPr lang="en-US" sz="1400" b="1" dirty="0"/>
              <a:t>else</a:t>
            </a:r>
            <a:r>
              <a:rPr lang="en-US" sz="1400" dirty="0"/>
              <a:t> offset = a 4k+3 prime</a:t>
            </a:r>
          </a:p>
          <a:p>
            <a:r>
              <a:rPr lang="en-US" sz="1400" dirty="0"/>
              <a:t>            N is the array size, q = </a:t>
            </a:r>
            <a:r>
              <a:rPr lang="en-US" sz="1400" dirty="0" err="1"/>
              <a:t>p</a:t>
            </a:r>
            <a:r>
              <a:rPr lang="en-US" sz="1400" baseline="-25000" dirty="0" err="1"/>
              <a:t>k</a:t>
            </a:r>
            <a:r>
              <a:rPr lang="en-US" sz="1400" dirty="0"/>
              <a:t> / 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2943999"/>
            <a:ext cx="615424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Key – </a:t>
            </a:r>
            <a:r>
              <a:rPr lang="en-US" sz="1400" dirty="0" err="1" smtClean="0"/>
              <a:t>ip</a:t>
            </a:r>
            <a:r>
              <a:rPr lang="en-US" sz="1400" dirty="0" smtClean="0"/>
              <a:t> -- q</a:t>
            </a:r>
            <a:endParaRPr lang="en-US" sz="1400" dirty="0" smtClean="0"/>
          </a:p>
          <a:p>
            <a:r>
              <a:rPr lang="en-US" sz="1400" dirty="0" smtClean="0"/>
              <a:t>66 – </a:t>
            </a:r>
            <a:r>
              <a:rPr lang="en-US" sz="1400" dirty="0" smtClean="0"/>
              <a:t>9</a:t>
            </a:r>
            <a:endParaRPr lang="en-US" sz="1400" dirty="0" smtClean="0"/>
          </a:p>
          <a:p>
            <a:r>
              <a:rPr lang="en-US" sz="1400" dirty="0" smtClean="0"/>
              <a:t>47 – </a:t>
            </a:r>
            <a:r>
              <a:rPr lang="en-US" sz="1400" dirty="0" smtClean="0"/>
              <a:t>9 + 2 = 11</a:t>
            </a:r>
            <a:endParaRPr lang="en-US" sz="1400" dirty="0" smtClean="0"/>
          </a:p>
          <a:p>
            <a:r>
              <a:rPr lang="en-US" sz="1400" dirty="0" smtClean="0"/>
              <a:t>87 – </a:t>
            </a:r>
            <a:r>
              <a:rPr lang="en-US" sz="1400" dirty="0" smtClean="0"/>
              <a:t>11 + 4 = 15</a:t>
            </a:r>
            <a:endParaRPr lang="en-US" sz="1400" dirty="0" smtClean="0"/>
          </a:p>
          <a:p>
            <a:r>
              <a:rPr lang="en-US" sz="1400" dirty="0" smtClean="0"/>
              <a:t>90 </a:t>
            </a:r>
            <a:r>
              <a:rPr lang="en-US" sz="1400" dirty="0" smtClean="0"/>
              <a:t>– </a:t>
            </a:r>
            <a:r>
              <a:rPr lang="en-US" sz="1400" dirty="0" smtClean="0"/>
              <a:t>14</a:t>
            </a:r>
            <a:endParaRPr lang="en-US" sz="1400" dirty="0" smtClean="0"/>
          </a:p>
          <a:p>
            <a:r>
              <a:rPr lang="en-US" sz="1400" dirty="0" smtClean="0"/>
              <a:t>126 - </a:t>
            </a:r>
            <a:r>
              <a:rPr lang="en-US" sz="1400" dirty="0" smtClean="0"/>
              <a:t>12</a:t>
            </a:r>
            <a:endParaRPr lang="en-US" sz="1400" dirty="0" smtClean="0"/>
          </a:p>
          <a:p>
            <a:r>
              <a:rPr lang="en-US" sz="1400" dirty="0" smtClean="0"/>
              <a:t>150 - </a:t>
            </a:r>
            <a:r>
              <a:rPr lang="en-US" sz="1400" dirty="0" smtClean="0"/>
              <a:t>17</a:t>
            </a:r>
            <a:endParaRPr lang="en-US" sz="1400" dirty="0" smtClean="0"/>
          </a:p>
          <a:p>
            <a:r>
              <a:rPr lang="en-US" sz="1400" dirty="0" smtClean="0"/>
              <a:t>145 – </a:t>
            </a:r>
            <a:r>
              <a:rPr lang="en-US" sz="1400" dirty="0" smtClean="0"/>
              <a:t>12 + 7 = 0</a:t>
            </a:r>
            <a:endParaRPr lang="en-US" sz="1400" dirty="0" smtClean="0"/>
          </a:p>
          <a:p>
            <a:r>
              <a:rPr lang="en-US" sz="1400" dirty="0" smtClean="0"/>
              <a:t>153 - </a:t>
            </a:r>
            <a:r>
              <a:rPr lang="en-US" sz="1400" dirty="0" smtClean="0"/>
              <a:t>1</a:t>
            </a:r>
            <a:endParaRPr lang="en-US" sz="1400" dirty="0" smtClean="0"/>
          </a:p>
          <a:p>
            <a:r>
              <a:rPr lang="en-US" sz="1400" dirty="0" smtClean="0"/>
              <a:t>177 </a:t>
            </a:r>
            <a:r>
              <a:rPr lang="en-US" sz="1400" dirty="0" smtClean="0"/>
              <a:t>– 6</a:t>
            </a:r>
          </a:p>
          <a:p>
            <a:r>
              <a:rPr lang="en-US" sz="1400" dirty="0" smtClean="0"/>
              <a:t>285 – </a:t>
            </a:r>
            <a:r>
              <a:rPr lang="en-US" sz="1400" dirty="0" smtClean="0"/>
              <a:t>0 + 15 = 15 + 15 = 11 + 15 = 7</a:t>
            </a:r>
            <a:endParaRPr lang="en-US" sz="1400" dirty="0" smtClean="0"/>
          </a:p>
          <a:p>
            <a:r>
              <a:rPr lang="en-US" sz="1400" dirty="0" smtClean="0"/>
              <a:t>393 - </a:t>
            </a:r>
            <a:r>
              <a:rPr lang="en-US" sz="1400" dirty="0" smtClean="0"/>
              <a:t>13</a:t>
            </a:r>
            <a:endParaRPr lang="en-US" sz="1400" dirty="0" smtClean="0"/>
          </a:p>
          <a:p>
            <a:r>
              <a:rPr lang="en-US" sz="1400" dirty="0" smtClean="0"/>
              <a:t>467 </a:t>
            </a:r>
            <a:r>
              <a:rPr lang="en-US" sz="1400" dirty="0" smtClean="0"/>
              <a:t>– </a:t>
            </a:r>
            <a:r>
              <a:rPr lang="en-US" sz="1400" dirty="0" smtClean="0"/>
              <a:t>11 + 24 = 16</a:t>
            </a:r>
            <a:endParaRPr lang="en-US" sz="1400" dirty="0" smtClean="0"/>
          </a:p>
          <a:p>
            <a:r>
              <a:rPr lang="en-US" sz="1400" dirty="0" smtClean="0"/>
              <a:t>566 </a:t>
            </a:r>
            <a:r>
              <a:rPr lang="en-US" sz="1400" dirty="0" smtClean="0"/>
              <a:t>– </a:t>
            </a:r>
            <a:r>
              <a:rPr lang="en-US" sz="1400" dirty="0" smtClean="0"/>
              <a:t>15 + 29 = 6 + 29 = 16 + 29 =  7 + 29 = 17 + 29 = 8</a:t>
            </a:r>
            <a:endParaRPr lang="en-US" sz="1400" dirty="0" smtClean="0"/>
          </a:p>
          <a:p>
            <a:r>
              <a:rPr lang="en-US" sz="1400" dirty="0" smtClean="0"/>
              <a:t>620 </a:t>
            </a:r>
            <a:r>
              <a:rPr lang="en-US" sz="1400" dirty="0" smtClean="0"/>
              <a:t>– </a:t>
            </a:r>
            <a:r>
              <a:rPr lang="en-US" sz="1400" dirty="0" smtClean="0"/>
              <a:t>12 + 32 = 6 + 32 = 0 + 32 = 13 + 32 = 7 + 32 = 1 + 32 = 14 + 32 = 8 +32 = 2</a:t>
            </a:r>
            <a:endParaRPr lang="en-US" sz="1400" dirty="0" smtClean="0"/>
          </a:p>
          <a:p>
            <a:r>
              <a:rPr lang="en-US" sz="1400" dirty="0" smtClean="0"/>
              <a:t>735 </a:t>
            </a:r>
            <a:r>
              <a:rPr lang="en-US" sz="1400" dirty="0" smtClean="0"/>
              <a:t>– 13 + </a:t>
            </a:r>
            <a:r>
              <a:rPr lang="en-US" sz="1400" strike="sngStrike" dirty="0" smtClean="0"/>
              <a:t>38</a:t>
            </a:r>
            <a:r>
              <a:rPr lang="en-US" sz="1400" dirty="0" smtClean="0"/>
              <a:t> (38 % 19 = 0) 23 = 17 + 23 = 2 + 23 = 6 + 23 = 10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2379851"/>
            <a:ext cx="505267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500" dirty="0" smtClean="0"/>
              <a:t>[0]</a:t>
            </a:r>
          </a:p>
          <a:p>
            <a:pPr>
              <a:spcBef>
                <a:spcPts val="0"/>
              </a:spcBef>
            </a:pPr>
            <a:r>
              <a:rPr lang="en-US" sz="1500" dirty="0" smtClean="0"/>
              <a:t>[1]</a:t>
            </a:r>
          </a:p>
          <a:p>
            <a:pPr>
              <a:spcBef>
                <a:spcPts val="0"/>
              </a:spcBef>
            </a:pPr>
            <a:r>
              <a:rPr lang="en-US" sz="1500" dirty="0" smtClean="0"/>
              <a:t>[2]</a:t>
            </a:r>
          </a:p>
          <a:p>
            <a:pPr>
              <a:spcBef>
                <a:spcPts val="0"/>
              </a:spcBef>
            </a:pPr>
            <a:r>
              <a:rPr lang="en-US" sz="1500" dirty="0" smtClean="0"/>
              <a:t>[3]</a:t>
            </a:r>
          </a:p>
          <a:p>
            <a:pPr>
              <a:spcBef>
                <a:spcPts val="0"/>
              </a:spcBef>
            </a:pPr>
            <a:r>
              <a:rPr lang="en-US" sz="1500" dirty="0" smtClean="0"/>
              <a:t>[4]</a:t>
            </a:r>
          </a:p>
          <a:p>
            <a:pPr>
              <a:spcBef>
                <a:spcPts val="0"/>
              </a:spcBef>
            </a:pPr>
            <a:r>
              <a:rPr lang="en-US" sz="1500" dirty="0" smtClean="0"/>
              <a:t>[5]</a:t>
            </a:r>
          </a:p>
          <a:p>
            <a:pPr>
              <a:spcBef>
                <a:spcPts val="0"/>
              </a:spcBef>
            </a:pPr>
            <a:r>
              <a:rPr lang="en-US" sz="1500" dirty="0" smtClean="0"/>
              <a:t>[6]</a:t>
            </a:r>
          </a:p>
          <a:p>
            <a:pPr>
              <a:spcBef>
                <a:spcPts val="0"/>
              </a:spcBef>
            </a:pPr>
            <a:r>
              <a:rPr lang="en-US" sz="1500" dirty="0" smtClean="0"/>
              <a:t>[7]</a:t>
            </a:r>
          </a:p>
          <a:p>
            <a:pPr>
              <a:spcBef>
                <a:spcPts val="0"/>
              </a:spcBef>
            </a:pPr>
            <a:r>
              <a:rPr lang="en-US" sz="1500" dirty="0" smtClean="0"/>
              <a:t>[8]</a:t>
            </a:r>
          </a:p>
          <a:p>
            <a:pPr>
              <a:spcBef>
                <a:spcPts val="0"/>
              </a:spcBef>
            </a:pPr>
            <a:r>
              <a:rPr lang="en-US" sz="1500" dirty="0" smtClean="0"/>
              <a:t>[9]</a:t>
            </a:r>
          </a:p>
          <a:p>
            <a:pPr>
              <a:spcBef>
                <a:spcPts val="0"/>
              </a:spcBef>
            </a:pPr>
            <a:r>
              <a:rPr lang="en-US" sz="1500" dirty="0" smtClean="0"/>
              <a:t>[10]</a:t>
            </a:r>
          </a:p>
          <a:p>
            <a:pPr>
              <a:spcBef>
                <a:spcPts val="0"/>
              </a:spcBef>
            </a:pPr>
            <a:r>
              <a:rPr lang="en-US" sz="1500" dirty="0" smtClean="0"/>
              <a:t>[11]</a:t>
            </a:r>
          </a:p>
          <a:p>
            <a:pPr>
              <a:spcBef>
                <a:spcPts val="0"/>
              </a:spcBef>
            </a:pPr>
            <a:r>
              <a:rPr lang="en-US" sz="1500" dirty="0" smtClean="0"/>
              <a:t>[12]</a:t>
            </a:r>
          </a:p>
          <a:p>
            <a:pPr>
              <a:spcBef>
                <a:spcPts val="0"/>
              </a:spcBef>
            </a:pPr>
            <a:r>
              <a:rPr lang="en-US" sz="1500" dirty="0" smtClean="0"/>
              <a:t>[13]</a:t>
            </a:r>
          </a:p>
          <a:p>
            <a:pPr>
              <a:spcBef>
                <a:spcPts val="0"/>
              </a:spcBef>
            </a:pPr>
            <a:r>
              <a:rPr lang="en-US" sz="1500" dirty="0" smtClean="0"/>
              <a:t>[14]</a:t>
            </a:r>
          </a:p>
          <a:p>
            <a:pPr>
              <a:spcBef>
                <a:spcPts val="0"/>
              </a:spcBef>
            </a:pPr>
            <a:r>
              <a:rPr lang="en-US" sz="1500" dirty="0" smtClean="0"/>
              <a:t>[15]</a:t>
            </a:r>
          </a:p>
          <a:p>
            <a:pPr>
              <a:spcBef>
                <a:spcPts val="0"/>
              </a:spcBef>
            </a:pPr>
            <a:r>
              <a:rPr lang="en-US" sz="1500" dirty="0" smtClean="0"/>
              <a:t>[16]</a:t>
            </a:r>
          </a:p>
          <a:p>
            <a:pPr>
              <a:spcBef>
                <a:spcPts val="0"/>
              </a:spcBef>
            </a:pPr>
            <a:r>
              <a:rPr lang="en-US" sz="1500" dirty="0" smtClean="0"/>
              <a:t>[17]</a:t>
            </a:r>
          </a:p>
          <a:p>
            <a:pPr>
              <a:spcBef>
                <a:spcPts val="0"/>
              </a:spcBef>
            </a:pPr>
            <a:r>
              <a:rPr lang="en-US" sz="1500" dirty="0" smtClean="0"/>
              <a:t>[18]</a:t>
            </a:r>
            <a:endParaRPr lang="en-US" sz="15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38200" y="2438400"/>
            <a:ext cx="1053562" cy="4343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838200" y="2667000"/>
            <a:ext cx="10535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838200" y="2895600"/>
            <a:ext cx="10535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838200" y="3124200"/>
            <a:ext cx="10535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838200" y="3352800"/>
            <a:ext cx="10535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838200" y="3581400"/>
            <a:ext cx="10535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824493" y="3810000"/>
            <a:ext cx="10535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824493" y="4038600"/>
            <a:ext cx="10535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824493" y="4267200"/>
            <a:ext cx="10535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838200" y="4511842"/>
            <a:ext cx="10535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838200" y="4740442"/>
            <a:ext cx="10535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838200" y="4969042"/>
            <a:ext cx="10535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838200" y="5197642"/>
            <a:ext cx="10535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838200" y="5426242"/>
            <a:ext cx="10535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838200" y="5654842"/>
            <a:ext cx="10535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838200" y="5883442"/>
            <a:ext cx="10535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838200" y="6112042"/>
            <a:ext cx="10535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838200" y="6340642"/>
            <a:ext cx="10535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838200" y="6569242"/>
            <a:ext cx="10535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38200" y="406646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285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378519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177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328" y="586740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87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1323" y="518160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126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6102" y="2868079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620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9728" y="493836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47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48" name="TextBox 2047"/>
          <p:cNvSpPr txBox="1"/>
          <p:nvPr/>
        </p:nvSpPr>
        <p:spPr>
          <a:xfrm>
            <a:off x="821323" y="471398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735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49" name="TextBox 2048"/>
          <p:cNvSpPr txBox="1"/>
          <p:nvPr/>
        </p:nvSpPr>
        <p:spPr>
          <a:xfrm>
            <a:off x="838200" y="537784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393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54" name="TextBox 2053"/>
          <p:cNvSpPr txBox="1"/>
          <p:nvPr/>
        </p:nvSpPr>
        <p:spPr>
          <a:xfrm>
            <a:off x="879227" y="243840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145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55" name="TextBox 2054"/>
          <p:cNvSpPr txBox="1"/>
          <p:nvPr/>
        </p:nvSpPr>
        <p:spPr>
          <a:xfrm>
            <a:off x="838200" y="426918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566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56" name="TextBox 2055"/>
          <p:cNvSpPr txBox="1"/>
          <p:nvPr/>
        </p:nvSpPr>
        <p:spPr>
          <a:xfrm>
            <a:off x="838200" y="449100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66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57" name="TextBox 2056"/>
          <p:cNvSpPr txBox="1"/>
          <p:nvPr/>
        </p:nvSpPr>
        <p:spPr>
          <a:xfrm>
            <a:off x="847281" y="56294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90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58" name="TextBox 2057"/>
          <p:cNvSpPr txBox="1"/>
          <p:nvPr/>
        </p:nvSpPr>
        <p:spPr>
          <a:xfrm>
            <a:off x="821323" y="629224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150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59" name="TextBox 2058"/>
          <p:cNvSpPr txBox="1"/>
          <p:nvPr/>
        </p:nvSpPr>
        <p:spPr>
          <a:xfrm>
            <a:off x="847281" y="606364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467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60" name="TextBox 2059"/>
          <p:cNvSpPr txBox="1"/>
          <p:nvPr/>
        </p:nvSpPr>
        <p:spPr>
          <a:xfrm>
            <a:off x="918055" y="266700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153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4724400" y="2857143"/>
            <a:ext cx="3934619" cy="2400657"/>
            <a:chOff x="4724400" y="2195922"/>
            <a:chExt cx="3934619" cy="2400657"/>
          </a:xfrm>
        </p:grpSpPr>
        <p:grpSp>
          <p:nvGrpSpPr>
            <p:cNvPr id="2073" name="Group 2072"/>
            <p:cNvGrpSpPr/>
            <p:nvPr/>
          </p:nvGrpSpPr>
          <p:grpSpPr>
            <a:xfrm>
              <a:off x="5181600" y="2503356"/>
              <a:ext cx="417817" cy="1844842"/>
              <a:chOff x="5601983" y="2422358"/>
              <a:chExt cx="1067269" cy="1844842"/>
            </a:xfrm>
          </p:grpSpPr>
          <p:cxnSp>
            <p:nvCxnSpPr>
              <p:cNvPr id="48" name="Straight Connector 47"/>
              <p:cNvCxnSpPr/>
              <p:nvPr/>
            </p:nvCxnSpPr>
            <p:spPr bwMode="auto">
              <a:xfrm>
                <a:off x="5615690" y="2422358"/>
                <a:ext cx="105356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5615690" y="2650958"/>
                <a:ext cx="105356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5615690" y="2879558"/>
                <a:ext cx="105356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5615690" y="3108158"/>
                <a:ext cx="105356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5615690" y="3336758"/>
                <a:ext cx="105356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5601983" y="3565358"/>
                <a:ext cx="105356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5601983" y="3793958"/>
                <a:ext cx="105356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>
                <a:off x="5601983" y="4022558"/>
                <a:ext cx="105356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5615690" y="4267200"/>
                <a:ext cx="105356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74" name="Rectangle 2073"/>
            <p:cNvSpPr/>
            <p:nvPr/>
          </p:nvSpPr>
          <p:spPr bwMode="auto">
            <a:xfrm>
              <a:off x="5181600" y="2290798"/>
              <a:ext cx="417817" cy="228120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724400" y="2195922"/>
              <a:ext cx="409086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500" dirty="0" smtClean="0"/>
                <a:t>[0]</a:t>
              </a:r>
            </a:p>
            <a:p>
              <a:pPr>
                <a:spcBef>
                  <a:spcPts val="0"/>
                </a:spcBef>
              </a:pPr>
              <a:r>
                <a:rPr lang="en-US" sz="1500" dirty="0" smtClean="0"/>
                <a:t>[1]</a:t>
              </a:r>
            </a:p>
            <a:p>
              <a:pPr>
                <a:spcBef>
                  <a:spcPts val="0"/>
                </a:spcBef>
              </a:pPr>
              <a:r>
                <a:rPr lang="en-US" sz="1500" dirty="0" smtClean="0"/>
                <a:t>[2]</a:t>
              </a:r>
            </a:p>
            <a:p>
              <a:pPr>
                <a:spcBef>
                  <a:spcPts val="0"/>
                </a:spcBef>
              </a:pPr>
              <a:r>
                <a:rPr lang="en-US" sz="1500" dirty="0" smtClean="0"/>
                <a:t>[3]</a:t>
              </a:r>
            </a:p>
            <a:p>
              <a:pPr>
                <a:spcBef>
                  <a:spcPts val="0"/>
                </a:spcBef>
              </a:pPr>
              <a:r>
                <a:rPr lang="en-US" sz="1500" dirty="0" smtClean="0"/>
                <a:t>[4]</a:t>
              </a:r>
            </a:p>
            <a:p>
              <a:pPr>
                <a:spcBef>
                  <a:spcPts val="0"/>
                </a:spcBef>
              </a:pPr>
              <a:r>
                <a:rPr lang="en-US" sz="1500" dirty="0" smtClean="0"/>
                <a:t>[5]</a:t>
              </a:r>
            </a:p>
            <a:p>
              <a:pPr>
                <a:spcBef>
                  <a:spcPts val="0"/>
                </a:spcBef>
              </a:pPr>
              <a:r>
                <a:rPr lang="en-US" sz="1500" dirty="0" smtClean="0"/>
                <a:t>[6]</a:t>
              </a:r>
            </a:p>
            <a:p>
              <a:pPr>
                <a:spcBef>
                  <a:spcPts val="0"/>
                </a:spcBef>
              </a:pPr>
              <a:r>
                <a:rPr lang="en-US" sz="1500" dirty="0" smtClean="0"/>
                <a:t>[7]</a:t>
              </a:r>
            </a:p>
            <a:p>
              <a:pPr>
                <a:spcBef>
                  <a:spcPts val="0"/>
                </a:spcBef>
              </a:pPr>
              <a:r>
                <a:rPr lang="en-US" sz="1500" dirty="0" smtClean="0"/>
                <a:t>[8]</a:t>
              </a:r>
            </a:p>
            <a:p>
              <a:pPr>
                <a:spcBef>
                  <a:spcPts val="0"/>
                </a:spcBef>
              </a:pPr>
              <a:r>
                <a:rPr lang="en-US" sz="1500" dirty="0" smtClean="0"/>
                <a:t>[9]</a:t>
              </a:r>
            </a:p>
          </p:txBody>
        </p:sp>
        <p:grpSp>
          <p:nvGrpSpPr>
            <p:cNvPr id="2078" name="Group 2077"/>
            <p:cNvGrpSpPr/>
            <p:nvPr/>
          </p:nvGrpSpPr>
          <p:grpSpPr>
            <a:xfrm>
              <a:off x="5895181" y="2290798"/>
              <a:ext cx="505619" cy="212558"/>
              <a:chOff x="5895181" y="2290798"/>
              <a:chExt cx="505619" cy="212558"/>
            </a:xfrm>
          </p:grpSpPr>
          <p:sp>
            <p:nvSpPr>
              <p:cNvPr id="2075" name="Rectangle 2074"/>
              <p:cNvSpPr/>
              <p:nvPr/>
            </p:nvSpPr>
            <p:spPr bwMode="auto">
              <a:xfrm>
                <a:off x="5895181" y="2290798"/>
                <a:ext cx="505619" cy="21255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2077" name="Straight Connector 2076"/>
              <p:cNvCxnSpPr/>
              <p:nvPr/>
            </p:nvCxnSpPr>
            <p:spPr bwMode="auto">
              <a:xfrm>
                <a:off x="6248400" y="2290798"/>
                <a:ext cx="0" cy="2125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1" name="Group 80"/>
            <p:cNvGrpSpPr/>
            <p:nvPr/>
          </p:nvGrpSpPr>
          <p:grpSpPr>
            <a:xfrm>
              <a:off x="6657181" y="2290798"/>
              <a:ext cx="505619" cy="212558"/>
              <a:chOff x="5895181" y="2290798"/>
              <a:chExt cx="505619" cy="212558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5895181" y="2290798"/>
                <a:ext cx="505619" cy="21255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83" name="Straight Connector 82"/>
              <p:cNvCxnSpPr/>
              <p:nvPr/>
            </p:nvCxnSpPr>
            <p:spPr bwMode="auto">
              <a:xfrm>
                <a:off x="6248400" y="2290798"/>
                <a:ext cx="0" cy="2125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4" name="Group 83"/>
            <p:cNvGrpSpPr/>
            <p:nvPr/>
          </p:nvGrpSpPr>
          <p:grpSpPr>
            <a:xfrm>
              <a:off x="7409946" y="2290798"/>
              <a:ext cx="505619" cy="212558"/>
              <a:chOff x="5895181" y="2290798"/>
              <a:chExt cx="505619" cy="212558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5895181" y="2290798"/>
                <a:ext cx="505619" cy="21255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 bwMode="auto">
              <a:xfrm>
                <a:off x="6248400" y="2290798"/>
                <a:ext cx="0" cy="2125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7" name="Group 86"/>
            <p:cNvGrpSpPr/>
            <p:nvPr/>
          </p:nvGrpSpPr>
          <p:grpSpPr>
            <a:xfrm>
              <a:off x="5895180" y="2960556"/>
              <a:ext cx="505619" cy="212558"/>
              <a:chOff x="5895181" y="2290798"/>
              <a:chExt cx="505619" cy="212558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5895181" y="2290798"/>
                <a:ext cx="505619" cy="21255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89" name="Straight Connector 88"/>
              <p:cNvCxnSpPr/>
              <p:nvPr/>
            </p:nvCxnSpPr>
            <p:spPr bwMode="auto">
              <a:xfrm>
                <a:off x="6248400" y="2290798"/>
                <a:ext cx="0" cy="2125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0" name="Group 89"/>
            <p:cNvGrpSpPr/>
            <p:nvPr/>
          </p:nvGrpSpPr>
          <p:grpSpPr>
            <a:xfrm>
              <a:off x="6657181" y="2976598"/>
              <a:ext cx="505619" cy="212558"/>
              <a:chOff x="5895181" y="2290798"/>
              <a:chExt cx="505619" cy="212558"/>
            </a:xfrm>
          </p:grpSpPr>
          <p:sp>
            <p:nvSpPr>
              <p:cNvPr id="91" name="Rectangle 90"/>
              <p:cNvSpPr/>
              <p:nvPr/>
            </p:nvSpPr>
            <p:spPr bwMode="auto">
              <a:xfrm>
                <a:off x="5895181" y="2290798"/>
                <a:ext cx="505619" cy="21255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92" name="Straight Connector 91"/>
              <p:cNvCxnSpPr/>
              <p:nvPr/>
            </p:nvCxnSpPr>
            <p:spPr bwMode="auto">
              <a:xfrm>
                <a:off x="6248400" y="2290798"/>
                <a:ext cx="0" cy="2125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3" name="Group 92"/>
            <p:cNvGrpSpPr/>
            <p:nvPr/>
          </p:nvGrpSpPr>
          <p:grpSpPr>
            <a:xfrm>
              <a:off x="5895179" y="3454312"/>
              <a:ext cx="505619" cy="212558"/>
              <a:chOff x="5895181" y="2290798"/>
              <a:chExt cx="505619" cy="212558"/>
            </a:xfrm>
          </p:grpSpPr>
          <p:sp>
            <p:nvSpPr>
              <p:cNvPr id="94" name="Rectangle 93"/>
              <p:cNvSpPr/>
              <p:nvPr/>
            </p:nvSpPr>
            <p:spPr bwMode="auto">
              <a:xfrm>
                <a:off x="5895181" y="2290798"/>
                <a:ext cx="505619" cy="21255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95" name="Straight Connector 94"/>
              <p:cNvCxnSpPr/>
              <p:nvPr/>
            </p:nvCxnSpPr>
            <p:spPr bwMode="auto">
              <a:xfrm>
                <a:off x="6248400" y="2290798"/>
                <a:ext cx="0" cy="2125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6" name="Group 95"/>
            <p:cNvGrpSpPr/>
            <p:nvPr/>
          </p:nvGrpSpPr>
          <p:grpSpPr>
            <a:xfrm>
              <a:off x="6657180" y="3454312"/>
              <a:ext cx="505619" cy="212558"/>
              <a:chOff x="5895181" y="2290798"/>
              <a:chExt cx="505619" cy="212558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5895181" y="2290798"/>
                <a:ext cx="505619" cy="21255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98" name="Straight Connector 97"/>
              <p:cNvCxnSpPr/>
              <p:nvPr/>
            </p:nvCxnSpPr>
            <p:spPr bwMode="auto">
              <a:xfrm>
                <a:off x="6248400" y="2290798"/>
                <a:ext cx="0" cy="2125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9" name="Group 98"/>
            <p:cNvGrpSpPr/>
            <p:nvPr/>
          </p:nvGrpSpPr>
          <p:grpSpPr>
            <a:xfrm>
              <a:off x="7409945" y="3454312"/>
              <a:ext cx="505619" cy="212558"/>
              <a:chOff x="5895181" y="2290798"/>
              <a:chExt cx="505619" cy="212558"/>
            </a:xfrm>
          </p:grpSpPr>
          <p:sp>
            <p:nvSpPr>
              <p:cNvPr id="100" name="Rectangle 99"/>
              <p:cNvSpPr/>
              <p:nvPr/>
            </p:nvSpPr>
            <p:spPr bwMode="auto">
              <a:xfrm>
                <a:off x="5895181" y="2290798"/>
                <a:ext cx="505619" cy="21255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01" name="Straight Connector 100"/>
              <p:cNvCxnSpPr/>
              <p:nvPr/>
            </p:nvCxnSpPr>
            <p:spPr bwMode="auto">
              <a:xfrm>
                <a:off x="6248400" y="2290798"/>
                <a:ext cx="0" cy="2125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2" name="Group 101"/>
            <p:cNvGrpSpPr/>
            <p:nvPr/>
          </p:nvGrpSpPr>
          <p:grpSpPr>
            <a:xfrm>
              <a:off x="5904415" y="3703721"/>
              <a:ext cx="505619" cy="212558"/>
              <a:chOff x="5895181" y="2290798"/>
              <a:chExt cx="505619" cy="212558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5895181" y="2290798"/>
                <a:ext cx="505619" cy="21255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04" name="Straight Connector 103"/>
              <p:cNvCxnSpPr/>
              <p:nvPr/>
            </p:nvCxnSpPr>
            <p:spPr bwMode="auto">
              <a:xfrm>
                <a:off x="6248400" y="2290798"/>
                <a:ext cx="0" cy="2125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5" name="Group 104"/>
            <p:cNvGrpSpPr/>
            <p:nvPr/>
          </p:nvGrpSpPr>
          <p:grpSpPr>
            <a:xfrm>
              <a:off x="6666416" y="3703721"/>
              <a:ext cx="505619" cy="212558"/>
              <a:chOff x="5895181" y="2290798"/>
              <a:chExt cx="505619" cy="212558"/>
            </a:xfrm>
          </p:grpSpPr>
          <p:sp>
            <p:nvSpPr>
              <p:cNvPr id="106" name="Rectangle 105"/>
              <p:cNvSpPr/>
              <p:nvPr/>
            </p:nvSpPr>
            <p:spPr bwMode="auto">
              <a:xfrm>
                <a:off x="5895181" y="2290798"/>
                <a:ext cx="505619" cy="21255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07" name="Straight Connector 106"/>
              <p:cNvCxnSpPr/>
              <p:nvPr/>
            </p:nvCxnSpPr>
            <p:spPr bwMode="auto">
              <a:xfrm>
                <a:off x="6248400" y="2290798"/>
                <a:ext cx="0" cy="2125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8" name="Group 107"/>
            <p:cNvGrpSpPr/>
            <p:nvPr/>
          </p:nvGrpSpPr>
          <p:grpSpPr>
            <a:xfrm>
              <a:off x="7419181" y="3703721"/>
              <a:ext cx="505619" cy="212558"/>
              <a:chOff x="5895181" y="2290798"/>
              <a:chExt cx="505619" cy="212558"/>
            </a:xfrm>
          </p:grpSpPr>
          <p:sp>
            <p:nvSpPr>
              <p:cNvPr id="109" name="Rectangle 108"/>
              <p:cNvSpPr/>
              <p:nvPr/>
            </p:nvSpPr>
            <p:spPr bwMode="auto">
              <a:xfrm>
                <a:off x="5895181" y="2290798"/>
                <a:ext cx="505619" cy="21255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10" name="Straight Connector 109"/>
              <p:cNvCxnSpPr/>
              <p:nvPr/>
            </p:nvCxnSpPr>
            <p:spPr bwMode="auto">
              <a:xfrm>
                <a:off x="6248400" y="2290798"/>
                <a:ext cx="0" cy="2125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1" name="Group 110"/>
            <p:cNvGrpSpPr/>
            <p:nvPr/>
          </p:nvGrpSpPr>
          <p:grpSpPr>
            <a:xfrm>
              <a:off x="5895180" y="3886200"/>
              <a:ext cx="505619" cy="212558"/>
              <a:chOff x="5895181" y="2290798"/>
              <a:chExt cx="505619" cy="212558"/>
            </a:xfrm>
          </p:grpSpPr>
          <p:sp>
            <p:nvSpPr>
              <p:cNvPr id="112" name="Rectangle 111"/>
              <p:cNvSpPr/>
              <p:nvPr/>
            </p:nvSpPr>
            <p:spPr bwMode="auto">
              <a:xfrm>
                <a:off x="5895181" y="2290798"/>
                <a:ext cx="505619" cy="21255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6248400" y="2290798"/>
                <a:ext cx="0" cy="2125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4" name="Group 113"/>
            <p:cNvGrpSpPr/>
            <p:nvPr/>
          </p:nvGrpSpPr>
          <p:grpSpPr>
            <a:xfrm>
              <a:off x="6657181" y="3886200"/>
              <a:ext cx="505619" cy="212558"/>
              <a:chOff x="5895181" y="2290798"/>
              <a:chExt cx="505619" cy="212558"/>
            </a:xfrm>
          </p:grpSpPr>
          <p:sp>
            <p:nvSpPr>
              <p:cNvPr id="115" name="Rectangle 114"/>
              <p:cNvSpPr/>
              <p:nvPr/>
            </p:nvSpPr>
            <p:spPr bwMode="auto">
              <a:xfrm>
                <a:off x="5895181" y="2290798"/>
                <a:ext cx="505619" cy="21255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 bwMode="auto">
              <a:xfrm>
                <a:off x="6248400" y="2290798"/>
                <a:ext cx="0" cy="2125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7" name="Group 116"/>
            <p:cNvGrpSpPr/>
            <p:nvPr/>
          </p:nvGrpSpPr>
          <p:grpSpPr>
            <a:xfrm>
              <a:off x="7409946" y="3886200"/>
              <a:ext cx="505619" cy="212558"/>
              <a:chOff x="5895181" y="2290798"/>
              <a:chExt cx="505619" cy="212558"/>
            </a:xfrm>
          </p:grpSpPr>
          <p:sp>
            <p:nvSpPr>
              <p:cNvPr id="118" name="Rectangle 117"/>
              <p:cNvSpPr/>
              <p:nvPr/>
            </p:nvSpPr>
            <p:spPr bwMode="auto">
              <a:xfrm>
                <a:off x="5895181" y="2290798"/>
                <a:ext cx="505619" cy="21255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19" name="Straight Connector 118"/>
              <p:cNvCxnSpPr/>
              <p:nvPr/>
            </p:nvCxnSpPr>
            <p:spPr bwMode="auto">
              <a:xfrm>
                <a:off x="6248400" y="2290798"/>
                <a:ext cx="0" cy="2125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79" name="TextBox 2078"/>
            <p:cNvSpPr txBox="1"/>
            <p:nvPr/>
          </p:nvSpPr>
          <p:spPr>
            <a:xfrm>
              <a:off x="5904415" y="2273966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620</a:t>
              </a:r>
              <a:endParaRPr 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33373" y="2257135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150</a:t>
              </a:r>
              <a:endParaRPr 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38522" y="2273965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90</a:t>
              </a:r>
              <a:endParaRPr 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57180" y="2942935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153</a:t>
              </a:r>
              <a:endParaRPr 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90462" y="2926893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393</a:t>
              </a:r>
              <a:endParaRPr 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04415" y="3431399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735</a:t>
              </a:r>
              <a:endParaRPr 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57180" y="3442900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285</a:t>
              </a:r>
              <a:endParaRPr 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95960" y="3442899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145</a:t>
              </a:r>
              <a:endParaRPr 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04415" y="3677620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566</a:t>
              </a:r>
              <a:endParaRPr 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66416" y="3677469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126</a:t>
              </a:r>
              <a:endParaRPr 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28020" y="367762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66</a:t>
              </a:r>
              <a:endParaRPr 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65258" y="3869368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467</a:t>
              </a:r>
              <a:endParaRPr lang="en-US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66416" y="3869368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177</a:t>
              </a:r>
              <a:endParaRPr lang="en-US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28020" y="3889322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87</a:t>
              </a:r>
              <a:endParaRPr lang="en-US" sz="1000" dirty="0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8153400" y="3902791"/>
              <a:ext cx="505619" cy="212558"/>
              <a:chOff x="5895181" y="2290798"/>
              <a:chExt cx="505619" cy="212558"/>
            </a:xfrm>
          </p:grpSpPr>
          <p:sp>
            <p:nvSpPr>
              <p:cNvPr id="135" name="Rectangle 134"/>
              <p:cNvSpPr/>
              <p:nvPr/>
            </p:nvSpPr>
            <p:spPr bwMode="auto">
              <a:xfrm>
                <a:off x="5895181" y="2290798"/>
                <a:ext cx="505619" cy="21255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36" name="Straight Connector 135"/>
              <p:cNvCxnSpPr/>
              <p:nvPr/>
            </p:nvCxnSpPr>
            <p:spPr bwMode="auto">
              <a:xfrm>
                <a:off x="6248400" y="2290798"/>
                <a:ext cx="0" cy="2125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7" name="TextBox 136"/>
            <p:cNvSpPr txBox="1"/>
            <p:nvPr/>
          </p:nvSpPr>
          <p:spPr>
            <a:xfrm>
              <a:off x="8181976" y="3885958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47</a:t>
              </a:r>
              <a:endParaRPr lang="en-US" sz="1000" dirty="0"/>
            </a:p>
          </p:txBody>
        </p:sp>
        <p:cxnSp>
          <p:nvCxnSpPr>
            <p:cNvPr id="47" name="Straight Arrow Connector 46"/>
            <p:cNvCxnSpPr>
              <a:stCxn id="2075" idx="3"/>
              <a:endCxn id="82" idx="1"/>
            </p:cNvCxnSpPr>
            <p:nvPr/>
          </p:nvCxnSpPr>
          <p:spPr bwMode="auto">
            <a:xfrm>
              <a:off x="6400800" y="2397077"/>
              <a:ext cx="2563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>
              <a:endCxn id="85" idx="1"/>
            </p:cNvCxnSpPr>
            <p:nvPr/>
          </p:nvCxnSpPr>
          <p:spPr bwMode="auto">
            <a:xfrm>
              <a:off x="7043442" y="2397075"/>
              <a:ext cx="366504" cy="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88" idx="3"/>
              <a:endCxn id="91" idx="1"/>
            </p:cNvCxnSpPr>
            <p:nvPr/>
          </p:nvCxnSpPr>
          <p:spPr bwMode="auto">
            <a:xfrm>
              <a:off x="6400799" y="3066835"/>
              <a:ext cx="256382" cy="160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>
              <a:stCxn id="94" idx="3"/>
              <a:endCxn id="97" idx="1"/>
            </p:cNvCxnSpPr>
            <p:nvPr/>
          </p:nvCxnSpPr>
          <p:spPr bwMode="auto">
            <a:xfrm>
              <a:off x="6400798" y="3560591"/>
              <a:ext cx="25638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>
              <a:endCxn id="100" idx="1"/>
            </p:cNvCxnSpPr>
            <p:nvPr/>
          </p:nvCxnSpPr>
          <p:spPr bwMode="auto">
            <a:xfrm flipV="1">
              <a:off x="7043442" y="3560591"/>
              <a:ext cx="366503" cy="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stCxn id="39" idx="3"/>
              <a:endCxn id="106" idx="1"/>
            </p:cNvCxnSpPr>
            <p:nvPr/>
          </p:nvCxnSpPr>
          <p:spPr bwMode="auto">
            <a:xfrm>
              <a:off x="6281441" y="3800731"/>
              <a:ext cx="384975" cy="92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109" idx="1"/>
            </p:cNvCxnSpPr>
            <p:nvPr/>
          </p:nvCxnSpPr>
          <p:spPr bwMode="auto">
            <a:xfrm>
              <a:off x="7162799" y="3805365"/>
              <a:ext cx="256382" cy="4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8" name="Straight Arrow Connector 77"/>
            <p:cNvCxnSpPr>
              <a:stCxn id="112" idx="3"/>
              <a:endCxn id="115" idx="1"/>
            </p:cNvCxnSpPr>
            <p:nvPr/>
          </p:nvCxnSpPr>
          <p:spPr bwMode="auto">
            <a:xfrm>
              <a:off x="6400799" y="3992479"/>
              <a:ext cx="25638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stCxn id="43" idx="3"/>
              <a:endCxn id="118" idx="1"/>
            </p:cNvCxnSpPr>
            <p:nvPr/>
          </p:nvCxnSpPr>
          <p:spPr bwMode="auto">
            <a:xfrm>
              <a:off x="7043442" y="3992479"/>
              <a:ext cx="36650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1" name="Straight Arrow Connector 120"/>
            <p:cNvCxnSpPr>
              <a:endCxn id="135" idx="1"/>
            </p:cNvCxnSpPr>
            <p:nvPr/>
          </p:nvCxnSpPr>
          <p:spPr bwMode="auto">
            <a:xfrm>
              <a:off x="7915564" y="3992479"/>
              <a:ext cx="237836" cy="165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3" name="Straight Arrow Connector 122"/>
            <p:cNvCxnSpPr>
              <a:endCxn id="2075" idx="1"/>
            </p:cNvCxnSpPr>
            <p:nvPr/>
          </p:nvCxnSpPr>
          <p:spPr bwMode="auto">
            <a:xfrm>
              <a:off x="5387825" y="2379851"/>
              <a:ext cx="507356" cy="172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5" name="Straight Arrow Connector 124"/>
            <p:cNvCxnSpPr>
              <a:endCxn id="88" idx="1"/>
            </p:cNvCxnSpPr>
            <p:nvPr/>
          </p:nvCxnSpPr>
          <p:spPr bwMode="auto">
            <a:xfrm>
              <a:off x="5387825" y="3066045"/>
              <a:ext cx="507355" cy="7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7" name="Straight Arrow Connector 126"/>
            <p:cNvCxnSpPr>
              <a:endCxn id="94" idx="1"/>
            </p:cNvCxnSpPr>
            <p:nvPr/>
          </p:nvCxnSpPr>
          <p:spPr bwMode="auto">
            <a:xfrm>
              <a:off x="5390508" y="3554509"/>
              <a:ext cx="504671" cy="60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9" name="Straight Arrow Connector 128"/>
            <p:cNvCxnSpPr>
              <a:endCxn id="103" idx="1"/>
            </p:cNvCxnSpPr>
            <p:nvPr/>
          </p:nvCxnSpPr>
          <p:spPr bwMode="auto">
            <a:xfrm>
              <a:off x="5387825" y="3785191"/>
              <a:ext cx="516590" cy="248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1" name="Straight Arrow Connector 130"/>
            <p:cNvCxnSpPr>
              <a:endCxn id="112" idx="1"/>
            </p:cNvCxnSpPr>
            <p:nvPr/>
          </p:nvCxnSpPr>
          <p:spPr bwMode="auto">
            <a:xfrm>
              <a:off x="5393191" y="3992478"/>
              <a:ext cx="501989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4708340" cy="107721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 smtClean="0"/>
              <a:t>Linear array of 19 elements using </a:t>
            </a:r>
            <a:r>
              <a:rPr lang="en-US" sz="1600" dirty="0" smtClean="0"/>
              <a:t>division hashing</a:t>
            </a:r>
          </a:p>
          <a:p>
            <a:pPr>
              <a:defRPr/>
            </a:pPr>
            <a:r>
              <a:rPr lang="en-US" sz="1600" dirty="0"/>
              <a:t>a</a:t>
            </a:r>
            <a:r>
              <a:rPr lang="en-US" sz="1600" dirty="0" smtClean="0"/>
              <a:t>nd the linear-quotient </a:t>
            </a:r>
            <a:r>
              <a:rPr lang="en-US" sz="1600" dirty="0" smtClean="0"/>
              <a:t>collision path algorithm</a:t>
            </a:r>
          </a:p>
          <a:p>
            <a:pPr>
              <a:defRPr/>
            </a:pPr>
            <a:r>
              <a:rPr lang="en-US" sz="1600" dirty="0" smtClean="0"/>
              <a:t>N = 19, 4k+3 prime = </a:t>
            </a:r>
            <a:r>
              <a:rPr lang="en-US" sz="1600" b="1" dirty="0" smtClean="0"/>
              <a:t>23</a:t>
            </a:r>
            <a:endParaRPr lang="en-US" sz="1600" dirty="0" smtClean="0"/>
          </a:p>
          <a:p>
            <a:pPr>
              <a:defRPr/>
            </a:pPr>
            <a:r>
              <a:rPr lang="en-US" sz="16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3684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/>
              <a:t>Linear array - </a:t>
            </a:r>
          </a:p>
          <a:p>
            <a:r>
              <a:rPr lang="en-US" sz="1600"/>
              <a:t>(Length of </a:t>
            </a:r>
          </a:p>
          <a:p>
            <a:r>
              <a:rPr lang="en-US" sz="1600"/>
              <a:t>Collision Path</a:t>
            </a:r>
          </a:p>
          <a:p>
            <a:r>
              <a:rPr lang="en-US" sz="1600"/>
              <a:t>+1)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/>
              <a:t>Buckets - </a:t>
            </a:r>
          </a:p>
          <a:p>
            <a:r>
              <a:rPr lang="en-US" sz="1600"/>
              <a:t>(# of elements</a:t>
            </a:r>
          </a:p>
          <a:p>
            <a:r>
              <a:rPr lang="en-US" sz="1600"/>
              <a:t>in  linked list</a:t>
            </a:r>
          </a:p>
          <a:p>
            <a:r>
              <a:rPr lang="en-US" sz="1600"/>
              <a:t>compared +1)</a:t>
            </a:r>
          </a:p>
        </p:txBody>
      </p:sp>
      <p:sp>
        <p:nvSpPr>
          <p:cNvPr id="3081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/>
              <a:t>Key</a:t>
            </a:r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/>
              <a:t>Number of comparisons to retrieve this element</a:t>
            </a:r>
          </a:p>
        </p:txBody>
      </p:sp>
      <p:sp>
        <p:nvSpPr>
          <p:cNvPr id="3083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/>
              <a:t>66</a:t>
            </a:r>
          </a:p>
        </p:txBody>
      </p:sp>
      <p:sp>
        <p:nvSpPr>
          <p:cNvPr id="3089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/>
              <a:t>467</a:t>
            </a:r>
          </a:p>
        </p:txBody>
      </p:sp>
      <p:sp>
        <p:nvSpPr>
          <p:cNvPr id="3090" name="Text Box 19"/>
          <p:cNvSpPr txBox="1">
            <a:spLocks noChangeArrowheads="1"/>
          </p:cNvSpPr>
          <p:nvPr/>
        </p:nvSpPr>
        <p:spPr bwMode="auto">
          <a:xfrm>
            <a:off x="2057400" y="3830638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/>
              <a:t>566</a:t>
            </a:r>
          </a:p>
        </p:txBody>
      </p:sp>
      <p:sp>
        <p:nvSpPr>
          <p:cNvPr id="3091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/>
              <a:t>735</a:t>
            </a:r>
          </a:p>
        </p:txBody>
      </p:sp>
      <p:sp>
        <p:nvSpPr>
          <p:cNvPr id="3092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/>
              <a:t>285</a:t>
            </a:r>
          </a:p>
        </p:txBody>
      </p:sp>
      <p:sp>
        <p:nvSpPr>
          <p:cNvPr id="3093" name="Text Box 22"/>
          <p:cNvSpPr txBox="1">
            <a:spLocks noChangeArrowheads="1"/>
          </p:cNvSpPr>
          <p:nvPr/>
        </p:nvSpPr>
        <p:spPr bwMode="auto">
          <a:xfrm>
            <a:off x="2117725" y="5319713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/>
              <a:t>87</a:t>
            </a:r>
          </a:p>
        </p:txBody>
      </p:sp>
      <p:sp>
        <p:nvSpPr>
          <p:cNvPr id="3094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/>
              <a:t>2.  Fill in the table based on exercise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3190" y="286148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831264" y="332186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842559" y="382805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856222" y="425806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864488" y="480519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864488" y="534948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120994" y="287538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994" y="332186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20994" y="382805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994" y="431761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20994" y="480458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81600" y="534948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442</Words>
  <Application>Microsoft Office PowerPoint</Application>
  <PresentationFormat>On-screen Show (4:3)</PresentationFormat>
  <Paragraphs>116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Times New Roman</vt:lpstr>
      <vt:lpstr>Default Design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Windows User</cp:lastModifiedBy>
  <cp:revision>27</cp:revision>
  <cp:lastPrinted>2013-09-20T21:24:22Z</cp:lastPrinted>
  <dcterms:created xsi:type="dcterms:W3CDTF">2003-12-08T11:02:30Z</dcterms:created>
  <dcterms:modified xsi:type="dcterms:W3CDTF">2013-09-25T11:43:34Z</dcterms:modified>
</cp:coreProperties>
</file>