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3" y="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8E2C0-82EE-4C81-96B2-8FE260F06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0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EC0D3-D2C7-410A-91B8-73A1C51CD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8C700-5130-478D-95FC-7A65641C4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69790-1A61-4324-94C4-1F96E469A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E9297-EFD2-4A59-A218-778DCD5F9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B3D72-74D3-4AD3-954B-BB78EA05C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AE0B4-F5EA-48EF-8863-4C7818702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9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B5788-DC22-4EBA-BED0-465124138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3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1F898-AB75-4AC8-BE06-760C935E9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1F133-879B-417B-A6EA-364A80744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73304-D1C9-4B35-97ED-580269C49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EF0CE13-FE5C-4B5E-A668-6FEE5A53C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773668"/>
            <a:ext cx="35637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dirty="0">
                <a:latin typeface="Times New Roman" pitchFamily="18" charset="0"/>
              </a:rPr>
              <a:t>1.  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3810000"/>
            <a:ext cx="636167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buAutoNum type="alphaLcParenBoth"/>
            </a:pPr>
            <a:r>
              <a:rPr lang="en-US" dirty="0" smtClean="0">
                <a:latin typeface="Times New Roman" pitchFamily="18" charset="0"/>
              </a:rPr>
              <a:t>What </a:t>
            </a:r>
            <a:r>
              <a:rPr lang="en-US" dirty="0">
                <a:latin typeface="Times New Roman" pitchFamily="18" charset="0"/>
              </a:rPr>
              <a:t>is the </a:t>
            </a:r>
            <a:r>
              <a:rPr lang="en-US" dirty="0" err="1" smtClean="0">
                <a:latin typeface="Times New Roman" pitchFamily="18" charset="0"/>
              </a:rPr>
              <a:t>inorder</a:t>
            </a:r>
            <a:r>
              <a:rPr lang="en-US" dirty="0" smtClean="0">
                <a:latin typeface="Times New Roman" pitchFamily="18" charset="0"/>
              </a:rPr>
              <a:t> (LNR) </a:t>
            </a:r>
            <a:r>
              <a:rPr lang="en-US" dirty="0">
                <a:latin typeface="Times New Roman" pitchFamily="18" charset="0"/>
              </a:rPr>
              <a:t>traversal of the tree</a:t>
            </a:r>
            <a:r>
              <a:rPr lang="en-US" dirty="0" smtClean="0">
                <a:latin typeface="Times New Roman" pitchFamily="18" charset="0"/>
              </a:rPr>
              <a:t>?</a:t>
            </a:r>
          </a:p>
          <a:p>
            <a:r>
              <a:rPr lang="en-US" dirty="0" smtClean="0">
                <a:latin typeface="Times New Roman" pitchFamily="18" charset="0"/>
              </a:rPr>
              <a:t>11, 22, 23, 29, 30, 47, 49, 56, 59, 61, 62, 64, 69</a:t>
            </a:r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(b)  What is the </a:t>
            </a:r>
            <a:r>
              <a:rPr lang="en-US" dirty="0" smtClean="0">
                <a:latin typeface="Times New Roman" pitchFamily="18" charset="0"/>
              </a:rPr>
              <a:t>preorder (NLR) </a:t>
            </a:r>
            <a:r>
              <a:rPr lang="en-US" dirty="0">
                <a:latin typeface="Times New Roman" pitchFamily="18" charset="0"/>
              </a:rPr>
              <a:t>traversal of the tree?</a:t>
            </a:r>
          </a:p>
          <a:p>
            <a:r>
              <a:rPr lang="en-US" dirty="0" smtClean="0">
                <a:latin typeface="Times New Roman" pitchFamily="18" charset="0"/>
              </a:rPr>
              <a:t>56, 47, 22, 11, 29, 23, 30, 49, 69, 59, 62, 61, 64</a:t>
            </a:r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(c)  What is the </a:t>
            </a:r>
            <a:r>
              <a:rPr lang="en-US" dirty="0" err="1" smtClean="0">
                <a:latin typeface="Times New Roman" pitchFamily="18" charset="0"/>
              </a:rPr>
              <a:t>postorder</a:t>
            </a:r>
            <a:r>
              <a:rPr lang="en-US" dirty="0" smtClean="0">
                <a:latin typeface="Times New Roman" pitchFamily="18" charset="0"/>
              </a:rPr>
              <a:t> (LRN) </a:t>
            </a:r>
            <a:r>
              <a:rPr lang="en-US" dirty="0">
                <a:latin typeface="Times New Roman" pitchFamily="18" charset="0"/>
              </a:rPr>
              <a:t>traversal of the tree?</a:t>
            </a:r>
          </a:p>
          <a:p>
            <a:r>
              <a:rPr lang="en-US" dirty="0" smtClean="0">
                <a:latin typeface="Times New Roman" pitchFamily="18" charset="0"/>
              </a:rPr>
              <a:t>11, 23, 30, 29, 22, 49, 47, 6,64, 62, 59, 69, 56</a:t>
            </a:r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pPr marL="342900" indent="-342900">
              <a:buAutoNum type="alphaLcParenBoth" startAt="4"/>
            </a:pPr>
            <a:r>
              <a:rPr lang="en-US" dirty="0" smtClean="0">
                <a:latin typeface="Times New Roman" pitchFamily="18" charset="0"/>
              </a:rPr>
              <a:t>What </a:t>
            </a:r>
            <a:r>
              <a:rPr lang="en-US" dirty="0">
                <a:latin typeface="Times New Roman" pitchFamily="18" charset="0"/>
              </a:rPr>
              <a:t>is the height of the tree</a:t>
            </a:r>
            <a:r>
              <a:rPr lang="en-US" dirty="0" smtClean="0">
                <a:latin typeface="Times New Roman" pitchFamily="18" charset="0"/>
              </a:rPr>
              <a:t>?  What nodes are on level 2?</a:t>
            </a:r>
          </a:p>
          <a:p>
            <a:r>
              <a:rPr lang="en-US" dirty="0" smtClean="0">
                <a:latin typeface="Times New Roman" pitchFamily="18" charset="0"/>
              </a:rPr>
              <a:t>The height of the tree is 4. The nodes on level 2 are 22, 49, and 59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295400"/>
            <a:ext cx="3276600" cy="2286000"/>
            <a:chOff x="912" y="624"/>
            <a:chExt cx="2640" cy="1968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920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2880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69</a:t>
              </a:r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2208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2640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59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632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29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1296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632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12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024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2688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61</a:t>
              </a: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3312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112" y="81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776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>
              <a:off x="2160" y="11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2784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392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824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 flipH="1">
              <a:off x="1728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>
              <a:off x="2064" y="211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2832" y="168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 flipH="1">
              <a:off x="2832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Line 29"/>
            <p:cNvSpPr>
              <a:spLocks noChangeShapeType="1"/>
            </p:cNvSpPr>
            <p:nvPr/>
          </p:nvSpPr>
          <p:spPr bwMode="auto">
            <a:xfrm>
              <a:off x="3216" y="211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43547" y="76200"/>
            <a:ext cx="16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Tree Lab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44935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6555" y="3650742"/>
            <a:ext cx="6217215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 smtClean="0">
                <a:latin typeface="Times New Roman" pitchFamily="18" charset="0"/>
              </a:rPr>
              <a:t>inorder</a:t>
            </a:r>
            <a:r>
              <a:rPr lang="en-US" sz="1200" dirty="0" smtClean="0">
                <a:latin typeface="Times New Roman" pitchFamily="18" charset="0"/>
              </a:rPr>
              <a:t> (LNR) </a:t>
            </a:r>
            <a:r>
              <a:rPr lang="en-US" sz="1200" dirty="0">
                <a:latin typeface="Times New Roman" pitchFamily="18" charset="0"/>
              </a:rPr>
              <a:t>traversal of the tree?</a:t>
            </a:r>
          </a:p>
          <a:p>
            <a:r>
              <a:rPr lang="en-US" sz="1200" dirty="0" smtClean="0">
                <a:latin typeface="Times New Roman" pitchFamily="18" charset="0"/>
              </a:rPr>
              <a:t>11 - 30 % 23 / 49 * 21 - 61 * 64 + 13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 smtClean="0">
                <a:latin typeface="Times New Roman" pitchFamily="18" charset="0"/>
              </a:rPr>
              <a:t>postorder</a:t>
            </a:r>
            <a:r>
              <a:rPr lang="en-US" sz="1200" dirty="0" smtClean="0">
                <a:latin typeface="Times New Roman" pitchFamily="18" charset="0"/>
              </a:rPr>
              <a:t> (LRN) </a:t>
            </a:r>
            <a:r>
              <a:rPr lang="en-US" sz="1200" dirty="0">
                <a:latin typeface="Times New Roman" pitchFamily="18" charset="0"/>
              </a:rPr>
              <a:t>traversal of the tree?</a:t>
            </a:r>
          </a:p>
          <a:p>
            <a:r>
              <a:rPr lang="en-US" sz="1200" dirty="0" smtClean="0">
                <a:latin typeface="Times New Roman" pitchFamily="18" charset="0"/>
              </a:rPr>
              <a:t>11 30 23 % - 49 / 21 61 64 * - 13 + *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342900" indent="-342900">
              <a:buAutoNum type="alphaLcParenBoth" startAt="3"/>
            </a:pPr>
            <a:r>
              <a:rPr lang="en-US" sz="1200" dirty="0" smtClean="0">
                <a:latin typeface="Times New Roman" pitchFamily="18" charset="0"/>
              </a:rPr>
              <a:t>What </a:t>
            </a:r>
            <a:r>
              <a:rPr lang="en-US" sz="1200" dirty="0">
                <a:latin typeface="Times New Roman" pitchFamily="18" charset="0"/>
              </a:rPr>
              <a:t>does it evaluate </a:t>
            </a:r>
            <a:r>
              <a:rPr lang="en-US" sz="1200" dirty="0" smtClean="0">
                <a:latin typeface="Times New Roman" pitchFamily="18" charset="0"/>
              </a:rPr>
              <a:t>to with integer division?  What does it evaluate to with float division?</a:t>
            </a:r>
          </a:p>
          <a:p>
            <a:r>
              <a:rPr lang="en-US" sz="1200" dirty="0">
                <a:latin typeface="Times New Roman" pitchFamily="18" charset="0"/>
              </a:rPr>
              <a:t>11 </a:t>
            </a:r>
            <a:r>
              <a:rPr lang="en-US" sz="1200" dirty="0" smtClean="0">
                <a:latin typeface="Times New Roman" pitchFamily="18" charset="0"/>
              </a:rPr>
              <a:t>- 30 </a:t>
            </a:r>
            <a:r>
              <a:rPr lang="en-US" sz="1200" dirty="0">
                <a:latin typeface="Times New Roman" pitchFamily="18" charset="0"/>
              </a:rPr>
              <a:t>% 23 / </a:t>
            </a:r>
            <a:r>
              <a:rPr lang="en-US" sz="1200" dirty="0" smtClean="0">
                <a:latin typeface="Times New Roman" pitchFamily="18" charset="0"/>
              </a:rPr>
              <a:t>49 </a:t>
            </a:r>
            <a:r>
              <a:rPr lang="en-US" sz="1200" dirty="0">
                <a:latin typeface="Times New Roman" pitchFamily="18" charset="0"/>
              </a:rPr>
              <a:t>* 21 - 61 * 64 + 13</a:t>
            </a:r>
          </a:p>
          <a:p>
            <a:r>
              <a:rPr lang="en-US" sz="1200" dirty="0">
                <a:latin typeface="Times New Roman" pitchFamily="18" charset="0"/>
              </a:rPr>
              <a:t>11 </a:t>
            </a:r>
            <a:r>
              <a:rPr lang="en-US" sz="1200" dirty="0" smtClean="0">
                <a:latin typeface="Times New Roman" pitchFamily="18" charset="0"/>
              </a:rPr>
              <a:t>– ((</a:t>
            </a:r>
            <a:r>
              <a:rPr lang="en-US" sz="1200" dirty="0">
                <a:latin typeface="Times New Roman" pitchFamily="18" charset="0"/>
              </a:rPr>
              <a:t>30 </a:t>
            </a:r>
            <a:r>
              <a:rPr lang="en-US" sz="1200" dirty="0" smtClean="0">
                <a:latin typeface="Times New Roman" pitchFamily="18" charset="0"/>
              </a:rPr>
              <a:t>% 23</a:t>
            </a:r>
            <a:r>
              <a:rPr lang="en-US" sz="1200" dirty="0">
                <a:latin typeface="Times New Roman" pitchFamily="18" charset="0"/>
              </a:rPr>
              <a:t>) / </a:t>
            </a:r>
            <a:r>
              <a:rPr lang="en-US" sz="1200" dirty="0" smtClean="0">
                <a:latin typeface="Times New Roman" pitchFamily="18" charset="0"/>
              </a:rPr>
              <a:t>49) </a:t>
            </a:r>
            <a:r>
              <a:rPr lang="en-US" sz="1200" dirty="0">
                <a:latin typeface="Times New Roman" pitchFamily="18" charset="0"/>
              </a:rPr>
              <a:t>* </a:t>
            </a:r>
            <a:r>
              <a:rPr lang="en-US" sz="1200" dirty="0" smtClean="0">
                <a:latin typeface="Times New Roman" pitchFamily="18" charset="0"/>
              </a:rPr>
              <a:t>21 - </a:t>
            </a:r>
            <a:r>
              <a:rPr lang="en-US" sz="1200" dirty="0">
                <a:latin typeface="Times New Roman" pitchFamily="18" charset="0"/>
              </a:rPr>
              <a:t>(61*64) + 13</a:t>
            </a:r>
          </a:p>
          <a:p>
            <a:r>
              <a:rPr lang="en-US" sz="1200" dirty="0">
                <a:latin typeface="Times New Roman" pitchFamily="18" charset="0"/>
              </a:rPr>
              <a:t>11 - </a:t>
            </a:r>
            <a:r>
              <a:rPr lang="en-US" sz="1200" dirty="0" smtClean="0">
                <a:latin typeface="Times New Roman" pitchFamily="18" charset="0"/>
              </a:rPr>
              <a:t>(7 </a:t>
            </a:r>
            <a:r>
              <a:rPr lang="en-US" sz="1200" dirty="0">
                <a:latin typeface="Times New Roman" pitchFamily="18" charset="0"/>
              </a:rPr>
              <a:t>/ </a:t>
            </a:r>
            <a:r>
              <a:rPr lang="en-US" sz="1200" dirty="0" smtClean="0">
                <a:latin typeface="Times New Roman" pitchFamily="18" charset="0"/>
              </a:rPr>
              <a:t>49)* 21 - 3904 </a:t>
            </a:r>
            <a:r>
              <a:rPr lang="en-US" sz="1200" dirty="0">
                <a:latin typeface="Times New Roman" pitchFamily="18" charset="0"/>
              </a:rPr>
              <a:t>+ </a:t>
            </a:r>
            <a:r>
              <a:rPr lang="en-US" sz="1200" dirty="0" smtClean="0">
                <a:latin typeface="Times New Roman" pitchFamily="18" charset="0"/>
              </a:rPr>
              <a:t>13</a:t>
            </a:r>
          </a:p>
          <a:p>
            <a:r>
              <a:rPr lang="en-US" sz="1200" dirty="0" smtClean="0">
                <a:latin typeface="Times New Roman" pitchFamily="18" charset="0"/>
              </a:rPr>
              <a:t>11 - 0 *21 - 3904 + 13</a:t>
            </a:r>
          </a:p>
          <a:p>
            <a:r>
              <a:rPr lang="en-US" sz="1200" b="1" dirty="0" smtClean="0">
                <a:latin typeface="Times New Roman" pitchFamily="18" charset="0"/>
              </a:rPr>
              <a:t>- 3880 = Integer Division</a:t>
            </a:r>
          </a:p>
          <a:p>
            <a:endParaRPr lang="en-US" sz="1200" b="1" dirty="0">
              <a:latin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</a:rPr>
              <a:t>11- (0.14 * 21) - 3904 + 13</a:t>
            </a:r>
          </a:p>
          <a:p>
            <a:r>
              <a:rPr lang="en-US" sz="1200" b="1" dirty="0" smtClean="0">
                <a:latin typeface="Times New Roman" pitchFamily="18" charset="0"/>
              </a:rPr>
              <a:t>- 3882.94 = Float Division</a:t>
            </a:r>
            <a:endParaRPr lang="en-US" sz="1200" b="1" dirty="0">
              <a:latin typeface="Times New Roman" pitchFamily="18" charset="0"/>
            </a:endParaRPr>
          </a:p>
          <a:p>
            <a:endParaRPr lang="en-US" sz="1200" b="1" dirty="0" smtClean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3"/>
          <p:cNvGrpSpPr>
            <a:grpSpLocks/>
          </p:cNvGrpSpPr>
          <p:nvPr/>
        </p:nvGrpSpPr>
        <p:grpSpPr bwMode="auto">
          <a:xfrm>
            <a:off x="1447800" y="1219200"/>
            <a:ext cx="3276600" cy="2286000"/>
            <a:chOff x="912" y="640"/>
            <a:chExt cx="2064" cy="1440"/>
          </a:xfrm>
        </p:grpSpPr>
        <p:sp>
          <p:nvSpPr>
            <p:cNvPr id="3077" name="Oval 34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35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36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37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49</a:t>
              </a:r>
            </a:p>
          </p:txBody>
        </p:sp>
        <p:sp>
          <p:nvSpPr>
            <p:cNvPr id="3081" name="Oval 38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39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40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41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3085" name="Oval 42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086" name="Oval 43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087" name="Oval 44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45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61</a:t>
              </a:r>
            </a:p>
          </p:txBody>
        </p:sp>
        <p:sp>
          <p:nvSpPr>
            <p:cNvPr id="3089" name="Oval 46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3090" name="Line 47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48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49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50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1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52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53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54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55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56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57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58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59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60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61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62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106" name="Oval 63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3107" name="Line 64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65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68531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in a binary tree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stored in an array. 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value can you use as a dummy value, if the binary tree is not </a:t>
            </a:r>
          </a:p>
          <a:p>
            <a:pPr lvl="2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complete?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50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6" name="Oval 152"/>
          <p:cNvSpPr>
            <a:spLocks noChangeArrowheads="1"/>
          </p:cNvSpPr>
          <p:nvPr/>
        </p:nvSpPr>
        <p:spPr bwMode="auto">
          <a:xfrm>
            <a:off x="58674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35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7" name="Oval 153"/>
          <p:cNvSpPr>
            <a:spLocks noChangeArrowheads="1"/>
          </p:cNvSpPr>
          <p:nvPr/>
        </p:nvSpPr>
        <p:spPr bwMode="auto">
          <a:xfrm>
            <a:off x="6553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60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61"/>
          <p:cNvSpPr>
            <a:spLocks noChangeShapeType="1"/>
          </p:cNvSpPr>
          <p:nvPr/>
        </p:nvSpPr>
        <p:spPr bwMode="auto">
          <a:xfrm>
            <a:off x="58674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162"/>
          <p:cNvSpPr>
            <a:spLocks noChangeShapeType="1"/>
          </p:cNvSpPr>
          <p:nvPr/>
        </p:nvSpPr>
        <p:spPr bwMode="auto">
          <a:xfrm flipH="1">
            <a:off x="67818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pitchFamily="18" charset="0"/>
              </a:rPr>
              <a:t>tree</a:t>
            </a:r>
          </a:p>
        </p:txBody>
      </p:sp>
      <p:grpSp>
        <p:nvGrpSpPr>
          <p:cNvPr id="4121" name="Group 188"/>
          <p:cNvGrpSpPr>
            <a:grpSpLocks/>
          </p:cNvGrpSpPr>
          <p:nvPr/>
        </p:nvGrpSpPr>
        <p:grpSpPr bwMode="auto">
          <a:xfrm>
            <a:off x="990600" y="1752601"/>
            <a:ext cx="1066800" cy="4968876"/>
            <a:chOff x="624" y="1104"/>
            <a:chExt cx="672" cy="3130"/>
          </a:xfrm>
        </p:grpSpPr>
        <p:sp>
          <p:nvSpPr>
            <p:cNvPr id="4122" name="Rectangle 169"/>
            <p:cNvSpPr>
              <a:spLocks noChangeArrowheads="1"/>
            </p:cNvSpPr>
            <p:nvPr/>
          </p:nvSpPr>
          <p:spPr bwMode="auto">
            <a:xfrm>
              <a:off x="960" y="1152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Text Box 170"/>
            <p:cNvSpPr txBox="1">
              <a:spLocks noChangeArrowheads="1"/>
            </p:cNvSpPr>
            <p:nvPr/>
          </p:nvSpPr>
          <p:spPr bwMode="auto">
            <a:xfrm>
              <a:off x="624" y="1104"/>
              <a:ext cx="382" cy="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[14]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[15]</a:t>
              </a:r>
            </a:p>
          </p:txBody>
        </p:sp>
        <p:sp>
          <p:nvSpPr>
            <p:cNvPr id="4124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9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60319" y="1808163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77019" y="212997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97024" y="2389791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78576" y="2702975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10870" y="3014016"/>
            <a:ext cx="70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542191" y="3315166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499112" y="3946646"/>
            <a:ext cx="61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568019" y="3645496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77019" y="423493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00866" y="4874889"/>
            <a:ext cx="6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13615" y="4550971"/>
            <a:ext cx="62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91849" y="5148379"/>
            <a:ext cx="63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576890" y="5502056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68018" y="577260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563966" y="6098637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5343" y="639073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3277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85"/>
          <p:cNvGrpSpPr>
            <a:grpSpLocks/>
          </p:cNvGrpSpPr>
          <p:nvPr/>
        </p:nvGrpSpPr>
        <p:grpSpPr bwMode="auto">
          <a:xfrm>
            <a:off x="990600" y="1752600"/>
            <a:ext cx="1066800" cy="4968875"/>
            <a:chOff x="624" y="1104"/>
            <a:chExt cx="672" cy="3130"/>
          </a:xfrm>
        </p:grpSpPr>
        <p:sp>
          <p:nvSpPr>
            <p:cNvPr id="5125" name="Rectangle 86"/>
            <p:cNvSpPr>
              <a:spLocks noChangeArrowheads="1"/>
            </p:cNvSpPr>
            <p:nvPr/>
          </p:nvSpPr>
          <p:spPr bwMode="auto">
            <a:xfrm>
              <a:off x="960" y="1152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Text Box 87"/>
            <p:cNvSpPr txBox="1">
              <a:spLocks noChangeArrowheads="1"/>
            </p:cNvSpPr>
            <p:nvPr/>
          </p:nvSpPr>
          <p:spPr bwMode="auto">
            <a:xfrm>
              <a:off x="624" y="1104"/>
              <a:ext cx="382" cy="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[14]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[15]</a:t>
              </a:r>
            </a:p>
          </p:txBody>
        </p:sp>
        <p:sp>
          <p:nvSpPr>
            <p:cNvPr id="5127" name="Line 88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Line 89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Line 90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Line 91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92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93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94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Line 95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96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97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98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99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100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101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102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103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311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</a:rPr>
              <a:t>.  </a:t>
            </a: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766888"/>
            <a:ext cx="582211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60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53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16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49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46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13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6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48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16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null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12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4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2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38</a:t>
            </a:r>
          </a:p>
        </p:txBody>
      </p:sp>
      <p:sp>
        <p:nvSpPr>
          <p:cNvPr id="23" name="Oval 144"/>
          <p:cNvSpPr>
            <a:spLocks noChangeArrowheads="1"/>
          </p:cNvSpPr>
          <p:nvPr/>
        </p:nvSpPr>
        <p:spPr bwMode="auto">
          <a:xfrm>
            <a:off x="5748527" y="156660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60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" name="Oval 147"/>
          <p:cNvSpPr>
            <a:spLocks noChangeArrowheads="1"/>
          </p:cNvSpPr>
          <p:nvPr/>
        </p:nvSpPr>
        <p:spPr bwMode="auto">
          <a:xfrm>
            <a:off x="72009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16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8" name="Oval 150"/>
          <p:cNvSpPr>
            <a:spLocks noChangeArrowheads="1"/>
          </p:cNvSpPr>
          <p:nvPr/>
        </p:nvSpPr>
        <p:spPr bwMode="auto">
          <a:xfrm>
            <a:off x="64389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13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9" name="Oval 151"/>
          <p:cNvSpPr>
            <a:spLocks noChangeArrowheads="1"/>
          </p:cNvSpPr>
          <p:nvPr/>
        </p:nvSpPr>
        <p:spPr bwMode="auto">
          <a:xfrm>
            <a:off x="79629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0" name="Oval 152"/>
          <p:cNvSpPr>
            <a:spLocks noChangeArrowheads="1"/>
          </p:cNvSpPr>
          <p:nvPr/>
        </p:nvSpPr>
        <p:spPr bwMode="auto">
          <a:xfrm>
            <a:off x="68199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12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" name="Oval 153"/>
          <p:cNvSpPr>
            <a:spLocks noChangeArrowheads="1"/>
          </p:cNvSpPr>
          <p:nvPr/>
        </p:nvSpPr>
        <p:spPr bwMode="auto">
          <a:xfrm>
            <a:off x="75057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2" name="Oval 154"/>
          <p:cNvSpPr>
            <a:spLocks noChangeArrowheads="1"/>
          </p:cNvSpPr>
          <p:nvPr/>
        </p:nvSpPr>
        <p:spPr bwMode="auto">
          <a:xfrm>
            <a:off x="84963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3" name="Line 155"/>
          <p:cNvSpPr>
            <a:spLocks noChangeShapeType="1"/>
          </p:cNvSpPr>
          <p:nvPr/>
        </p:nvSpPr>
        <p:spPr bwMode="auto">
          <a:xfrm flipH="1">
            <a:off x="4681725" y="2087497"/>
            <a:ext cx="1014815" cy="671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56"/>
          <p:cNvSpPr>
            <a:spLocks noChangeShapeType="1"/>
          </p:cNvSpPr>
          <p:nvPr/>
        </p:nvSpPr>
        <p:spPr bwMode="auto">
          <a:xfrm>
            <a:off x="6205727" y="2087497"/>
            <a:ext cx="946361" cy="7727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58"/>
          <p:cNvSpPr>
            <a:spLocks noChangeShapeType="1"/>
          </p:cNvSpPr>
          <p:nvPr/>
        </p:nvSpPr>
        <p:spPr bwMode="auto">
          <a:xfrm flipH="1">
            <a:off x="66675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60"/>
          <p:cNvSpPr>
            <a:spLocks noChangeShapeType="1"/>
          </p:cNvSpPr>
          <p:nvPr/>
        </p:nvSpPr>
        <p:spPr bwMode="auto">
          <a:xfrm>
            <a:off x="76581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61"/>
          <p:cNvSpPr>
            <a:spLocks noChangeShapeType="1"/>
          </p:cNvSpPr>
          <p:nvPr/>
        </p:nvSpPr>
        <p:spPr bwMode="auto">
          <a:xfrm>
            <a:off x="6819900" y="4038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62"/>
          <p:cNvSpPr>
            <a:spLocks noChangeShapeType="1"/>
          </p:cNvSpPr>
          <p:nvPr/>
        </p:nvSpPr>
        <p:spPr bwMode="auto">
          <a:xfrm flipH="1">
            <a:off x="77343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63"/>
          <p:cNvSpPr>
            <a:spLocks noChangeShapeType="1"/>
          </p:cNvSpPr>
          <p:nvPr/>
        </p:nvSpPr>
        <p:spPr bwMode="auto">
          <a:xfrm>
            <a:off x="83439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65"/>
          <p:cNvSpPr>
            <a:spLocks noChangeArrowheads="1"/>
          </p:cNvSpPr>
          <p:nvPr/>
        </p:nvSpPr>
        <p:spPr bwMode="auto">
          <a:xfrm>
            <a:off x="4300727" y="1566605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6"/>
          <p:cNvSpPr>
            <a:spLocks noChangeShapeType="1"/>
          </p:cNvSpPr>
          <p:nvPr/>
        </p:nvSpPr>
        <p:spPr bwMode="auto">
          <a:xfrm>
            <a:off x="4453127" y="179520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47"/>
          <p:cNvSpPr>
            <a:spLocks noChangeArrowheads="1"/>
          </p:cNvSpPr>
          <p:nvPr/>
        </p:nvSpPr>
        <p:spPr bwMode="auto">
          <a:xfrm>
            <a:off x="4224527" y="275856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53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7" name="Oval 150"/>
          <p:cNvSpPr>
            <a:spLocks noChangeArrowheads="1"/>
          </p:cNvSpPr>
          <p:nvPr/>
        </p:nvSpPr>
        <p:spPr bwMode="auto">
          <a:xfrm>
            <a:off x="3462527" y="359676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8" name="Oval 151"/>
          <p:cNvSpPr>
            <a:spLocks noChangeArrowheads="1"/>
          </p:cNvSpPr>
          <p:nvPr/>
        </p:nvSpPr>
        <p:spPr bwMode="auto">
          <a:xfrm>
            <a:off x="4986527" y="359676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9" name="Oval 152"/>
          <p:cNvSpPr>
            <a:spLocks noChangeArrowheads="1"/>
          </p:cNvSpPr>
          <p:nvPr/>
        </p:nvSpPr>
        <p:spPr bwMode="auto">
          <a:xfrm>
            <a:off x="3843527" y="435876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16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1" name="Oval 154"/>
          <p:cNvSpPr>
            <a:spLocks noChangeArrowheads="1"/>
          </p:cNvSpPr>
          <p:nvPr/>
        </p:nvSpPr>
        <p:spPr bwMode="auto">
          <a:xfrm>
            <a:off x="5519927" y="435876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2" name="Line 158"/>
          <p:cNvSpPr>
            <a:spLocks noChangeShapeType="1"/>
          </p:cNvSpPr>
          <p:nvPr/>
        </p:nvSpPr>
        <p:spPr bwMode="auto">
          <a:xfrm flipH="1">
            <a:off x="3691127" y="306336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60"/>
          <p:cNvSpPr>
            <a:spLocks noChangeShapeType="1"/>
          </p:cNvSpPr>
          <p:nvPr/>
        </p:nvSpPr>
        <p:spPr bwMode="auto">
          <a:xfrm>
            <a:off x="4681727" y="313956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161"/>
          <p:cNvSpPr>
            <a:spLocks noChangeShapeType="1"/>
          </p:cNvSpPr>
          <p:nvPr/>
        </p:nvSpPr>
        <p:spPr bwMode="auto">
          <a:xfrm>
            <a:off x="3843527" y="39777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63"/>
          <p:cNvSpPr>
            <a:spLocks noChangeShapeType="1"/>
          </p:cNvSpPr>
          <p:nvPr/>
        </p:nvSpPr>
        <p:spPr bwMode="auto">
          <a:xfrm>
            <a:off x="5367527" y="397776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153"/>
          <p:cNvSpPr>
            <a:spLocks noChangeArrowheads="1"/>
          </p:cNvSpPr>
          <p:nvPr/>
        </p:nvSpPr>
        <p:spPr bwMode="auto">
          <a:xfrm>
            <a:off x="2973196" y="443496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48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8" name="Line 162"/>
          <p:cNvSpPr>
            <a:spLocks noChangeShapeType="1"/>
          </p:cNvSpPr>
          <p:nvPr/>
        </p:nvSpPr>
        <p:spPr bwMode="auto">
          <a:xfrm flipH="1">
            <a:off x="3201796" y="405396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153"/>
          <p:cNvSpPr>
            <a:spLocks noChangeArrowheads="1"/>
          </p:cNvSpPr>
          <p:nvPr/>
        </p:nvSpPr>
        <p:spPr bwMode="auto">
          <a:xfrm>
            <a:off x="2480965" y="531377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dirty="0" smtClean="0">
                <a:latin typeface="Times New Roman" pitchFamily="18" charset="0"/>
              </a:rPr>
              <a:t>38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2" name="Line 162"/>
          <p:cNvSpPr>
            <a:spLocks noChangeShapeType="1"/>
          </p:cNvSpPr>
          <p:nvPr/>
        </p:nvSpPr>
        <p:spPr bwMode="auto">
          <a:xfrm flipH="1">
            <a:off x="2866643" y="4892160"/>
            <a:ext cx="257557" cy="458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167"/>
          <p:cNvSpPr txBox="1">
            <a:spLocks noChangeArrowheads="1"/>
          </p:cNvSpPr>
          <p:nvPr/>
        </p:nvSpPr>
        <p:spPr bwMode="auto">
          <a:xfrm>
            <a:off x="4227764" y="1276886"/>
            <a:ext cx="414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Times New Roman" pitchFamily="18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28268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87"/>
          <p:cNvGrpSpPr>
            <a:grpSpLocks/>
          </p:cNvGrpSpPr>
          <p:nvPr/>
        </p:nvGrpSpPr>
        <p:grpSpPr bwMode="auto">
          <a:xfrm>
            <a:off x="457200" y="2590800"/>
            <a:ext cx="1295400" cy="641350"/>
            <a:chOff x="288" y="816"/>
            <a:chExt cx="816" cy="404"/>
          </a:xfrm>
        </p:grpSpPr>
        <p:sp>
          <p:nvSpPr>
            <p:cNvPr id="6188" name="Rectangle 82"/>
            <p:cNvSpPr>
              <a:spLocks noChangeArrowheads="1"/>
            </p:cNvSpPr>
            <p:nvPr/>
          </p:nvSpPr>
          <p:spPr bwMode="auto">
            <a:xfrm>
              <a:off x="624" y="864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624" y="10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Text Box 84"/>
            <p:cNvSpPr txBox="1">
              <a:spLocks noChangeArrowheads="1"/>
            </p:cNvSpPr>
            <p:nvPr/>
          </p:nvSpPr>
          <p:spPr bwMode="auto">
            <a:xfrm>
              <a:off x="288" y="816"/>
              <a:ext cx="3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list</a:t>
              </a:r>
            </a:p>
            <a:p>
              <a:pPr eaLnBrk="1" hangingPunct="1"/>
              <a:r>
                <a:rPr lang="en-US"/>
                <a:t>free</a:t>
              </a:r>
            </a:p>
          </p:txBody>
        </p:sp>
      </p:grpSp>
      <p:grpSp>
        <p:nvGrpSpPr>
          <p:cNvPr id="6147" name="Group 120"/>
          <p:cNvGrpSpPr>
            <a:grpSpLocks/>
          </p:cNvGrpSpPr>
          <p:nvPr/>
        </p:nvGrpSpPr>
        <p:grpSpPr bwMode="auto">
          <a:xfrm>
            <a:off x="4724400" y="2438400"/>
            <a:ext cx="1295400" cy="641350"/>
            <a:chOff x="288" y="816"/>
            <a:chExt cx="816" cy="404"/>
          </a:xfrm>
        </p:grpSpPr>
        <p:sp>
          <p:nvSpPr>
            <p:cNvPr id="6185" name="Rectangle 121"/>
            <p:cNvSpPr>
              <a:spLocks noChangeArrowheads="1"/>
            </p:cNvSpPr>
            <p:nvPr/>
          </p:nvSpPr>
          <p:spPr bwMode="auto">
            <a:xfrm>
              <a:off x="624" y="864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122"/>
            <p:cNvSpPr>
              <a:spLocks noChangeShapeType="1"/>
            </p:cNvSpPr>
            <p:nvPr/>
          </p:nvSpPr>
          <p:spPr bwMode="auto">
            <a:xfrm>
              <a:off x="624" y="10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Text Box 123"/>
            <p:cNvSpPr txBox="1">
              <a:spLocks noChangeArrowheads="1"/>
            </p:cNvSpPr>
            <p:nvPr/>
          </p:nvSpPr>
          <p:spPr bwMode="auto">
            <a:xfrm>
              <a:off x="288" y="816"/>
              <a:ext cx="3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list</a:t>
              </a:r>
            </a:p>
            <a:p>
              <a:pPr eaLnBrk="1" hangingPunct="1"/>
              <a:r>
                <a:rPr lang="en-US"/>
                <a:t>free</a:t>
              </a:r>
            </a:p>
          </p:txBody>
        </p:sp>
      </p:grpSp>
      <p:sp>
        <p:nvSpPr>
          <p:cNvPr id="6148" name="Text Box 128"/>
          <p:cNvSpPr txBox="1">
            <a:spLocks noChangeArrowheads="1"/>
          </p:cNvSpPr>
          <p:nvPr/>
        </p:nvSpPr>
        <p:spPr bwMode="auto">
          <a:xfrm>
            <a:off x="60325" y="1206500"/>
            <a:ext cx="2882900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a.  </a:t>
            </a:r>
            <a:r>
              <a:rPr lang="en-US" sz="1600" dirty="0"/>
              <a:t>Show how the array would</a:t>
            </a:r>
          </a:p>
          <a:p>
            <a:pPr eaLnBrk="1" hangingPunct="1"/>
            <a:r>
              <a:rPr lang="en-US" sz="1600" dirty="0" smtClean="0"/>
              <a:t>     look after these elements</a:t>
            </a:r>
          </a:p>
          <a:p>
            <a:pPr eaLnBrk="1" hangingPunct="1"/>
            <a:r>
              <a:rPr lang="en-US" sz="1600" dirty="0" smtClean="0"/>
              <a:t>     </a:t>
            </a:r>
            <a:r>
              <a:rPr lang="en-US" sz="1600" dirty="0"/>
              <a:t>had been inserted in this</a:t>
            </a:r>
          </a:p>
          <a:p>
            <a:pPr eaLnBrk="1" hangingPunct="1"/>
            <a:r>
              <a:rPr lang="en-US" sz="1600" dirty="0"/>
              <a:t>     order:  Q L W F M R N S</a:t>
            </a:r>
          </a:p>
        </p:txBody>
      </p:sp>
      <p:sp>
        <p:nvSpPr>
          <p:cNvPr id="6149" name="Text Box 129"/>
          <p:cNvSpPr txBox="1">
            <a:spLocks noChangeArrowheads="1"/>
          </p:cNvSpPr>
          <p:nvPr/>
        </p:nvSpPr>
        <p:spPr bwMode="auto">
          <a:xfrm>
            <a:off x="3886200" y="1295400"/>
            <a:ext cx="33512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/>
              <a:t>b.  Show the contents of the</a:t>
            </a:r>
          </a:p>
          <a:p>
            <a:pPr eaLnBrk="1" hangingPunct="1"/>
            <a:r>
              <a:rPr lang="en-US" sz="1600" dirty="0"/>
              <a:t>     array after ‘B’ has been inserted</a:t>
            </a:r>
          </a:p>
          <a:p>
            <a:pPr eaLnBrk="1" hangingPunct="1"/>
            <a:r>
              <a:rPr lang="en-US" sz="1600" dirty="0"/>
              <a:t>     and ‘R’ has been deleted.</a:t>
            </a:r>
          </a:p>
        </p:txBody>
      </p:sp>
      <p:sp>
        <p:nvSpPr>
          <p:cNvPr id="6150" name="Text Box 132"/>
          <p:cNvSpPr txBox="1">
            <a:spLocks noChangeArrowheads="1"/>
          </p:cNvSpPr>
          <p:nvPr/>
        </p:nvSpPr>
        <p:spPr bwMode="auto">
          <a:xfrm>
            <a:off x="136525" y="-38100"/>
            <a:ext cx="8855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</a:rPr>
              <a:t>.  </a:t>
            </a:r>
            <a:r>
              <a:rPr lang="en-US" dirty="0">
                <a:latin typeface="Times New Roman" pitchFamily="18" charset="0"/>
              </a:rPr>
              <a:t>We discussed how a linked list could be stored in an array of nodes using the    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  index values as “pointers” and managing our list of free nodes.  We can use the same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  techniques to store the nodes of a binary search tree in an array, rather than using dynamic 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     storage allocation.  Free space is linked through the left member.</a:t>
            </a:r>
          </a:p>
        </p:txBody>
      </p:sp>
      <p:grpSp>
        <p:nvGrpSpPr>
          <p:cNvPr id="6151" name="Group 134"/>
          <p:cNvGrpSpPr>
            <a:grpSpLocks/>
          </p:cNvGrpSpPr>
          <p:nvPr/>
        </p:nvGrpSpPr>
        <p:grpSpPr bwMode="auto">
          <a:xfrm>
            <a:off x="4114800" y="3352800"/>
            <a:ext cx="2747963" cy="3368675"/>
            <a:chOff x="0" y="1968"/>
            <a:chExt cx="1731" cy="2122"/>
          </a:xfrm>
        </p:grpSpPr>
        <p:sp>
          <p:nvSpPr>
            <p:cNvPr id="6169" name="Rectangle 23"/>
            <p:cNvSpPr>
              <a:spLocks noChangeArrowheads="1"/>
            </p:cNvSpPr>
            <p:nvPr/>
          </p:nvSpPr>
          <p:spPr bwMode="auto">
            <a:xfrm>
              <a:off x="192" y="2123"/>
              <a:ext cx="1539" cy="19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24"/>
            <p:cNvSpPr>
              <a:spLocks noChangeShapeType="1"/>
            </p:cNvSpPr>
            <p:nvPr/>
          </p:nvSpPr>
          <p:spPr bwMode="auto">
            <a:xfrm>
              <a:off x="1416" y="2123"/>
              <a:ext cx="0" cy="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>
              <a:off x="1136" y="2123"/>
              <a:ext cx="0" cy="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6"/>
            <p:cNvSpPr>
              <a:spLocks noChangeShapeType="1"/>
            </p:cNvSpPr>
            <p:nvPr/>
          </p:nvSpPr>
          <p:spPr bwMode="auto">
            <a:xfrm>
              <a:off x="192" y="2304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192" y="3648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192" y="3456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192" y="3264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192" y="3072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192" y="2880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>
              <a:off x="192" y="2688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192" y="2496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1104" y="1968"/>
              <a:ext cx="2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.left</a:t>
              </a:r>
            </a:p>
          </p:txBody>
        </p:sp>
        <p:sp>
          <p:nvSpPr>
            <p:cNvPr id="6181" name="Text Box 37"/>
            <p:cNvSpPr txBox="1">
              <a:spLocks noChangeArrowheads="1"/>
            </p:cNvSpPr>
            <p:nvPr/>
          </p:nvSpPr>
          <p:spPr bwMode="auto">
            <a:xfrm>
              <a:off x="1392" y="1968"/>
              <a:ext cx="3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.right</a:t>
              </a:r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542" y="1968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.info</a:t>
              </a:r>
            </a:p>
          </p:txBody>
        </p:sp>
        <p:sp>
          <p:nvSpPr>
            <p:cNvPr id="6183" name="Text Box 56"/>
            <p:cNvSpPr txBox="1">
              <a:spLocks noChangeArrowheads="1"/>
            </p:cNvSpPr>
            <p:nvPr/>
          </p:nvSpPr>
          <p:spPr bwMode="auto">
            <a:xfrm>
              <a:off x="0" y="2112"/>
              <a:ext cx="19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  <a:p>
              <a:pPr eaLnBrk="1" hangingPunct="1"/>
              <a:r>
                <a:rPr lang="en-US" sz="2000"/>
                <a:t>1</a:t>
              </a:r>
            </a:p>
            <a:p>
              <a:pPr eaLnBrk="1" hangingPunct="1"/>
              <a:r>
                <a:rPr lang="en-US" sz="2000"/>
                <a:t>2</a:t>
              </a:r>
            </a:p>
            <a:p>
              <a:pPr eaLnBrk="1" hangingPunct="1"/>
              <a:r>
                <a:rPr lang="en-US" sz="2000"/>
                <a:t>3</a:t>
              </a:r>
            </a:p>
            <a:p>
              <a:pPr eaLnBrk="1" hangingPunct="1"/>
              <a:r>
                <a:rPr lang="en-US" sz="2000"/>
                <a:t>4</a:t>
              </a:r>
            </a:p>
            <a:p>
              <a:pPr eaLnBrk="1" hangingPunct="1"/>
              <a:r>
                <a:rPr lang="en-US" sz="2000"/>
                <a:t>5</a:t>
              </a:r>
            </a:p>
            <a:p>
              <a:pPr eaLnBrk="1" hangingPunct="1"/>
              <a:r>
                <a:rPr lang="en-US" sz="2000"/>
                <a:t>6</a:t>
              </a:r>
            </a:p>
            <a:p>
              <a:pPr eaLnBrk="1" hangingPunct="1"/>
              <a:r>
                <a:rPr lang="en-US" sz="2000"/>
                <a:t>7</a:t>
              </a:r>
            </a:p>
            <a:p>
              <a:pPr eaLnBrk="1" hangingPunct="1"/>
              <a:r>
                <a:rPr lang="en-US" sz="2000"/>
                <a:t>8</a:t>
              </a:r>
            </a:p>
            <a:p>
              <a:pPr eaLnBrk="1" hangingPunct="1"/>
              <a:r>
                <a:rPr lang="en-US" sz="2000"/>
                <a:t>9</a:t>
              </a:r>
            </a:p>
          </p:txBody>
        </p:sp>
        <p:sp>
          <p:nvSpPr>
            <p:cNvPr id="6184" name="Line 133"/>
            <p:cNvSpPr>
              <a:spLocks noChangeShapeType="1"/>
            </p:cNvSpPr>
            <p:nvPr/>
          </p:nvSpPr>
          <p:spPr bwMode="auto">
            <a:xfrm>
              <a:off x="192" y="3840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2" name="Group 135"/>
          <p:cNvGrpSpPr>
            <a:grpSpLocks/>
          </p:cNvGrpSpPr>
          <p:nvPr/>
        </p:nvGrpSpPr>
        <p:grpSpPr bwMode="auto">
          <a:xfrm>
            <a:off x="152400" y="3352800"/>
            <a:ext cx="2747963" cy="3368675"/>
            <a:chOff x="0" y="1968"/>
            <a:chExt cx="1731" cy="2122"/>
          </a:xfrm>
        </p:grpSpPr>
        <p:sp>
          <p:nvSpPr>
            <p:cNvPr id="6153" name="Rectangle 136"/>
            <p:cNvSpPr>
              <a:spLocks noChangeArrowheads="1"/>
            </p:cNvSpPr>
            <p:nvPr/>
          </p:nvSpPr>
          <p:spPr bwMode="auto">
            <a:xfrm>
              <a:off x="192" y="2123"/>
              <a:ext cx="1539" cy="19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137"/>
            <p:cNvSpPr>
              <a:spLocks noChangeShapeType="1"/>
            </p:cNvSpPr>
            <p:nvPr/>
          </p:nvSpPr>
          <p:spPr bwMode="auto">
            <a:xfrm>
              <a:off x="1416" y="2123"/>
              <a:ext cx="0" cy="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38"/>
            <p:cNvSpPr>
              <a:spLocks noChangeShapeType="1"/>
            </p:cNvSpPr>
            <p:nvPr/>
          </p:nvSpPr>
          <p:spPr bwMode="auto">
            <a:xfrm>
              <a:off x="1136" y="2123"/>
              <a:ext cx="0" cy="19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39"/>
            <p:cNvSpPr>
              <a:spLocks noChangeShapeType="1"/>
            </p:cNvSpPr>
            <p:nvPr/>
          </p:nvSpPr>
          <p:spPr bwMode="auto">
            <a:xfrm>
              <a:off x="192" y="2304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40"/>
            <p:cNvSpPr>
              <a:spLocks noChangeShapeType="1"/>
            </p:cNvSpPr>
            <p:nvPr/>
          </p:nvSpPr>
          <p:spPr bwMode="auto">
            <a:xfrm>
              <a:off x="192" y="3648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41"/>
            <p:cNvSpPr>
              <a:spLocks noChangeShapeType="1"/>
            </p:cNvSpPr>
            <p:nvPr/>
          </p:nvSpPr>
          <p:spPr bwMode="auto">
            <a:xfrm>
              <a:off x="192" y="3456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42"/>
            <p:cNvSpPr>
              <a:spLocks noChangeShapeType="1"/>
            </p:cNvSpPr>
            <p:nvPr/>
          </p:nvSpPr>
          <p:spPr bwMode="auto">
            <a:xfrm>
              <a:off x="192" y="3264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43"/>
            <p:cNvSpPr>
              <a:spLocks noChangeShapeType="1"/>
            </p:cNvSpPr>
            <p:nvPr/>
          </p:nvSpPr>
          <p:spPr bwMode="auto">
            <a:xfrm>
              <a:off x="192" y="3072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44"/>
            <p:cNvSpPr>
              <a:spLocks noChangeShapeType="1"/>
            </p:cNvSpPr>
            <p:nvPr/>
          </p:nvSpPr>
          <p:spPr bwMode="auto">
            <a:xfrm>
              <a:off x="192" y="2880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45"/>
            <p:cNvSpPr>
              <a:spLocks noChangeShapeType="1"/>
            </p:cNvSpPr>
            <p:nvPr/>
          </p:nvSpPr>
          <p:spPr bwMode="auto">
            <a:xfrm>
              <a:off x="192" y="2688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46"/>
            <p:cNvSpPr>
              <a:spLocks noChangeShapeType="1"/>
            </p:cNvSpPr>
            <p:nvPr/>
          </p:nvSpPr>
          <p:spPr bwMode="auto">
            <a:xfrm>
              <a:off x="192" y="2496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Text Box 147"/>
            <p:cNvSpPr txBox="1">
              <a:spLocks noChangeArrowheads="1"/>
            </p:cNvSpPr>
            <p:nvPr/>
          </p:nvSpPr>
          <p:spPr bwMode="auto">
            <a:xfrm>
              <a:off x="1104" y="1968"/>
              <a:ext cx="2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.left</a:t>
              </a:r>
            </a:p>
          </p:txBody>
        </p:sp>
        <p:sp>
          <p:nvSpPr>
            <p:cNvPr id="6165" name="Text Box 148"/>
            <p:cNvSpPr txBox="1">
              <a:spLocks noChangeArrowheads="1"/>
            </p:cNvSpPr>
            <p:nvPr/>
          </p:nvSpPr>
          <p:spPr bwMode="auto">
            <a:xfrm>
              <a:off x="1392" y="1968"/>
              <a:ext cx="3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.right</a:t>
              </a:r>
            </a:p>
          </p:txBody>
        </p:sp>
        <p:sp>
          <p:nvSpPr>
            <p:cNvPr id="6166" name="Text Box 149"/>
            <p:cNvSpPr txBox="1">
              <a:spLocks noChangeArrowheads="1"/>
            </p:cNvSpPr>
            <p:nvPr/>
          </p:nvSpPr>
          <p:spPr bwMode="auto">
            <a:xfrm>
              <a:off x="542" y="1968"/>
              <a:ext cx="2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/>
                <a:t>.info</a:t>
              </a:r>
            </a:p>
          </p:txBody>
        </p:sp>
        <p:sp>
          <p:nvSpPr>
            <p:cNvPr id="6167" name="Text Box 150"/>
            <p:cNvSpPr txBox="1">
              <a:spLocks noChangeArrowheads="1"/>
            </p:cNvSpPr>
            <p:nvPr/>
          </p:nvSpPr>
          <p:spPr bwMode="auto">
            <a:xfrm>
              <a:off x="0" y="2112"/>
              <a:ext cx="19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0</a:t>
              </a:r>
            </a:p>
            <a:p>
              <a:pPr eaLnBrk="1" hangingPunct="1"/>
              <a:r>
                <a:rPr lang="en-US" sz="2000"/>
                <a:t>1</a:t>
              </a:r>
            </a:p>
            <a:p>
              <a:pPr eaLnBrk="1" hangingPunct="1"/>
              <a:r>
                <a:rPr lang="en-US" sz="2000"/>
                <a:t>2</a:t>
              </a:r>
            </a:p>
            <a:p>
              <a:pPr eaLnBrk="1" hangingPunct="1"/>
              <a:r>
                <a:rPr lang="en-US" sz="2000"/>
                <a:t>3</a:t>
              </a:r>
            </a:p>
            <a:p>
              <a:pPr eaLnBrk="1" hangingPunct="1"/>
              <a:r>
                <a:rPr lang="en-US" sz="2000"/>
                <a:t>4</a:t>
              </a:r>
            </a:p>
            <a:p>
              <a:pPr eaLnBrk="1" hangingPunct="1"/>
              <a:r>
                <a:rPr lang="en-US" sz="2000"/>
                <a:t>5</a:t>
              </a:r>
            </a:p>
            <a:p>
              <a:pPr eaLnBrk="1" hangingPunct="1"/>
              <a:r>
                <a:rPr lang="en-US" sz="2000"/>
                <a:t>6</a:t>
              </a:r>
            </a:p>
            <a:p>
              <a:pPr eaLnBrk="1" hangingPunct="1"/>
              <a:r>
                <a:rPr lang="en-US" sz="2000"/>
                <a:t>7</a:t>
              </a:r>
            </a:p>
            <a:p>
              <a:pPr eaLnBrk="1" hangingPunct="1"/>
              <a:r>
                <a:rPr lang="en-US" sz="2000"/>
                <a:t>8</a:t>
              </a:r>
            </a:p>
            <a:p>
              <a:pPr eaLnBrk="1" hangingPunct="1"/>
              <a:r>
                <a:rPr lang="en-US" sz="2000"/>
                <a:t>9</a:t>
              </a:r>
            </a:p>
          </p:txBody>
        </p:sp>
        <p:sp>
          <p:nvSpPr>
            <p:cNvPr id="6168" name="Line 151"/>
            <p:cNvSpPr>
              <a:spLocks noChangeShapeType="1"/>
            </p:cNvSpPr>
            <p:nvPr/>
          </p:nvSpPr>
          <p:spPr bwMode="auto">
            <a:xfrm>
              <a:off x="192" y="3840"/>
              <a:ext cx="1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8869" y="28913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1575" y="3581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2547" y="3857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3145" y="38735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02547" y="41645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9244" y="477272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97704" y="50888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18195" y="44684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1925" y="26164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79198" y="3579276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28997" y="385524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2796" y="417331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07743" y="446042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50873" y="477487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6204" y="5087714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29846" y="632346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49892" y="35792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97704" y="41733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913019" y="50909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08795" y="47938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386192" y="44830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934119" y="62853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927606" y="6019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405559" y="5368647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32864" y="570535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334199" y="571294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61349" y="600623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389844" y="630536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092116" y="54012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128997" y="569937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146912" y="59885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902751" y="535457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996870" y="35776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5967842" y="3853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448440" y="3869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5967842" y="41607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444539" y="47689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462999" y="5085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5883490" y="4464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5044493" y="3575536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5094292" y="385150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058091" y="4169574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5073038" y="445668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5016168" y="477113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5041499" y="508397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70" name="Rectangle 169"/>
          <p:cNvSpPr/>
          <p:nvPr/>
        </p:nvSpPr>
        <p:spPr>
          <a:xfrm>
            <a:off x="6415187" y="35755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462999" y="4169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878314" y="50871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5874090" y="479013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6351487" y="44793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5892901" y="601606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6370854" y="5364907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  <a:p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898159" y="570161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6299494" y="570920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6326644" y="600249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5057411" y="53975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5094292" y="569563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2" name="Rectangle 181"/>
          <p:cNvSpPr/>
          <p:nvPr/>
        </p:nvSpPr>
        <p:spPr>
          <a:xfrm>
            <a:off x="5112207" y="598479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5868046" y="535083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048228" y="633240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en-US" dirty="0"/>
          </a:p>
        </p:txBody>
      </p:sp>
      <p:sp>
        <p:nvSpPr>
          <p:cNvPr id="6144" name="Rectangle 6143"/>
          <p:cNvSpPr/>
          <p:nvPr/>
        </p:nvSpPr>
        <p:spPr>
          <a:xfrm>
            <a:off x="5889200" y="630536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6145" name="Rectangle 6144"/>
          <p:cNvSpPr/>
          <p:nvPr/>
        </p:nvSpPr>
        <p:spPr>
          <a:xfrm>
            <a:off x="6402023" y="630536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  <a:endParaRPr lang="en-US" dirty="0"/>
          </a:p>
        </p:txBody>
      </p:sp>
      <p:sp>
        <p:nvSpPr>
          <p:cNvPr id="6191" name="Rectangle 6190"/>
          <p:cNvSpPr/>
          <p:nvPr/>
        </p:nvSpPr>
        <p:spPr>
          <a:xfrm>
            <a:off x="5482347" y="245338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6192" name="Rectangle 6191"/>
          <p:cNvSpPr/>
          <p:nvPr/>
        </p:nvSpPr>
        <p:spPr>
          <a:xfrm>
            <a:off x="5503729" y="274326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20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825</Words>
  <Application>Microsoft Office PowerPoint</Application>
  <PresentationFormat>On-screen Show (4:3)</PresentationFormat>
  <Paragraphs>260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Nabeel</cp:lastModifiedBy>
  <cp:revision>63</cp:revision>
  <dcterms:created xsi:type="dcterms:W3CDTF">2006-11-01T05:42:40Z</dcterms:created>
  <dcterms:modified xsi:type="dcterms:W3CDTF">2016-03-15T03:28:42Z</dcterms:modified>
</cp:coreProperties>
</file>