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latin typeface="Times New Roman" pitchFamily="18" charset="0"/>
              </a:rPr>
              <a:t>1.  </a:t>
            </a:r>
            <a:r>
              <a:rPr lang="en-US" sz="1400" dirty="0">
                <a:latin typeface="Times New Roman" pitchFamily="18" charset="0"/>
              </a:rPr>
              <a:t>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46405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11 22 23 29 30 47 49 56 59 61 62 64 69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56 47 22 11 29 23 30 49 69 59 62 61 64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11 23 30 29 22 49 47 61 64 62 59 69 56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(d)  What is the height of the tree?   There are 5 levels, the height is </a:t>
            </a:r>
            <a:r>
              <a:rPr lang="en-US" sz="1200" dirty="0" smtClean="0">
                <a:latin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276600" cy="2286000"/>
            <a:chOff x="912" y="624"/>
            <a:chExt cx="2640" cy="1968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920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2880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69</a:t>
              </a: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2208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2640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59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632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1296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63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1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024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688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31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112" y="81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776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2160" y="11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2784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392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824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2064" y="21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2832" y="16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 flipH="1">
              <a:off x="2832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321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 smtClean="0">
                <a:latin typeface="Times New Roman" pitchFamily="18" charset="0"/>
              </a:rPr>
              <a:t>2.  </a:t>
            </a:r>
            <a:r>
              <a:rPr lang="en-US" sz="1400" dirty="0">
                <a:latin typeface="Times New Roman" pitchFamily="18" charset="0"/>
              </a:rPr>
              <a:t>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78155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>
                <a:latin typeface="Times New Roman" pitchFamily="18" charset="0"/>
              </a:rPr>
              <a:t>What is the inorder traversal of the tree?</a:t>
            </a: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((11 - (30%23)) / 49) * ((21 - (61 * 64)) + 13)</a:t>
            </a:r>
          </a:p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(b)  What is the postorder traversal of the tree?</a:t>
            </a: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11 30 23 % - 49 / 21 61 64 * - 13 + *</a:t>
            </a:r>
          </a:p>
          <a:p>
            <a:endParaRPr lang="en-US" sz="120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>
                <a:latin typeface="Times New Roman" pitchFamily="18" charset="0"/>
              </a:rPr>
              <a:t>What does it evaluate to? 0 if using integer division, about -316 if not</a:t>
            </a:r>
          </a:p>
          <a:p>
            <a:pPr>
              <a:buFontTx/>
              <a:buAutoNum type="alphaLcParenBoth" startAt="3"/>
            </a:pPr>
            <a:endParaRPr lang="en-US" sz="120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3716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985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/>
              <a:t>The elements in a binary tree area to be stored in an array.  Each element is a </a:t>
            </a:r>
          </a:p>
          <a:p>
            <a:pPr lvl="2" eaLnBrk="1" hangingPunct="1"/>
            <a:r>
              <a:rPr lang="en-US"/>
              <a:t>nonnegative int value.</a:t>
            </a:r>
          </a:p>
          <a:p>
            <a:pPr eaLnBrk="1" hangingPunct="1"/>
            <a:r>
              <a:rPr lang="en-US"/>
              <a:t>a.  What value can you use as a dummy value, if the binary tree is not complete?  ____</a:t>
            </a:r>
          </a:p>
          <a:p>
            <a:pPr eaLnBrk="1" hangingPunct="1"/>
            <a:r>
              <a:rPr lang="en-US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50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6" name="Oval 152"/>
          <p:cNvSpPr>
            <a:spLocks noChangeArrowheads="1"/>
          </p:cNvSpPr>
          <p:nvPr/>
        </p:nvSpPr>
        <p:spPr bwMode="auto">
          <a:xfrm>
            <a:off x="58674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7" name="Oval 153"/>
          <p:cNvSpPr>
            <a:spLocks noChangeArrowheads="1"/>
          </p:cNvSpPr>
          <p:nvPr/>
        </p:nvSpPr>
        <p:spPr bwMode="auto">
          <a:xfrm>
            <a:off x="6553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60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61"/>
          <p:cNvSpPr>
            <a:spLocks noChangeShapeType="1"/>
          </p:cNvSpPr>
          <p:nvPr/>
        </p:nvSpPr>
        <p:spPr bwMode="auto">
          <a:xfrm>
            <a:off x="5867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162"/>
          <p:cNvSpPr>
            <a:spLocks noChangeShapeType="1"/>
          </p:cNvSpPr>
          <p:nvPr/>
        </p:nvSpPr>
        <p:spPr bwMode="auto">
          <a:xfrm flipH="1">
            <a:off x="678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90600" y="1524000"/>
            <a:ext cx="1066800" cy="5197475"/>
            <a:chOff x="624" y="960"/>
            <a:chExt cx="672" cy="3274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4" y="1104"/>
              <a:ext cx="382" cy="3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[15]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3" name="Text Box 189"/>
          <p:cNvSpPr txBox="1">
            <a:spLocks noChangeArrowheads="1"/>
          </p:cNvSpPr>
          <p:nvPr/>
        </p:nvSpPr>
        <p:spPr bwMode="auto">
          <a:xfrm>
            <a:off x="1508125" y="1462088"/>
            <a:ext cx="582613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26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38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33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50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60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5"/>
          <p:cNvGrpSpPr>
            <a:grpSpLocks/>
          </p:cNvGrpSpPr>
          <p:nvPr/>
        </p:nvGrpSpPr>
        <p:grpSpPr bwMode="auto">
          <a:xfrm>
            <a:off x="990600" y="1524000"/>
            <a:ext cx="1066800" cy="5197475"/>
            <a:chOff x="624" y="960"/>
            <a:chExt cx="672" cy="3274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960" y="960"/>
              <a:ext cx="336" cy="3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624" y="1104"/>
              <a:ext cx="382" cy="3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[15]</a:t>
              </a:r>
            </a:p>
          </p:txBody>
        </p:sp>
        <p:sp>
          <p:nvSpPr>
            <p:cNvPr id="5157" name="Line 88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89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90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311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2.  Given the array pictured below, draw the binary tree that can be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60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53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49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13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48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38</a:t>
            </a:r>
          </a:p>
        </p:txBody>
      </p:sp>
      <p:sp>
        <p:nvSpPr>
          <p:cNvPr id="5125" name="Oval 108"/>
          <p:cNvSpPr>
            <a:spLocks noChangeArrowheads="1"/>
          </p:cNvSpPr>
          <p:nvPr/>
        </p:nvSpPr>
        <p:spPr bwMode="auto">
          <a:xfrm>
            <a:off x="5105400" y="1371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60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Oval 109"/>
          <p:cNvSpPr>
            <a:spLocks noChangeArrowheads="1"/>
          </p:cNvSpPr>
          <p:nvPr/>
        </p:nvSpPr>
        <p:spPr bwMode="auto">
          <a:xfrm>
            <a:off x="4267200" y="2133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53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7" name="Oval 110"/>
          <p:cNvSpPr>
            <a:spLocks noChangeArrowheads="1"/>
          </p:cNvSpPr>
          <p:nvPr/>
        </p:nvSpPr>
        <p:spPr bwMode="auto">
          <a:xfrm>
            <a:off x="7162800" y="2133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8" name="Oval 111"/>
          <p:cNvSpPr>
            <a:spLocks noChangeArrowheads="1"/>
          </p:cNvSpPr>
          <p:nvPr/>
        </p:nvSpPr>
        <p:spPr bwMode="auto">
          <a:xfrm>
            <a:off x="3352800" y="2971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9" name="Oval 112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0" name="Oval 113"/>
          <p:cNvSpPr>
            <a:spLocks noChangeArrowheads="1"/>
          </p:cNvSpPr>
          <p:nvPr/>
        </p:nvSpPr>
        <p:spPr bwMode="auto">
          <a:xfrm>
            <a:off x="5105400" y="2971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1" name="Oval 114"/>
          <p:cNvSpPr>
            <a:spLocks noChangeArrowheads="1"/>
          </p:cNvSpPr>
          <p:nvPr/>
        </p:nvSpPr>
        <p:spPr bwMode="auto">
          <a:xfrm>
            <a:off x="8001000" y="2971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2" name="Oval 115"/>
          <p:cNvSpPr>
            <a:spLocks noChangeArrowheads="1"/>
          </p:cNvSpPr>
          <p:nvPr/>
        </p:nvSpPr>
        <p:spPr bwMode="auto">
          <a:xfrm>
            <a:off x="54864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3" name="Oval 116"/>
          <p:cNvSpPr>
            <a:spLocks noChangeArrowheads="1"/>
          </p:cNvSpPr>
          <p:nvPr/>
        </p:nvSpPr>
        <p:spPr bwMode="auto">
          <a:xfrm>
            <a:off x="75438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4" name="Oval 117"/>
          <p:cNvSpPr>
            <a:spLocks noChangeArrowheads="1"/>
          </p:cNvSpPr>
          <p:nvPr/>
        </p:nvSpPr>
        <p:spPr bwMode="auto">
          <a:xfrm>
            <a:off x="85344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35" name="Line 118"/>
          <p:cNvSpPr>
            <a:spLocks noChangeShapeType="1"/>
          </p:cNvSpPr>
          <p:nvPr/>
        </p:nvSpPr>
        <p:spPr bwMode="auto">
          <a:xfrm flipH="1">
            <a:off x="4495800" y="1752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19"/>
          <p:cNvSpPr>
            <a:spLocks noChangeShapeType="1"/>
          </p:cNvSpPr>
          <p:nvPr/>
        </p:nvSpPr>
        <p:spPr bwMode="auto">
          <a:xfrm>
            <a:off x="5486400" y="1752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20"/>
          <p:cNvSpPr>
            <a:spLocks noChangeShapeType="1"/>
          </p:cNvSpPr>
          <p:nvPr/>
        </p:nvSpPr>
        <p:spPr bwMode="auto">
          <a:xfrm flipH="1">
            <a:off x="3581400" y="2514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21"/>
          <p:cNvSpPr>
            <a:spLocks noChangeShapeType="1"/>
          </p:cNvSpPr>
          <p:nvPr/>
        </p:nvSpPr>
        <p:spPr bwMode="auto">
          <a:xfrm>
            <a:off x="47244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122"/>
          <p:cNvSpPr>
            <a:spLocks noChangeShapeType="1"/>
          </p:cNvSpPr>
          <p:nvPr/>
        </p:nvSpPr>
        <p:spPr bwMode="auto">
          <a:xfrm>
            <a:off x="37338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123"/>
          <p:cNvSpPr>
            <a:spLocks noChangeShapeType="1"/>
          </p:cNvSpPr>
          <p:nvPr/>
        </p:nvSpPr>
        <p:spPr bwMode="auto">
          <a:xfrm>
            <a:off x="76200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124"/>
          <p:cNvSpPr>
            <a:spLocks noChangeShapeType="1"/>
          </p:cNvSpPr>
          <p:nvPr/>
        </p:nvSpPr>
        <p:spPr bwMode="auto">
          <a:xfrm>
            <a:off x="5486400" y="3352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125"/>
          <p:cNvSpPr>
            <a:spLocks noChangeShapeType="1"/>
          </p:cNvSpPr>
          <p:nvPr/>
        </p:nvSpPr>
        <p:spPr bwMode="auto">
          <a:xfrm flipH="1">
            <a:off x="77724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126"/>
          <p:cNvSpPr>
            <a:spLocks noChangeShapeType="1"/>
          </p:cNvSpPr>
          <p:nvPr/>
        </p:nvSpPr>
        <p:spPr bwMode="auto">
          <a:xfrm>
            <a:off x="83820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127"/>
          <p:cNvSpPr>
            <a:spLocks noChangeArrowheads="1"/>
          </p:cNvSpPr>
          <p:nvPr/>
        </p:nvSpPr>
        <p:spPr bwMode="auto">
          <a:xfrm>
            <a:off x="3657600" y="13716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128"/>
          <p:cNvSpPr>
            <a:spLocks noChangeShapeType="1"/>
          </p:cNvSpPr>
          <p:nvPr/>
        </p:nvSpPr>
        <p:spPr bwMode="auto">
          <a:xfrm>
            <a:off x="3810000" y="1600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Text Box 129"/>
          <p:cNvSpPr txBox="1">
            <a:spLocks noChangeArrowheads="1"/>
          </p:cNvSpPr>
          <p:nvPr/>
        </p:nvSpPr>
        <p:spPr bwMode="auto">
          <a:xfrm>
            <a:off x="3581400" y="11430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5147" name="Oval 130"/>
          <p:cNvSpPr>
            <a:spLocks noChangeArrowheads="1"/>
          </p:cNvSpPr>
          <p:nvPr/>
        </p:nvSpPr>
        <p:spPr bwMode="auto">
          <a:xfrm>
            <a:off x="6477000" y="2971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48" name="Oval 132"/>
          <p:cNvSpPr>
            <a:spLocks noChangeArrowheads="1"/>
          </p:cNvSpPr>
          <p:nvPr/>
        </p:nvSpPr>
        <p:spPr bwMode="auto">
          <a:xfrm>
            <a:off x="69342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49" name="Line 134"/>
          <p:cNvSpPr>
            <a:spLocks noChangeShapeType="1"/>
          </p:cNvSpPr>
          <p:nvPr/>
        </p:nvSpPr>
        <p:spPr bwMode="auto">
          <a:xfrm>
            <a:off x="68580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135"/>
          <p:cNvSpPr>
            <a:spLocks noChangeShapeType="1"/>
          </p:cNvSpPr>
          <p:nvPr/>
        </p:nvSpPr>
        <p:spPr bwMode="auto">
          <a:xfrm flipH="1">
            <a:off x="6705600" y="2514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Oval 138"/>
          <p:cNvSpPr>
            <a:spLocks noChangeArrowheads="1"/>
          </p:cNvSpPr>
          <p:nvPr/>
        </p:nvSpPr>
        <p:spPr bwMode="auto">
          <a:xfrm>
            <a:off x="2895600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52" name="Line 139"/>
          <p:cNvSpPr>
            <a:spLocks noChangeShapeType="1"/>
          </p:cNvSpPr>
          <p:nvPr/>
        </p:nvSpPr>
        <p:spPr bwMode="auto">
          <a:xfrm flipH="1">
            <a:off x="31242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Oval 140"/>
          <p:cNvSpPr>
            <a:spLocks noChangeArrowheads="1"/>
          </p:cNvSpPr>
          <p:nvPr/>
        </p:nvSpPr>
        <p:spPr bwMode="auto">
          <a:xfrm>
            <a:off x="2438400" y="4495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54" name="Line 141"/>
          <p:cNvSpPr>
            <a:spLocks noChangeShapeType="1"/>
          </p:cNvSpPr>
          <p:nvPr/>
        </p:nvSpPr>
        <p:spPr bwMode="auto">
          <a:xfrm flipH="1">
            <a:off x="26670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7"/>
          <p:cNvGrpSpPr>
            <a:grpSpLocks/>
          </p:cNvGrpSpPr>
          <p:nvPr/>
        </p:nvGrpSpPr>
        <p:grpSpPr bwMode="auto">
          <a:xfrm>
            <a:off x="457200" y="2514600"/>
            <a:ext cx="1295400" cy="641350"/>
            <a:chOff x="288" y="816"/>
            <a:chExt cx="816" cy="404"/>
          </a:xfrm>
        </p:grpSpPr>
        <p:sp>
          <p:nvSpPr>
            <p:cNvPr id="6196" name="Rectangle 82"/>
            <p:cNvSpPr>
              <a:spLocks noChangeArrowheads="1"/>
            </p:cNvSpPr>
            <p:nvPr/>
          </p:nvSpPr>
          <p:spPr bwMode="auto">
            <a:xfrm>
              <a:off x="624" y="86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83"/>
            <p:cNvSpPr>
              <a:spLocks noChangeShapeType="1"/>
            </p:cNvSpPr>
            <p:nvPr/>
          </p:nvSpPr>
          <p:spPr bwMode="auto">
            <a:xfrm>
              <a:off x="624" y="10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Text Box 84"/>
            <p:cNvSpPr txBox="1">
              <a:spLocks noChangeArrowheads="1"/>
            </p:cNvSpPr>
            <p:nvPr/>
          </p:nvSpPr>
          <p:spPr bwMode="auto">
            <a:xfrm>
              <a:off x="288" y="816"/>
              <a:ext cx="3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list</a:t>
              </a:r>
            </a:p>
            <a:p>
              <a:pPr eaLnBrk="1" hangingPunct="1"/>
              <a:r>
                <a:rPr lang="en-US"/>
                <a:t>free</a:t>
              </a:r>
            </a:p>
          </p:txBody>
        </p:sp>
      </p:grpSp>
      <p:grpSp>
        <p:nvGrpSpPr>
          <p:cNvPr id="6147" name="Group 120"/>
          <p:cNvGrpSpPr>
            <a:grpSpLocks/>
          </p:cNvGrpSpPr>
          <p:nvPr/>
        </p:nvGrpSpPr>
        <p:grpSpPr bwMode="auto">
          <a:xfrm>
            <a:off x="4724400" y="2438400"/>
            <a:ext cx="1295400" cy="641350"/>
            <a:chOff x="288" y="816"/>
            <a:chExt cx="816" cy="404"/>
          </a:xfrm>
        </p:grpSpPr>
        <p:sp>
          <p:nvSpPr>
            <p:cNvPr id="6193" name="Rectangle 121"/>
            <p:cNvSpPr>
              <a:spLocks noChangeArrowheads="1"/>
            </p:cNvSpPr>
            <p:nvPr/>
          </p:nvSpPr>
          <p:spPr bwMode="auto">
            <a:xfrm>
              <a:off x="624" y="86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2"/>
            <p:cNvSpPr>
              <a:spLocks noChangeShapeType="1"/>
            </p:cNvSpPr>
            <p:nvPr/>
          </p:nvSpPr>
          <p:spPr bwMode="auto">
            <a:xfrm>
              <a:off x="624" y="10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Text Box 123"/>
            <p:cNvSpPr txBox="1">
              <a:spLocks noChangeArrowheads="1"/>
            </p:cNvSpPr>
            <p:nvPr/>
          </p:nvSpPr>
          <p:spPr bwMode="auto">
            <a:xfrm>
              <a:off x="288" y="816"/>
              <a:ext cx="3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list</a:t>
              </a:r>
            </a:p>
            <a:p>
              <a:pPr eaLnBrk="1" hangingPunct="1"/>
              <a:r>
                <a:rPr lang="en-US"/>
                <a:t>free</a:t>
              </a:r>
            </a:p>
          </p:txBody>
        </p:sp>
      </p:grpSp>
      <p:sp>
        <p:nvSpPr>
          <p:cNvPr id="6148" name="Text Box 128"/>
          <p:cNvSpPr txBox="1">
            <a:spLocks noChangeArrowheads="1"/>
          </p:cNvSpPr>
          <p:nvPr/>
        </p:nvSpPr>
        <p:spPr bwMode="auto">
          <a:xfrm>
            <a:off x="60325" y="1206500"/>
            <a:ext cx="28829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a.  </a:t>
            </a:r>
            <a:r>
              <a:rPr lang="en-US" sz="1600"/>
              <a:t>Show how the array would</a:t>
            </a:r>
          </a:p>
          <a:p>
            <a:pPr eaLnBrk="1" hangingPunct="1"/>
            <a:r>
              <a:rPr lang="en-US" sz="1600"/>
              <a:t>     look after these elements</a:t>
            </a:r>
          </a:p>
          <a:p>
            <a:pPr eaLnBrk="1" hangingPunct="1"/>
            <a:r>
              <a:rPr lang="en-US" sz="1600"/>
              <a:t>     had been inserted in this</a:t>
            </a:r>
          </a:p>
          <a:p>
            <a:pPr eaLnBrk="1" hangingPunct="1"/>
            <a:r>
              <a:rPr lang="en-US" sz="1600"/>
              <a:t>     order:  Q L W F M R N S</a:t>
            </a:r>
          </a:p>
        </p:txBody>
      </p:sp>
      <p:sp>
        <p:nvSpPr>
          <p:cNvPr id="6149" name="Text Box 129"/>
          <p:cNvSpPr txBox="1">
            <a:spLocks noChangeArrowheads="1"/>
          </p:cNvSpPr>
          <p:nvPr/>
        </p:nvSpPr>
        <p:spPr bwMode="auto">
          <a:xfrm>
            <a:off x="3886200" y="1295400"/>
            <a:ext cx="335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/>
              <a:t>b.  Show the contents of the</a:t>
            </a:r>
          </a:p>
          <a:p>
            <a:pPr eaLnBrk="1" hangingPunct="1"/>
            <a:r>
              <a:rPr lang="en-US" sz="1600"/>
              <a:t>     array after ‘B’ has been inserted</a:t>
            </a:r>
          </a:p>
          <a:p>
            <a:pPr eaLnBrk="1" hangingPunct="1"/>
            <a:r>
              <a:rPr lang="en-US" sz="1600"/>
              <a:t>     and ‘R’ has been deleted.</a:t>
            </a:r>
          </a:p>
        </p:txBody>
      </p:sp>
      <p:sp>
        <p:nvSpPr>
          <p:cNvPr id="6150" name="Text Box 132"/>
          <p:cNvSpPr txBox="1">
            <a:spLocks noChangeArrowheads="1"/>
          </p:cNvSpPr>
          <p:nvPr/>
        </p:nvSpPr>
        <p:spPr bwMode="auto">
          <a:xfrm>
            <a:off x="136525" y="-38100"/>
            <a:ext cx="8855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3.  </a:t>
            </a:r>
            <a:r>
              <a:rPr lang="en-US" smtClean="0">
                <a:latin typeface="Times New Roman" pitchFamily="18" charset="0"/>
              </a:rPr>
              <a:t>Previously we discussed </a:t>
            </a:r>
            <a:r>
              <a:rPr lang="en-US" dirty="0">
                <a:latin typeface="Times New Roman" pitchFamily="18" charset="0"/>
              </a:rPr>
              <a:t>how a linked list could be stored in an array of nodes using the    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index values as “pointers” and managing our list of free nodes.  We can use the same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techniques to store the nodes of a binary search tree in an array, rather than using dynamic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storage allocation.  Free space is linked through the left member.</a:t>
            </a:r>
          </a:p>
        </p:txBody>
      </p:sp>
      <p:grpSp>
        <p:nvGrpSpPr>
          <p:cNvPr id="6151" name="Group 134"/>
          <p:cNvGrpSpPr>
            <a:grpSpLocks/>
          </p:cNvGrpSpPr>
          <p:nvPr/>
        </p:nvGrpSpPr>
        <p:grpSpPr bwMode="auto">
          <a:xfrm>
            <a:off x="4114800" y="3352800"/>
            <a:ext cx="2747963" cy="3368675"/>
            <a:chOff x="0" y="1968"/>
            <a:chExt cx="1731" cy="2122"/>
          </a:xfrm>
        </p:grpSpPr>
        <p:sp>
          <p:nvSpPr>
            <p:cNvPr id="6177" name="Rectangle 23"/>
            <p:cNvSpPr>
              <a:spLocks noChangeArrowheads="1"/>
            </p:cNvSpPr>
            <p:nvPr/>
          </p:nvSpPr>
          <p:spPr bwMode="auto">
            <a:xfrm>
              <a:off x="192" y="2123"/>
              <a:ext cx="1539" cy="1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24"/>
            <p:cNvSpPr>
              <a:spLocks noChangeShapeType="1"/>
            </p:cNvSpPr>
            <p:nvPr/>
          </p:nvSpPr>
          <p:spPr bwMode="auto">
            <a:xfrm>
              <a:off x="141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25"/>
            <p:cNvSpPr>
              <a:spLocks noChangeShapeType="1"/>
            </p:cNvSpPr>
            <p:nvPr/>
          </p:nvSpPr>
          <p:spPr bwMode="auto">
            <a:xfrm>
              <a:off x="113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6"/>
            <p:cNvSpPr>
              <a:spLocks noChangeShapeType="1"/>
            </p:cNvSpPr>
            <p:nvPr/>
          </p:nvSpPr>
          <p:spPr bwMode="auto">
            <a:xfrm>
              <a:off x="192" y="230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29"/>
            <p:cNvSpPr>
              <a:spLocks noChangeShapeType="1"/>
            </p:cNvSpPr>
            <p:nvPr/>
          </p:nvSpPr>
          <p:spPr bwMode="auto">
            <a:xfrm>
              <a:off x="192" y="364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0"/>
            <p:cNvSpPr>
              <a:spLocks noChangeShapeType="1"/>
            </p:cNvSpPr>
            <p:nvPr/>
          </p:nvSpPr>
          <p:spPr bwMode="auto">
            <a:xfrm>
              <a:off x="192" y="345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1"/>
            <p:cNvSpPr>
              <a:spLocks noChangeShapeType="1"/>
            </p:cNvSpPr>
            <p:nvPr/>
          </p:nvSpPr>
          <p:spPr bwMode="auto">
            <a:xfrm>
              <a:off x="192" y="326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2"/>
            <p:cNvSpPr>
              <a:spLocks noChangeShapeType="1"/>
            </p:cNvSpPr>
            <p:nvPr/>
          </p:nvSpPr>
          <p:spPr bwMode="auto">
            <a:xfrm>
              <a:off x="192" y="3072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33"/>
            <p:cNvSpPr>
              <a:spLocks noChangeShapeType="1"/>
            </p:cNvSpPr>
            <p:nvPr/>
          </p:nvSpPr>
          <p:spPr bwMode="auto">
            <a:xfrm>
              <a:off x="192" y="288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34"/>
            <p:cNvSpPr>
              <a:spLocks noChangeShapeType="1"/>
            </p:cNvSpPr>
            <p:nvPr/>
          </p:nvSpPr>
          <p:spPr bwMode="auto">
            <a:xfrm>
              <a:off x="192" y="268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35"/>
            <p:cNvSpPr>
              <a:spLocks noChangeShapeType="1"/>
            </p:cNvSpPr>
            <p:nvPr/>
          </p:nvSpPr>
          <p:spPr bwMode="auto">
            <a:xfrm>
              <a:off x="192" y="249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36"/>
            <p:cNvSpPr txBox="1">
              <a:spLocks noChangeArrowheads="1"/>
            </p:cNvSpPr>
            <p:nvPr/>
          </p:nvSpPr>
          <p:spPr bwMode="auto">
            <a:xfrm>
              <a:off x="1104" y="1968"/>
              <a:ext cx="2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.left</a:t>
              </a:r>
            </a:p>
          </p:txBody>
        </p:sp>
        <p:sp>
          <p:nvSpPr>
            <p:cNvPr id="6189" name="Text Box 37"/>
            <p:cNvSpPr txBox="1">
              <a:spLocks noChangeArrowheads="1"/>
            </p:cNvSpPr>
            <p:nvPr/>
          </p:nvSpPr>
          <p:spPr bwMode="auto">
            <a:xfrm>
              <a:off x="1392" y="1968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.right</a:t>
              </a:r>
            </a:p>
          </p:txBody>
        </p:sp>
        <p:sp>
          <p:nvSpPr>
            <p:cNvPr id="6190" name="Text Box 38"/>
            <p:cNvSpPr txBox="1">
              <a:spLocks noChangeArrowheads="1"/>
            </p:cNvSpPr>
            <p:nvPr/>
          </p:nvSpPr>
          <p:spPr bwMode="auto">
            <a:xfrm>
              <a:off x="542" y="1968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.info</a:t>
              </a:r>
            </a:p>
          </p:txBody>
        </p:sp>
        <p:sp>
          <p:nvSpPr>
            <p:cNvPr id="6191" name="Text Box 56"/>
            <p:cNvSpPr txBox="1">
              <a:spLocks noChangeArrowheads="1"/>
            </p:cNvSpPr>
            <p:nvPr/>
          </p:nvSpPr>
          <p:spPr bwMode="auto">
            <a:xfrm>
              <a:off x="0" y="2112"/>
              <a:ext cx="196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  <a:p>
              <a:pPr eaLnBrk="1" hangingPunct="1"/>
              <a:r>
                <a:rPr lang="en-US" sz="2000"/>
                <a:t>1</a:t>
              </a:r>
            </a:p>
            <a:p>
              <a:pPr eaLnBrk="1" hangingPunct="1"/>
              <a:r>
                <a:rPr lang="en-US" sz="2000"/>
                <a:t>2</a:t>
              </a:r>
            </a:p>
            <a:p>
              <a:pPr eaLnBrk="1" hangingPunct="1"/>
              <a:r>
                <a:rPr lang="en-US" sz="2000"/>
                <a:t>3</a:t>
              </a:r>
            </a:p>
            <a:p>
              <a:pPr eaLnBrk="1" hangingPunct="1"/>
              <a:r>
                <a:rPr lang="en-US" sz="2000"/>
                <a:t>4</a:t>
              </a:r>
            </a:p>
            <a:p>
              <a:pPr eaLnBrk="1" hangingPunct="1"/>
              <a:r>
                <a:rPr lang="en-US" sz="2000"/>
                <a:t>5</a:t>
              </a:r>
            </a:p>
            <a:p>
              <a:pPr eaLnBrk="1" hangingPunct="1"/>
              <a:r>
                <a:rPr lang="en-US" sz="2000"/>
                <a:t>6</a:t>
              </a:r>
            </a:p>
            <a:p>
              <a:pPr eaLnBrk="1" hangingPunct="1"/>
              <a:r>
                <a:rPr lang="en-US" sz="2000"/>
                <a:t>7</a:t>
              </a:r>
            </a:p>
            <a:p>
              <a:pPr eaLnBrk="1" hangingPunct="1"/>
              <a:r>
                <a:rPr lang="en-US" sz="2000"/>
                <a:t>8</a:t>
              </a:r>
            </a:p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6192" name="Line 133"/>
            <p:cNvSpPr>
              <a:spLocks noChangeShapeType="1"/>
            </p:cNvSpPr>
            <p:nvPr/>
          </p:nvSpPr>
          <p:spPr bwMode="auto">
            <a:xfrm>
              <a:off x="192" y="384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35"/>
          <p:cNvGrpSpPr>
            <a:grpSpLocks/>
          </p:cNvGrpSpPr>
          <p:nvPr/>
        </p:nvGrpSpPr>
        <p:grpSpPr bwMode="auto">
          <a:xfrm>
            <a:off x="152400" y="3352800"/>
            <a:ext cx="2747963" cy="3368675"/>
            <a:chOff x="0" y="1968"/>
            <a:chExt cx="1731" cy="2122"/>
          </a:xfrm>
        </p:grpSpPr>
        <p:sp>
          <p:nvSpPr>
            <p:cNvPr id="6161" name="Rectangle 136"/>
            <p:cNvSpPr>
              <a:spLocks noChangeArrowheads="1"/>
            </p:cNvSpPr>
            <p:nvPr/>
          </p:nvSpPr>
          <p:spPr bwMode="auto">
            <a:xfrm>
              <a:off x="192" y="2123"/>
              <a:ext cx="1539" cy="1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37"/>
            <p:cNvSpPr>
              <a:spLocks noChangeShapeType="1"/>
            </p:cNvSpPr>
            <p:nvPr/>
          </p:nvSpPr>
          <p:spPr bwMode="auto">
            <a:xfrm>
              <a:off x="141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38"/>
            <p:cNvSpPr>
              <a:spLocks noChangeShapeType="1"/>
            </p:cNvSpPr>
            <p:nvPr/>
          </p:nvSpPr>
          <p:spPr bwMode="auto">
            <a:xfrm>
              <a:off x="113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39"/>
            <p:cNvSpPr>
              <a:spLocks noChangeShapeType="1"/>
            </p:cNvSpPr>
            <p:nvPr/>
          </p:nvSpPr>
          <p:spPr bwMode="auto">
            <a:xfrm>
              <a:off x="192" y="230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40"/>
            <p:cNvSpPr>
              <a:spLocks noChangeShapeType="1"/>
            </p:cNvSpPr>
            <p:nvPr/>
          </p:nvSpPr>
          <p:spPr bwMode="auto">
            <a:xfrm>
              <a:off x="192" y="364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41"/>
            <p:cNvSpPr>
              <a:spLocks noChangeShapeType="1"/>
            </p:cNvSpPr>
            <p:nvPr/>
          </p:nvSpPr>
          <p:spPr bwMode="auto">
            <a:xfrm>
              <a:off x="192" y="345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42"/>
            <p:cNvSpPr>
              <a:spLocks noChangeShapeType="1"/>
            </p:cNvSpPr>
            <p:nvPr/>
          </p:nvSpPr>
          <p:spPr bwMode="auto">
            <a:xfrm>
              <a:off x="192" y="326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143"/>
            <p:cNvSpPr>
              <a:spLocks noChangeShapeType="1"/>
            </p:cNvSpPr>
            <p:nvPr/>
          </p:nvSpPr>
          <p:spPr bwMode="auto">
            <a:xfrm>
              <a:off x="192" y="3072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144"/>
            <p:cNvSpPr>
              <a:spLocks noChangeShapeType="1"/>
            </p:cNvSpPr>
            <p:nvPr/>
          </p:nvSpPr>
          <p:spPr bwMode="auto">
            <a:xfrm>
              <a:off x="192" y="288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145"/>
            <p:cNvSpPr>
              <a:spLocks noChangeShapeType="1"/>
            </p:cNvSpPr>
            <p:nvPr/>
          </p:nvSpPr>
          <p:spPr bwMode="auto">
            <a:xfrm>
              <a:off x="192" y="268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146"/>
            <p:cNvSpPr>
              <a:spLocks noChangeShapeType="1"/>
            </p:cNvSpPr>
            <p:nvPr/>
          </p:nvSpPr>
          <p:spPr bwMode="auto">
            <a:xfrm>
              <a:off x="192" y="249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Text Box 147"/>
            <p:cNvSpPr txBox="1">
              <a:spLocks noChangeArrowheads="1"/>
            </p:cNvSpPr>
            <p:nvPr/>
          </p:nvSpPr>
          <p:spPr bwMode="auto">
            <a:xfrm>
              <a:off x="1104" y="1968"/>
              <a:ext cx="2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.left</a:t>
              </a:r>
            </a:p>
          </p:txBody>
        </p:sp>
        <p:sp>
          <p:nvSpPr>
            <p:cNvPr id="6173" name="Text Box 148"/>
            <p:cNvSpPr txBox="1">
              <a:spLocks noChangeArrowheads="1"/>
            </p:cNvSpPr>
            <p:nvPr/>
          </p:nvSpPr>
          <p:spPr bwMode="auto">
            <a:xfrm>
              <a:off x="1392" y="1968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.right</a:t>
              </a:r>
            </a:p>
          </p:txBody>
        </p:sp>
        <p:sp>
          <p:nvSpPr>
            <p:cNvPr id="6174" name="Text Box 149"/>
            <p:cNvSpPr txBox="1">
              <a:spLocks noChangeArrowheads="1"/>
            </p:cNvSpPr>
            <p:nvPr/>
          </p:nvSpPr>
          <p:spPr bwMode="auto">
            <a:xfrm>
              <a:off x="542" y="1968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.info</a:t>
              </a:r>
            </a:p>
          </p:txBody>
        </p:sp>
        <p:sp>
          <p:nvSpPr>
            <p:cNvPr id="6175" name="Text Box 150"/>
            <p:cNvSpPr txBox="1">
              <a:spLocks noChangeArrowheads="1"/>
            </p:cNvSpPr>
            <p:nvPr/>
          </p:nvSpPr>
          <p:spPr bwMode="auto">
            <a:xfrm>
              <a:off x="0" y="2112"/>
              <a:ext cx="196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  <a:p>
              <a:pPr eaLnBrk="1" hangingPunct="1"/>
              <a:r>
                <a:rPr lang="en-US" sz="2000"/>
                <a:t>1</a:t>
              </a:r>
            </a:p>
            <a:p>
              <a:pPr eaLnBrk="1" hangingPunct="1"/>
              <a:r>
                <a:rPr lang="en-US" sz="2000"/>
                <a:t>2</a:t>
              </a:r>
            </a:p>
            <a:p>
              <a:pPr eaLnBrk="1" hangingPunct="1"/>
              <a:r>
                <a:rPr lang="en-US" sz="2000"/>
                <a:t>3</a:t>
              </a:r>
            </a:p>
            <a:p>
              <a:pPr eaLnBrk="1" hangingPunct="1"/>
              <a:r>
                <a:rPr lang="en-US" sz="2000"/>
                <a:t>4</a:t>
              </a:r>
            </a:p>
            <a:p>
              <a:pPr eaLnBrk="1" hangingPunct="1"/>
              <a:r>
                <a:rPr lang="en-US" sz="2000"/>
                <a:t>5</a:t>
              </a:r>
            </a:p>
            <a:p>
              <a:pPr eaLnBrk="1" hangingPunct="1"/>
              <a:r>
                <a:rPr lang="en-US" sz="2000"/>
                <a:t>6</a:t>
              </a:r>
            </a:p>
            <a:p>
              <a:pPr eaLnBrk="1" hangingPunct="1"/>
              <a:r>
                <a:rPr lang="en-US" sz="2000"/>
                <a:t>7</a:t>
              </a:r>
            </a:p>
            <a:p>
              <a:pPr eaLnBrk="1" hangingPunct="1"/>
              <a:r>
                <a:rPr lang="en-US" sz="2000"/>
                <a:t>8</a:t>
              </a:r>
            </a:p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6176" name="Line 151"/>
            <p:cNvSpPr>
              <a:spLocks noChangeShapeType="1"/>
            </p:cNvSpPr>
            <p:nvPr/>
          </p:nvSpPr>
          <p:spPr bwMode="auto">
            <a:xfrm>
              <a:off x="192" y="384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52"/>
          <p:cNvSpPr txBox="1">
            <a:spLocks noChangeArrowheads="1"/>
          </p:cNvSpPr>
          <p:nvPr/>
        </p:nvSpPr>
        <p:spPr bwMode="auto">
          <a:xfrm>
            <a:off x="669925" y="3519488"/>
            <a:ext cx="4238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Q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L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W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F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M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R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S</a:t>
            </a:r>
          </a:p>
        </p:txBody>
      </p:sp>
      <p:sp>
        <p:nvSpPr>
          <p:cNvPr id="6154" name="Text Box 153"/>
          <p:cNvSpPr txBox="1">
            <a:spLocks noChangeArrowheads="1"/>
          </p:cNvSpPr>
          <p:nvPr/>
        </p:nvSpPr>
        <p:spPr bwMode="auto">
          <a:xfrm>
            <a:off x="1050925" y="2528888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0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6155" name="Text Box 154"/>
          <p:cNvSpPr txBox="1">
            <a:spLocks noChangeArrowheads="1"/>
          </p:cNvSpPr>
          <p:nvPr/>
        </p:nvSpPr>
        <p:spPr bwMode="auto">
          <a:xfrm>
            <a:off x="1965325" y="3519488"/>
            <a:ext cx="3952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3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</p:txBody>
      </p:sp>
      <p:sp>
        <p:nvSpPr>
          <p:cNvPr id="6156" name="Text Box 155"/>
          <p:cNvSpPr txBox="1">
            <a:spLocks noChangeArrowheads="1"/>
          </p:cNvSpPr>
          <p:nvPr/>
        </p:nvSpPr>
        <p:spPr bwMode="auto">
          <a:xfrm>
            <a:off x="2422525" y="3519488"/>
            <a:ext cx="3952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</p:txBody>
      </p:sp>
      <p:sp>
        <p:nvSpPr>
          <p:cNvPr id="6157" name="Text Box 156"/>
          <p:cNvSpPr txBox="1">
            <a:spLocks noChangeArrowheads="1"/>
          </p:cNvSpPr>
          <p:nvPr/>
        </p:nvSpPr>
        <p:spPr bwMode="auto">
          <a:xfrm>
            <a:off x="4784725" y="3519488"/>
            <a:ext cx="42386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Q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L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W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F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M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S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6158" name="Text Box 157"/>
          <p:cNvSpPr txBox="1">
            <a:spLocks noChangeArrowheads="1"/>
          </p:cNvSpPr>
          <p:nvPr/>
        </p:nvSpPr>
        <p:spPr bwMode="auto">
          <a:xfrm>
            <a:off x="5486400" y="2438400"/>
            <a:ext cx="311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0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6159" name="Text Box 158"/>
          <p:cNvSpPr txBox="1">
            <a:spLocks noChangeArrowheads="1"/>
          </p:cNvSpPr>
          <p:nvPr/>
        </p:nvSpPr>
        <p:spPr bwMode="auto">
          <a:xfrm>
            <a:off x="5943600" y="3505200"/>
            <a:ext cx="3952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3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8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</p:txBody>
      </p:sp>
      <p:sp>
        <p:nvSpPr>
          <p:cNvPr id="6160" name="Text Box 159"/>
          <p:cNvSpPr txBox="1">
            <a:spLocks noChangeArrowheads="1"/>
          </p:cNvSpPr>
          <p:nvPr/>
        </p:nvSpPr>
        <p:spPr bwMode="auto">
          <a:xfrm>
            <a:off x="6400800" y="3505200"/>
            <a:ext cx="39528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6</a:t>
            </a:r>
          </a:p>
          <a:p>
            <a:pPr eaLnBrk="1" hangingPunct="1"/>
            <a:endParaRPr lang="en-US" sz="2000">
              <a:latin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614</Words>
  <Application>Microsoft Office PowerPoint</Application>
  <PresentationFormat>On-screen Show (4:3)</PresentationFormat>
  <Paragraphs>248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Jeannette Wisniewski</cp:lastModifiedBy>
  <cp:revision>8</cp:revision>
  <dcterms:created xsi:type="dcterms:W3CDTF">2006-11-01T05:42:40Z</dcterms:created>
  <dcterms:modified xsi:type="dcterms:W3CDTF">2012-10-17T14:12:08Z</dcterms:modified>
</cp:coreProperties>
</file>