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10425" y="1887200"/>
            <a:ext cx="9144000" cy="3256200"/>
          </a:xfrm>
          <a:prstGeom prst="rect">
            <a:avLst/>
          </a:prstGeom>
          <a:solidFill>
            <a:srgbClr val="FF0000"/>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FFFFFF"/>
                </a:solidFill>
              </a:rPr>
              <a:t>Acceptance Brief</a:t>
            </a:r>
            <a:endParaRPr>
              <a:solidFill>
                <a:srgbClr val="FFFFFF"/>
              </a:solidFill>
            </a:endParaRPr>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00000"/>
                </a:solidFill>
              </a:rPr>
              <a:t>Group 2:</a:t>
            </a:r>
            <a:endParaRPr sz="1800">
              <a:solidFill>
                <a:srgbClr val="000000"/>
              </a:solidFill>
            </a:endParaRPr>
          </a:p>
          <a:p>
            <a:pPr indent="0" lvl="0" marL="0" rtl="0">
              <a:spcBef>
                <a:spcPts val="0"/>
              </a:spcBef>
              <a:spcAft>
                <a:spcPts val="0"/>
              </a:spcAft>
              <a:buNone/>
            </a:pPr>
            <a:r>
              <a:rPr lang="en" sz="1800">
                <a:solidFill>
                  <a:srgbClr val="000000"/>
                </a:solidFill>
              </a:rPr>
              <a:t>Xavier Davis, Nabeel Hussein, Fleury Keigni Di Satchou, Shawn Sokoloski</a:t>
            </a:r>
            <a:endParaRPr sz="1800">
              <a:solidFill>
                <a:srgbClr val="000000"/>
              </a:solidFill>
            </a:endParaRPr>
          </a:p>
        </p:txBody>
      </p:sp>
      <p:pic>
        <p:nvPicPr>
          <p:cNvPr id="57" name="Shape 57"/>
          <p:cNvPicPr preferRelativeResize="0"/>
          <p:nvPr/>
        </p:nvPicPr>
        <p:blipFill>
          <a:blip r:embed="rId3">
            <a:alphaModFix/>
          </a:blip>
          <a:stretch>
            <a:fillRect/>
          </a:stretch>
        </p:blipFill>
        <p:spPr>
          <a:xfrm>
            <a:off x="2895600" y="619900"/>
            <a:ext cx="3352800" cy="117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15" name="Shape 115"/>
          <p:cNvPicPr preferRelativeResize="0"/>
          <p:nvPr/>
        </p:nvPicPr>
        <p:blipFill>
          <a:blip r:embed="rId3">
            <a:alphaModFix/>
          </a:blip>
          <a:stretch>
            <a:fillRect/>
          </a:stretch>
        </p:blipFill>
        <p:spPr>
          <a:xfrm>
            <a:off x="10323" y="835237"/>
            <a:ext cx="9144002" cy="32502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21" name="Shape 121"/>
          <p:cNvPicPr preferRelativeResize="0"/>
          <p:nvPr/>
        </p:nvPicPr>
        <p:blipFill>
          <a:blip r:embed="rId3">
            <a:alphaModFix/>
          </a:blip>
          <a:stretch>
            <a:fillRect/>
          </a:stretch>
        </p:blipFill>
        <p:spPr>
          <a:xfrm>
            <a:off x="10323" y="386547"/>
            <a:ext cx="9144000" cy="3297149"/>
          </a:xfrm>
          <a:prstGeom prst="rect">
            <a:avLst/>
          </a:prstGeom>
          <a:noFill/>
          <a:ln>
            <a:noFill/>
          </a:ln>
        </p:spPr>
      </p:pic>
      <p:pic>
        <p:nvPicPr>
          <p:cNvPr id="122" name="Shape 122"/>
          <p:cNvPicPr preferRelativeResize="0"/>
          <p:nvPr/>
        </p:nvPicPr>
        <p:blipFill>
          <a:blip r:embed="rId4">
            <a:alphaModFix/>
          </a:blip>
          <a:stretch>
            <a:fillRect/>
          </a:stretch>
        </p:blipFill>
        <p:spPr>
          <a:xfrm>
            <a:off x="0" y="3683708"/>
            <a:ext cx="9144002" cy="6835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3. Recommendation</a:t>
            </a:r>
            <a:endParaRPr/>
          </a:p>
        </p:txBody>
      </p:sp>
      <p:sp>
        <p:nvSpPr>
          <p:cNvPr id="129" name="Shape 129"/>
          <p:cNvSpPr txBox="1"/>
          <p:nvPr>
            <p:ph idx="1" type="body"/>
          </p:nvPr>
        </p:nvSpPr>
        <p:spPr>
          <a:xfrm>
            <a:off x="311700" y="1394850"/>
            <a:ext cx="8520600" cy="317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rPr>
              <a:t>As detailed in the concluding segment of the Final Report, a widespread deployment of PinUp would be contingent upon setting up more adequate hosting services in order to handle the kind of traffic it would be encountering as a publicly available application.</a:t>
            </a:r>
            <a:endParaRPr>
              <a:solidFill>
                <a:srgbClr val="FFFFFF"/>
              </a:solidFill>
            </a:endParaRPr>
          </a:p>
          <a:p>
            <a:pPr indent="0" lvl="0" marL="0" rtl="0" algn="just">
              <a:spcBef>
                <a:spcPts val="1600"/>
              </a:spcBef>
              <a:spcAft>
                <a:spcPts val="0"/>
              </a:spcAft>
              <a:buNone/>
            </a:pPr>
            <a:r>
              <a:rPr lang="en">
                <a:solidFill>
                  <a:srgbClr val="FFFFFF"/>
                </a:solidFill>
              </a:rPr>
              <a:t>Additionally, in light of the unresolved (though rare) Sign Up error, we would recommend additional maintenance before releasing PinUp to an application marketplace.</a:t>
            </a:r>
            <a:endParaRPr>
              <a:solidFill>
                <a:srgbClr val="FFFFFF"/>
              </a:solidFill>
            </a:endParaRPr>
          </a:p>
          <a:p>
            <a:pPr indent="0" lvl="0" marL="0" rtl="0" algn="just">
              <a:spcBef>
                <a:spcPts val="1600"/>
              </a:spcBef>
              <a:spcAft>
                <a:spcPts val="1600"/>
              </a:spcAft>
              <a:buNone/>
            </a:pPr>
            <a:r>
              <a:rPr lang="en">
                <a:solidFill>
                  <a:srgbClr val="FFFFFF"/>
                </a:solidFill>
              </a:rPr>
              <a:t>For the purposes of this class and the traffic of the professor and fellow students, this deployment of PinUp is adequate and recommended.</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 name="Shape 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Acceptance Brief Contents:</a:t>
            </a:r>
            <a:endParaRPr/>
          </a:p>
        </p:txBody>
      </p:sp>
      <p:sp>
        <p:nvSpPr>
          <p:cNvPr id="64" name="Shape 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Clr>
                <a:srgbClr val="FFFFFF"/>
              </a:buClr>
              <a:buSzPts val="1800"/>
              <a:buAutoNum type="arabicPeriod"/>
            </a:pPr>
            <a:r>
              <a:rPr lang="en">
                <a:solidFill>
                  <a:srgbClr val="FFFFFF"/>
                </a:solidFill>
              </a:rPr>
              <a:t>Summary of outstanding defects</a:t>
            </a:r>
            <a:endParaRPr>
              <a:solidFill>
                <a:srgbClr val="FFFFFF"/>
              </a:solidFill>
            </a:endParaRPr>
          </a:p>
          <a:p>
            <a:pPr indent="-342900" lvl="0" marL="457200" rtl="0">
              <a:spcBef>
                <a:spcPts val="0"/>
              </a:spcBef>
              <a:spcAft>
                <a:spcPts val="0"/>
              </a:spcAft>
              <a:buClr>
                <a:srgbClr val="FFFFFF"/>
              </a:buClr>
              <a:buSzPts val="1800"/>
              <a:buAutoNum type="arabicPeriod"/>
            </a:pPr>
            <a:r>
              <a:rPr lang="en">
                <a:solidFill>
                  <a:srgbClr val="FFFFFF"/>
                </a:solidFill>
              </a:rPr>
              <a:t>Test results requirement grid</a:t>
            </a:r>
            <a:endParaRPr>
              <a:solidFill>
                <a:srgbClr val="FFFFFF"/>
              </a:solidFill>
            </a:endParaRPr>
          </a:p>
          <a:p>
            <a:pPr indent="-342900" lvl="0" marL="457200" rtl="0">
              <a:spcBef>
                <a:spcPts val="0"/>
              </a:spcBef>
              <a:spcAft>
                <a:spcPts val="0"/>
              </a:spcAft>
              <a:buClr>
                <a:srgbClr val="FFFFFF"/>
              </a:buClr>
              <a:buSzPts val="1800"/>
              <a:buAutoNum type="arabicPeriod"/>
            </a:pPr>
            <a:r>
              <a:rPr lang="en">
                <a:solidFill>
                  <a:srgbClr val="FFFFFF"/>
                </a:solidFill>
              </a:rPr>
              <a:t>Recommendation</a:t>
            </a:r>
            <a:endParaRPr>
              <a:solidFill>
                <a:srgbClr val="FFFFFF"/>
              </a:solidFill>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lgn="r">
              <a:spcBef>
                <a:spcPts val="1600"/>
              </a:spcBef>
              <a:spcAft>
                <a:spcPts val="1600"/>
              </a:spcAft>
              <a:buNone/>
            </a:pPr>
            <a:r>
              <a:rPr lang="en">
                <a:solidFill>
                  <a:srgbClr val="000000"/>
                </a:solidFill>
              </a:rPr>
              <a:t>Last Revision: May 5th, 2018</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0" name="Shape 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SzPts val="2800"/>
              <a:buAutoNum type="arabicPeriod"/>
            </a:pPr>
            <a:r>
              <a:rPr lang="en"/>
              <a:t>Summary of Outstanding Defects</a:t>
            </a:r>
            <a:endParaRPr/>
          </a:p>
        </p:txBody>
      </p:sp>
      <p:sp>
        <p:nvSpPr>
          <p:cNvPr id="71" name="Shape 71"/>
          <p:cNvSpPr txBox="1"/>
          <p:nvPr>
            <p:ph idx="1" type="body"/>
          </p:nvPr>
        </p:nvSpPr>
        <p:spPr>
          <a:xfrm>
            <a:off x="311700" y="1394850"/>
            <a:ext cx="8520600" cy="317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rPr>
              <a:t>PinUp came together beautifully, yet there can still be found a chink in its armor.</a:t>
            </a:r>
            <a:endParaRPr>
              <a:solidFill>
                <a:srgbClr val="FFFFFF"/>
              </a:solidFill>
            </a:endParaRPr>
          </a:p>
          <a:p>
            <a:pPr indent="0" lvl="0" marL="0" rtl="0" algn="just">
              <a:spcBef>
                <a:spcPts val="1600"/>
              </a:spcBef>
              <a:spcAft>
                <a:spcPts val="0"/>
              </a:spcAft>
              <a:buNone/>
            </a:pPr>
            <a:r>
              <a:rPr lang="en">
                <a:solidFill>
                  <a:srgbClr val="FFFFFF"/>
                </a:solidFill>
              </a:rPr>
              <a:t>Sporadically and inconsistently, it will display an error when a user attempts to create a PinUp account.</a:t>
            </a:r>
            <a:endParaRPr>
              <a:solidFill>
                <a:srgbClr val="FFFFFF"/>
              </a:solidFill>
            </a:endParaRPr>
          </a:p>
          <a:p>
            <a:pPr indent="0" lvl="0" marL="0" rtl="0" algn="just">
              <a:spcBef>
                <a:spcPts val="1600"/>
              </a:spcBef>
              <a:spcAft>
                <a:spcPts val="0"/>
              </a:spcAft>
              <a:buNone/>
            </a:pPr>
            <a:r>
              <a:rPr lang="en">
                <a:solidFill>
                  <a:srgbClr val="FFFFFF"/>
                </a:solidFill>
              </a:rPr>
              <a:t>The homepage loads correctly, the “Sign Up” form is shown, and a verification email is sent to the provided email address, all per usual.</a:t>
            </a:r>
            <a:endParaRPr>
              <a:solidFill>
                <a:srgbClr val="FFFFFF"/>
              </a:solidFill>
            </a:endParaRPr>
          </a:p>
          <a:p>
            <a:pPr indent="0" lvl="0" marL="0" rtl="0" algn="just">
              <a:spcBef>
                <a:spcPts val="1600"/>
              </a:spcBef>
              <a:spcAft>
                <a:spcPts val="0"/>
              </a:spcAft>
              <a:buNone/>
            </a:pPr>
            <a:r>
              <a:rPr lang="en">
                <a:solidFill>
                  <a:srgbClr val="FFFFFF"/>
                </a:solidFill>
              </a:rPr>
              <a:t>Upon clicking the link, the user is directed to an error page and cannot log in.</a:t>
            </a:r>
            <a:endParaRPr>
              <a:solidFill>
                <a:srgbClr val="FFFFFF"/>
              </a:solidFill>
            </a:endParaRPr>
          </a:p>
          <a:p>
            <a:pPr indent="0" lvl="0" marL="0" rtl="0" algn="just">
              <a:spcBef>
                <a:spcPts val="1600"/>
              </a:spcBef>
              <a:spcAft>
                <a:spcPts val="1600"/>
              </a:spcAft>
              <a:buNone/>
            </a:pPr>
            <a:r>
              <a:rPr lang="en">
                <a:solidFill>
                  <a:srgbClr val="FFFFFF"/>
                </a:solidFill>
              </a:rPr>
              <a:t>A screenshot of the error is provided on the following slide.</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77" name="Shape 77"/>
          <p:cNvPicPr preferRelativeResize="0"/>
          <p:nvPr/>
        </p:nvPicPr>
        <p:blipFill>
          <a:blip r:embed="rId3">
            <a:alphaModFix/>
          </a:blip>
          <a:stretch>
            <a:fillRect/>
          </a:stretch>
        </p:blipFill>
        <p:spPr>
          <a:xfrm>
            <a:off x="1042684" y="0"/>
            <a:ext cx="7058632"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SzPts val="2800"/>
              <a:buAutoNum type="arabicPeriod"/>
            </a:pPr>
            <a:r>
              <a:rPr lang="en"/>
              <a:t>Summary of Outstanding Defects, continued</a:t>
            </a:r>
            <a:endParaRPr/>
          </a:p>
        </p:txBody>
      </p:sp>
      <p:sp>
        <p:nvSpPr>
          <p:cNvPr id="84" name="Shape 84"/>
          <p:cNvSpPr txBox="1"/>
          <p:nvPr>
            <p:ph idx="1" type="body"/>
          </p:nvPr>
        </p:nvSpPr>
        <p:spPr>
          <a:xfrm>
            <a:off x="311700" y="1394850"/>
            <a:ext cx="8520600" cy="31740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n">
                <a:solidFill>
                  <a:srgbClr val="FFFFFF"/>
                </a:solidFill>
              </a:rPr>
              <a:t>This error only seemed to occur every so often, and would sometimes stop happening for the same user after performing the same steps that produced the error in the first place.</a:t>
            </a:r>
            <a:endParaRPr>
              <a:solidFill>
                <a:srgbClr val="FFFFFF"/>
              </a:solidFill>
            </a:endParaRPr>
          </a:p>
          <a:p>
            <a:pPr indent="0" lvl="0" marL="0" algn="just">
              <a:spcBef>
                <a:spcPts val="1600"/>
              </a:spcBef>
              <a:spcAft>
                <a:spcPts val="0"/>
              </a:spcAft>
              <a:buNone/>
            </a:pPr>
            <a:r>
              <a:rPr lang="en">
                <a:solidFill>
                  <a:srgbClr val="FFFFFF"/>
                </a:solidFill>
              </a:rPr>
              <a:t>Due to the inconsistency of the issue, the group was unable to resolve it before the project deadline. However, it does not happen frequently and usually resolves itself without any required action on part of the user aside from retrying sign up.</a:t>
            </a:r>
            <a:endParaRPr>
              <a:solidFill>
                <a:srgbClr val="FFFFFF"/>
              </a:solidFill>
            </a:endParaRPr>
          </a:p>
          <a:p>
            <a:pPr indent="0" lvl="0" marL="0" algn="just">
              <a:spcBef>
                <a:spcPts val="1600"/>
              </a:spcBef>
              <a:spcAft>
                <a:spcPts val="0"/>
              </a:spcAft>
              <a:buNone/>
            </a:pPr>
            <a:r>
              <a:rPr lang="en">
                <a:solidFill>
                  <a:srgbClr val="FFFFFF"/>
                </a:solidFill>
              </a:rPr>
              <a:t>We </a:t>
            </a:r>
            <a:r>
              <a:rPr lang="en">
                <a:solidFill>
                  <a:srgbClr val="FFFFFF"/>
                </a:solidFill>
              </a:rPr>
              <a:t>customized</a:t>
            </a:r>
            <a:r>
              <a:rPr lang="en">
                <a:solidFill>
                  <a:srgbClr val="FFFFFF"/>
                </a:solidFill>
              </a:rPr>
              <a:t> the error to show our own message.</a:t>
            </a:r>
            <a:endParaRPr>
              <a:solidFill>
                <a:srgbClr val="FFFFFF"/>
              </a:solidFill>
            </a:endParaRPr>
          </a:p>
          <a:p>
            <a:pPr indent="0" lvl="0" marL="0" rtl="0" algn="just">
              <a:spcBef>
                <a:spcPts val="1600"/>
              </a:spcBef>
              <a:spcAft>
                <a:spcPts val="1600"/>
              </a:spcAft>
              <a:buNone/>
            </a:pPr>
            <a:r>
              <a:rPr lang="en">
                <a:solidFill>
                  <a:srgbClr val="FFFFFF"/>
                </a:solidFill>
              </a:rPr>
              <a:t>A screenshot of this new error message is on the following slide.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90" name="Shape 90"/>
          <p:cNvPicPr preferRelativeResize="0"/>
          <p:nvPr/>
        </p:nvPicPr>
        <p:blipFill>
          <a:blip r:embed="rId3">
            <a:alphaModFix/>
          </a:blip>
          <a:stretch>
            <a:fillRect/>
          </a:stretch>
        </p:blipFill>
        <p:spPr>
          <a:xfrm>
            <a:off x="1042684" y="155805"/>
            <a:ext cx="7058632" cy="48318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2. Test Results Requirements Grid</a:t>
            </a:r>
            <a:endParaRPr/>
          </a:p>
        </p:txBody>
      </p:sp>
      <p:sp>
        <p:nvSpPr>
          <p:cNvPr id="97" name="Shape 97"/>
          <p:cNvSpPr txBox="1"/>
          <p:nvPr>
            <p:ph idx="1" type="body"/>
          </p:nvPr>
        </p:nvSpPr>
        <p:spPr>
          <a:xfrm>
            <a:off x="311700" y="1394850"/>
            <a:ext cx="8520600" cy="317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The following pages detail the test cases and results, in grid format.</a:t>
            </a:r>
            <a:endParaRPr>
              <a:solidFill>
                <a:srgbClr val="FFFFFF"/>
              </a:solidFill>
            </a:endParaRPr>
          </a:p>
          <a:p>
            <a:pPr indent="0" lvl="0" marL="0" rtl="0" algn="just">
              <a:spcBef>
                <a:spcPts val="1600"/>
              </a:spcBef>
              <a:spcAft>
                <a:spcPts val="0"/>
              </a:spcAft>
              <a:buNone/>
            </a:pPr>
            <a:r>
              <a:rPr lang="en">
                <a:solidFill>
                  <a:srgbClr val="FFFFFF"/>
                </a:solidFill>
              </a:rPr>
              <a:t>This grid can be referenced in the “Group 2 Development Tracking and Test Cases” spreadsheet, also included in our submitted final materials.</a:t>
            </a:r>
            <a:endParaRPr>
              <a:solidFill>
                <a:srgbClr val="FFFFFF"/>
              </a:solidFill>
            </a:endParaRPr>
          </a:p>
          <a:p>
            <a:pPr indent="0" lvl="0" marL="0" rtl="0" algn="just">
              <a:spcBef>
                <a:spcPts val="1600"/>
              </a:spcBef>
              <a:spcAft>
                <a:spcPts val="1600"/>
              </a:spcAft>
              <a:buNone/>
            </a:pPr>
            <a:r>
              <a:rPr lang="en">
                <a:solidFill>
                  <a:srgbClr val="FFFFFF"/>
                </a:solidFill>
              </a:rPr>
              <a:t>We have also included Screenshots for all the Test Cases, which can be found in the “Test Case Results” pdf.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03" name="Shape 103"/>
          <p:cNvPicPr preferRelativeResize="0"/>
          <p:nvPr/>
        </p:nvPicPr>
        <p:blipFill>
          <a:blip r:embed="rId3">
            <a:alphaModFix/>
          </a:blip>
          <a:stretch>
            <a:fillRect/>
          </a:stretch>
        </p:blipFill>
        <p:spPr>
          <a:xfrm>
            <a:off x="10323" y="670578"/>
            <a:ext cx="9144000" cy="30107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nvSpPr>
        <p:spPr>
          <a:xfrm>
            <a:off x="10325" y="1239875"/>
            <a:ext cx="9144000" cy="3853800"/>
          </a:xfrm>
          <a:prstGeom prst="rect">
            <a:avLst/>
          </a:prstGeom>
          <a:solidFill>
            <a:srgbClr val="FF0000"/>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09" name="Shape 109"/>
          <p:cNvPicPr preferRelativeResize="0"/>
          <p:nvPr/>
        </p:nvPicPr>
        <p:blipFill>
          <a:blip r:embed="rId3">
            <a:alphaModFix/>
          </a:blip>
          <a:stretch>
            <a:fillRect/>
          </a:stretch>
        </p:blipFill>
        <p:spPr>
          <a:xfrm>
            <a:off x="10323" y="760705"/>
            <a:ext cx="9144003" cy="33993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