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63" r:id="rId4"/>
    <p:sldId id="264" r:id="rId5"/>
    <p:sldId id="259" r:id="rId6"/>
    <p:sldId id="258" r:id="rId7"/>
    <p:sldId id="260" r:id="rId8"/>
    <p:sldId id="261" r:id="rId9"/>
    <p:sldId id="267" r:id="rId10"/>
    <p:sldId id="274" r:id="rId11"/>
    <p:sldId id="273" r:id="rId12"/>
    <p:sldId id="266" r:id="rId13"/>
    <p:sldId id="268" r:id="rId14"/>
    <p:sldId id="269" r:id="rId15"/>
    <p:sldId id="270" r:id="rId16"/>
    <p:sldId id="272" r:id="rId17"/>
    <p:sldId id="271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1"/>
    <p:restoredTop sz="94679"/>
  </p:normalViewPr>
  <p:slideViewPr>
    <p:cSldViewPr snapToGrid="0" snapToObjects="1">
      <p:cViewPr varScale="1">
        <p:scale>
          <a:sx n="122" d="100"/>
          <a:sy n="122" d="100"/>
        </p:scale>
        <p:origin x="232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77BA-0C9B-AD4B-AAB2-09219E29D7B5}" type="datetimeFigureOut">
              <a:rPr lang="en-QA" smtClean="0"/>
              <a:t>01/03/2021</a:t>
            </a:fld>
            <a:endParaRPr lang="en-Q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3F59-FB97-5648-9111-DCA0BE1B584D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132757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77BA-0C9B-AD4B-AAB2-09219E29D7B5}" type="datetimeFigureOut">
              <a:rPr lang="en-QA" smtClean="0"/>
              <a:t>01/03/2021</a:t>
            </a:fld>
            <a:endParaRPr lang="en-Q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3F59-FB97-5648-9111-DCA0BE1B584D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3239064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77BA-0C9B-AD4B-AAB2-09219E29D7B5}" type="datetimeFigureOut">
              <a:rPr lang="en-QA" smtClean="0"/>
              <a:t>01/03/2021</a:t>
            </a:fld>
            <a:endParaRPr lang="en-Q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3F59-FB97-5648-9111-DCA0BE1B584D}" type="slidenum">
              <a:rPr lang="en-QA" smtClean="0"/>
              <a:t>‹#›</a:t>
            </a:fld>
            <a:endParaRPr lang="en-Q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8632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77BA-0C9B-AD4B-AAB2-09219E29D7B5}" type="datetimeFigureOut">
              <a:rPr lang="en-QA" smtClean="0"/>
              <a:t>01/03/2021</a:t>
            </a:fld>
            <a:endParaRPr lang="en-Q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3F59-FB97-5648-9111-DCA0BE1B584D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905574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77BA-0C9B-AD4B-AAB2-09219E29D7B5}" type="datetimeFigureOut">
              <a:rPr lang="en-QA" smtClean="0"/>
              <a:t>01/03/2021</a:t>
            </a:fld>
            <a:endParaRPr lang="en-Q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3F59-FB97-5648-9111-DCA0BE1B584D}" type="slidenum">
              <a:rPr lang="en-QA" smtClean="0"/>
              <a:t>‹#›</a:t>
            </a:fld>
            <a:endParaRPr lang="en-Q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8587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77BA-0C9B-AD4B-AAB2-09219E29D7B5}" type="datetimeFigureOut">
              <a:rPr lang="en-QA" smtClean="0"/>
              <a:t>01/03/2021</a:t>
            </a:fld>
            <a:endParaRPr lang="en-Q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3F59-FB97-5648-9111-DCA0BE1B584D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3482854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77BA-0C9B-AD4B-AAB2-09219E29D7B5}" type="datetimeFigureOut">
              <a:rPr lang="en-QA" smtClean="0"/>
              <a:t>01/03/2021</a:t>
            </a:fld>
            <a:endParaRPr lang="en-Q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3F59-FB97-5648-9111-DCA0BE1B584D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2464243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77BA-0C9B-AD4B-AAB2-09219E29D7B5}" type="datetimeFigureOut">
              <a:rPr lang="en-QA" smtClean="0"/>
              <a:t>01/03/2021</a:t>
            </a:fld>
            <a:endParaRPr lang="en-Q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3F59-FB97-5648-9111-DCA0BE1B584D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2946134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77BA-0C9B-AD4B-AAB2-09219E29D7B5}" type="datetimeFigureOut">
              <a:rPr lang="en-QA" smtClean="0"/>
              <a:t>01/03/2021</a:t>
            </a:fld>
            <a:endParaRPr lang="en-Q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3F59-FB97-5648-9111-DCA0BE1B584D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1794580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77BA-0C9B-AD4B-AAB2-09219E29D7B5}" type="datetimeFigureOut">
              <a:rPr lang="en-QA" smtClean="0"/>
              <a:t>01/03/2021</a:t>
            </a:fld>
            <a:endParaRPr lang="en-Q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3F59-FB97-5648-9111-DCA0BE1B584D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3576513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77BA-0C9B-AD4B-AAB2-09219E29D7B5}" type="datetimeFigureOut">
              <a:rPr lang="en-QA" smtClean="0"/>
              <a:t>01/03/2021</a:t>
            </a:fld>
            <a:endParaRPr lang="en-Q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3F59-FB97-5648-9111-DCA0BE1B584D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373010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77BA-0C9B-AD4B-AAB2-09219E29D7B5}" type="datetimeFigureOut">
              <a:rPr lang="en-QA" smtClean="0"/>
              <a:t>01/03/2021</a:t>
            </a:fld>
            <a:endParaRPr lang="en-Q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3F59-FB97-5648-9111-DCA0BE1B584D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321781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77BA-0C9B-AD4B-AAB2-09219E29D7B5}" type="datetimeFigureOut">
              <a:rPr lang="en-QA" smtClean="0"/>
              <a:t>01/03/2021</a:t>
            </a:fld>
            <a:endParaRPr lang="en-Q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3F59-FB97-5648-9111-DCA0BE1B584D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1664312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77BA-0C9B-AD4B-AAB2-09219E29D7B5}" type="datetimeFigureOut">
              <a:rPr lang="en-QA" smtClean="0"/>
              <a:t>01/03/2021</a:t>
            </a:fld>
            <a:endParaRPr lang="en-Q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3F59-FB97-5648-9111-DCA0BE1B584D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3422706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77BA-0C9B-AD4B-AAB2-09219E29D7B5}" type="datetimeFigureOut">
              <a:rPr lang="en-QA" smtClean="0"/>
              <a:t>01/03/2021</a:t>
            </a:fld>
            <a:endParaRPr lang="en-Q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3F59-FB97-5648-9111-DCA0BE1B584D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3670418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3F59-FB97-5648-9111-DCA0BE1B584D}" type="slidenum">
              <a:rPr lang="en-QA" smtClean="0"/>
              <a:t>‹#›</a:t>
            </a:fld>
            <a:endParaRPr lang="en-Q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77BA-0C9B-AD4B-AAB2-09219E29D7B5}" type="datetimeFigureOut">
              <a:rPr lang="en-QA" smtClean="0"/>
              <a:t>01/03/2021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526223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877BA-0C9B-AD4B-AAB2-09219E29D7B5}" type="datetimeFigureOut">
              <a:rPr lang="en-QA" smtClean="0"/>
              <a:t>01/03/2021</a:t>
            </a:fld>
            <a:endParaRPr lang="en-Q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Q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28E3F59-FB97-5648-9111-DCA0BE1B584D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2957315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3F718-9B4A-734A-A2CF-FE1DFBB8C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600">
                <a:latin typeface="Times New Roman" panose="02020603050405020304" pitchFamily="18" charset="0"/>
                <a:cs typeface="Times New Roman" panose="02020603050405020304" pitchFamily="18" charset="0"/>
              </a:rPr>
              <a:t>Case I - Hult International Business School Student Spotlight</a:t>
            </a:r>
            <a:br>
              <a:rPr lang="en-US" sz="4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QA" sz="4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51718-9920-814D-95F2-5D4CA9B3D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336" y="4514446"/>
            <a:ext cx="4299666" cy="87104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QA" sz="1500"/>
              <a:t>Presented by: Nabeel Keloth</a:t>
            </a:r>
          </a:p>
          <a:p>
            <a:pPr algn="l">
              <a:lnSpc>
                <a:spcPct val="90000"/>
              </a:lnSpc>
            </a:pPr>
            <a:r>
              <a:rPr lang="en-QA" sz="1500"/>
              <a:t>Text Analytics and Natural Language Process 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DC99427B-A97E-40A3-B1FD-4557346C6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20C9C902-EAB7-FE4A-AF12-29DA545FD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59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5AFB369-4673-4727-A7CD-D86AFE0AE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50709826-4D6B-4A97-8DB3-5DA166626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7263F58-6EE6-45B3-9BF2-C0BD5D30A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197CE03-EB81-4718-BEA1-C2D488961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A3451629-72D6-4E33-A99A-40FAF7445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E04F0FD4-BCD5-4435-A6B5-A2E69303B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E110F09-1C81-4E73-B5E9-D857CD879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273A9C01-06BD-4E8E-8BBF-2E2A9ECF4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B206C9B2-27BE-4B6F-A4D0-485FBBEB5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2E7D673E-0C5C-4F2B-B46E-3E9286B9E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0F78B34-9B26-4CA9-B8F0-B9638730F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26F4F24-A68F-DC47-81EA-EB217E09A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245" y="680441"/>
            <a:ext cx="3179146" cy="23675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800" dirty="0"/>
              <a:t>Visualization:</a:t>
            </a:r>
            <a:br>
              <a:rPr lang="en-US" sz="3800" dirty="0"/>
            </a:br>
            <a:r>
              <a:rPr lang="en-US" sz="3800" dirty="0"/>
              <a:t>Comparison cloud</a:t>
            </a:r>
          </a:p>
        </p:txBody>
      </p:sp>
      <p:pic>
        <p:nvPicPr>
          <p:cNvPr id="5" name="Content Placeholder 4" descr="Text, timeline&#10;&#10;Description automatically generated">
            <a:extLst>
              <a:ext uri="{FF2B5EF4-FFF2-40B4-BE49-F238E27FC236}">
                <a16:creationId xmlns:a16="http://schemas.microsoft.com/office/drawing/2014/main" id="{4F3B4BBB-874B-A045-966F-0A1099A3FB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10" r="8309" b="-3"/>
          <a:stretch/>
        </p:blipFill>
        <p:spPr>
          <a:xfrm>
            <a:off x="888603" y="1261330"/>
            <a:ext cx="4973212" cy="43353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C06BF0-F7AD-4C4C-A34B-DF0FAA5D13FE}"/>
              </a:ext>
            </a:extLst>
          </p:cNvPr>
          <p:cNvSpPr txBox="1"/>
          <p:nvPr/>
        </p:nvSpPr>
        <p:spPr>
          <a:xfrm>
            <a:off x="2050961" y="1076664"/>
            <a:ext cx="199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QA" dirty="0"/>
              <a:t>Other Campuses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37CFDC-514D-2C4D-B43C-E255AA7EC844}"/>
              </a:ext>
            </a:extLst>
          </p:cNvPr>
          <p:cNvSpPr txBox="1"/>
          <p:nvPr/>
        </p:nvSpPr>
        <p:spPr>
          <a:xfrm>
            <a:off x="2050961" y="5596670"/>
            <a:ext cx="199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QA" dirty="0"/>
              <a:t>London Campus</a:t>
            </a:r>
          </a:p>
        </p:txBody>
      </p:sp>
    </p:spTree>
    <p:extLst>
      <p:ext uri="{BB962C8B-B14F-4D97-AF65-F5344CB8AC3E}">
        <p14:creationId xmlns:p14="http://schemas.microsoft.com/office/powerpoint/2010/main" val="2094593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B5865-CF5C-804B-800D-14EFBEF3B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Visualization:</a:t>
            </a:r>
            <a:br>
              <a:rPr lang="en-US" dirty="0"/>
            </a:br>
            <a:r>
              <a:rPr lang="en-US" dirty="0"/>
              <a:t>Comparison cloud</a:t>
            </a:r>
            <a:endParaRPr lang="en-QA" dirty="0"/>
          </a:p>
        </p:txBody>
      </p:sp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0D8C5205-E275-304F-919B-4CA1589D4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2429" y="2160588"/>
            <a:ext cx="4586478" cy="38814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A9F3C0-E035-1347-921A-7366D9CADB6C}"/>
              </a:ext>
            </a:extLst>
          </p:cNvPr>
          <p:cNvSpPr txBox="1"/>
          <p:nvPr/>
        </p:nvSpPr>
        <p:spPr>
          <a:xfrm>
            <a:off x="4510354" y="1975922"/>
            <a:ext cx="1883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QA" dirty="0"/>
              <a:t>Non Aisa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29D78F-F9C5-1B41-A109-EF363E251332}"/>
              </a:ext>
            </a:extLst>
          </p:cNvPr>
          <p:cNvSpPr txBox="1"/>
          <p:nvPr/>
        </p:nvSpPr>
        <p:spPr>
          <a:xfrm>
            <a:off x="4510354" y="5672693"/>
            <a:ext cx="1883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QA" dirty="0"/>
              <a:t>Aisa</a:t>
            </a:r>
          </a:p>
        </p:txBody>
      </p:sp>
    </p:spTree>
    <p:extLst>
      <p:ext uri="{BB962C8B-B14F-4D97-AF65-F5344CB8AC3E}">
        <p14:creationId xmlns:p14="http://schemas.microsoft.com/office/powerpoint/2010/main" val="2844077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2A7CA6-849F-7F43-872D-EB1C04ECF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/>
              <a:t>Visualization:</a:t>
            </a:r>
            <a:br>
              <a:rPr lang="en-US" sz="5000" dirty="0"/>
            </a:br>
            <a:r>
              <a:rPr lang="en-US" sz="5000" dirty="0"/>
              <a:t>Wordcloud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DC99427B-A97E-40A3-B1FD-4557346C6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7BCE1E9A-CD39-EB48-B62E-A1EC3BC6AA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604" y="1653696"/>
            <a:ext cx="3765692" cy="355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87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5AFB369-4673-4727-A7CD-D86AFE0AE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50709826-4D6B-4A97-8DB3-5DA166626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7263F58-6EE6-45B3-9BF2-C0BD5D30A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197CE03-EB81-4718-BEA1-C2D488961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A3451629-72D6-4E33-A99A-40FAF7445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E04F0FD4-BCD5-4435-A6B5-A2E69303B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E110F09-1C81-4E73-B5E9-D857CD879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273A9C01-06BD-4E8E-8BBF-2E2A9ECF4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B206C9B2-27BE-4B6F-A4D0-485FBBEB5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2E7D673E-0C5C-4F2B-B46E-3E9286B9E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0F78B34-9B26-4CA9-B8F0-B9638730F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0FEFE5D-63C1-3342-A09F-D53AB4E39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0146" y="442681"/>
            <a:ext cx="3179146" cy="23675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800" dirty="0"/>
              <a:t>Visualization:</a:t>
            </a:r>
            <a:br>
              <a:rPr lang="en-US" sz="3800" dirty="0"/>
            </a:br>
            <a:r>
              <a:rPr lang="en-US" sz="3800" dirty="0"/>
              <a:t>Dot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12427-F093-2848-A242-7796FF0DD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4112" y="3280846"/>
            <a:ext cx="3179628" cy="109689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Finding the word associations with </a:t>
            </a:r>
            <a:r>
              <a:rPr lang="en-US" b="1" dirty="0">
                <a:solidFill>
                  <a:schemeClr val="tx1"/>
                </a:solidFill>
              </a:rPr>
              <a:t>experience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by using </a:t>
            </a:r>
            <a:r>
              <a:rPr lang="en-US" b="1" dirty="0">
                <a:solidFill>
                  <a:schemeClr val="tx1"/>
                </a:solidFill>
              </a:rPr>
              <a:t>bio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column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E435AD22-49FA-2E4C-9654-80C0310AD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303" b="-2"/>
          <a:stretch/>
        </p:blipFill>
        <p:spPr>
          <a:xfrm>
            <a:off x="888603" y="1261330"/>
            <a:ext cx="4973212" cy="433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8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2A00-667E-2941-8639-EF479C222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Visualization:</a:t>
            </a:r>
            <a:br>
              <a:rPr lang="en-US" dirty="0"/>
            </a:br>
            <a:r>
              <a:rPr lang="en-US" dirty="0"/>
              <a:t>Dot plot</a:t>
            </a:r>
            <a:endParaRPr lang="en-Q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B2E0A-07AF-E64A-9E2A-C731EA8DF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r>
              <a:rPr lang="en-US" dirty="0"/>
              <a:t>Finding the word associations with </a:t>
            </a:r>
            <a:r>
              <a:rPr lang="en-US" b="1" dirty="0">
                <a:solidFill>
                  <a:schemeClr val="tx1"/>
                </a:solidFill>
              </a:rPr>
              <a:t>people</a:t>
            </a:r>
            <a:r>
              <a:rPr lang="en-US" dirty="0"/>
              <a:t> by using </a:t>
            </a:r>
            <a:r>
              <a:rPr lang="en-US" b="1" dirty="0">
                <a:solidFill>
                  <a:schemeClr val="tx1"/>
                </a:solidFill>
              </a:rPr>
              <a:t>interest</a:t>
            </a:r>
            <a:r>
              <a:rPr lang="en-US" dirty="0"/>
              <a:t> column</a:t>
            </a:r>
          </a:p>
          <a:p>
            <a:endParaRPr lang="en-QA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BBD22187-4925-8246-BFA7-47AF3548DF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" r="5976" b="3"/>
          <a:stretch/>
        </p:blipFill>
        <p:spPr>
          <a:xfrm>
            <a:off x="677334" y="2159331"/>
            <a:ext cx="5423429" cy="38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8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0D2F3-466D-AA44-97DC-BF2ADBD9A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QA" dirty="0"/>
              <a:t>Key Insights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DC462-93BE-F543-B0A0-6010B2EB3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Q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students are based in london campus</a:t>
            </a:r>
          </a:p>
          <a:p>
            <a:r>
              <a:rPr lang="en-Q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Europe and Asia biggest market</a:t>
            </a:r>
          </a:p>
          <a:p>
            <a:r>
              <a:rPr lang="en-Q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BBA and MIB most selling courses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Frequent word: </a:t>
            </a:r>
            <a:r>
              <a:rPr lang="en-Q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Experience, People, Love, Happy, Life, World, </a:t>
            </a:r>
          </a:p>
          <a:p>
            <a:pPr marL="457200" lvl="1" indent="0">
              <a:buNone/>
            </a:pPr>
            <a:r>
              <a:rPr lang="en-Q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	    Community, Diversity and so on. </a:t>
            </a:r>
          </a:p>
          <a:p>
            <a:r>
              <a:rPr lang="en-Q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visualiations shows a high repetence the word ‘world’ </a:t>
            </a:r>
          </a:p>
          <a:p>
            <a:pPr marL="0" indent="0">
              <a:buNone/>
            </a:pPr>
            <a:endParaRPr lang="en-QA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09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C5FE8-48E1-6247-92ED-CAFAF676A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QA" dirty="0"/>
              <a:t>Recommendation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9F4AF-DDA9-A840-8BF6-830F77BE2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QA" dirty="0"/>
              <a:t>Provide MSBA program in London campus (6 students)</a:t>
            </a:r>
          </a:p>
          <a:p>
            <a:r>
              <a:rPr lang="en-QA" dirty="0"/>
              <a:t>Focus on Indian market (5th of generation Z. </a:t>
            </a:r>
            <a:r>
              <a:rPr lang="en-US" dirty="0"/>
              <a:t>(McKeever, 2020)</a:t>
            </a:r>
          </a:p>
          <a:p>
            <a:r>
              <a:rPr lang="en-US" dirty="0"/>
              <a:t>Learning </a:t>
            </a:r>
            <a:r>
              <a:rPr lang="en-US"/>
              <a:t>from experience </a:t>
            </a:r>
            <a:endParaRPr lang="en-QA" dirty="0"/>
          </a:p>
        </p:txBody>
      </p:sp>
    </p:spTree>
    <p:extLst>
      <p:ext uri="{BB962C8B-B14F-4D97-AF65-F5344CB8AC3E}">
        <p14:creationId xmlns:p14="http://schemas.microsoft.com/office/powerpoint/2010/main" val="304609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4D026A2-7476-44B0-9648-BB98882F7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8F8FC21-0A44-4045-95A1-B7935D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209B962-CD29-4D46-A7B0-10F6C7CF1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CC8D40CF-4D47-411D-A8B7-0E4B29E98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B48A2AD-5257-4384-A7F5-A1EE4E68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04C26DE3-844C-47DA-831E-E7D7BF617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22D975E-0684-4AA6-9FB7-929B250D5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8ED5A9A-F0C7-4547-BC1E-22FC89BD2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2D743765-A245-4349-A5CE-4AB5F078F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AF7217B-D042-44D2-9FC7-71FAB6651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1CC9171B-8BEB-48B1-B9BE-E9584522D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A11D69BD-1642-834C-9CE2-9CB9FA5952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6681" y="1131994"/>
            <a:ext cx="6120514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68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B70C2-0386-4F4E-A96C-AFB47C686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r>
              <a:rPr lang="en-QA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D682E-8C6B-0D4A-8CC1-CC5C7430D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McKeever, V. (2020, November 20). </a:t>
            </a:r>
            <a:r>
              <a:rPr lang="en-US" i="1" dirty="0"/>
              <a:t>Gen Z incomes predicted to beat millennials</a:t>
            </a:r>
            <a:r>
              <a:rPr lang="en-US" dirty="0"/>
              <a:t>. Retrieved from CNBC: https://</a:t>
            </a:r>
            <a:r>
              <a:rPr lang="en-US" dirty="0" err="1"/>
              <a:t>www.cnbc.com</a:t>
            </a:r>
            <a:r>
              <a:rPr lang="en-US" dirty="0"/>
              <a:t>/2020/11/20/gen-z-incomes-predicted-to-beat-millennials-in-10-years.html</a:t>
            </a:r>
            <a:r>
              <a:rPr lang="en-Q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072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34D2D-EC56-784B-A7B5-ED439C4F7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QA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E9B1C-7259-CC40-A94F-803EA6EBC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QA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of the Anlysis</a:t>
            </a:r>
          </a:p>
          <a:p>
            <a:r>
              <a:rPr lang="en-QA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lang="en-QA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Satement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r>
              <a:rPr lang="en-QA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the dataset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</a:t>
            </a:r>
          </a:p>
          <a:p>
            <a:r>
              <a:rPr lang="en-QA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 </a:t>
            </a:r>
          </a:p>
          <a:p>
            <a:r>
              <a:rPr lang="en-QA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</a:t>
            </a:r>
          </a:p>
        </p:txBody>
      </p:sp>
    </p:spTree>
    <p:extLst>
      <p:ext uri="{BB962C8B-B14F-4D97-AF65-F5344CB8AC3E}">
        <p14:creationId xmlns:p14="http://schemas.microsoft.com/office/powerpoint/2010/main" val="369069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6A364-9A36-CC40-B8C1-87E1ACADF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QA" sz="2800">
                <a:latin typeface="Times New Roman" panose="02020603050405020304" pitchFamily="18" charset="0"/>
                <a:cs typeface="Times New Roman" panose="02020603050405020304" pitchFamily="18" charset="0"/>
              </a:rPr>
              <a:t>Purpose of the Anlysis</a:t>
            </a:r>
            <a:br>
              <a:rPr lang="en-QA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QA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2DABC-3200-CD40-B068-5769D9C9E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403994" cy="388077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evaluate the student’s behaviors and interests at Hult.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new opportunities to improve the brand awareness of the business school.</a:t>
            </a:r>
            <a:br>
              <a:rPr lang="en-US" dirty="0"/>
            </a:br>
            <a:endParaRPr lang="en-QA" dirty="0"/>
          </a:p>
        </p:txBody>
      </p:sp>
      <p:pic>
        <p:nvPicPr>
          <p:cNvPr id="11" name="Picture 4" descr="White bulbs with a yellow one standing out">
            <a:extLst>
              <a:ext uri="{FF2B5EF4-FFF2-40B4-BE49-F238E27FC236}">
                <a16:creationId xmlns:a16="http://schemas.microsoft.com/office/drawing/2014/main" id="{ECFD9869-8F15-4E14-AB18-2BA7CAD7CB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10" r="31679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2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990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229A6-2B23-F94C-B4CD-3F4E43DA3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QA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lang="en-QA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Satement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QA" dirty="0"/>
          </a:p>
        </p:txBody>
      </p:sp>
      <p:pic>
        <p:nvPicPr>
          <p:cNvPr id="7" name="Graphic 6" descr="Business Growth">
            <a:extLst>
              <a:ext uri="{FF2B5EF4-FFF2-40B4-BE49-F238E27FC236}">
                <a16:creationId xmlns:a16="http://schemas.microsoft.com/office/drawing/2014/main" id="{6ED60474-9D7A-4A8C-A97A-9755D2111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139" y="2159331"/>
            <a:ext cx="3769831" cy="376983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C59CD-9E1F-8D44-805B-325D439C1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0323" y="2160589"/>
            <a:ext cx="4410676" cy="376857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might Hult develop and establish a market strategy in  a feasible manner to increase the admission rate by 5% for the upcoming academic period?</a:t>
            </a:r>
            <a:endParaRPr lang="en-Q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25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7AA5E-FB3A-CB4C-B53F-618349AC1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Q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FE17D-B987-DB45-BD8E-72819CD98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QA" dirty="0"/>
              <a:t>R</a:t>
            </a:r>
          </a:p>
          <a:p>
            <a:r>
              <a:rPr lang="en-QA" dirty="0"/>
              <a:t>Libraries: qdap, </a:t>
            </a:r>
            <a:r>
              <a:rPr lang="en-US" dirty="0"/>
              <a:t>tm, wordcloud</a:t>
            </a:r>
            <a:r>
              <a:rPr lang="en-QA" dirty="0"/>
              <a:t>, </a:t>
            </a:r>
            <a:r>
              <a:rPr lang="en-US" dirty="0"/>
              <a:t>pbapply, RColorBrewer, ggplot2,</a:t>
            </a:r>
          </a:p>
          <a:p>
            <a:pPr marL="0" indent="0">
              <a:buNone/>
            </a:pPr>
            <a:r>
              <a:rPr lang="en-US" dirty="0"/>
              <a:t>			 plotrix, ggthemes, ggalt, readr</a:t>
            </a:r>
          </a:p>
          <a:p>
            <a:r>
              <a:rPr lang="en-US" dirty="0"/>
              <a:t>CleanCorpus</a:t>
            </a:r>
          </a:p>
          <a:p>
            <a:r>
              <a:rPr lang="en-US" dirty="0"/>
              <a:t>Stopwords: Smart and a few sentences </a:t>
            </a:r>
            <a:endParaRPr lang="en-QA" dirty="0"/>
          </a:p>
        </p:txBody>
      </p:sp>
    </p:spTree>
    <p:extLst>
      <p:ext uri="{BB962C8B-B14F-4D97-AF65-F5344CB8AC3E}">
        <p14:creationId xmlns:p14="http://schemas.microsoft.com/office/powerpoint/2010/main" val="338622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1BE94-6207-3D4C-926F-4CD1F9ED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QA" dirty="0"/>
              <a:t>Explore the dataset </a:t>
            </a:r>
            <a:br>
              <a:rPr lang="en-QA" dirty="0"/>
            </a:br>
            <a:endParaRPr lang="en-QA" dirty="0"/>
          </a:p>
        </p:txBody>
      </p:sp>
      <p:pic>
        <p:nvPicPr>
          <p:cNvPr id="6" name="Picture 5" descr="Chart, funnel chart&#10;&#10;Description automatically generated">
            <a:extLst>
              <a:ext uri="{FF2B5EF4-FFF2-40B4-BE49-F238E27FC236}">
                <a16:creationId xmlns:a16="http://schemas.microsoft.com/office/drawing/2014/main" id="{F60C8173-B536-0249-9487-56B867703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954" y="2163605"/>
            <a:ext cx="5646772" cy="35857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CB224-DF53-D047-BB9F-CB26EB19D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769" y="2163605"/>
            <a:ext cx="2927185" cy="3880773"/>
          </a:xfrm>
        </p:spPr>
        <p:txBody>
          <a:bodyPr>
            <a:normAutofit/>
          </a:bodyPr>
          <a:lstStyle/>
          <a:p>
            <a:r>
              <a:rPr lang="en-QA" sz="1500" dirty="0"/>
              <a:t>Region </a:t>
            </a:r>
          </a:p>
          <a:p>
            <a:pPr marL="0" indent="0">
              <a:buNone/>
            </a:pPr>
            <a:endParaRPr lang="en-QA" sz="1500" dirty="0"/>
          </a:p>
        </p:txBody>
      </p:sp>
    </p:spTree>
    <p:extLst>
      <p:ext uri="{BB962C8B-B14F-4D97-AF65-F5344CB8AC3E}">
        <p14:creationId xmlns:p14="http://schemas.microsoft.com/office/powerpoint/2010/main" val="111640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43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8F47818-68D7-6A42-B712-09E96BE8F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5" y="1261331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Explore the dataset 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F6E918B1-FA59-42EF-8A8E-B0F3D1E54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Picture 20" descr="Chart, bar chart&#10;&#10;Description automatically generated">
            <a:extLst>
              <a:ext uri="{FF2B5EF4-FFF2-40B4-BE49-F238E27FC236}">
                <a16:creationId xmlns:a16="http://schemas.microsoft.com/office/drawing/2014/main" id="{C414E2BB-97A2-8241-A14F-37C30AC6E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603" y="1968903"/>
            <a:ext cx="4887354" cy="292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0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F6AD-9345-2947-A423-EB6203E1B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Explore the dataset</a:t>
            </a:r>
            <a:endParaRPr lang="en-QA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AF58C73D-58B7-EB47-B8EB-9AC5632D92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l="2913" r="-2" b="-2"/>
          <a:stretch/>
        </p:blipFill>
        <p:spPr>
          <a:xfrm>
            <a:off x="1322174" y="1631092"/>
            <a:ext cx="6351474" cy="439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12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4E78E-3FA5-0746-8066-E3B1C3604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64" y="289799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Visualization:</a:t>
            </a:r>
            <a:br>
              <a:rPr lang="en-US" dirty="0"/>
            </a:br>
            <a:r>
              <a:rPr lang="en-US" dirty="0"/>
              <a:t>Pyramid plot</a:t>
            </a:r>
            <a:endParaRPr lang="en-QA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00FEC2E3-E720-5741-9474-ADA3DB7F25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391" b="2"/>
          <a:stretch/>
        </p:blipFill>
        <p:spPr>
          <a:xfrm>
            <a:off x="907077" y="1610599"/>
            <a:ext cx="6934428" cy="42704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5CF0AB-84A4-8048-AF4A-45350E303666}"/>
              </a:ext>
            </a:extLst>
          </p:cNvPr>
          <p:cNvSpPr txBox="1"/>
          <p:nvPr/>
        </p:nvSpPr>
        <p:spPr>
          <a:xfrm>
            <a:off x="494269" y="5983426"/>
            <a:ext cx="7760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Q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pyramid plot shows, there are several words that are common in bio and interest. Therefore,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concatenating these two columns for further analysis</a:t>
            </a:r>
            <a:endParaRPr lang="en-QA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07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{B3ACC96D-862D-B141-BC31-B7FF65B758B1}tf10001060</Template>
  <TotalTime>318</TotalTime>
  <Words>356</Words>
  <Application>Microsoft Macintosh PowerPoint</Application>
  <PresentationFormat>Widescreen</PresentationFormat>
  <Paragraphs>52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Times New Roman</vt:lpstr>
      <vt:lpstr>Trebuchet MS</vt:lpstr>
      <vt:lpstr>Wingdings 3</vt:lpstr>
      <vt:lpstr>Facet</vt:lpstr>
      <vt:lpstr>Case I - Hult International Business School Student Spotlight </vt:lpstr>
      <vt:lpstr>Agenda</vt:lpstr>
      <vt:lpstr>Purpose of the Anlysis </vt:lpstr>
      <vt:lpstr>Problem Satement </vt:lpstr>
      <vt:lpstr>Methodology</vt:lpstr>
      <vt:lpstr>Explore the dataset  </vt:lpstr>
      <vt:lpstr>Explore the dataset  </vt:lpstr>
      <vt:lpstr>Explore the dataset</vt:lpstr>
      <vt:lpstr>Visualization: Pyramid plot</vt:lpstr>
      <vt:lpstr>Visualization: Comparison cloud</vt:lpstr>
      <vt:lpstr>Visualization: Comparison cloud</vt:lpstr>
      <vt:lpstr>Visualization: Wordcloud</vt:lpstr>
      <vt:lpstr>Visualization: Dot plot</vt:lpstr>
      <vt:lpstr>Visualization: Dot plot</vt:lpstr>
      <vt:lpstr>Key Insights </vt:lpstr>
      <vt:lpstr>Recommendation </vt:lpstr>
      <vt:lpstr>PowerPoint Presentation</vt:lpstr>
      <vt:lpstr>Reference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I - Hult International Business School Student Spotlight </dc:title>
  <dc:creator>Nabeel Keloth</dc:creator>
  <cp:lastModifiedBy>Nabeel Keloth</cp:lastModifiedBy>
  <cp:revision>15</cp:revision>
  <dcterms:created xsi:type="dcterms:W3CDTF">2021-03-01T16:06:34Z</dcterms:created>
  <dcterms:modified xsi:type="dcterms:W3CDTF">2021-03-01T21:25:25Z</dcterms:modified>
</cp:coreProperties>
</file>