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3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4" r:id="rId8"/>
    <p:sldId id="266" r:id="rId9"/>
    <p:sldId id="267" r:id="rId10"/>
    <p:sldId id="270" r:id="rId11"/>
    <p:sldId id="269" r:id="rId12"/>
    <p:sldId id="273" r:id="rId13"/>
    <p:sldId id="275" r:id="rId14"/>
    <p:sldId id="276" r:id="rId15"/>
    <p:sldId id="274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9"/>
    <p:restoredTop sz="96327"/>
  </p:normalViewPr>
  <p:slideViewPr>
    <p:cSldViewPr snapToGrid="0" snapToObjects="1">
      <p:cViewPr varScale="1">
        <p:scale>
          <a:sx n="154" d="100"/>
          <a:sy n="154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3/10/21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9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840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315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5848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588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3/10/21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460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3/10/21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7213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361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3/10/21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2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8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3/10/21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1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1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3/10/21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2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3/10/21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3/10/21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0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3/10/21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3/10/21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4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ign with stickers on it&#10;&#10;Description automatically generated with low confidence">
            <a:extLst>
              <a:ext uri="{FF2B5EF4-FFF2-40B4-BE49-F238E27FC236}">
                <a16:creationId xmlns:a16="http://schemas.microsoft.com/office/drawing/2014/main" id="{1A8B26D9-4E61-A947-A52B-CBDC2C4529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85" b="-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6F108E-EEC9-A943-814D-414036D9B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612" y="636998"/>
            <a:ext cx="4675739" cy="3755428"/>
          </a:xfrm>
        </p:spPr>
        <p:txBody>
          <a:bodyPr anchor="b">
            <a:normAutofit fontScale="90000"/>
          </a:bodyPr>
          <a:lstStyle/>
          <a:p>
            <a:pPr algn="ctr">
              <a:lnSpc>
                <a:spcPct val="110000"/>
              </a:lnSpc>
            </a:pPr>
            <a:br>
              <a:rPr lang="en-US" sz="6000" dirty="0">
                <a:latin typeface="Marion" panose="02020502060400020003" pitchFamily="18" charset="77"/>
              </a:rPr>
            </a:br>
            <a:r>
              <a:rPr lang="en-US" sz="6000" dirty="0">
                <a:latin typeface="Marion" panose="02020502060400020003" pitchFamily="18" charset="77"/>
              </a:rPr>
              <a:t>WallStreetBets Game</a:t>
            </a:r>
            <a:r>
              <a:rPr lang="en-US" sz="6000" dirty="0">
                <a:solidFill>
                  <a:srgbClr val="FF0000"/>
                </a:solidFill>
                <a:latin typeface="Marion" panose="02020502060400020003" pitchFamily="18" charset="77"/>
              </a:rPr>
              <a:t>Stop </a:t>
            </a:r>
            <a:r>
              <a:rPr lang="en-US" sz="6000" dirty="0">
                <a:latin typeface="Marion" panose="02020502060400020003" pitchFamily="18" charset="77"/>
              </a:rPr>
              <a:t>Analysis</a:t>
            </a:r>
            <a:br>
              <a:rPr lang="en-US" sz="4200" dirty="0"/>
            </a:br>
            <a:endParaRPr lang="en-QA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0AED8-CC8F-F849-9F11-F37C22482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612" y="5527367"/>
            <a:ext cx="5254179" cy="1576188"/>
          </a:xfrm>
        </p:spPr>
        <p:txBody>
          <a:bodyPr anchor="t">
            <a:normAutofit/>
          </a:bodyPr>
          <a:lstStyle/>
          <a:p>
            <a:r>
              <a:rPr lang="en-QA" sz="2000">
                <a:solidFill>
                  <a:schemeClr val="tx1"/>
                </a:solidFill>
              </a:rPr>
              <a:t>Presented by: Nabeel Keloth</a:t>
            </a:r>
          </a:p>
          <a:p>
            <a:endParaRPr lang="en-QA" dirty="0"/>
          </a:p>
        </p:txBody>
      </p:sp>
    </p:spTree>
    <p:extLst>
      <p:ext uri="{BB962C8B-B14F-4D97-AF65-F5344CB8AC3E}">
        <p14:creationId xmlns:p14="http://schemas.microsoft.com/office/powerpoint/2010/main" val="94825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6F2E5-DD86-7841-A748-5CA2ABC0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Polarity over time</a:t>
            </a: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7A4FF6F9-E450-AB49-A0C7-5351477CA2BE}"/>
              </a:ext>
            </a:extLst>
          </p:cNvPr>
          <p:cNvSpPr txBox="1">
            <a:spLocks/>
          </p:cNvSpPr>
          <p:nvPr/>
        </p:nvSpPr>
        <p:spPr>
          <a:xfrm>
            <a:off x="648513" y="2813738"/>
            <a:ext cx="5122606" cy="3658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Polarity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FCFB59D2-49EC-A243-A7CB-738C1D17E1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148399"/>
              </p:ext>
            </p:extLst>
          </p:nvPr>
        </p:nvGraphicFramePr>
        <p:xfrm>
          <a:off x="5589142" y="2428165"/>
          <a:ext cx="5856269" cy="4260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4453">
                  <a:extLst>
                    <a:ext uri="{9D8B030D-6E8A-4147-A177-3AD203B41FA5}">
                      <a16:colId xmlns:a16="http://schemas.microsoft.com/office/drawing/2014/main" val="4183660387"/>
                    </a:ext>
                  </a:extLst>
                </a:gridCol>
                <a:gridCol w="2681816">
                  <a:extLst>
                    <a:ext uri="{9D8B030D-6E8A-4147-A177-3AD203B41FA5}">
                      <a16:colId xmlns:a16="http://schemas.microsoft.com/office/drawing/2014/main" val="340300903"/>
                    </a:ext>
                  </a:extLst>
                </a:gridCol>
              </a:tblGrid>
              <a:tr h="328231">
                <a:tc>
                  <a:txBody>
                    <a:bodyPr/>
                    <a:lstStyle/>
                    <a:p>
                      <a:r>
                        <a:rPr lang="en-US" sz="1200" b="0" cap="none" spc="0">
                          <a:solidFill>
                            <a:schemeClr val="bg1"/>
                          </a:solidFill>
                        </a:rPr>
                        <a:t>Month</a:t>
                      </a:r>
                      <a:endParaRPr lang="en-QA" sz="12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77070" marR="59285" marT="59285" marB="59285" anchor="ctr"/>
                </a:tc>
                <a:tc>
                  <a:txBody>
                    <a:bodyPr/>
                    <a:lstStyle/>
                    <a:p>
                      <a:r>
                        <a:rPr lang="en-QA" sz="1200" b="0" cap="none" spc="0" dirty="0">
                          <a:solidFill>
                            <a:schemeClr val="bg1"/>
                          </a:solidFill>
                        </a:rPr>
                        <a:t>polarity</a:t>
                      </a:r>
                    </a:p>
                  </a:txBody>
                  <a:tcPr marL="77070" marR="59285" marT="59285" marB="59285" anchor="ctr"/>
                </a:tc>
                <a:extLst>
                  <a:ext uri="{0D108BD9-81ED-4DB2-BD59-A6C34878D82A}">
                    <a16:rowId xmlns:a16="http://schemas.microsoft.com/office/drawing/2014/main" val="2087328821"/>
                  </a:ext>
                </a:extLst>
              </a:tr>
              <a:tr h="490673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solidFill>
                            <a:schemeClr val="tx1"/>
                          </a:solidFill>
                        </a:rPr>
                        <a:t>January_2021</a:t>
                      </a:r>
                    </a:p>
                  </a:txBody>
                  <a:tcPr marL="77070" marR="59285" marT="59285" marB="5928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cap="none" spc="0" dirty="0">
                          <a:solidFill>
                            <a:schemeClr val="tx1"/>
                          </a:solidFill>
                        </a:rPr>
                        <a:t>-0.001</a:t>
                      </a:r>
                    </a:p>
                    <a:p>
                      <a:endParaRPr lang="en-QA" sz="12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7070" marR="59285" marT="59285" marB="59285"/>
                </a:tc>
                <a:extLst>
                  <a:ext uri="{0D108BD9-81ED-4DB2-BD59-A6C34878D82A}">
                    <a16:rowId xmlns:a16="http://schemas.microsoft.com/office/drawing/2014/main" val="2893416051"/>
                  </a:ext>
                </a:extLst>
              </a:tr>
              <a:tr h="490673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solidFill>
                            <a:schemeClr val="tx1"/>
                          </a:solidFill>
                        </a:rPr>
                        <a:t>February_2021</a:t>
                      </a:r>
                      <a:endParaRPr lang="en-QA" sz="12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7070" marR="59285" marT="59285" marB="5928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cap="none" spc="0" dirty="0">
                          <a:solidFill>
                            <a:schemeClr val="tx1"/>
                          </a:solidFill>
                        </a:rPr>
                        <a:t>-0.034</a:t>
                      </a:r>
                    </a:p>
                    <a:p>
                      <a:endParaRPr lang="en-QA" sz="12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7070" marR="59285" marT="59285" marB="59285"/>
                </a:tc>
                <a:extLst>
                  <a:ext uri="{0D108BD9-81ED-4DB2-BD59-A6C34878D82A}">
                    <a16:rowId xmlns:a16="http://schemas.microsoft.com/office/drawing/2014/main" val="700625287"/>
                  </a:ext>
                </a:extLst>
              </a:tr>
              <a:tr h="490673">
                <a:tc>
                  <a:txBody>
                    <a:bodyPr/>
                    <a:lstStyle/>
                    <a:p>
                      <a:r>
                        <a:rPr lang="en-US" sz="1200" b="0" cap="none" spc="0">
                          <a:solidFill>
                            <a:schemeClr val="tx1"/>
                          </a:solidFill>
                        </a:rPr>
                        <a:t>March_2020 </a:t>
                      </a:r>
                      <a:endParaRPr lang="en-QA" sz="12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070" marR="59285" marT="59285" marB="5928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cap="none" spc="0" dirty="0">
                          <a:solidFill>
                            <a:schemeClr val="tx1"/>
                          </a:solidFill>
                        </a:rPr>
                        <a:t>0.004</a:t>
                      </a:r>
                    </a:p>
                    <a:p>
                      <a:endParaRPr lang="en-QA" sz="12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7070" marR="59285" marT="59285" marB="59285"/>
                </a:tc>
                <a:extLst>
                  <a:ext uri="{0D108BD9-81ED-4DB2-BD59-A6C34878D82A}">
                    <a16:rowId xmlns:a16="http://schemas.microsoft.com/office/drawing/2014/main" val="3385762841"/>
                  </a:ext>
                </a:extLst>
              </a:tr>
              <a:tr h="490673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solidFill>
                            <a:schemeClr val="tx1"/>
                          </a:solidFill>
                        </a:rPr>
                        <a:t>April_2020</a:t>
                      </a:r>
                      <a:endParaRPr lang="en-QA" sz="12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7070" marR="59285" marT="59285" marB="5928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cap="none" spc="0" dirty="0">
                          <a:solidFill>
                            <a:schemeClr val="tx1"/>
                          </a:solidFill>
                        </a:rPr>
                        <a:t>0.011</a:t>
                      </a:r>
                    </a:p>
                    <a:p>
                      <a:endParaRPr lang="en-QA" sz="12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7070" marR="59285" marT="59285" marB="59285"/>
                </a:tc>
                <a:extLst>
                  <a:ext uri="{0D108BD9-81ED-4DB2-BD59-A6C34878D82A}">
                    <a16:rowId xmlns:a16="http://schemas.microsoft.com/office/drawing/2014/main" val="3536844652"/>
                  </a:ext>
                </a:extLst>
              </a:tr>
              <a:tr h="328231">
                <a:tc>
                  <a:txBody>
                    <a:bodyPr/>
                    <a:lstStyle/>
                    <a:p>
                      <a:r>
                        <a:rPr lang="en-US" sz="1200" b="0" cap="none" spc="0">
                          <a:solidFill>
                            <a:schemeClr val="tx1"/>
                          </a:solidFill>
                        </a:rPr>
                        <a:t>June_2019 </a:t>
                      </a:r>
                      <a:endParaRPr lang="en-QA" sz="12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070" marR="59285" marT="59285" marB="59285"/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solidFill>
                            <a:schemeClr val="tx1"/>
                          </a:solidFill>
                        </a:rPr>
                        <a:t>-0.007</a:t>
                      </a:r>
                      <a:endParaRPr lang="en-QA" sz="12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7070" marR="59285" marT="59285" marB="59285"/>
                </a:tc>
                <a:extLst>
                  <a:ext uri="{0D108BD9-81ED-4DB2-BD59-A6C34878D82A}">
                    <a16:rowId xmlns:a16="http://schemas.microsoft.com/office/drawing/2014/main" val="2793588473"/>
                  </a:ext>
                </a:extLst>
              </a:tr>
              <a:tr h="328231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solidFill>
                            <a:schemeClr val="tx1"/>
                          </a:solidFill>
                        </a:rPr>
                        <a:t>July_2020 </a:t>
                      </a:r>
                      <a:endParaRPr lang="en-QA" sz="12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7070" marR="59285" marT="59285" marB="59285"/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solidFill>
                            <a:schemeClr val="tx1"/>
                          </a:solidFill>
                        </a:rPr>
                        <a:t>0.059</a:t>
                      </a:r>
                      <a:endParaRPr lang="en-QA" sz="12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7070" marR="59285" marT="59285" marB="59285"/>
                </a:tc>
                <a:extLst>
                  <a:ext uri="{0D108BD9-81ED-4DB2-BD59-A6C34878D82A}">
                    <a16:rowId xmlns:a16="http://schemas.microsoft.com/office/drawing/2014/main" val="3065509143"/>
                  </a:ext>
                </a:extLst>
              </a:tr>
              <a:tr h="328231">
                <a:tc>
                  <a:txBody>
                    <a:bodyPr/>
                    <a:lstStyle/>
                    <a:p>
                      <a:r>
                        <a:rPr lang="en-US" sz="1200" b="0" cap="none" spc="0">
                          <a:solidFill>
                            <a:schemeClr val="tx1"/>
                          </a:solidFill>
                        </a:rPr>
                        <a:t>August_2020 </a:t>
                      </a:r>
                      <a:endParaRPr lang="en-QA" sz="12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070" marR="59285" marT="59285" marB="59285"/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solidFill>
                            <a:schemeClr val="tx1"/>
                          </a:solidFill>
                        </a:rPr>
                        <a:t>-0.062</a:t>
                      </a:r>
                      <a:endParaRPr lang="en-QA" sz="12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7070" marR="59285" marT="59285" marB="59285"/>
                </a:tc>
                <a:extLst>
                  <a:ext uri="{0D108BD9-81ED-4DB2-BD59-A6C34878D82A}">
                    <a16:rowId xmlns:a16="http://schemas.microsoft.com/office/drawing/2014/main" val="1966742587"/>
                  </a:ext>
                </a:extLst>
              </a:tr>
              <a:tr h="328231">
                <a:tc>
                  <a:txBody>
                    <a:bodyPr/>
                    <a:lstStyle/>
                    <a:p>
                      <a:r>
                        <a:rPr lang="en-US" sz="1200" b="0" cap="none" spc="0">
                          <a:solidFill>
                            <a:schemeClr val="tx1"/>
                          </a:solidFill>
                        </a:rPr>
                        <a:t>October_2020 </a:t>
                      </a:r>
                      <a:endParaRPr lang="en-QA" sz="12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070" marR="59285" marT="59285" marB="59285"/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QA" sz="12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7070" marR="59285" marT="59285" marB="59285"/>
                </a:tc>
                <a:extLst>
                  <a:ext uri="{0D108BD9-81ED-4DB2-BD59-A6C34878D82A}">
                    <a16:rowId xmlns:a16="http://schemas.microsoft.com/office/drawing/2014/main" val="2614556415"/>
                  </a:ext>
                </a:extLst>
              </a:tr>
              <a:tr h="328231">
                <a:tc>
                  <a:txBody>
                    <a:bodyPr/>
                    <a:lstStyle/>
                    <a:p>
                      <a:r>
                        <a:rPr lang="en-US" sz="1200" b="0" cap="none" spc="0">
                          <a:solidFill>
                            <a:schemeClr val="tx1"/>
                          </a:solidFill>
                        </a:rPr>
                        <a:t>November_2020 </a:t>
                      </a:r>
                      <a:endParaRPr lang="en-QA" sz="12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070" marR="59285" marT="59285" marB="59285"/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QA" sz="12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7070" marR="59285" marT="59285" marB="59285"/>
                </a:tc>
                <a:extLst>
                  <a:ext uri="{0D108BD9-81ED-4DB2-BD59-A6C34878D82A}">
                    <a16:rowId xmlns:a16="http://schemas.microsoft.com/office/drawing/2014/main" val="1886523516"/>
                  </a:ext>
                </a:extLst>
              </a:tr>
              <a:tr h="328231">
                <a:tc>
                  <a:txBody>
                    <a:bodyPr/>
                    <a:lstStyle/>
                    <a:p>
                      <a:r>
                        <a:rPr lang="en-US" sz="1200" b="0" cap="none" spc="0">
                          <a:solidFill>
                            <a:schemeClr val="tx1"/>
                          </a:solidFill>
                        </a:rPr>
                        <a:t>December_202</a:t>
                      </a:r>
                      <a:endParaRPr lang="en-QA" sz="12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070" marR="59285" marT="59285" marB="59285"/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solidFill>
                            <a:schemeClr val="tx1"/>
                          </a:solidFill>
                        </a:rPr>
                        <a:t>-0.022</a:t>
                      </a:r>
                      <a:endParaRPr lang="en-QA" sz="12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7070" marR="59285" marT="59285" marB="59285"/>
                </a:tc>
                <a:extLst>
                  <a:ext uri="{0D108BD9-81ED-4DB2-BD59-A6C34878D82A}">
                    <a16:rowId xmlns:a16="http://schemas.microsoft.com/office/drawing/2014/main" val="1299931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91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392AC-AAAF-D345-8B97-BFE1BBC0F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QA" sz="4400" dirty="0">
                <a:solidFill>
                  <a:srgbClr val="FFFFFF"/>
                </a:solidFill>
              </a:rPr>
              <a:t>Polarity over time</a:t>
            </a:r>
            <a:endParaRPr lang="en-Q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2910B-5B20-3C4E-9C3A-90982F2A3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2328257" cy="399077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QA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Yearly polarity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240FA8-773A-E34D-BF3B-84F96EA59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636308"/>
              </p:ext>
            </p:extLst>
          </p:nvPr>
        </p:nvGraphicFramePr>
        <p:xfrm>
          <a:off x="942940" y="3351508"/>
          <a:ext cx="4070850" cy="198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425">
                  <a:extLst>
                    <a:ext uri="{9D8B030D-6E8A-4147-A177-3AD203B41FA5}">
                      <a16:colId xmlns:a16="http://schemas.microsoft.com/office/drawing/2014/main" val="2865641350"/>
                    </a:ext>
                  </a:extLst>
                </a:gridCol>
                <a:gridCol w="2035425">
                  <a:extLst>
                    <a:ext uri="{9D8B030D-6E8A-4147-A177-3AD203B41FA5}">
                      <a16:colId xmlns:a16="http://schemas.microsoft.com/office/drawing/2014/main" val="236922128"/>
                    </a:ext>
                  </a:extLst>
                </a:gridCol>
              </a:tblGrid>
              <a:tr h="495195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Q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QA" dirty="0"/>
                        <a:t>Polarity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596134"/>
                  </a:ext>
                </a:extLst>
              </a:tr>
              <a:tr h="495195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  <a:endParaRPr lang="en-Q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-0.008</a:t>
                      </a:r>
                      <a:endParaRPr lang="en-Q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476011"/>
                  </a:ext>
                </a:extLst>
              </a:tr>
              <a:tr h="495195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  <a:endParaRPr lang="en-Q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</a:t>
                      </a:r>
                      <a:endParaRPr lang="en-Q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70501"/>
                  </a:ext>
                </a:extLst>
              </a:tr>
              <a:tr h="495195"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  <a:endParaRPr lang="en-Q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-0.004</a:t>
                      </a:r>
                      <a:endParaRPr lang="en-Q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22043"/>
                  </a:ext>
                </a:extLst>
              </a:tr>
            </a:tbl>
          </a:graphicData>
        </a:graphic>
      </p:graphicFrame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4B401D2-14E8-3E40-930D-791DCA065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505" y="2989632"/>
            <a:ext cx="4897183" cy="237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2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7587C-152D-9F4A-9E07-F0FDA41D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Polarity vs Adjusted GME score</a:t>
            </a:r>
            <a:endParaRPr lang="en-QA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B0536342-E851-174F-8882-8F10B0D40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5572" y="2920720"/>
            <a:ext cx="5575299" cy="3484562"/>
          </a:xfrm>
        </p:spPr>
      </p:pic>
      <p:pic>
        <p:nvPicPr>
          <p:cNvPr id="13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CE81D54-580C-5A4C-8FD7-A92C69494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8" y="2993075"/>
            <a:ext cx="5052040" cy="315752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3D81098-3829-B84B-8D76-7C442A9EEEBF}"/>
              </a:ext>
            </a:extLst>
          </p:cNvPr>
          <p:cNvSpPr txBox="1">
            <a:spLocks/>
          </p:cNvSpPr>
          <p:nvPr/>
        </p:nvSpPr>
        <p:spPr>
          <a:xfrm>
            <a:off x="337207" y="2305966"/>
            <a:ext cx="2328257" cy="39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QA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2021</a:t>
            </a:r>
          </a:p>
        </p:txBody>
      </p:sp>
    </p:spTree>
    <p:extLst>
      <p:ext uri="{BB962C8B-B14F-4D97-AF65-F5344CB8AC3E}">
        <p14:creationId xmlns:p14="http://schemas.microsoft.com/office/powerpoint/2010/main" val="16896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1C61C-3BAC-9F49-8F32-AAEB778E5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  <a:endParaRPr lang="en-QA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4874-9EB7-B040-A6DD-480D2C792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Bing lexicon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Negative words: 15,227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Positive words:  9,143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Afinn Lexicon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Mean: -0.51</a:t>
            </a:r>
          </a:p>
          <a:p>
            <a:endParaRPr lang="en-QA" dirty="0"/>
          </a:p>
        </p:txBody>
      </p:sp>
    </p:spTree>
    <p:extLst>
      <p:ext uri="{BB962C8B-B14F-4D97-AF65-F5344CB8AC3E}">
        <p14:creationId xmlns:p14="http://schemas.microsoft.com/office/powerpoint/2010/main" val="376453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7985A-3A2B-8B47-BE56-327B5643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  <a:endParaRPr lang="en-QA">
              <a:solidFill>
                <a:srgbClr val="EBEBEB"/>
              </a:solidFill>
            </a:endParaRPr>
          </a:p>
        </p:txBody>
      </p:sp>
      <p:sp useBgFill="1">
        <p:nvSpPr>
          <p:cNvPr id="54" name="Freeform: Shape 53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C7F8722-E3FF-4342-849C-F2B0DE794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NRC lexicon</a:t>
            </a:r>
          </a:p>
        </p:txBody>
      </p:sp>
      <p:pic>
        <p:nvPicPr>
          <p:cNvPr id="5" name="Content Placeholder 4" descr="Chart, radar chart&#10;&#10;Description automatically generated">
            <a:extLst>
              <a:ext uri="{FF2B5EF4-FFF2-40B4-BE49-F238E27FC236}">
                <a16:creationId xmlns:a16="http://schemas.microsoft.com/office/drawing/2014/main" id="{5BD42618-2BE9-6C43-939E-F6E7C5AEB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901" y="2375075"/>
            <a:ext cx="4575961" cy="425564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0393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48E79-9AEC-F94F-8496-1EECD117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Outcomes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Q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A8001-C626-DB40-9BCF-D47084EA8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Q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are expressive </a:t>
            </a:r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Q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is constant </a:t>
            </a:r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QA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polarity affecting the stock price</a:t>
            </a:r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Q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emotion </a:t>
            </a:r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endParaRPr lang="en-Q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79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552A0-B2A6-5C4E-8CDA-F1A3B1F1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Q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C038E-0F9D-D442-B3C4-A8F692DD7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Q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negative comments</a:t>
            </a:r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Q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the audience with similar personality. i.e </a:t>
            </a:r>
            <a:r>
              <a:rPr lang="en-Q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expressive </a:t>
            </a:r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through negative words by keeping it in positive emotion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game is too good, but I hate 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Q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25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0BEDB-F068-D041-85DF-7531997A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552" y="862173"/>
            <a:ext cx="6974915" cy="33295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7200" b="0" i="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 and time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510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C6345-EDF6-144B-B48E-F1FDE65C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QA" b="1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90A32-AFAA-1048-B12E-6901F57A6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Analysis</a:t>
            </a:r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findings </a:t>
            </a:r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Polarity </a:t>
            </a:r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</a:t>
            </a:r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Outcomes </a:t>
            </a:r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</a:t>
            </a:r>
          </a:p>
          <a:p>
            <a:endParaRPr lang="en-QA" dirty="0"/>
          </a:p>
        </p:txBody>
      </p:sp>
    </p:spTree>
    <p:extLst>
      <p:ext uri="{BB962C8B-B14F-4D97-AF65-F5344CB8AC3E}">
        <p14:creationId xmlns:p14="http://schemas.microsoft.com/office/powerpoint/2010/main" val="388194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44CB1-7D3B-3646-8F71-158637EAD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Analysis</a:t>
            </a:r>
            <a:br>
              <a:rPr lang="en-US" dirty="0">
                <a:solidFill>
                  <a:srgbClr val="FFFFFF"/>
                </a:solidFill>
              </a:rPr>
            </a:br>
            <a:endParaRPr lang="en-Q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DD13F-B206-7C4D-B4E0-F4B9C512B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customer’s comment</a:t>
            </a:r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any early indication in Game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 price</a:t>
            </a:r>
            <a:endParaRPr lang="en-QA" dirty="0"/>
          </a:p>
        </p:txBody>
      </p:sp>
    </p:spTree>
    <p:extLst>
      <p:ext uri="{BB962C8B-B14F-4D97-AF65-F5344CB8AC3E}">
        <p14:creationId xmlns:p14="http://schemas.microsoft.com/office/powerpoint/2010/main" val="306517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1298A-3046-3D41-ABB4-237C1C40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b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QA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6932C-523C-A443-8A22-40B7D45A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Game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the sudden rise in stock price and reduce the loss of their investors?</a:t>
            </a:r>
            <a:endParaRPr lang="en-Q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99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6B854-FA5B-7D49-8EA8-1D757DB7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QA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Methdology</a:t>
            </a:r>
            <a:r>
              <a:rPr lang="en-QA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51982-A752-5B4E-B81A-325FFC9E6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Q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Q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tudio</a:t>
            </a:r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Q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Q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Emojis</a:t>
            </a:r>
          </a:p>
        </p:txBody>
      </p:sp>
    </p:spTree>
    <p:extLst>
      <p:ext uri="{BB962C8B-B14F-4D97-AF65-F5344CB8AC3E}">
        <p14:creationId xmlns:p14="http://schemas.microsoft.com/office/powerpoint/2010/main" val="36491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EAD29-9C28-1F45-8115-F275AB7E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Preliminary findings </a:t>
            </a:r>
            <a:br>
              <a:rPr lang="en-US" sz="330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QA" sz="3300">
              <a:solidFill>
                <a:srgbClr val="EBEBEB"/>
              </a:solidFill>
            </a:endParaRPr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760EC3-B6CB-4021-A87A-ADEFA7060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3000344"/>
            <a:ext cx="5122606" cy="3658689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Expressive </a:t>
            </a:r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6AAD583-9904-7C41-AE6A-76D4F4746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465" y="2548281"/>
            <a:ext cx="4350341" cy="40784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8690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B47DD-F976-8D45-A87A-E0B76839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Polarity</a:t>
            </a:r>
            <a:endParaRPr lang="en-QA" sz="4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990D1-DE0E-DD45-81EB-6733DF992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261" y="3262313"/>
            <a:ext cx="8946541" cy="3484879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Q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Polarity on comments </a:t>
            </a:r>
          </a:p>
          <a:p>
            <a:pPr marL="0" indent="0">
              <a:buClr>
                <a:schemeClr val="accent1"/>
              </a:buClr>
              <a:buNone/>
            </a:pPr>
            <a:endParaRPr lang="en-Q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QA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42A0EFA2-8A70-424A-BF0F-F2FC04CF1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257662"/>
              </p:ext>
            </p:extLst>
          </p:nvPr>
        </p:nvGraphicFramePr>
        <p:xfrm>
          <a:off x="1574647" y="4310033"/>
          <a:ext cx="6359503" cy="86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185">
                  <a:extLst>
                    <a:ext uri="{9D8B030D-6E8A-4147-A177-3AD203B41FA5}">
                      <a16:colId xmlns:a16="http://schemas.microsoft.com/office/drawing/2014/main" val="30806426"/>
                    </a:ext>
                  </a:extLst>
                </a:gridCol>
                <a:gridCol w="1798974">
                  <a:extLst>
                    <a:ext uri="{9D8B030D-6E8A-4147-A177-3AD203B41FA5}">
                      <a16:colId xmlns:a16="http://schemas.microsoft.com/office/drawing/2014/main" val="4192317187"/>
                    </a:ext>
                  </a:extLst>
                </a:gridCol>
                <a:gridCol w="2014344">
                  <a:extLst>
                    <a:ext uri="{9D8B030D-6E8A-4147-A177-3AD203B41FA5}">
                      <a16:colId xmlns:a16="http://schemas.microsoft.com/office/drawing/2014/main" val="3627763207"/>
                    </a:ext>
                  </a:extLst>
                </a:gridCol>
              </a:tblGrid>
              <a:tr h="3882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sentences </a:t>
                      </a:r>
                      <a:endParaRPr lang="en-Q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words </a:t>
                      </a:r>
                      <a:endParaRPr lang="en-Q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Q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polarity</a:t>
                      </a:r>
                      <a:endParaRPr lang="en-Q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871303"/>
                  </a:ext>
                </a:extLst>
              </a:tr>
              <a:tr h="46921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18940</a:t>
                      </a:r>
                      <a:endParaRPr lang="en-Q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465650</a:t>
                      </a:r>
                      <a:endParaRPr lang="en-Q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-0.003 </a:t>
                      </a:r>
                      <a:endParaRPr lang="en-Q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16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55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A3DA6D-FED2-4369-9ACD-B578C8790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3C72DE-4C01-4F6C-9020-327690AD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5627181E-8B3E-4EFB-8F43-17296B86C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50771-0B67-E845-BCF4-A5866ECB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QA" dirty="0">
                <a:solidFill>
                  <a:srgbClr val="EBEBEB"/>
                </a:solidFill>
              </a:rPr>
              <a:t>Polarity over time</a:t>
            </a: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2E45DBDE-EAD7-4DEE-B77D-577BBB0A1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0F5F7A-2FD9-4DBD-AB80-97EA5B90D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2577154" cy="3658689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polarity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DB4BB39-1FD2-E244-B9A9-0E0E1F5EE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48" y="2476884"/>
            <a:ext cx="6863137" cy="401988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6620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83A56-A1D0-CF49-973F-C5665976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QA" dirty="0">
                <a:solidFill>
                  <a:srgbClr val="FFFFFF"/>
                </a:solidFill>
              </a:rPr>
              <a:t>Polarity over time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AD45E23-7C4B-5549-8233-46B38DBCF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586954"/>
              </p:ext>
            </p:extLst>
          </p:nvPr>
        </p:nvGraphicFramePr>
        <p:xfrm>
          <a:off x="332750" y="3382933"/>
          <a:ext cx="4818223" cy="206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970">
                  <a:extLst>
                    <a:ext uri="{9D8B030D-6E8A-4147-A177-3AD203B41FA5}">
                      <a16:colId xmlns:a16="http://schemas.microsoft.com/office/drawing/2014/main" val="1948053106"/>
                    </a:ext>
                  </a:extLst>
                </a:gridCol>
                <a:gridCol w="2774253">
                  <a:extLst>
                    <a:ext uri="{9D8B030D-6E8A-4147-A177-3AD203B41FA5}">
                      <a16:colId xmlns:a16="http://schemas.microsoft.com/office/drawing/2014/main" val="316965461"/>
                    </a:ext>
                  </a:extLst>
                </a:gridCol>
              </a:tblGrid>
              <a:tr h="412474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  <a:endParaRPr lang="en-Q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QA" dirty="0"/>
                        <a:t>Polarity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908758"/>
                  </a:ext>
                </a:extLst>
              </a:tr>
              <a:tr h="412474">
                <a:tc>
                  <a:txBody>
                    <a:bodyPr/>
                    <a:lstStyle/>
                    <a:p>
                      <a:r>
                        <a:rPr lang="en-US" dirty="0"/>
                        <a:t>First week</a:t>
                      </a:r>
                      <a:endParaRPr lang="en-Q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-0.004</a:t>
                      </a:r>
                      <a:endParaRPr lang="en-Q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513139"/>
                  </a:ext>
                </a:extLst>
              </a:tr>
              <a:tr h="412474">
                <a:tc>
                  <a:txBody>
                    <a:bodyPr/>
                    <a:lstStyle/>
                    <a:p>
                      <a:r>
                        <a:rPr lang="en-QA" dirty="0"/>
                        <a:t>Second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0.0002</a:t>
                      </a:r>
                      <a:endParaRPr lang="en-Q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343503"/>
                  </a:ext>
                </a:extLst>
              </a:tr>
              <a:tr h="412474">
                <a:tc>
                  <a:txBody>
                    <a:bodyPr/>
                    <a:lstStyle/>
                    <a:p>
                      <a:r>
                        <a:rPr lang="en-QA" dirty="0"/>
                        <a:t>Third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0.058</a:t>
                      </a:r>
                      <a:endParaRPr lang="en-Q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039634"/>
                  </a:ext>
                </a:extLst>
              </a:tr>
              <a:tr h="41247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QA" dirty="0"/>
                        <a:t>ourth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-0.022</a:t>
                      </a:r>
                      <a:endParaRPr lang="en-Q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08530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70F01E-9EE9-FB40-8071-D7F3F5475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680604"/>
            <a:ext cx="2451546" cy="355565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QA" dirty="0"/>
              <a:t>Weekly Polarity</a:t>
            </a:r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AA3EF9A2-2449-9244-93F3-4762D3B0D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489" y="3161319"/>
            <a:ext cx="4818223" cy="26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3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{AAF30CFF-EF6B-B04C-A232-24DA0698F6D5}tf10001062</Template>
  <TotalTime>255</TotalTime>
  <Words>284</Words>
  <Application>Microsoft Macintosh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Century Gothic</vt:lpstr>
      <vt:lpstr>Marion</vt:lpstr>
      <vt:lpstr>Times New Roman</vt:lpstr>
      <vt:lpstr>Wingdings</vt:lpstr>
      <vt:lpstr>Wingdings 3</vt:lpstr>
      <vt:lpstr>Ion</vt:lpstr>
      <vt:lpstr> WallStreetBets GameStop Analysis </vt:lpstr>
      <vt:lpstr>Agenda</vt:lpstr>
      <vt:lpstr>Purpose of the Analysis </vt:lpstr>
      <vt:lpstr>Problem Statement  </vt:lpstr>
      <vt:lpstr>Methdology </vt:lpstr>
      <vt:lpstr>Preliminary findings  </vt:lpstr>
      <vt:lpstr>Polarity</vt:lpstr>
      <vt:lpstr>Polarity over time</vt:lpstr>
      <vt:lpstr>Polarity over time</vt:lpstr>
      <vt:lpstr>Polarity over time</vt:lpstr>
      <vt:lpstr>Polarity over time</vt:lpstr>
      <vt:lpstr>Polarity vs Adjusted GME score</vt:lpstr>
      <vt:lpstr>Sentiment Analysis</vt:lpstr>
      <vt:lpstr>Sentiment Analysis</vt:lpstr>
      <vt:lpstr>Key Outcomes  </vt:lpstr>
      <vt:lpstr>Recommendations  </vt:lpstr>
      <vt:lpstr>Thank You for your attention and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WallStreetBets GameStop Analysis </dc:title>
  <dc:creator>Nabeel Keloth</dc:creator>
  <cp:lastModifiedBy>Nabeel Keloth</cp:lastModifiedBy>
  <cp:revision>21</cp:revision>
  <dcterms:created xsi:type="dcterms:W3CDTF">2021-03-10T14:55:15Z</dcterms:created>
  <dcterms:modified xsi:type="dcterms:W3CDTF">2021-03-10T20:40:43Z</dcterms:modified>
</cp:coreProperties>
</file>