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AB2B-4827-06E6-1B81-4C78D796DE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8275FC-AEAE-3E1B-E96A-679CBFD001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047F4A-ED3D-3100-1E28-601F93375781}"/>
              </a:ext>
            </a:extLst>
          </p:cNvPr>
          <p:cNvSpPr>
            <a:spLocks noGrp="1"/>
          </p:cNvSpPr>
          <p:nvPr>
            <p:ph type="dt" sz="half" idx="10"/>
          </p:nvPr>
        </p:nvSpPr>
        <p:spPr/>
        <p:txBody>
          <a:bodyPr/>
          <a:lstStyle/>
          <a:p>
            <a:fld id="{4D1D199C-B81D-4E6F-A168-9AC109473645}" type="datetimeFigureOut">
              <a:rPr lang="en-IN" smtClean="0"/>
              <a:t>25-05-2022</a:t>
            </a:fld>
            <a:endParaRPr lang="en-IN"/>
          </a:p>
        </p:txBody>
      </p:sp>
      <p:sp>
        <p:nvSpPr>
          <p:cNvPr id="5" name="Footer Placeholder 4">
            <a:extLst>
              <a:ext uri="{FF2B5EF4-FFF2-40B4-BE49-F238E27FC236}">
                <a16:creationId xmlns:a16="http://schemas.microsoft.com/office/drawing/2014/main" id="{7452394E-F391-99A2-66BA-3844423A8B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75F2B8-7921-FB98-DA2F-F178AAE007C9}"/>
              </a:ext>
            </a:extLst>
          </p:cNvPr>
          <p:cNvSpPr>
            <a:spLocks noGrp="1"/>
          </p:cNvSpPr>
          <p:nvPr>
            <p:ph type="sldNum" sz="quarter" idx="12"/>
          </p:nvPr>
        </p:nvSpPr>
        <p:spPr/>
        <p:txBody>
          <a:bodyPr/>
          <a:lstStyle/>
          <a:p>
            <a:fld id="{FD7ABA4B-B0A2-48A1-8FE8-995B2C6F3DC8}" type="slidenum">
              <a:rPr lang="en-IN" smtClean="0"/>
              <a:t>‹#›</a:t>
            </a:fld>
            <a:endParaRPr lang="en-IN"/>
          </a:p>
        </p:txBody>
      </p:sp>
    </p:spTree>
    <p:extLst>
      <p:ext uri="{BB962C8B-B14F-4D97-AF65-F5344CB8AC3E}">
        <p14:creationId xmlns:p14="http://schemas.microsoft.com/office/powerpoint/2010/main" val="3795559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3664-F62C-F2CC-34DF-655F34A395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8DF9CC-7BE7-0F76-0E48-D97FA474F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38E4F0-A660-834C-6C6B-C0CBB215C1F5}"/>
              </a:ext>
            </a:extLst>
          </p:cNvPr>
          <p:cNvSpPr>
            <a:spLocks noGrp="1"/>
          </p:cNvSpPr>
          <p:nvPr>
            <p:ph type="dt" sz="half" idx="10"/>
          </p:nvPr>
        </p:nvSpPr>
        <p:spPr/>
        <p:txBody>
          <a:bodyPr/>
          <a:lstStyle/>
          <a:p>
            <a:fld id="{4D1D199C-B81D-4E6F-A168-9AC109473645}" type="datetimeFigureOut">
              <a:rPr lang="en-IN" smtClean="0"/>
              <a:t>25-05-2022</a:t>
            </a:fld>
            <a:endParaRPr lang="en-IN"/>
          </a:p>
        </p:txBody>
      </p:sp>
      <p:sp>
        <p:nvSpPr>
          <p:cNvPr id="5" name="Footer Placeholder 4">
            <a:extLst>
              <a:ext uri="{FF2B5EF4-FFF2-40B4-BE49-F238E27FC236}">
                <a16:creationId xmlns:a16="http://schemas.microsoft.com/office/drawing/2014/main" id="{1DA4D5BC-1C90-FCBB-352A-0750FFB063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3BA0A-445D-D5CB-90CD-CA47D90FA994}"/>
              </a:ext>
            </a:extLst>
          </p:cNvPr>
          <p:cNvSpPr>
            <a:spLocks noGrp="1"/>
          </p:cNvSpPr>
          <p:nvPr>
            <p:ph type="sldNum" sz="quarter" idx="12"/>
          </p:nvPr>
        </p:nvSpPr>
        <p:spPr/>
        <p:txBody>
          <a:bodyPr/>
          <a:lstStyle/>
          <a:p>
            <a:fld id="{FD7ABA4B-B0A2-48A1-8FE8-995B2C6F3DC8}" type="slidenum">
              <a:rPr lang="en-IN" smtClean="0"/>
              <a:t>‹#›</a:t>
            </a:fld>
            <a:endParaRPr lang="en-IN"/>
          </a:p>
        </p:txBody>
      </p:sp>
    </p:spTree>
    <p:extLst>
      <p:ext uri="{BB962C8B-B14F-4D97-AF65-F5344CB8AC3E}">
        <p14:creationId xmlns:p14="http://schemas.microsoft.com/office/powerpoint/2010/main" val="11350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9B10B3-F8F1-C7FC-E631-99E8AFECF8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C2E995-5215-5BE6-2B54-CD2C5C7311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59F8BC-75C4-946E-939C-2717FA77224C}"/>
              </a:ext>
            </a:extLst>
          </p:cNvPr>
          <p:cNvSpPr>
            <a:spLocks noGrp="1"/>
          </p:cNvSpPr>
          <p:nvPr>
            <p:ph type="dt" sz="half" idx="10"/>
          </p:nvPr>
        </p:nvSpPr>
        <p:spPr/>
        <p:txBody>
          <a:bodyPr/>
          <a:lstStyle/>
          <a:p>
            <a:fld id="{4D1D199C-B81D-4E6F-A168-9AC109473645}" type="datetimeFigureOut">
              <a:rPr lang="en-IN" smtClean="0"/>
              <a:t>25-05-2022</a:t>
            </a:fld>
            <a:endParaRPr lang="en-IN"/>
          </a:p>
        </p:txBody>
      </p:sp>
      <p:sp>
        <p:nvSpPr>
          <p:cNvPr id="5" name="Footer Placeholder 4">
            <a:extLst>
              <a:ext uri="{FF2B5EF4-FFF2-40B4-BE49-F238E27FC236}">
                <a16:creationId xmlns:a16="http://schemas.microsoft.com/office/drawing/2014/main" id="{BA0BF665-D7C0-4DD1-5027-0A846F64D7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87746E-4B09-8072-2DD3-9C4C2AC577FE}"/>
              </a:ext>
            </a:extLst>
          </p:cNvPr>
          <p:cNvSpPr>
            <a:spLocks noGrp="1"/>
          </p:cNvSpPr>
          <p:nvPr>
            <p:ph type="sldNum" sz="quarter" idx="12"/>
          </p:nvPr>
        </p:nvSpPr>
        <p:spPr/>
        <p:txBody>
          <a:bodyPr/>
          <a:lstStyle/>
          <a:p>
            <a:fld id="{FD7ABA4B-B0A2-48A1-8FE8-995B2C6F3DC8}" type="slidenum">
              <a:rPr lang="en-IN" smtClean="0"/>
              <a:t>‹#›</a:t>
            </a:fld>
            <a:endParaRPr lang="en-IN"/>
          </a:p>
        </p:txBody>
      </p:sp>
    </p:spTree>
    <p:extLst>
      <p:ext uri="{BB962C8B-B14F-4D97-AF65-F5344CB8AC3E}">
        <p14:creationId xmlns:p14="http://schemas.microsoft.com/office/powerpoint/2010/main" val="424429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4074-C742-B7BC-9B62-D467C318B4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C7F1ED-465A-7025-5946-12292E9025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5578E1-B1F5-5AE1-AF4E-EE016C6154BB}"/>
              </a:ext>
            </a:extLst>
          </p:cNvPr>
          <p:cNvSpPr>
            <a:spLocks noGrp="1"/>
          </p:cNvSpPr>
          <p:nvPr>
            <p:ph type="dt" sz="half" idx="10"/>
          </p:nvPr>
        </p:nvSpPr>
        <p:spPr/>
        <p:txBody>
          <a:bodyPr/>
          <a:lstStyle/>
          <a:p>
            <a:fld id="{4D1D199C-B81D-4E6F-A168-9AC109473645}" type="datetimeFigureOut">
              <a:rPr lang="en-IN" smtClean="0"/>
              <a:t>25-05-2022</a:t>
            </a:fld>
            <a:endParaRPr lang="en-IN"/>
          </a:p>
        </p:txBody>
      </p:sp>
      <p:sp>
        <p:nvSpPr>
          <p:cNvPr id="5" name="Footer Placeholder 4">
            <a:extLst>
              <a:ext uri="{FF2B5EF4-FFF2-40B4-BE49-F238E27FC236}">
                <a16:creationId xmlns:a16="http://schemas.microsoft.com/office/drawing/2014/main" id="{B0C74645-ED0E-FD1D-AF0A-5924C57B88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0F5535-5E16-F7BA-42A6-81C1FCE3261A}"/>
              </a:ext>
            </a:extLst>
          </p:cNvPr>
          <p:cNvSpPr>
            <a:spLocks noGrp="1"/>
          </p:cNvSpPr>
          <p:nvPr>
            <p:ph type="sldNum" sz="quarter" idx="12"/>
          </p:nvPr>
        </p:nvSpPr>
        <p:spPr/>
        <p:txBody>
          <a:bodyPr/>
          <a:lstStyle/>
          <a:p>
            <a:fld id="{FD7ABA4B-B0A2-48A1-8FE8-995B2C6F3DC8}" type="slidenum">
              <a:rPr lang="en-IN" smtClean="0"/>
              <a:t>‹#›</a:t>
            </a:fld>
            <a:endParaRPr lang="en-IN"/>
          </a:p>
        </p:txBody>
      </p:sp>
    </p:spTree>
    <p:extLst>
      <p:ext uri="{BB962C8B-B14F-4D97-AF65-F5344CB8AC3E}">
        <p14:creationId xmlns:p14="http://schemas.microsoft.com/office/powerpoint/2010/main" val="78927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F963-0101-C8C5-8DA9-80BFD4FC29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84486C-9168-D73B-9EA1-FE35697157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CD4B8F-3656-9137-74FE-11B240EB42B0}"/>
              </a:ext>
            </a:extLst>
          </p:cNvPr>
          <p:cNvSpPr>
            <a:spLocks noGrp="1"/>
          </p:cNvSpPr>
          <p:nvPr>
            <p:ph type="dt" sz="half" idx="10"/>
          </p:nvPr>
        </p:nvSpPr>
        <p:spPr/>
        <p:txBody>
          <a:bodyPr/>
          <a:lstStyle/>
          <a:p>
            <a:fld id="{4D1D199C-B81D-4E6F-A168-9AC109473645}" type="datetimeFigureOut">
              <a:rPr lang="en-IN" smtClean="0"/>
              <a:t>25-05-2022</a:t>
            </a:fld>
            <a:endParaRPr lang="en-IN"/>
          </a:p>
        </p:txBody>
      </p:sp>
      <p:sp>
        <p:nvSpPr>
          <p:cNvPr id="5" name="Footer Placeholder 4">
            <a:extLst>
              <a:ext uri="{FF2B5EF4-FFF2-40B4-BE49-F238E27FC236}">
                <a16:creationId xmlns:a16="http://schemas.microsoft.com/office/drawing/2014/main" id="{B7BFF8F2-7739-3923-02DD-07837849B8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1F1890-A91A-F245-5BF6-D4EA418BD03D}"/>
              </a:ext>
            </a:extLst>
          </p:cNvPr>
          <p:cNvSpPr>
            <a:spLocks noGrp="1"/>
          </p:cNvSpPr>
          <p:nvPr>
            <p:ph type="sldNum" sz="quarter" idx="12"/>
          </p:nvPr>
        </p:nvSpPr>
        <p:spPr/>
        <p:txBody>
          <a:bodyPr/>
          <a:lstStyle/>
          <a:p>
            <a:fld id="{FD7ABA4B-B0A2-48A1-8FE8-995B2C6F3DC8}" type="slidenum">
              <a:rPr lang="en-IN" smtClean="0"/>
              <a:t>‹#›</a:t>
            </a:fld>
            <a:endParaRPr lang="en-IN"/>
          </a:p>
        </p:txBody>
      </p:sp>
    </p:spTree>
    <p:extLst>
      <p:ext uri="{BB962C8B-B14F-4D97-AF65-F5344CB8AC3E}">
        <p14:creationId xmlns:p14="http://schemas.microsoft.com/office/powerpoint/2010/main" val="100247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2369-FB60-E5BD-0F2F-B0BF6C9F4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6D58C2-3200-0EAE-FF18-517E12C9FB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032F44-703C-9702-C689-2CA3DC23B7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817B0E-0F76-34E6-B376-08B4FA6EA7F8}"/>
              </a:ext>
            </a:extLst>
          </p:cNvPr>
          <p:cNvSpPr>
            <a:spLocks noGrp="1"/>
          </p:cNvSpPr>
          <p:nvPr>
            <p:ph type="dt" sz="half" idx="10"/>
          </p:nvPr>
        </p:nvSpPr>
        <p:spPr/>
        <p:txBody>
          <a:bodyPr/>
          <a:lstStyle/>
          <a:p>
            <a:fld id="{4D1D199C-B81D-4E6F-A168-9AC109473645}" type="datetimeFigureOut">
              <a:rPr lang="en-IN" smtClean="0"/>
              <a:t>25-05-2022</a:t>
            </a:fld>
            <a:endParaRPr lang="en-IN"/>
          </a:p>
        </p:txBody>
      </p:sp>
      <p:sp>
        <p:nvSpPr>
          <p:cNvPr id="6" name="Footer Placeholder 5">
            <a:extLst>
              <a:ext uri="{FF2B5EF4-FFF2-40B4-BE49-F238E27FC236}">
                <a16:creationId xmlns:a16="http://schemas.microsoft.com/office/drawing/2014/main" id="{4B60759B-2C7C-2BA1-DAF1-0974737EDE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F0F27-B075-00B4-4468-37AC73C8F9A9}"/>
              </a:ext>
            </a:extLst>
          </p:cNvPr>
          <p:cNvSpPr>
            <a:spLocks noGrp="1"/>
          </p:cNvSpPr>
          <p:nvPr>
            <p:ph type="sldNum" sz="quarter" idx="12"/>
          </p:nvPr>
        </p:nvSpPr>
        <p:spPr/>
        <p:txBody>
          <a:bodyPr/>
          <a:lstStyle/>
          <a:p>
            <a:fld id="{FD7ABA4B-B0A2-48A1-8FE8-995B2C6F3DC8}" type="slidenum">
              <a:rPr lang="en-IN" smtClean="0"/>
              <a:t>‹#›</a:t>
            </a:fld>
            <a:endParaRPr lang="en-IN"/>
          </a:p>
        </p:txBody>
      </p:sp>
    </p:spTree>
    <p:extLst>
      <p:ext uri="{BB962C8B-B14F-4D97-AF65-F5344CB8AC3E}">
        <p14:creationId xmlns:p14="http://schemas.microsoft.com/office/powerpoint/2010/main" val="3017099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F1E4-20D5-0DC0-1A5F-40AEC57720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66110A-E538-59A8-7E24-1EC70C90EB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4BFA95-B998-793C-F0EB-2DFF42069F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0E4FC5-42A1-4BFA-4E74-B99E5E5182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B8442-9E3A-D28E-A014-0C50CD6D2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654AD1-8331-ED70-5396-A456E04A7231}"/>
              </a:ext>
            </a:extLst>
          </p:cNvPr>
          <p:cNvSpPr>
            <a:spLocks noGrp="1"/>
          </p:cNvSpPr>
          <p:nvPr>
            <p:ph type="dt" sz="half" idx="10"/>
          </p:nvPr>
        </p:nvSpPr>
        <p:spPr/>
        <p:txBody>
          <a:bodyPr/>
          <a:lstStyle/>
          <a:p>
            <a:fld id="{4D1D199C-B81D-4E6F-A168-9AC109473645}" type="datetimeFigureOut">
              <a:rPr lang="en-IN" smtClean="0"/>
              <a:t>25-05-2022</a:t>
            </a:fld>
            <a:endParaRPr lang="en-IN"/>
          </a:p>
        </p:txBody>
      </p:sp>
      <p:sp>
        <p:nvSpPr>
          <p:cNvPr id="8" name="Footer Placeholder 7">
            <a:extLst>
              <a:ext uri="{FF2B5EF4-FFF2-40B4-BE49-F238E27FC236}">
                <a16:creationId xmlns:a16="http://schemas.microsoft.com/office/drawing/2014/main" id="{EEEDE19D-A7BF-FA81-4593-1E3032912B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BE369E-28B4-36C2-8EC7-330E4BD3EC09}"/>
              </a:ext>
            </a:extLst>
          </p:cNvPr>
          <p:cNvSpPr>
            <a:spLocks noGrp="1"/>
          </p:cNvSpPr>
          <p:nvPr>
            <p:ph type="sldNum" sz="quarter" idx="12"/>
          </p:nvPr>
        </p:nvSpPr>
        <p:spPr/>
        <p:txBody>
          <a:bodyPr/>
          <a:lstStyle/>
          <a:p>
            <a:fld id="{FD7ABA4B-B0A2-48A1-8FE8-995B2C6F3DC8}" type="slidenum">
              <a:rPr lang="en-IN" smtClean="0"/>
              <a:t>‹#›</a:t>
            </a:fld>
            <a:endParaRPr lang="en-IN"/>
          </a:p>
        </p:txBody>
      </p:sp>
    </p:spTree>
    <p:extLst>
      <p:ext uri="{BB962C8B-B14F-4D97-AF65-F5344CB8AC3E}">
        <p14:creationId xmlns:p14="http://schemas.microsoft.com/office/powerpoint/2010/main" val="16876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F085-D955-C391-7BCD-5A8F5A4CDC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AC88B8-9F42-CFC1-E4D7-4CA4A7C9121D}"/>
              </a:ext>
            </a:extLst>
          </p:cNvPr>
          <p:cNvSpPr>
            <a:spLocks noGrp="1"/>
          </p:cNvSpPr>
          <p:nvPr>
            <p:ph type="dt" sz="half" idx="10"/>
          </p:nvPr>
        </p:nvSpPr>
        <p:spPr/>
        <p:txBody>
          <a:bodyPr/>
          <a:lstStyle/>
          <a:p>
            <a:fld id="{4D1D199C-B81D-4E6F-A168-9AC109473645}" type="datetimeFigureOut">
              <a:rPr lang="en-IN" smtClean="0"/>
              <a:t>25-05-2022</a:t>
            </a:fld>
            <a:endParaRPr lang="en-IN"/>
          </a:p>
        </p:txBody>
      </p:sp>
      <p:sp>
        <p:nvSpPr>
          <p:cNvPr id="4" name="Footer Placeholder 3">
            <a:extLst>
              <a:ext uri="{FF2B5EF4-FFF2-40B4-BE49-F238E27FC236}">
                <a16:creationId xmlns:a16="http://schemas.microsoft.com/office/drawing/2014/main" id="{4069E033-144D-7E15-E2AF-7DA4A3C9C7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707867-49B7-F23B-5D31-F426A5588851}"/>
              </a:ext>
            </a:extLst>
          </p:cNvPr>
          <p:cNvSpPr>
            <a:spLocks noGrp="1"/>
          </p:cNvSpPr>
          <p:nvPr>
            <p:ph type="sldNum" sz="quarter" idx="12"/>
          </p:nvPr>
        </p:nvSpPr>
        <p:spPr/>
        <p:txBody>
          <a:bodyPr/>
          <a:lstStyle/>
          <a:p>
            <a:fld id="{FD7ABA4B-B0A2-48A1-8FE8-995B2C6F3DC8}" type="slidenum">
              <a:rPr lang="en-IN" smtClean="0"/>
              <a:t>‹#›</a:t>
            </a:fld>
            <a:endParaRPr lang="en-IN"/>
          </a:p>
        </p:txBody>
      </p:sp>
    </p:spTree>
    <p:extLst>
      <p:ext uri="{BB962C8B-B14F-4D97-AF65-F5344CB8AC3E}">
        <p14:creationId xmlns:p14="http://schemas.microsoft.com/office/powerpoint/2010/main" val="743920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ED6513-E746-02A2-0FDE-54F10A0396BD}"/>
              </a:ext>
            </a:extLst>
          </p:cNvPr>
          <p:cNvSpPr>
            <a:spLocks noGrp="1"/>
          </p:cNvSpPr>
          <p:nvPr>
            <p:ph type="dt" sz="half" idx="10"/>
          </p:nvPr>
        </p:nvSpPr>
        <p:spPr/>
        <p:txBody>
          <a:bodyPr/>
          <a:lstStyle/>
          <a:p>
            <a:fld id="{4D1D199C-B81D-4E6F-A168-9AC109473645}" type="datetimeFigureOut">
              <a:rPr lang="en-IN" smtClean="0"/>
              <a:t>25-05-2022</a:t>
            </a:fld>
            <a:endParaRPr lang="en-IN"/>
          </a:p>
        </p:txBody>
      </p:sp>
      <p:sp>
        <p:nvSpPr>
          <p:cNvPr id="3" name="Footer Placeholder 2">
            <a:extLst>
              <a:ext uri="{FF2B5EF4-FFF2-40B4-BE49-F238E27FC236}">
                <a16:creationId xmlns:a16="http://schemas.microsoft.com/office/drawing/2014/main" id="{57FC50DD-08F0-0DD1-CC94-C845D2F169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56837A-5555-9B25-E428-9CB40532AB44}"/>
              </a:ext>
            </a:extLst>
          </p:cNvPr>
          <p:cNvSpPr>
            <a:spLocks noGrp="1"/>
          </p:cNvSpPr>
          <p:nvPr>
            <p:ph type="sldNum" sz="quarter" idx="12"/>
          </p:nvPr>
        </p:nvSpPr>
        <p:spPr/>
        <p:txBody>
          <a:bodyPr/>
          <a:lstStyle/>
          <a:p>
            <a:fld id="{FD7ABA4B-B0A2-48A1-8FE8-995B2C6F3DC8}" type="slidenum">
              <a:rPr lang="en-IN" smtClean="0"/>
              <a:t>‹#›</a:t>
            </a:fld>
            <a:endParaRPr lang="en-IN"/>
          </a:p>
        </p:txBody>
      </p:sp>
    </p:spTree>
    <p:extLst>
      <p:ext uri="{BB962C8B-B14F-4D97-AF65-F5344CB8AC3E}">
        <p14:creationId xmlns:p14="http://schemas.microsoft.com/office/powerpoint/2010/main" val="128564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95E3-8A49-5108-2AC2-F57C57CA8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5AFA37-11EF-29C8-AC72-D852BCB96B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F35450-E9BF-330E-FC08-64B1D8E04C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BD9DA-76CB-5AA8-4EB1-5CF834A065BD}"/>
              </a:ext>
            </a:extLst>
          </p:cNvPr>
          <p:cNvSpPr>
            <a:spLocks noGrp="1"/>
          </p:cNvSpPr>
          <p:nvPr>
            <p:ph type="dt" sz="half" idx="10"/>
          </p:nvPr>
        </p:nvSpPr>
        <p:spPr/>
        <p:txBody>
          <a:bodyPr/>
          <a:lstStyle/>
          <a:p>
            <a:fld id="{4D1D199C-B81D-4E6F-A168-9AC109473645}" type="datetimeFigureOut">
              <a:rPr lang="en-IN" smtClean="0"/>
              <a:t>25-05-2022</a:t>
            </a:fld>
            <a:endParaRPr lang="en-IN"/>
          </a:p>
        </p:txBody>
      </p:sp>
      <p:sp>
        <p:nvSpPr>
          <p:cNvPr id="6" name="Footer Placeholder 5">
            <a:extLst>
              <a:ext uri="{FF2B5EF4-FFF2-40B4-BE49-F238E27FC236}">
                <a16:creationId xmlns:a16="http://schemas.microsoft.com/office/drawing/2014/main" id="{209A07FB-39A5-F97B-6D64-A5773A6F6D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A250EA-7A38-0332-24A8-9AEFF1718F93}"/>
              </a:ext>
            </a:extLst>
          </p:cNvPr>
          <p:cNvSpPr>
            <a:spLocks noGrp="1"/>
          </p:cNvSpPr>
          <p:nvPr>
            <p:ph type="sldNum" sz="quarter" idx="12"/>
          </p:nvPr>
        </p:nvSpPr>
        <p:spPr/>
        <p:txBody>
          <a:bodyPr/>
          <a:lstStyle/>
          <a:p>
            <a:fld id="{FD7ABA4B-B0A2-48A1-8FE8-995B2C6F3DC8}" type="slidenum">
              <a:rPr lang="en-IN" smtClean="0"/>
              <a:t>‹#›</a:t>
            </a:fld>
            <a:endParaRPr lang="en-IN"/>
          </a:p>
        </p:txBody>
      </p:sp>
    </p:spTree>
    <p:extLst>
      <p:ext uri="{BB962C8B-B14F-4D97-AF65-F5344CB8AC3E}">
        <p14:creationId xmlns:p14="http://schemas.microsoft.com/office/powerpoint/2010/main" val="59037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1C46-835A-BE76-D6DE-A7EB2CFAC8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7F8798-1AD3-95E1-33B7-FCDACBD74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4617C9-5D9A-B837-4C0C-1A484C48F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B7EFB-45F9-83B0-B1E7-DDDAB811C3BB}"/>
              </a:ext>
            </a:extLst>
          </p:cNvPr>
          <p:cNvSpPr>
            <a:spLocks noGrp="1"/>
          </p:cNvSpPr>
          <p:nvPr>
            <p:ph type="dt" sz="half" idx="10"/>
          </p:nvPr>
        </p:nvSpPr>
        <p:spPr/>
        <p:txBody>
          <a:bodyPr/>
          <a:lstStyle/>
          <a:p>
            <a:fld id="{4D1D199C-B81D-4E6F-A168-9AC109473645}" type="datetimeFigureOut">
              <a:rPr lang="en-IN" smtClean="0"/>
              <a:t>25-05-2022</a:t>
            </a:fld>
            <a:endParaRPr lang="en-IN"/>
          </a:p>
        </p:txBody>
      </p:sp>
      <p:sp>
        <p:nvSpPr>
          <p:cNvPr id="6" name="Footer Placeholder 5">
            <a:extLst>
              <a:ext uri="{FF2B5EF4-FFF2-40B4-BE49-F238E27FC236}">
                <a16:creationId xmlns:a16="http://schemas.microsoft.com/office/drawing/2014/main" id="{4898B4A4-BE1B-F7A8-50B0-7105A940AE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24B270-8833-B329-6A7D-8D42440939B4}"/>
              </a:ext>
            </a:extLst>
          </p:cNvPr>
          <p:cNvSpPr>
            <a:spLocks noGrp="1"/>
          </p:cNvSpPr>
          <p:nvPr>
            <p:ph type="sldNum" sz="quarter" idx="12"/>
          </p:nvPr>
        </p:nvSpPr>
        <p:spPr/>
        <p:txBody>
          <a:bodyPr/>
          <a:lstStyle/>
          <a:p>
            <a:fld id="{FD7ABA4B-B0A2-48A1-8FE8-995B2C6F3DC8}" type="slidenum">
              <a:rPr lang="en-IN" smtClean="0"/>
              <a:t>‹#›</a:t>
            </a:fld>
            <a:endParaRPr lang="en-IN"/>
          </a:p>
        </p:txBody>
      </p:sp>
    </p:spTree>
    <p:extLst>
      <p:ext uri="{BB962C8B-B14F-4D97-AF65-F5344CB8AC3E}">
        <p14:creationId xmlns:p14="http://schemas.microsoft.com/office/powerpoint/2010/main" val="2375939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472133-79DD-6A3B-DFA9-C5767595AC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29C55-3B9A-61C7-1230-F8C849510E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61E981-78D1-5691-6707-AA9B5976B0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D199C-B81D-4E6F-A168-9AC109473645}" type="datetimeFigureOut">
              <a:rPr lang="en-IN" smtClean="0"/>
              <a:t>25-05-2022</a:t>
            </a:fld>
            <a:endParaRPr lang="en-IN"/>
          </a:p>
        </p:txBody>
      </p:sp>
      <p:sp>
        <p:nvSpPr>
          <p:cNvPr id="5" name="Footer Placeholder 4">
            <a:extLst>
              <a:ext uri="{FF2B5EF4-FFF2-40B4-BE49-F238E27FC236}">
                <a16:creationId xmlns:a16="http://schemas.microsoft.com/office/drawing/2014/main" id="{44D00612-FE0D-179B-C6E9-089B4EEB00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DCF22A-3785-6C13-C799-C4270415AB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ABA4B-B0A2-48A1-8FE8-995B2C6F3DC8}" type="slidenum">
              <a:rPr lang="en-IN" smtClean="0"/>
              <a:t>‹#›</a:t>
            </a:fld>
            <a:endParaRPr lang="en-IN"/>
          </a:p>
        </p:txBody>
      </p:sp>
    </p:spTree>
    <p:extLst>
      <p:ext uri="{BB962C8B-B14F-4D97-AF65-F5344CB8AC3E}">
        <p14:creationId xmlns:p14="http://schemas.microsoft.com/office/powerpoint/2010/main" val="1203854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26C6-8655-7340-E9A3-7C25C3F49517}"/>
              </a:ext>
            </a:extLst>
          </p:cNvPr>
          <p:cNvSpPr>
            <a:spLocks noGrp="1"/>
          </p:cNvSpPr>
          <p:nvPr>
            <p:ph type="ctrTitle"/>
          </p:nvPr>
        </p:nvSpPr>
        <p:spPr>
          <a:xfrm>
            <a:off x="1524000" y="927810"/>
            <a:ext cx="9144000" cy="1543016"/>
          </a:xfrm>
        </p:spPr>
        <p:txBody>
          <a:bodyPr>
            <a:normAutofit fontScale="90000"/>
          </a:bodyPr>
          <a:lstStyle/>
          <a:p>
            <a:r>
              <a:rPr lang="en-US" dirty="0"/>
              <a:t> </a:t>
            </a:r>
            <a:r>
              <a:rPr lang="en-US" sz="2200" b="1" dirty="0">
                <a:latin typeface="Times New Roman" panose="02020603050405020304" pitchFamily="18" charset="0"/>
                <a:cs typeface="Times New Roman" panose="02020603050405020304" pitchFamily="18" charset="0"/>
              </a:rPr>
              <a:t>A Project/Dissertation/Seminar Report</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PRESENTATION </a:t>
            </a:r>
            <a:br>
              <a:rPr lang="en-US" sz="22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800" b="1" i="1" dirty="0">
                <a:latin typeface="Times New Roman" panose="02020603050405020304" pitchFamily="18" charset="0"/>
                <a:cs typeface="Times New Roman" panose="02020603050405020304" pitchFamily="18" charset="0"/>
              </a:rPr>
              <a:t>Chatbots: Past, Present and Future</a:t>
            </a:r>
            <a:endParaRPr lang="en-IN" b="1" i="1" dirty="0"/>
          </a:p>
        </p:txBody>
      </p:sp>
      <p:sp>
        <p:nvSpPr>
          <p:cNvPr id="3" name="Subtitle 2">
            <a:extLst>
              <a:ext uri="{FF2B5EF4-FFF2-40B4-BE49-F238E27FC236}">
                <a16:creationId xmlns:a16="http://schemas.microsoft.com/office/drawing/2014/main" id="{8AE2CDE2-F563-8B45-B96B-712D7C755A4B}"/>
              </a:ext>
            </a:extLst>
          </p:cNvPr>
          <p:cNvSpPr>
            <a:spLocks noGrp="1"/>
          </p:cNvSpPr>
          <p:nvPr>
            <p:ph type="subTitle" idx="1"/>
          </p:nvPr>
        </p:nvSpPr>
        <p:spPr>
          <a:xfrm>
            <a:off x="1138136" y="3326861"/>
            <a:ext cx="10116766" cy="3103122"/>
          </a:xfrm>
        </p:spPr>
        <p:txBody>
          <a:bodyPr>
            <a:normAutofit fontScale="92500" lnSpcReduction="20000"/>
          </a:bodyPr>
          <a:lstStyle/>
          <a:p>
            <a:pPr algn="l"/>
            <a:r>
              <a:rPr lang="en-US" sz="2400" b="1" i="1" dirty="0">
                <a:latin typeface="Times New Roman" panose="02020603050405020304" pitchFamily="18" charset="0"/>
                <a:cs typeface="Times New Roman" panose="02020603050405020304" pitchFamily="18" charset="0"/>
              </a:rPr>
              <a:t>SUBMITTED BY					SUPERVISED BY </a:t>
            </a:r>
          </a:p>
          <a:p>
            <a:pPr algn="l"/>
            <a:r>
              <a:rPr lang="en-US" sz="2400" b="1" dirty="0">
                <a:latin typeface="Times New Roman" panose="02020603050405020304" pitchFamily="18" charset="0"/>
                <a:cs typeface="Times New Roman" panose="02020603050405020304" pitchFamily="18" charset="0"/>
              </a:rPr>
              <a:t>Nabeel Syed Hasan					Mr. Piyush Kumar Gupta</a:t>
            </a:r>
          </a:p>
          <a:p>
            <a:pPr algn="l"/>
            <a:r>
              <a:rPr lang="en-US" sz="2400" b="1" dirty="0">
                <a:latin typeface="Times New Roman" panose="02020603050405020304" pitchFamily="18" charset="0"/>
                <a:cs typeface="Times New Roman" panose="02020603050405020304" pitchFamily="18" charset="0"/>
              </a:rPr>
              <a:t>2019-301-041						Assistant Professor	</a:t>
            </a:r>
          </a:p>
          <a:p>
            <a:pPr algn="l"/>
            <a:r>
              <a:rPr lang="en-US" sz="2400" b="1" dirty="0">
                <a:latin typeface="Times New Roman" panose="02020603050405020304" pitchFamily="18" charset="0"/>
                <a:cs typeface="Times New Roman" panose="02020603050405020304" pitchFamily="18" charset="0"/>
              </a:rPr>
              <a:t>BCA</a:t>
            </a:r>
          </a:p>
          <a:p>
            <a:r>
              <a:rPr lang="en-US" sz="2400" b="1" i="1" dirty="0">
                <a:latin typeface="Times New Roman" panose="02020603050405020304" pitchFamily="18" charset="0"/>
                <a:cs typeface="Times New Roman" panose="02020603050405020304" pitchFamily="18" charset="0"/>
              </a:rPr>
              <a:t>SUBMITTED TO</a:t>
            </a:r>
          </a:p>
          <a:p>
            <a:r>
              <a:rPr lang="en-US" sz="2400" b="1" dirty="0">
                <a:latin typeface="Times New Roman" panose="02020603050405020304" pitchFamily="18" charset="0"/>
                <a:cs typeface="Times New Roman" panose="02020603050405020304" pitchFamily="18" charset="0"/>
              </a:rPr>
              <a:t>Department of Computer Science &amp; Engineering</a:t>
            </a:r>
          </a:p>
          <a:p>
            <a:r>
              <a:rPr lang="en-US" sz="2400" b="1" dirty="0">
                <a:latin typeface="Times New Roman" panose="02020603050405020304" pitchFamily="18" charset="0"/>
                <a:cs typeface="Times New Roman" panose="02020603050405020304" pitchFamily="18" charset="0"/>
              </a:rPr>
              <a:t>School of Engineering Sciences &amp; Technology</a:t>
            </a:r>
          </a:p>
          <a:p>
            <a:r>
              <a:rPr lang="en-US" sz="2400" b="1" dirty="0">
                <a:latin typeface="Times New Roman" panose="02020603050405020304" pitchFamily="18" charset="0"/>
                <a:cs typeface="Times New Roman" panose="02020603050405020304" pitchFamily="18" charset="0"/>
              </a:rPr>
              <a:t>JAMIA   HAMDARD</a:t>
            </a:r>
          </a:p>
        </p:txBody>
      </p:sp>
      <p:pic>
        <p:nvPicPr>
          <p:cNvPr id="4" name="Picture 3">
            <a:extLst>
              <a:ext uri="{FF2B5EF4-FFF2-40B4-BE49-F238E27FC236}">
                <a16:creationId xmlns:a16="http://schemas.microsoft.com/office/drawing/2014/main" id="{96E108EF-2726-C18A-7512-4222011BF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22" y="2830793"/>
            <a:ext cx="1683057" cy="1543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0750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C63A-E58A-8AD2-294F-DB39328B17DE}"/>
              </a:ext>
            </a:extLst>
          </p:cNvPr>
          <p:cNvSpPr>
            <a:spLocks noGrp="1"/>
          </p:cNvSpPr>
          <p:nvPr>
            <p:ph type="title"/>
          </p:nvPr>
        </p:nvSpPr>
        <p:spPr/>
        <p:txBody>
          <a:bodyPr>
            <a:normAutofit/>
          </a:bodyPr>
          <a:lstStyle/>
          <a:p>
            <a:pPr algn="ctr"/>
            <a:r>
              <a:rPr lang="en-IN" sz="2800" dirty="0">
                <a:latin typeface="Times New Roman" panose="02020603050405020304" pitchFamily="18" charset="0"/>
                <a:cs typeface="Times New Roman" panose="02020603050405020304" pitchFamily="18" charset="0"/>
              </a:rPr>
              <a:t>Future Scope of Chatbots</a:t>
            </a:r>
          </a:p>
        </p:txBody>
      </p:sp>
      <p:sp>
        <p:nvSpPr>
          <p:cNvPr id="3" name="Content Placeholder 2">
            <a:extLst>
              <a:ext uri="{FF2B5EF4-FFF2-40B4-BE49-F238E27FC236}">
                <a16:creationId xmlns:a16="http://schemas.microsoft.com/office/drawing/2014/main" id="{852DDD6F-5CE7-E6F4-9006-F7666E916494}"/>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According to [20], [21] and [22] the main improvements that could greatly increase the efficiency and productivity of chatbots are:</a:t>
            </a:r>
          </a:p>
          <a:p>
            <a:pPr marL="447675"/>
            <a:r>
              <a:rPr lang="en-US" sz="2000" dirty="0">
                <a:latin typeface="Times New Roman" panose="02020603050405020304" pitchFamily="18" charset="0"/>
                <a:cs typeface="Times New Roman" panose="02020603050405020304" pitchFamily="18" charset="0"/>
              </a:rPr>
              <a:t>Processing emotions</a:t>
            </a:r>
          </a:p>
          <a:p>
            <a:pPr marL="447675"/>
            <a:r>
              <a:rPr lang="en-US" sz="2000" dirty="0">
                <a:latin typeface="Times New Roman" panose="02020603050405020304" pitchFamily="18" charset="0"/>
                <a:cs typeface="Times New Roman" panose="02020603050405020304" pitchFamily="18" charset="0"/>
              </a:rPr>
              <a:t>Voice bots will become more common</a:t>
            </a:r>
          </a:p>
          <a:p>
            <a:pPr marL="447675"/>
            <a:r>
              <a:rPr lang="en-US" sz="2000" dirty="0">
                <a:latin typeface="Times New Roman" panose="02020603050405020304" pitchFamily="18" charset="0"/>
                <a:cs typeface="Times New Roman" panose="02020603050405020304" pitchFamily="18" charset="0"/>
              </a:rPr>
              <a:t>Chatbots will become more human-like in their </a:t>
            </a:r>
            <a:r>
              <a:rPr lang="en-US" sz="2000" dirty="0" err="1">
                <a:latin typeface="Times New Roman" panose="02020603050405020304" pitchFamily="18" charset="0"/>
                <a:cs typeface="Times New Roman" panose="02020603050405020304" pitchFamily="18" charset="0"/>
              </a:rPr>
              <a:t>behaviour</a:t>
            </a:r>
            <a:endParaRPr lang="en-US" sz="2000" dirty="0">
              <a:latin typeface="Times New Roman" panose="02020603050405020304" pitchFamily="18" charset="0"/>
              <a:cs typeface="Times New Roman" panose="02020603050405020304" pitchFamily="18" charset="0"/>
            </a:endParaRPr>
          </a:p>
          <a:p>
            <a:pPr marL="447675"/>
            <a:r>
              <a:rPr lang="en-US" sz="2000" dirty="0">
                <a:latin typeface="Times New Roman" panose="02020603050405020304" pitchFamily="18" charset="0"/>
                <a:cs typeface="Times New Roman" panose="02020603050405020304" pitchFamily="18" charset="0"/>
              </a:rPr>
              <a:t>Banking and Financial Industry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568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74BC-7DBB-A44F-D725-ADD0988149B8}"/>
              </a:ext>
            </a:extLst>
          </p:cNvPr>
          <p:cNvSpPr>
            <a:spLocks noGrp="1"/>
          </p:cNvSpPr>
          <p:nvPr>
            <p:ph type="title"/>
          </p:nvPr>
        </p:nvSpPr>
        <p:spPr/>
        <p:txBody>
          <a:bodyPr>
            <a:normAutofit/>
          </a:bodyPr>
          <a:lstStyle/>
          <a:p>
            <a:pPr algn="ctr"/>
            <a:r>
              <a:rPr lang="en-IN" sz="2800" dirty="0">
                <a:latin typeface="Times New Roman" panose="02020603050405020304" pitchFamily="18" charset="0"/>
                <a:cs typeface="Times New Roman" panose="02020603050405020304" pitchFamily="18" charset="0"/>
              </a:rPr>
              <a:t>Future Scope of Chatbots</a:t>
            </a:r>
          </a:p>
        </p:txBody>
      </p:sp>
      <p:sp>
        <p:nvSpPr>
          <p:cNvPr id="3" name="Content Placeholder 2">
            <a:extLst>
              <a:ext uri="{FF2B5EF4-FFF2-40B4-BE49-F238E27FC236}">
                <a16:creationId xmlns:a16="http://schemas.microsoft.com/office/drawing/2014/main" id="{3616E7F7-F560-AB52-E62B-A00D6C9752E6}"/>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Map showing Growth of Chatbots in Different Countries and Graph showing chatbot adoption across different industries [24], [25]:</a:t>
            </a: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9BA90D2-40E6-21B0-CAEA-7A31167A8B1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74" r="-1953" b="4907"/>
          <a:stretch/>
        </p:blipFill>
        <p:spPr bwMode="auto">
          <a:xfrm>
            <a:off x="838200" y="2466221"/>
            <a:ext cx="5883613" cy="3070146"/>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B9FADE8F-083C-C0BD-4023-36AD586CEF28}"/>
              </a:ext>
            </a:extLst>
          </p:cNvPr>
          <p:cNvPicPr>
            <a:picLocks noChangeAspect="1"/>
          </p:cNvPicPr>
          <p:nvPr/>
        </p:nvPicPr>
        <p:blipFill rotWithShape="1">
          <a:blip r:embed="rId3">
            <a:extLst>
              <a:ext uri="{28A0092B-C50C-407E-A947-70E740481C1C}">
                <a14:useLocalDpi xmlns:a14="http://schemas.microsoft.com/office/drawing/2010/main" val="0"/>
              </a:ext>
            </a:extLst>
          </a:blip>
          <a:srcRect l="6381" t="7682" b="9054"/>
          <a:stretch/>
        </p:blipFill>
        <p:spPr bwMode="auto">
          <a:xfrm>
            <a:off x="6500982" y="2415571"/>
            <a:ext cx="5073650" cy="31654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2146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CBA2-2AF9-D565-B76C-C4902BCBE1AE}"/>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Programming a Basic Retrieval-Based Chatbot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F6C6D2-652E-424D-D40E-536ABF27524C}"/>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different languages and libraries used for the development of this chatbot:</a:t>
            </a:r>
          </a:p>
          <a:p>
            <a:pPr marL="447675"/>
            <a:r>
              <a:rPr lang="en-IN" sz="2000" dirty="0">
                <a:latin typeface="Times New Roman" panose="02020603050405020304" pitchFamily="18" charset="0"/>
                <a:cs typeface="Times New Roman" panose="02020603050405020304" pitchFamily="18" charset="0"/>
              </a:rPr>
              <a:t>Python</a:t>
            </a:r>
          </a:p>
          <a:p>
            <a:pPr marL="447675"/>
            <a:r>
              <a:rPr lang="en-IN" sz="2000" dirty="0">
                <a:latin typeface="Times New Roman" panose="02020603050405020304" pitchFamily="18" charset="0"/>
                <a:cs typeface="Times New Roman" panose="02020603050405020304" pitchFamily="18" charset="0"/>
              </a:rPr>
              <a:t>TensorFlow</a:t>
            </a:r>
          </a:p>
          <a:p>
            <a:pPr marL="447675"/>
            <a:r>
              <a:rPr lang="en-IN" sz="2000" dirty="0" err="1">
                <a:latin typeface="Times New Roman" panose="02020603050405020304" pitchFamily="18" charset="0"/>
                <a:cs typeface="Times New Roman" panose="02020603050405020304" pitchFamily="18" charset="0"/>
              </a:rPr>
              <a:t>Keras</a:t>
            </a:r>
            <a:endParaRPr lang="en-IN" sz="2000" dirty="0">
              <a:latin typeface="Times New Roman" panose="02020603050405020304" pitchFamily="18" charset="0"/>
              <a:cs typeface="Times New Roman" panose="02020603050405020304" pitchFamily="18" charset="0"/>
            </a:endParaRPr>
          </a:p>
          <a:p>
            <a:pPr marL="447675"/>
            <a:r>
              <a:rPr lang="en-IN" sz="2000" dirty="0">
                <a:latin typeface="Times New Roman" panose="02020603050405020304" pitchFamily="18" charset="0"/>
                <a:cs typeface="Times New Roman" panose="02020603050405020304" pitchFamily="18" charset="0"/>
              </a:rPr>
              <a:t>Natural Language </a:t>
            </a:r>
            <a:r>
              <a:rPr lang="en-IN" sz="2000" dirty="0" err="1">
                <a:latin typeface="Times New Roman" panose="02020603050405020304" pitchFamily="18" charset="0"/>
                <a:cs typeface="Times New Roman" panose="02020603050405020304" pitchFamily="18" charset="0"/>
              </a:rPr>
              <a:t>ToolKit</a:t>
            </a:r>
            <a:r>
              <a:rPr lang="en-IN" sz="2000" dirty="0">
                <a:latin typeface="Times New Roman" panose="02020603050405020304" pitchFamily="18" charset="0"/>
                <a:cs typeface="Times New Roman" panose="02020603050405020304" pitchFamily="18" charset="0"/>
              </a:rPr>
              <a:t> (NLTK)</a:t>
            </a:r>
          </a:p>
          <a:p>
            <a:pPr marL="447675"/>
            <a:r>
              <a:rPr lang="en-IN" sz="2000" dirty="0" err="1">
                <a:latin typeface="Times New Roman" panose="02020603050405020304" pitchFamily="18" charset="0"/>
                <a:cs typeface="Times New Roman" panose="02020603050405020304" pitchFamily="18" charset="0"/>
              </a:rPr>
              <a:t>Tkinter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462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245B-274D-08F6-3A55-A19FE4EE8469}"/>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Programming a Basic Retrieval-Based Chatbot</a:t>
            </a:r>
            <a:endParaRPr lang="en-IN" sz="2800" dirty="0"/>
          </a:p>
        </p:txBody>
      </p:sp>
      <p:pic>
        <p:nvPicPr>
          <p:cNvPr id="12" name="Content Placeholder 11">
            <a:extLst>
              <a:ext uri="{FF2B5EF4-FFF2-40B4-BE49-F238E27FC236}">
                <a16:creationId xmlns:a16="http://schemas.microsoft.com/office/drawing/2014/main" id="{3F9848AA-93D7-3C7B-6838-68F8FAF47379}"/>
              </a:ext>
            </a:extLst>
          </p:cNvPr>
          <p:cNvPicPr>
            <a:picLocks noGrp="1" noChangeAspect="1"/>
          </p:cNvPicPr>
          <p:nvPr>
            <p:ph idx="1"/>
          </p:nvPr>
        </p:nvPicPr>
        <p:blipFill rotWithShape="1">
          <a:blip r:embed="rId2"/>
          <a:srcRect r="4847"/>
          <a:stretch/>
        </p:blipFill>
        <p:spPr>
          <a:xfrm>
            <a:off x="632298" y="3191532"/>
            <a:ext cx="5266134" cy="1056275"/>
          </a:xfrm>
          <a:prstGeom prst="rect">
            <a:avLst/>
          </a:prstGeom>
        </p:spPr>
      </p:pic>
      <p:pic>
        <p:nvPicPr>
          <p:cNvPr id="13" name="Picture 12">
            <a:extLst>
              <a:ext uri="{FF2B5EF4-FFF2-40B4-BE49-F238E27FC236}">
                <a16:creationId xmlns:a16="http://schemas.microsoft.com/office/drawing/2014/main" id="{630DF907-7D24-90F8-781E-DBC9F33CB5B7}"/>
              </a:ext>
            </a:extLst>
          </p:cNvPr>
          <p:cNvPicPr>
            <a:picLocks noChangeAspect="1"/>
          </p:cNvPicPr>
          <p:nvPr/>
        </p:nvPicPr>
        <p:blipFill>
          <a:blip r:embed="rId3"/>
          <a:stretch>
            <a:fillRect/>
          </a:stretch>
        </p:blipFill>
        <p:spPr>
          <a:xfrm>
            <a:off x="6293570" y="1890743"/>
            <a:ext cx="5733288" cy="4419600"/>
          </a:xfrm>
          <a:prstGeom prst="rect">
            <a:avLst/>
          </a:prstGeom>
        </p:spPr>
      </p:pic>
      <p:sp>
        <p:nvSpPr>
          <p:cNvPr id="14" name="TextBox 13">
            <a:extLst>
              <a:ext uri="{FF2B5EF4-FFF2-40B4-BE49-F238E27FC236}">
                <a16:creationId xmlns:a16="http://schemas.microsoft.com/office/drawing/2014/main" id="{01102D03-7280-BBC5-D60C-9CB764D0B872}"/>
              </a:ext>
            </a:extLst>
          </p:cNvPr>
          <p:cNvSpPr txBox="1"/>
          <p:nvPr/>
        </p:nvSpPr>
        <p:spPr>
          <a:xfrm>
            <a:off x="933856" y="1490633"/>
            <a:ext cx="308366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 Flow Diagrams (DFD)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133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BA4F-C6BE-D6FA-98D9-11E44C31375E}"/>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Screenshots</a:t>
            </a:r>
            <a:endParaRPr lang="en-IN" sz="2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6ED5A5B7-0987-6DF5-521A-756FB14E66B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3064" r="23488"/>
          <a:stretch/>
        </p:blipFill>
        <p:spPr bwMode="auto">
          <a:xfrm>
            <a:off x="1017173" y="1867216"/>
            <a:ext cx="4224910" cy="1180783"/>
          </a:xfrm>
          <a:prstGeom prst="rect">
            <a:avLst/>
          </a:prstGeom>
          <a:noFill/>
          <a:ln>
            <a:noFill/>
          </a:ln>
        </p:spPr>
      </p:pic>
      <p:pic>
        <p:nvPicPr>
          <p:cNvPr id="5" name="Picture 4">
            <a:extLst>
              <a:ext uri="{FF2B5EF4-FFF2-40B4-BE49-F238E27FC236}">
                <a16:creationId xmlns:a16="http://schemas.microsoft.com/office/drawing/2014/main" id="{B6757B1C-9C6D-3D14-A57A-4CE9742063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6725" y="1753552"/>
            <a:ext cx="2446655" cy="3241431"/>
          </a:xfrm>
          <a:prstGeom prst="rect">
            <a:avLst/>
          </a:prstGeom>
          <a:noFill/>
          <a:ln>
            <a:noFill/>
          </a:ln>
        </p:spPr>
      </p:pic>
      <p:pic>
        <p:nvPicPr>
          <p:cNvPr id="6" name="Picture 5">
            <a:extLst>
              <a:ext uri="{FF2B5EF4-FFF2-40B4-BE49-F238E27FC236}">
                <a16:creationId xmlns:a16="http://schemas.microsoft.com/office/drawing/2014/main" id="{800CD7A9-DB6B-D2A7-41BE-0C010408BB4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98022" y="1753552"/>
            <a:ext cx="2442041" cy="3241431"/>
          </a:xfrm>
          <a:prstGeom prst="rect">
            <a:avLst/>
          </a:prstGeom>
          <a:noFill/>
          <a:ln>
            <a:noFill/>
          </a:ln>
        </p:spPr>
      </p:pic>
      <p:sp>
        <p:nvSpPr>
          <p:cNvPr id="7" name="TextBox 6">
            <a:extLst>
              <a:ext uri="{FF2B5EF4-FFF2-40B4-BE49-F238E27FC236}">
                <a16:creationId xmlns:a16="http://schemas.microsoft.com/office/drawing/2014/main" id="{42478DA8-A1C3-CA48-0B3D-D67548803AB4}"/>
              </a:ext>
            </a:extLst>
          </p:cNvPr>
          <p:cNvSpPr txBox="1"/>
          <p:nvPr/>
        </p:nvSpPr>
        <p:spPr>
          <a:xfrm>
            <a:off x="1920240" y="3090446"/>
            <a:ext cx="22479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Creating our model</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881BEEE-6D28-BD3D-636A-F9CD3C1A27B5}"/>
              </a:ext>
            </a:extLst>
          </p:cNvPr>
          <p:cNvSpPr txBox="1"/>
          <p:nvPr/>
        </p:nvSpPr>
        <p:spPr>
          <a:xfrm>
            <a:off x="7074695" y="5288280"/>
            <a:ext cx="244665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Chatbot GUI and Working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546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37E7-7143-B06E-CB7F-E59F1F0E5157}"/>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42B39D-FFB2-4D74-FCD0-4FF4D807B6E0}"/>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have highlighted existing issues and limitations, as well as knowledge gaps. Despite advances in technology, AI chatbots are still unable to mimic human speech. This is due to a flawed approach to conversation modelling and a lack of open-access domain-specific data.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Large models demand a significant amount of computer resources as well as a large amount of training data. There is no </a:t>
            </a:r>
            <a:r>
              <a:rPr lang="en-US" sz="2000" dirty="0" err="1">
                <a:latin typeface="Times New Roman" panose="02020603050405020304" pitchFamily="18" charset="0"/>
                <a:cs typeface="Times New Roman" panose="02020603050405020304" pitchFamily="18" charset="0"/>
              </a:rPr>
              <a:t>standardised</a:t>
            </a:r>
            <a:r>
              <a:rPr lang="en-US" sz="2000" dirty="0">
                <a:latin typeface="Times New Roman" panose="02020603050405020304" pitchFamily="18" charset="0"/>
                <a:cs typeface="Times New Roman" panose="02020603050405020304" pitchFamily="18" charset="0"/>
              </a:rPr>
              <a:t> method for assessing chatbots. Human evaluation is used in some models; however, it is costly, time-consuming, difficult to scale, biased, and lacks consistency.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address these limitations, a new, trustworthy automated assessment technique should be given. It's difficult to tell the difference between chatbot programs and social or companion chatbots.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23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62DE-2D1D-A786-AE79-98BF5933FAC9}"/>
              </a:ext>
            </a:extLst>
          </p:cNvPr>
          <p:cNvSpPr>
            <a:spLocks noGrp="1"/>
          </p:cNvSpPr>
          <p:nvPr>
            <p:ph type="title"/>
          </p:nvPr>
        </p:nvSpPr>
        <p:spPr/>
        <p:txBody>
          <a:bodyPr>
            <a:normAutofit/>
          </a:bodyPr>
          <a:lstStyle/>
          <a:p>
            <a:pPr algn="ctr"/>
            <a:r>
              <a:rPr lang="en-US" sz="2800" dirty="0">
                <a:latin typeface="Times New Roman" panose="02020603050405020304" pitchFamily="18" charset="0"/>
                <a:ea typeface="Tahoma" panose="020B0604030504040204" pitchFamily="34" charset="0"/>
                <a:cs typeface="Times New Roman" panose="02020603050405020304" pitchFamily="18" charset="0"/>
              </a:rPr>
              <a:t>Introduction</a:t>
            </a:r>
            <a:endParaRPr lang="en-IN" sz="2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3B4808-4521-3B09-52B1-866FED413EF6}"/>
              </a:ext>
            </a:extLst>
          </p:cNvPr>
          <p:cNvSpPr>
            <a:spLocks noGrp="1"/>
          </p:cNvSpPr>
          <p:nvPr>
            <p:ph idx="1"/>
          </p:nvPr>
        </p:nvSpPr>
        <p:spPr/>
        <p:txBody>
          <a:bodyPr>
            <a:normAutofit fontScale="92500"/>
          </a:bodyPr>
          <a:lstStyle/>
          <a:p>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In my paper I have reviewed different research papers and articles published on chatbots.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Chatbots are advanced conversational computer programs that mimic real-life human speech. A chatbot can take user input and generate an output. They are being used in a wide range of areas and applications, including education, e-commerce, healthcare, and entertainment.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There are 2 main types of chatbots: Generative and Retrieval-based</a:t>
            </a:r>
          </a:p>
          <a:p>
            <a:pPr marL="447675">
              <a:lnSpc>
                <a:spcPct val="100000"/>
              </a:lnSpc>
            </a:pPr>
            <a:r>
              <a:rPr lang="en-US" sz="2200" dirty="0">
                <a:latin typeface="Times New Roman" panose="02020603050405020304" pitchFamily="18" charset="0"/>
                <a:cs typeface="Times New Roman" panose="02020603050405020304" pitchFamily="18" charset="0"/>
              </a:rPr>
              <a:t>Retrieval-based chatbot are programmed to select the best response from a collection of predetermined responses. The replies are based on previously collected data. These chatbots employ techniques such as keyword matching, machine learning, or deep learning.</a:t>
            </a:r>
          </a:p>
          <a:p>
            <a:pPr marL="447675">
              <a:lnSpc>
                <a:spcPct val="100000"/>
              </a:lnSpc>
            </a:pPr>
            <a:r>
              <a:rPr lang="en-US" sz="2200" dirty="0">
                <a:latin typeface="Times New Roman" panose="02020603050405020304" pitchFamily="18" charset="0"/>
                <a:cs typeface="Times New Roman" panose="02020603050405020304" pitchFamily="18" charset="0"/>
              </a:rPr>
              <a:t>Generative chatbots can generate new conversation based large quantities of conversational training data. For multi-step training, generative chatbots combine supervised learning, unsupervised learning, reinforcement learning, and adversarial learning.</a:t>
            </a: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31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E19C-EAB4-C20F-68FE-784AF4555DDC}"/>
              </a:ext>
            </a:extLst>
          </p:cNvPr>
          <p:cNvSpPr>
            <a:spLocks noGrp="1"/>
          </p:cNvSpPr>
          <p:nvPr>
            <p:ph type="title"/>
          </p:nvPr>
        </p:nvSpPr>
        <p:spPr/>
        <p:txBody>
          <a:bodyPr>
            <a:normAutofit/>
          </a:bodyPr>
          <a:lstStyle/>
          <a:p>
            <a:pPr algn="ctr"/>
            <a:r>
              <a:rPr lang="en-IN" sz="2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3EE3D26-CBD6-FD53-498F-D07E0A3E7124}"/>
              </a:ext>
            </a:extLst>
          </p:cNvPr>
          <p:cNvSpPr>
            <a:spLocks noGrp="1"/>
          </p:cNvSpPr>
          <p:nvPr>
            <p:ph idx="1"/>
          </p:nvPr>
        </p:nvSpPr>
        <p:spPr>
          <a:xfrm>
            <a:off x="838200" y="1825625"/>
            <a:ext cx="10515600" cy="4667250"/>
          </a:xfrm>
        </p:spPr>
        <p:txBody>
          <a:bodyPr>
            <a:normAutofit/>
          </a:bodyPr>
          <a:lstStyle/>
          <a:p>
            <a:r>
              <a:rPr lang="en-IN" sz="2200" dirty="0">
                <a:latin typeface="Times New Roman" panose="02020603050405020304" pitchFamily="18" charset="0"/>
                <a:cs typeface="Times New Roman" panose="02020603050405020304" pitchFamily="18" charset="0"/>
              </a:rPr>
              <a:t>Graph showing rising popularity in chatbot related research</a:t>
            </a:r>
          </a:p>
          <a:p>
            <a:endParaRPr lang="en-I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2A65047-FF58-4E13-CCBC-8A9B01C3C2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479" y="2624454"/>
            <a:ext cx="6370669" cy="3309417"/>
          </a:xfrm>
          <a:prstGeom prst="rect">
            <a:avLst/>
          </a:prstGeom>
          <a:noFill/>
          <a:ln>
            <a:noFill/>
          </a:ln>
        </p:spPr>
      </p:pic>
    </p:spTree>
    <p:extLst>
      <p:ext uri="{BB962C8B-B14F-4D97-AF65-F5344CB8AC3E}">
        <p14:creationId xmlns:p14="http://schemas.microsoft.com/office/powerpoint/2010/main" val="2244748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D95F-E20D-05C0-6D1B-0342A320177C}"/>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History of Chatbots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4C83E5-A479-3F73-4460-97A63952A1F9}"/>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Alan Turing is credited with being the first to think of a chatbot in 1950, when he wondered, "Can machines think?"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ELIZA was the first chatbot to be developed in 1966, and it relied heavily on linguistic rules and pattern matching algorithms by Professor Joseph </a:t>
            </a:r>
            <a:r>
              <a:rPr lang="en-US" sz="2000" dirty="0" err="1">
                <a:latin typeface="Times New Roman" panose="02020603050405020304" pitchFamily="18" charset="0"/>
                <a:cs typeface="Times New Roman" panose="02020603050405020304" pitchFamily="18" charset="0"/>
              </a:rPr>
              <a:t>Weizenbaum</a:t>
            </a:r>
            <a:r>
              <a:rPr lang="en-US" sz="2000" dirty="0">
                <a:latin typeface="Times New Roman" panose="02020603050405020304" pitchFamily="18" charset="0"/>
                <a:cs typeface="Times New Roman" panose="02020603050405020304" pitchFamily="18" charset="0"/>
              </a:rPr>
              <a:t>. It could interact with the user using a keyword matching program.</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 1972, Another well-known chatbot known as PARRY </a:t>
            </a:r>
            <a:r>
              <a:rPr lang="en-US" sz="2000" dirty="0">
                <a:latin typeface="Times New Roman" panose="02020603050405020304" pitchFamily="18" charset="0"/>
                <a:cs typeface="Times New Roman" panose="02020603050405020304" pitchFamily="18" charset="0"/>
              </a:rPr>
              <a:t>was developed at Stanford's Psychiatry Department by Kenneth Mark Colby, a psychiatrist and computer scientist. The program imitated a patient with schizophrenia. It worked via a complicated system of assumptions, attributions, and “emotional responses”.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Artificial Intelligence Markup Language (AIML), an extension of XML, was used to create A.L.I.C.E. (Artificial Linguistic Internet Computer Entity) in 1995, it is first chatbot to be available online, it was made with inspiration from Eliza. ALICE could extend it’s knowledgebase because of AIML.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220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40F7E-60F9-9811-7C34-3E2EBC307E6F}"/>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History of Chatbots</a:t>
            </a:r>
            <a:endParaRPr lang="en-IN" sz="2800" dirty="0"/>
          </a:p>
        </p:txBody>
      </p:sp>
      <p:sp>
        <p:nvSpPr>
          <p:cNvPr id="3" name="Content Placeholder 2">
            <a:extLst>
              <a:ext uri="{FF2B5EF4-FFF2-40B4-BE49-F238E27FC236}">
                <a16:creationId xmlns:a16="http://schemas.microsoft.com/office/drawing/2014/main" id="{A2539F4C-44AC-4F4C-6F35-81399B896A2D}"/>
              </a:ext>
            </a:extLst>
          </p:cNvPr>
          <p:cNvSpPr>
            <a:spLocks noGrp="1"/>
          </p:cNvSpPr>
          <p:nvPr>
            <p:ph idx="1"/>
          </p:nvPr>
        </p:nvSpPr>
        <p:spPr/>
        <p:txBody>
          <a:bodyPr>
            <a:normAutofit/>
          </a:bodyPr>
          <a:lstStyle/>
          <a:p>
            <a:pPr>
              <a:buFont typeface="Wingdings" panose="05000000000000000000" pitchFamily="2" charset="2"/>
              <a:buChar char="Ø"/>
            </a:pPr>
            <a:r>
              <a:rPr lang="en-IN" sz="2000" dirty="0" err="1">
                <a:latin typeface="Times New Roman" panose="02020603050405020304" pitchFamily="18" charset="0"/>
                <a:cs typeface="Times New Roman" panose="02020603050405020304" pitchFamily="18" charset="0"/>
              </a:rPr>
              <a:t>SmarterChild</a:t>
            </a:r>
            <a:r>
              <a:rPr lang="en-IN" sz="2000" dirty="0">
                <a:latin typeface="Times New Roman" panose="02020603050405020304" pitchFamily="18" charset="0"/>
                <a:cs typeface="Times New Roman" panose="02020603050405020304" pitchFamily="18" charset="0"/>
              </a:rPr>
              <a:t> was introduced in the year 2001 on messengers such as </a:t>
            </a:r>
            <a:r>
              <a:rPr lang="nn-NO" sz="2000" dirty="0">
                <a:latin typeface="Times New Roman" panose="02020603050405020304" pitchFamily="18" charset="0"/>
                <a:cs typeface="Times New Roman" panose="02020603050405020304" pitchFamily="18" charset="0"/>
              </a:rPr>
              <a:t>Microsoft Messenger (MSN) and AOL. </a:t>
            </a:r>
            <a:r>
              <a:rPr lang="en-US" sz="2000" dirty="0">
                <a:latin typeface="Times New Roman" panose="02020603050405020304" pitchFamily="18" charset="0"/>
                <a:cs typeface="Times New Roman" panose="02020603050405020304" pitchFamily="18" charset="0"/>
              </a:rPr>
              <a:t>It was the first time a chatbot could assist individuals with actual everyday chores by retrieving information from databases such as movie timings, sports scores, stock prices, news etc.</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IBM Watson was launched in 2011. Watson understood genuine human language well enough to defeat two previous champions on the quiz show "Jeopardy,“. One big disadvantage of Watson is that it only supports English.</a:t>
            </a:r>
          </a:p>
          <a:p>
            <a:pPr>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ChatScript</a:t>
            </a:r>
            <a:r>
              <a:rPr lang="en-US" sz="2000" dirty="0">
                <a:latin typeface="Times New Roman" panose="02020603050405020304" pitchFamily="18" charset="0"/>
                <a:cs typeface="Times New Roman" panose="02020603050405020304" pitchFamily="18" charset="0"/>
              </a:rPr>
              <a:t>, the successor to AIML, served as the foundation for subsequent </a:t>
            </a:r>
            <a:r>
              <a:rPr lang="en-US" sz="2000" dirty="0" err="1">
                <a:latin typeface="Times New Roman" panose="02020603050405020304" pitchFamily="18" charset="0"/>
                <a:cs typeface="Times New Roman" panose="02020603050405020304" pitchFamily="18" charset="0"/>
              </a:rPr>
              <a:t>Loebner</a:t>
            </a:r>
            <a:r>
              <a:rPr lang="en-US" sz="2000" dirty="0">
                <a:latin typeface="Times New Roman" panose="02020603050405020304" pitchFamily="18" charset="0"/>
                <a:cs typeface="Times New Roman" panose="02020603050405020304" pitchFamily="18" charset="0"/>
              </a:rPr>
              <a:t> prize-winning chatbots. The basic concept underlying this technology was to match users' textual inputs to a topic, with each topic having its own set of rules for generating an output.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Microsoft </a:t>
            </a:r>
            <a:r>
              <a:rPr lang="en-US" sz="2000" dirty="0" err="1">
                <a:latin typeface="Times New Roman" panose="02020603050405020304" pitchFamily="18" charset="0"/>
                <a:cs typeface="Times New Roman" panose="02020603050405020304" pitchFamily="18" charset="0"/>
              </a:rPr>
              <a:t>XiaoIce</a:t>
            </a:r>
            <a:r>
              <a:rPr lang="en-US" sz="2000" dirty="0">
                <a:latin typeface="Times New Roman" panose="02020603050405020304" pitchFamily="18" charset="0"/>
                <a:cs typeface="Times New Roman" panose="02020603050405020304" pitchFamily="18" charset="0"/>
              </a:rPr>
              <a:t> also called Zo in the U.S., the world's most popular social chatbot, released in the year 2014. </a:t>
            </a:r>
            <a:r>
              <a:rPr lang="en-US" sz="2000" dirty="0" err="1">
                <a:latin typeface="Times New Roman" panose="02020603050405020304" pitchFamily="18" charset="0"/>
                <a:cs typeface="Times New Roman" panose="02020603050405020304" pitchFamily="18" charset="0"/>
              </a:rPr>
              <a:t>XiaoIce's</a:t>
            </a:r>
            <a:r>
              <a:rPr lang="en-US" sz="2000" dirty="0">
                <a:latin typeface="Times New Roman" panose="02020603050405020304" pitchFamily="18" charset="0"/>
                <a:cs typeface="Times New Roman" panose="02020603050405020304" pitchFamily="18" charset="0"/>
              </a:rPr>
              <a:t> primary design aim is to be an AI companion with whom users may develop long-term, emotional bonds.</a:t>
            </a:r>
          </a:p>
          <a:p>
            <a:endParaRPr lang="en-US" sz="20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843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6870-CAF7-94B6-9D34-2C242BAB123E}"/>
              </a:ext>
            </a:extLst>
          </p:cNvPr>
          <p:cNvSpPr>
            <a:spLocks noGrp="1"/>
          </p:cNvSpPr>
          <p:nvPr>
            <p:ph type="title"/>
          </p:nvPr>
        </p:nvSpPr>
        <p:spPr/>
        <p:txBody>
          <a:bodyPr>
            <a:normAutofit/>
          </a:bodyPr>
          <a:lstStyle/>
          <a:p>
            <a:pPr algn="ctr"/>
            <a:r>
              <a:rPr lang="en-IN" sz="2800" dirty="0">
                <a:latin typeface="Times New Roman" panose="02020603050405020304" pitchFamily="18" charset="0"/>
                <a:cs typeface="Times New Roman" panose="02020603050405020304" pitchFamily="18" charset="0"/>
              </a:rPr>
              <a:t>Chatbots in Present Day</a:t>
            </a:r>
          </a:p>
        </p:txBody>
      </p:sp>
      <p:sp>
        <p:nvSpPr>
          <p:cNvPr id="3" name="Content Placeholder 2">
            <a:extLst>
              <a:ext uri="{FF2B5EF4-FFF2-40B4-BE49-F238E27FC236}">
                <a16:creationId xmlns:a16="http://schemas.microsoft.com/office/drawing/2014/main" id="{9368F0F7-996F-76C6-13E5-6F3DCEAABF27}"/>
              </a:ext>
            </a:extLst>
          </p:cNvPr>
          <p:cNvSpPr>
            <a:spLocks noGrp="1"/>
          </p:cNvSpPr>
          <p:nvPr>
            <p:ph idx="1"/>
          </p:nvPr>
        </p:nvSpPr>
        <p:spPr/>
        <p:txBody>
          <a:bodyPr>
            <a:normAutofit/>
          </a:bodyPr>
          <a:lstStyle/>
          <a:p>
            <a:r>
              <a:rPr lang="en-IN" sz="1800" dirty="0">
                <a:effectLst/>
                <a:latin typeface="Times New Roman" panose="02020603050405020304" pitchFamily="18" charset="0"/>
                <a:ea typeface="Calibri" panose="020F0502020204030204" pitchFamily="34" charset="0"/>
              </a:rPr>
              <a:t>Graph showing use of Chatbots in Different industries in the U.S (2019)</a:t>
            </a:r>
          </a:p>
          <a:p>
            <a:endParaRPr lang="en-IN" sz="18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783CA7E-128B-1D8F-9622-B90EDECF7BB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3745" y="2392498"/>
            <a:ext cx="5246015" cy="3298183"/>
          </a:xfrm>
          <a:prstGeom prst="rect">
            <a:avLst/>
          </a:prstGeom>
          <a:noFill/>
          <a:ln>
            <a:noFill/>
          </a:ln>
        </p:spPr>
      </p:pic>
    </p:spTree>
    <p:extLst>
      <p:ext uri="{BB962C8B-B14F-4D97-AF65-F5344CB8AC3E}">
        <p14:creationId xmlns:p14="http://schemas.microsoft.com/office/powerpoint/2010/main" val="41836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A04E-0EDA-1FB1-D20D-40829AAA5A9A}"/>
              </a:ext>
            </a:extLst>
          </p:cNvPr>
          <p:cNvSpPr>
            <a:spLocks noGrp="1"/>
          </p:cNvSpPr>
          <p:nvPr>
            <p:ph type="title"/>
          </p:nvPr>
        </p:nvSpPr>
        <p:spPr/>
        <p:txBody>
          <a:bodyPr/>
          <a:lstStyle/>
          <a:p>
            <a:pPr algn="ct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Chatbots in Present Day</a:t>
            </a:r>
            <a:endParaRPr lang="en-IN" dirty="0"/>
          </a:p>
        </p:txBody>
      </p:sp>
      <p:sp>
        <p:nvSpPr>
          <p:cNvPr id="3" name="Content Placeholder 2">
            <a:extLst>
              <a:ext uri="{FF2B5EF4-FFF2-40B4-BE49-F238E27FC236}">
                <a16:creationId xmlns:a16="http://schemas.microsoft.com/office/drawing/2014/main" id="{BE4A286E-D904-4A55-6202-0A075EBAE8D0}"/>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 present times chatbots are being used for various reasons such as:</a:t>
            </a:r>
          </a:p>
          <a:p>
            <a:pPr marL="447675"/>
            <a:r>
              <a:rPr lang="en-US" sz="2000" dirty="0">
                <a:latin typeface="Times New Roman" panose="02020603050405020304" pitchFamily="18" charset="0"/>
                <a:cs typeface="Times New Roman" panose="02020603050405020304" pitchFamily="18" charset="0"/>
              </a:rPr>
              <a:t>They are being </a:t>
            </a:r>
            <a:r>
              <a:rPr lang="en-US" sz="2000" dirty="0" err="1">
                <a:latin typeface="Times New Roman" panose="02020603050405020304" pitchFamily="18" charset="0"/>
                <a:cs typeface="Times New Roman" panose="02020603050405020304" pitchFamily="18" charset="0"/>
              </a:rPr>
              <a:t>utilised</a:t>
            </a:r>
            <a:r>
              <a:rPr lang="en-US" sz="2000" dirty="0">
                <a:latin typeface="Times New Roman" panose="02020603050405020304" pitchFamily="18" charset="0"/>
                <a:cs typeface="Times New Roman" panose="02020603050405020304" pitchFamily="18" charset="0"/>
              </a:rPr>
              <a:t> by companies for the purpose of customer service to improve the support staff efficiency, reduce response time. </a:t>
            </a:r>
          </a:p>
          <a:p>
            <a:pPr marL="447675"/>
            <a:r>
              <a:rPr lang="en-US" sz="2000" dirty="0">
                <a:latin typeface="Times New Roman" panose="02020603050405020304" pitchFamily="18" charset="0"/>
                <a:cs typeface="Times New Roman" panose="02020603050405020304" pitchFamily="18" charset="0"/>
              </a:rPr>
              <a:t>They are used by different E-Commerce companies to collect data from the conversations that the customers have with the chatbot and hence understand the customer’s needs and preferences.</a:t>
            </a:r>
          </a:p>
          <a:p>
            <a:pPr marL="447675"/>
            <a:r>
              <a:rPr lang="en-US" sz="2000" dirty="0">
                <a:latin typeface="Times New Roman" panose="02020603050405020304" pitchFamily="18" charset="0"/>
                <a:cs typeface="Times New Roman" panose="02020603050405020304" pitchFamily="18" charset="0"/>
              </a:rPr>
              <a:t>Chatbots also help in the banking sector by guiding customers to perform a variety of financial operations in the form of conversations and with complete safety.</a:t>
            </a:r>
          </a:p>
          <a:p>
            <a:pPr marL="447675"/>
            <a:r>
              <a:rPr lang="en-US" sz="2000" dirty="0">
                <a:latin typeface="Times New Roman" panose="02020603050405020304" pitchFamily="18" charset="0"/>
                <a:cs typeface="Times New Roman" panose="02020603050405020304" pitchFamily="18" charset="0"/>
              </a:rPr>
              <a:t>Chatbots help in automation by making it possible for the user to control everyday use appliances like light bulbs and smart televisions just by speaking.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806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D2CB-A01D-7612-408A-4BA637454B86}"/>
              </a:ext>
            </a:extLst>
          </p:cNvPr>
          <p:cNvSpPr>
            <a:spLocks noGrp="1"/>
          </p:cNvSpPr>
          <p:nvPr>
            <p:ph type="title"/>
          </p:nvPr>
        </p:nvSpPr>
        <p:spPr/>
        <p:txBody>
          <a:bodyPr>
            <a:normAutofit/>
          </a:bodyPr>
          <a:lstStyle/>
          <a:p>
            <a:pPr algn="ctr"/>
            <a:r>
              <a:rPr lang="en-IN" sz="2800" dirty="0">
                <a:latin typeface="Times New Roman" panose="02020603050405020304" pitchFamily="18" charset="0"/>
                <a:cs typeface="Times New Roman" panose="02020603050405020304" pitchFamily="18" charset="0"/>
              </a:rPr>
              <a:t>Limitations of Chatbots</a:t>
            </a:r>
          </a:p>
        </p:txBody>
      </p:sp>
      <p:sp>
        <p:nvSpPr>
          <p:cNvPr id="3" name="Content Placeholder 2">
            <a:extLst>
              <a:ext uri="{FF2B5EF4-FFF2-40B4-BE49-F238E27FC236}">
                <a16:creationId xmlns:a16="http://schemas.microsoft.com/office/drawing/2014/main" id="{201152D8-9A7A-2ED9-75F9-B3E5ECD11062}"/>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article and paper [19] and [3], it has been discussed that the four main reasons for the limitations in chatbots are:</a:t>
            </a:r>
          </a:p>
          <a:p>
            <a:pPr marL="447675"/>
            <a:r>
              <a:rPr lang="en-US" sz="2000" dirty="0">
                <a:latin typeface="Times New Roman" panose="02020603050405020304" pitchFamily="18" charset="0"/>
                <a:cs typeface="Times New Roman" panose="02020603050405020304" pitchFamily="18" charset="0"/>
              </a:rPr>
              <a:t>Failure in Intent Understanding</a:t>
            </a:r>
          </a:p>
          <a:p>
            <a:pPr marL="447675"/>
            <a:r>
              <a:rPr lang="en-US" sz="2000" dirty="0">
                <a:latin typeface="Times New Roman" panose="02020603050405020304" pitchFamily="18" charset="0"/>
                <a:cs typeface="Times New Roman" panose="02020603050405020304" pitchFamily="18" charset="0"/>
              </a:rPr>
              <a:t>Hard to create global appeal</a:t>
            </a:r>
          </a:p>
          <a:p>
            <a:pPr marL="447675"/>
            <a:r>
              <a:rPr lang="en-US" sz="2000" dirty="0">
                <a:latin typeface="Times New Roman" panose="02020603050405020304" pitchFamily="18" charset="0"/>
                <a:cs typeface="Times New Roman" panose="02020603050405020304" pitchFamily="18" charset="0"/>
              </a:rPr>
              <a:t>Lack of Training Data</a:t>
            </a:r>
          </a:p>
          <a:p>
            <a:pPr marL="447675"/>
            <a:r>
              <a:rPr lang="en-US" sz="2000" dirty="0">
                <a:latin typeface="Times New Roman" panose="02020603050405020304" pitchFamily="18" charset="0"/>
                <a:cs typeface="Times New Roman" panose="02020603050405020304" pitchFamily="18" charset="0"/>
              </a:rPr>
              <a:t>Laws Protecting Data </a:t>
            </a:r>
          </a:p>
          <a:p>
            <a:pPr marL="447675"/>
            <a:r>
              <a:rPr lang="en-US" sz="2000" dirty="0">
                <a:latin typeface="Times New Roman" panose="02020603050405020304" pitchFamily="18" charset="0"/>
                <a:cs typeface="Times New Roman" panose="02020603050405020304" pitchFamily="18" charset="0"/>
              </a:rPr>
              <a:t>Being Repetitive</a:t>
            </a:r>
          </a:p>
          <a:p>
            <a:pPr marL="447675"/>
            <a:r>
              <a:rPr lang="en-US" sz="2000" dirty="0">
                <a:latin typeface="Times New Roman" panose="02020603050405020304" pitchFamily="18" charset="0"/>
                <a:cs typeface="Times New Roman" panose="02020603050405020304" pitchFamily="18" charset="0"/>
              </a:rPr>
              <a:t>Training is time-consuming</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994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A98A-F0F4-744D-0037-DDF37E843D7B}"/>
              </a:ext>
            </a:extLst>
          </p:cNvPr>
          <p:cNvSpPr>
            <a:spLocks noGrp="1"/>
          </p:cNvSpPr>
          <p:nvPr>
            <p:ph type="title"/>
          </p:nvPr>
        </p:nvSpPr>
        <p:spPr>
          <a:xfrm>
            <a:off x="838200" y="365125"/>
            <a:ext cx="10515600" cy="1191301"/>
          </a:xfrm>
        </p:spPr>
        <p:txBody>
          <a:bodyPr>
            <a:normAutofit/>
          </a:bodyPr>
          <a:lstStyle/>
          <a:p>
            <a:pPr algn="ctr"/>
            <a:r>
              <a:rPr lang="en-IN" sz="2800" dirty="0">
                <a:latin typeface="Times New Roman" panose="02020603050405020304" pitchFamily="18" charset="0"/>
                <a:cs typeface="Times New Roman" panose="02020603050405020304" pitchFamily="18" charset="0"/>
              </a:rPr>
              <a:t>Limitations of Chatbots</a:t>
            </a:r>
          </a:p>
        </p:txBody>
      </p:sp>
      <p:sp>
        <p:nvSpPr>
          <p:cNvPr id="3" name="Content Placeholder 2">
            <a:extLst>
              <a:ext uri="{FF2B5EF4-FFF2-40B4-BE49-F238E27FC236}">
                <a16:creationId xmlns:a16="http://schemas.microsoft.com/office/drawing/2014/main" id="{563EB1E9-C4E4-19BA-9102-DD9012CEE54E}"/>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Graph showing user experience with chatbots when employed by different businesses:</a:t>
            </a: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CF4DE0-72A8-5D16-24D5-4D9990FE79FD}"/>
              </a:ext>
            </a:extLst>
          </p:cNvPr>
          <p:cNvPicPr>
            <a:picLocks noChangeAspect="1"/>
          </p:cNvPicPr>
          <p:nvPr/>
        </p:nvPicPr>
        <p:blipFill rotWithShape="1">
          <a:blip r:embed="rId2">
            <a:extLst>
              <a:ext uri="{28A0092B-C50C-407E-A947-70E740481C1C}">
                <a14:useLocalDpi xmlns:a14="http://schemas.microsoft.com/office/drawing/2010/main" val="0"/>
              </a:ext>
            </a:extLst>
          </a:blip>
          <a:srcRect l="16462" r="18292" b="10327"/>
          <a:stretch/>
        </p:blipFill>
        <p:spPr bwMode="auto">
          <a:xfrm>
            <a:off x="3233752" y="2266776"/>
            <a:ext cx="5724496" cy="40120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0785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1056</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 A Project/Dissertation/Seminar Report PRESENTATION   Chatbots: Past, Present and Future</vt:lpstr>
      <vt:lpstr>Introduction</vt:lpstr>
      <vt:lpstr>Introduction</vt:lpstr>
      <vt:lpstr>History of Chatbots</vt:lpstr>
      <vt:lpstr>History of Chatbots</vt:lpstr>
      <vt:lpstr>Chatbots in Present Day</vt:lpstr>
      <vt:lpstr>Chatbots in Present Day</vt:lpstr>
      <vt:lpstr>Limitations of Chatbots</vt:lpstr>
      <vt:lpstr>Limitations of Chatbots</vt:lpstr>
      <vt:lpstr>Future Scope of Chatbots</vt:lpstr>
      <vt:lpstr>Future Scope of Chatbots</vt:lpstr>
      <vt:lpstr>Programming a Basic Retrieval-Based Chatbot</vt:lpstr>
      <vt:lpstr>Programming a Basic Retrieval-Based Chatbot</vt:lpstr>
      <vt:lpstr>Screenshots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Chatbots: Past, Present and Future</dc:title>
  <dc:creator>Nabeel Syed Hasan</dc:creator>
  <cp:lastModifiedBy>Nabeel Syed Hasan</cp:lastModifiedBy>
  <cp:revision>39</cp:revision>
  <dcterms:created xsi:type="dcterms:W3CDTF">2022-05-23T20:42:54Z</dcterms:created>
  <dcterms:modified xsi:type="dcterms:W3CDTF">2022-05-24T18:49:46Z</dcterms:modified>
</cp:coreProperties>
</file>