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F0398F-09FC-FB4D-84E7-28A031B6E81F}">
          <p14:sldIdLst>
            <p14:sldId id="256"/>
            <p14:sldId id="257"/>
            <p14:sldId id="27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6294B119-E02B-DC40-82B1-78025E57290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77"/>
  </p:normalViewPr>
  <p:slideViewPr>
    <p:cSldViewPr snapToGrid="0" snapToObjects="1">
      <p:cViewPr varScale="1">
        <p:scale>
          <a:sx n="107" d="100"/>
          <a:sy n="107" d="100"/>
        </p:scale>
        <p:origin x="1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215B-ECA3-C748-AC58-60F2306DAD7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B9E6-D414-7043-ACA2-651E7C4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Last Updated: 5/24/2018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8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is executed from top to bottom</a:t>
            </a:r>
          </a:p>
          <a:p>
            <a:r>
              <a:rPr lang="en-US" dirty="0" smtClean="0"/>
              <a:t>There are no functions or classes defined in the program</a:t>
            </a:r>
          </a:p>
          <a:p>
            <a:r>
              <a:rPr lang="en-US" dirty="0" smtClean="0"/>
              <a:t>Usually this way of coding is not encouraged unless it is a small program</a:t>
            </a:r>
          </a:p>
          <a:p>
            <a:r>
              <a:rPr lang="en-US" dirty="0" smtClean="0"/>
              <a:t>All the variables in the program are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program defines two global variables x and y and assign integers 25 and 15 respectively.</a:t>
            </a:r>
          </a:p>
          <a:p>
            <a:r>
              <a:rPr lang="en-US" dirty="0" smtClean="0"/>
              <a:t>Defines another variable called sum and assign the summation of x and y to it</a:t>
            </a:r>
          </a:p>
          <a:p>
            <a:r>
              <a:rPr lang="en-US" dirty="0" smtClean="0"/>
              <a:t>Finally it prints the value in sum which is 50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4432300"/>
            <a:ext cx="3390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define functions to group code into functional units </a:t>
            </a:r>
          </a:p>
          <a:p>
            <a:r>
              <a:rPr lang="en-US" dirty="0" smtClean="0"/>
              <a:t>Call the functions to get the job done</a:t>
            </a:r>
          </a:p>
          <a:p>
            <a:r>
              <a:rPr lang="en-US" dirty="0" smtClean="0"/>
              <a:t>This is a preferred way of writing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4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2032000"/>
            <a:ext cx="5872296" cy="3309144"/>
          </a:xfrm>
        </p:spPr>
      </p:pic>
      <p:sp>
        <p:nvSpPr>
          <p:cNvPr id="5" name="Rectangular Callout 4"/>
          <p:cNvSpPr/>
          <p:nvPr/>
        </p:nvSpPr>
        <p:spPr>
          <a:xfrm>
            <a:off x="5384800" y="365126"/>
            <a:ext cx="3130550" cy="1666874"/>
          </a:xfrm>
          <a:prstGeom prst="wedgeRectCallout">
            <a:avLst>
              <a:gd name="adj1" fmla="val -74174"/>
              <a:gd name="adj2" fmla="val 113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a function named “addition” with two input parameters “val1” and ”val2”. These input parameters are expected to be integers.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784123" y="2373311"/>
            <a:ext cx="3130550" cy="903289"/>
          </a:xfrm>
          <a:prstGeom prst="wedgeRectCallout">
            <a:avLst>
              <a:gd name="adj1" fmla="val -103383"/>
              <a:gd name="adj2" fmla="val 62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local variable called “sum” and assign the sum </a:t>
            </a:r>
            <a:r>
              <a:rPr lang="en-US" smtClean="0"/>
              <a:t>of val1 and val2 to sum variable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84123" y="3405583"/>
            <a:ext cx="3130550" cy="671118"/>
          </a:xfrm>
          <a:prstGeom prst="wedgeRectCallout">
            <a:avLst>
              <a:gd name="adj1" fmla="val -130969"/>
              <a:gd name="adj2" fmla="val -16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</a:t>
            </a:r>
            <a:r>
              <a:rPr lang="en-US" smtClean="0"/>
              <a:t>the value of sum variable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885723" y="4205684"/>
            <a:ext cx="3130550" cy="1264443"/>
          </a:xfrm>
          <a:prstGeom prst="wedgeRectCallout">
            <a:avLst>
              <a:gd name="adj1" fmla="val -76608"/>
              <a:gd name="adj2" fmla="val -24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the function addition with two input values 25 and 15 and assign the return value to </a:t>
            </a:r>
            <a:r>
              <a:rPr lang="en-US" smtClean="0"/>
              <a:t>the variable </a:t>
            </a:r>
            <a:r>
              <a:rPr lang="en-US" dirty="0" smtClean="0"/>
              <a:t>called </a:t>
            </a:r>
            <a:r>
              <a:rPr lang="en-US" dirty="0" err="1" smtClean="0"/>
              <a:t>sum_value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819525" y="5688207"/>
            <a:ext cx="3130550" cy="671118"/>
          </a:xfrm>
          <a:prstGeom prst="wedgeRectCallout">
            <a:avLst>
              <a:gd name="adj1" fmla="val -78636"/>
              <a:gd name="adj2" fmla="val -154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the value in </a:t>
            </a:r>
            <a:r>
              <a:rPr lang="en-US" dirty="0" err="1" smtClean="0"/>
              <a:t>sum_value</a:t>
            </a:r>
            <a:r>
              <a:rPr lang="en-US" dirty="0" smtClean="0"/>
              <a:t>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define class level attributes and methods</a:t>
            </a:r>
          </a:p>
          <a:p>
            <a:r>
              <a:rPr lang="en-US" dirty="0" smtClean="0"/>
              <a:t>There is a constructor to initialize default values</a:t>
            </a:r>
          </a:p>
          <a:p>
            <a:r>
              <a:rPr lang="en-US" dirty="0" smtClean="0"/>
              <a:t>Always pass the keyword “self” to identify the class itself (it is Python specific)</a:t>
            </a:r>
          </a:p>
          <a:p>
            <a:r>
              <a:rPr lang="en-US" dirty="0" smtClean="0"/>
              <a:t>self.&lt;attribute-name&gt; to refer to a attribute defined inside the class</a:t>
            </a:r>
          </a:p>
          <a:p>
            <a:r>
              <a:rPr lang="en-US" dirty="0" smtClean="0"/>
              <a:t>self.&lt;method-name&gt; to refer to a method defined inside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3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310975"/>
            <a:ext cx="3797300" cy="5435172"/>
          </a:xfrm>
        </p:spPr>
      </p:pic>
    </p:spTree>
    <p:extLst>
      <p:ext uri="{BB962C8B-B14F-4D97-AF65-F5344CB8AC3E}">
        <p14:creationId xmlns:p14="http://schemas.microsoft.com/office/powerpoint/2010/main" val="24341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Control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" y="1690689"/>
            <a:ext cx="7117463" cy="4837111"/>
          </a:xfrm>
        </p:spPr>
      </p:pic>
    </p:spTree>
    <p:extLst>
      <p:ext uri="{BB962C8B-B14F-4D97-AF65-F5344CB8AC3E}">
        <p14:creationId xmlns:p14="http://schemas.microsoft.com/office/powerpoint/2010/main" val="69162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control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5" y="1690689"/>
            <a:ext cx="7877797" cy="4583111"/>
          </a:xfrm>
        </p:spPr>
      </p:pic>
    </p:spTree>
    <p:extLst>
      <p:ext uri="{BB962C8B-B14F-4D97-AF65-F5344CB8AC3E}">
        <p14:creationId xmlns:p14="http://schemas.microsoft.com/office/powerpoint/2010/main" val="114064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with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981994"/>
            <a:ext cx="7058014" cy="3669506"/>
          </a:xfrm>
        </p:spPr>
      </p:pic>
    </p:spTree>
    <p:extLst>
      <p:ext uri="{BB962C8B-B14F-4D97-AF65-F5344CB8AC3E}">
        <p14:creationId xmlns:p14="http://schemas.microsoft.com/office/powerpoint/2010/main" val="532778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with break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855788"/>
            <a:ext cx="7391346" cy="3363911"/>
          </a:xfrm>
        </p:spPr>
      </p:pic>
    </p:spTree>
    <p:extLst>
      <p:ext uri="{BB962C8B-B14F-4D97-AF65-F5344CB8AC3E}">
        <p14:creationId xmlns:p14="http://schemas.microsoft.com/office/powerpoint/2010/main" val="174089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/python/</a:t>
            </a:r>
            <a:r>
              <a:rPr lang="en-US" dirty="0" err="1"/>
              <a:t>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76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</a:t>
            </a:r>
            <a:r>
              <a:rPr lang="mr-IN" dirty="0" smtClean="0"/>
              <a:t>–</a:t>
            </a:r>
            <a:r>
              <a:rPr lang="en-US" dirty="0" smtClean="0"/>
              <a:t> More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19" y="1460500"/>
            <a:ext cx="6916087" cy="5194300"/>
          </a:xfrm>
        </p:spPr>
      </p:pic>
    </p:spTree>
    <p:extLst>
      <p:ext uri="{BB962C8B-B14F-4D97-AF65-F5344CB8AC3E}">
        <p14:creationId xmlns:p14="http://schemas.microsoft.com/office/powerpoint/2010/main" val="11496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is for absolute beginners who have little experience with 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mode</a:t>
            </a:r>
          </a:p>
          <a:p>
            <a:pPr lvl="1"/>
            <a:r>
              <a:rPr lang="en-US" dirty="0" smtClean="0"/>
              <a:t>In the command line, type “python” (Since I have Python 2.7 and 3.6, I need to type python3.6 to access 3.6 version)</a:t>
            </a:r>
          </a:p>
          <a:p>
            <a:pPr lvl="1"/>
            <a:r>
              <a:rPr lang="en-US" dirty="0" smtClean="0"/>
              <a:t>It will take you the interactive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4001294"/>
            <a:ext cx="6413500" cy="250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15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great way to test simple code snippets, but not good for writing full fledge codes.</a:t>
            </a:r>
          </a:p>
          <a:p>
            <a:r>
              <a:rPr lang="en-US" dirty="0" smtClean="0"/>
              <a:t>Printing Hello World!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3543300"/>
            <a:ext cx="660400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90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 </a:t>
            </a:r>
            <a:r>
              <a:rPr lang="mr-IN" dirty="0" smtClean="0"/>
              <a:t>–</a:t>
            </a:r>
            <a:r>
              <a:rPr lang="en-US" dirty="0" smtClean="0"/>
              <a:t> Importing sys package and printing the Python version by calling the function </a:t>
            </a:r>
            <a:r>
              <a:rPr lang="en-US" dirty="0" err="1" smtClean="0"/>
              <a:t>sys.version</a:t>
            </a:r>
            <a:endParaRPr lang="en-US" dirty="0" smtClean="0"/>
          </a:p>
          <a:p>
            <a:r>
              <a:rPr lang="en-US" dirty="0" smtClean="0"/>
              <a:t>Type quit() or exit() to exit the interactive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84599"/>
            <a:ext cx="6743700" cy="252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667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Non-Interactive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write the code and save in a .</a:t>
            </a:r>
            <a:r>
              <a:rPr lang="en-US" dirty="0" err="1" smtClean="0"/>
              <a:t>py</a:t>
            </a:r>
            <a:r>
              <a:rPr lang="en-US" dirty="0" smtClean="0"/>
              <a:t> file (say </a:t>
            </a:r>
            <a:r>
              <a:rPr lang="en-US" dirty="0" err="1" smtClean="0"/>
              <a:t>example.py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either run it from the python shell or from command line</a:t>
            </a:r>
          </a:p>
          <a:p>
            <a:r>
              <a:rPr lang="en-US" dirty="0" smtClean="0"/>
              <a:t>Syntax to run from command line:</a:t>
            </a:r>
          </a:p>
          <a:p>
            <a:pPr lvl="1"/>
            <a:r>
              <a:rPr lang="en-US" dirty="0" smtClean="0"/>
              <a:t>python &lt;filename&gt;</a:t>
            </a:r>
          </a:p>
          <a:p>
            <a:pPr lvl="1"/>
            <a:r>
              <a:rPr lang="en-US" dirty="0" smtClean="0"/>
              <a:t>E.g.: python </a:t>
            </a:r>
            <a:r>
              <a:rPr lang="en-US" dirty="0" err="1" smtClean="0"/>
              <a:t>example.py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lesson01_example.py file</a:t>
            </a:r>
          </a:p>
          <a:p>
            <a:pPr lvl="1"/>
            <a:r>
              <a:rPr lang="en-US" dirty="0" smtClean="0"/>
              <a:t>It has one line of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Running the code in the command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819400"/>
            <a:ext cx="5854700" cy="104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5032375"/>
            <a:ext cx="65278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196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of Writing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0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471</Words>
  <Application>Microsoft Macintosh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Mangal</vt:lpstr>
      <vt:lpstr>Office Theme</vt:lpstr>
      <vt:lpstr>Python Basics</vt:lpstr>
      <vt:lpstr>References</vt:lpstr>
      <vt:lpstr>Introduction</vt:lpstr>
      <vt:lpstr>Different modes</vt:lpstr>
      <vt:lpstr>Interactive Mode</vt:lpstr>
      <vt:lpstr>Interactive Mode</vt:lpstr>
      <vt:lpstr>Non-Interactive Mode</vt:lpstr>
      <vt:lpstr>Windows Command Line</vt:lpstr>
      <vt:lpstr>Three Ways of Writing Python Programs</vt:lpstr>
      <vt:lpstr>Unstructured Program</vt:lpstr>
      <vt:lpstr>Unstructured Programs</vt:lpstr>
      <vt:lpstr>Procedural Programs</vt:lpstr>
      <vt:lpstr>Procedural Program</vt:lpstr>
      <vt:lpstr>Object Oriented Programs</vt:lpstr>
      <vt:lpstr>Object Oriented Programs</vt:lpstr>
      <vt:lpstr>If-else Control Block</vt:lpstr>
      <vt:lpstr>For-loop control block</vt:lpstr>
      <vt:lpstr>For loop with continue</vt:lpstr>
      <vt:lpstr>For loop with break</vt:lpstr>
      <vt:lpstr>For loop – More examples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Nabeel Yoosuf</dc:creator>
  <cp:lastModifiedBy>Nabeel Yoosuf</cp:lastModifiedBy>
  <cp:revision>18</cp:revision>
  <dcterms:created xsi:type="dcterms:W3CDTF">2018-05-24T05:21:35Z</dcterms:created>
  <dcterms:modified xsi:type="dcterms:W3CDTF">2018-06-29T04:08:01Z</dcterms:modified>
</cp:coreProperties>
</file>