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4AB0-7C30-45D3-9D32-B372B332A9DB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3EA5F49C-7F2D-4349-867B-A4F742E20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620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4AB0-7C30-45D3-9D32-B372B332A9DB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F49C-7F2D-4349-867B-A4F742E20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739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4AB0-7C30-45D3-9D32-B372B332A9DB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F49C-7F2D-4349-867B-A4F742E20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912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5DE84AB0-7C30-45D3-9D32-B372B332A9DB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F49C-7F2D-4349-867B-A4F742E20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163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4AB0-7C30-45D3-9D32-B372B332A9DB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F49C-7F2D-4349-867B-A4F742E20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889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4AB0-7C30-45D3-9D32-B372B332A9DB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F49C-7F2D-4349-867B-A4F742E20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3436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4AB0-7C30-45D3-9D32-B372B332A9DB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F49C-7F2D-4349-867B-A4F742E20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763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4AB0-7C30-45D3-9D32-B372B332A9DB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F49C-7F2D-4349-867B-A4F742E20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1879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4AB0-7C30-45D3-9D32-B372B332A9DB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F49C-7F2D-4349-867B-A4F742E20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43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4AB0-7C30-45D3-9D32-B372B332A9DB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F49C-7F2D-4349-867B-A4F742E20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08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5DE84AB0-7C30-45D3-9D32-B372B332A9DB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3EA5F49C-7F2D-4349-867B-A4F742E20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076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84AB0-7C30-45D3-9D32-B372B332A9DB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EA5F49C-7F2D-4349-867B-A4F742E20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04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eerj.com/articles/cs-1271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/3.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EC48B6-4D5B-13BA-C6A2-3F29AB3AC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995074"/>
            <a:ext cx="8637073" cy="2618554"/>
          </a:xfrm>
        </p:spPr>
        <p:txBody>
          <a:bodyPr anchor="ctr"/>
          <a:lstStyle/>
          <a:p>
            <a:pPr algn="ctr"/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NTT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株価の予測</a:t>
            </a:r>
            <a:endParaRPr kumimoji="1" lang="ja-JP" altLang="en-US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502AAD-4C27-05DC-2569-6092FDAB4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152" y="4665681"/>
            <a:ext cx="8637072" cy="1410655"/>
          </a:xfrm>
        </p:spPr>
        <p:txBody>
          <a:bodyPr>
            <a:noAutofit/>
          </a:bodyPr>
          <a:lstStyle/>
          <a:p>
            <a:pPr algn="r"/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京都大学工学部情報学科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pPr algn="r"/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田邉光弘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pPr algn="r"/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2024/11/21</a:t>
            </a:r>
            <a:endParaRPr kumimoji="1" lang="ja-JP" altLang="en-US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1213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050BAD-4967-6BB3-5B5D-FC712189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052" y="958038"/>
            <a:ext cx="9605635" cy="536466"/>
          </a:xfrm>
        </p:spPr>
        <p:txBody>
          <a:bodyPr/>
          <a:lstStyle/>
          <a:p>
            <a:pPr algn="ctr"/>
            <a:r>
              <a:rPr kumimoji="1" lang="ja-JP" altLang="en-US" dirty="0"/>
              <a:t>モデルの改善と入力データの増加を目指す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06E3643-2B98-E97D-4864-E13651515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54942" y="1872439"/>
            <a:ext cx="8685816" cy="3586424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kumimoji="1" lang="en-US" altLang="ja-JP" sz="2800" dirty="0"/>
              <a:t>LSTM</a:t>
            </a:r>
            <a:r>
              <a:rPr lang="ja-JP" altLang="en-US" sz="2800" dirty="0"/>
              <a:t>やその他の</a:t>
            </a:r>
            <a:r>
              <a:rPr kumimoji="1" lang="ja-JP" altLang="en-US" sz="2800" dirty="0"/>
              <a:t>モデルの組み合わせ</a:t>
            </a:r>
            <a:endParaRPr kumimoji="1" lang="en-US" altLang="ja-JP" sz="2800" dirty="0"/>
          </a:p>
          <a:p>
            <a:pPr>
              <a:lnSpc>
                <a:spcPct val="250000"/>
              </a:lnSpc>
            </a:pPr>
            <a:r>
              <a:rPr lang="ja-JP" altLang="en-US" sz="2800" dirty="0"/>
              <a:t>株価と出来高以外のさらなるデータを利用</a:t>
            </a:r>
            <a:endParaRPr lang="en-US" altLang="ja-JP" sz="2800" dirty="0"/>
          </a:p>
          <a:p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68C094D-7764-BCC4-46F6-3D0818741B0F}"/>
              </a:ext>
            </a:extLst>
          </p:cNvPr>
          <p:cNvSpPr/>
          <p:nvPr/>
        </p:nvSpPr>
        <p:spPr>
          <a:xfrm>
            <a:off x="1129166" y="127819"/>
            <a:ext cx="9605635" cy="4522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今後の展望</a:t>
            </a:r>
          </a:p>
        </p:txBody>
      </p:sp>
    </p:spTree>
    <p:extLst>
      <p:ext uri="{BB962C8B-B14F-4D97-AF65-F5344CB8AC3E}">
        <p14:creationId xmlns:p14="http://schemas.microsoft.com/office/powerpoint/2010/main" val="275846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D181EE-2F76-320C-DB71-500E256C3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108" y="849804"/>
            <a:ext cx="9605635" cy="1059305"/>
          </a:xfrm>
        </p:spPr>
        <p:txBody>
          <a:bodyPr anchor="ctr"/>
          <a:lstStyle/>
          <a:p>
            <a:pPr algn="ctr"/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簡単な法則性がなく予想が困難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615D6B-9AB0-98A9-EDCE-2A85A8884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2255" y="5691434"/>
            <a:ext cx="4645152" cy="4651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14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気象庁より</a:t>
            </a:r>
            <a:r>
              <a:rPr kumimoji="1" lang="en-US" altLang="ja-JP" sz="14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(https://sl.bing.net/kp7riADXpa8)</a:t>
            </a:r>
            <a:endParaRPr kumimoji="1" lang="ja-JP" altLang="en-US" sz="14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9D68004-B285-A673-69A7-7D54424ABA0F}"/>
              </a:ext>
            </a:extLst>
          </p:cNvPr>
          <p:cNvSpPr/>
          <p:nvPr/>
        </p:nvSpPr>
        <p:spPr>
          <a:xfrm>
            <a:off x="1129166" y="127819"/>
            <a:ext cx="9605635" cy="4522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株価予想の課題</a:t>
            </a:r>
          </a:p>
        </p:txBody>
      </p:sp>
      <p:pic>
        <p:nvPicPr>
          <p:cNvPr id="1028" name="Picture 4" descr="地球温暖化の影響予測(日本) | JCCCA 全国地球温暖化防止活動推進センター">
            <a:extLst>
              <a:ext uri="{FF2B5EF4-FFF2-40B4-BE49-F238E27FC236}">
                <a16:creationId xmlns:a16="http://schemas.microsoft.com/office/drawing/2014/main" id="{D80DEC33-0086-4CC0-0BF0-03C07CE57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08" y="2141682"/>
            <a:ext cx="4711196" cy="354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56B05D8-E54F-1E3D-4680-76E5C8EDA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698" y="2141682"/>
            <a:ext cx="4415046" cy="3549751"/>
          </a:xfrm>
          <a:prstGeom prst="rect">
            <a:avLst/>
          </a:prstGeom>
        </p:spPr>
      </p:pic>
      <p:sp>
        <p:nvSpPr>
          <p:cNvPr id="9" name="吹き出し: 円形 8">
            <a:extLst>
              <a:ext uri="{FF2B5EF4-FFF2-40B4-BE49-F238E27FC236}">
                <a16:creationId xmlns:a16="http://schemas.microsoft.com/office/drawing/2014/main" id="{D70576C0-E8CF-10C5-29B0-D66D6F4EE436}"/>
              </a:ext>
            </a:extLst>
          </p:cNvPr>
          <p:cNvSpPr/>
          <p:nvPr/>
        </p:nvSpPr>
        <p:spPr>
          <a:xfrm>
            <a:off x="1060586" y="1574921"/>
            <a:ext cx="1809134" cy="961910"/>
          </a:xfrm>
          <a:prstGeom prst="wedgeEllipseCallout">
            <a:avLst>
              <a:gd name="adj1" fmla="val 12582"/>
              <a:gd name="adj2" fmla="val 7834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夏に高く冬に低い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3E8F51C-1D5A-2C6B-64E8-73D7696EC8EA}"/>
              </a:ext>
            </a:extLst>
          </p:cNvPr>
          <p:cNvSpPr/>
          <p:nvPr/>
        </p:nvSpPr>
        <p:spPr>
          <a:xfrm>
            <a:off x="4424318" y="2118312"/>
            <a:ext cx="1431985" cy="2697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/>
              <a:t>東京の年間気温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D6D4F13-A9B6-2935-0884-3EC1AAA9F55A}"/>
              </a:ext>
            </a:extLst>
          </p:cNvPr>
          <p:cNvSpPr/>
          <p:nvPr/>
        </p:nvSpPr>
        <p:spPr>
          <a:xfrm>
            <a:off x="6901039" y="2179595"/>
            <a:ext cx="3849704" cy="2697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NTT</a:t>
            </a:r>
            <a:r>
              <a:rPr kumimoji="1" lang="ja-JP" altLang="en-US" sz="14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株価の終値と出来高</a:t>
            </a:r>
            <a:r>
              <a:rPr kumimoji="1" lang="en-US" altLang="ja-JP" sz="14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(1987</a:t>
            </a:r>
            <a:r>
              <a:rPr kumimoji="1" lang="ja-JP" altLang="en-US" sz="14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年春</a:t>
            </a:r>
            <a:r>
              <a:rPr lang="ja-JP" altLang="en-US" sz="14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～</a:t>
            </a:r>
            <a:r>
              <a:rPr lang="en-US" altLang="ja-JP" sz="14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2024</a:t>
            </a:r>
            <a:r>
              <a:rPr lang="ja-JP" altLang="en-US" sz="14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年夏</a:t>
            </a:r>
            <a:r>
              <a:rPr lang="en-US" altLang="ja-JP" sz="14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)</a:t>
            </a:r>
            <a:endParaRPr kumimoji="1" lang="ja-JP" altLang="en-US" sz="14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077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41B61D-C044-08A3-98E4-43FB7046C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166" y="814861"/>
            <a:ext cx="9605635" cy="679641"/>
          </a:xfrm>
        </p:spPr>
        <p:txBody>
          <a:bodyPr anchor="ctr"/>
          <a:lstStyle/>
          <a:p>
            <a:pPr algn="ctr"/>
            <a:r>
              <a:rPr kumimoji="1" lang="ja-JP" altLang="en-US" dirty="0"/>
              <a:t>季節性がなく、自己相関は単調減少</a:t>
            </a: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5442E06D-6D3A-4753-CE9C-6121947761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9166" y="1542681"/>
            <a:ext cx="4285331" cy="2238477"/>
          </a:xfrm>
        </p:spPr>
      </p:pic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27D561F-DCF9-DEA0-49CE-5DEE5A555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1883" y="1930400"/>
            <a:ext cx="5162918" cy="3998452"/>
          </a:xfrm>
        </p:spPr>
        <p:txBody>
          <a:bodyPr/>
          <a:lstStyle/>
          <a:p>
            <a:r>
              <a:rPr lang="ja-JP" altLang="en-US" dirty="0"/>
              <a:t>日数のずれに対して自己相関は単調減少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    1</a:t>
            </a:r>
            <a:r>
              <a:rPr lang="ja-JP" altLang="en-US" dirty="0"/>
              <a:t>年を通じての規則（季節性）がない</a:t>
            </a:r>
            <a:endParaRPr kumimoji="1" lang="en-US" altLang="ja-JP" dirty="0"/>
          </a:p>
          <a:p>
            <a:r>
              <a:rPr kumimoji="1" lang="ja-JP" altLang="en-US" dirty="0"/>
              <a:t>株価の増減に法則性がない</a:t>
            </a:r>
            <a:endParaRPr kumimoji="1" lang="en-US" altLang="ja-JP" dirty="0"/>
          </a:p>
          <a:p>
            <a:r>
              <a:rPr kumimoji="1" lang="ja-JP" altLang="en-US" dirty="0"/>
              <a:t>使用できるデータが少ない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課題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株価の予想が困難である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920AA84-7650-09E5-B286-8983D8FE9AF8}"/>
              </a:ext>
            </a:extLst>
          </p:cNvPr>
          <p:cNvSpPr/>
          <p:nvPr/>
        </p:nvSpPr>
        <p:spPr>
          <a:xfrm>
            <a:off x="1129166" y="127819"/>
            <a:ext cx="9605635" cy="4522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EDA</a:t>
            </a:r>
            <a:r>
              <a:rPr lang="ja-JP" altLang="en-US" dirty="0"/>
              <a:t>の結果と課題の抽出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58D7364D-9F43-DEE0-E7CE-310627D19CC7}"/>
              </a:ext>
            </a:extLst>
          </p:cNvPr>
          <p:cNvSpPr/>
          <p:nvPr/>
        </p:nvSpPr>
        <p:spPr>
          <a:xfrm>
            <a:off x="5801360" y="2606040"/>
            <a:ext cx="294640" cy="1117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578ECE7-4AFF-5BC6-34B4-EFBFCF55A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165" y="3913347"/>
            <a:ext cx="4285331" cy="2238477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15B1E62-EFA1-D074-C6B4-176BF86D20E0}"/>
              </a:ext>
            </a:extLst>
          </p:cNvPr>
          <p:cNvSpPr/>
          <p:nvPr/>
        </p:nvSpPr>
        <p:spPr>
          <a:xfrm>
            <a:off x="4477117" y="1572177"/>
            <a:ext cx="937379" cy="2697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/>
              <a:t>自己相関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BD64ECE-BA03-1E72-7D3A-F0F170CCDEEA}"/>
              </a:ext>
            </a:extLst>
          </p:cNvPr>
          <p:cNvSpPr/>
          <p:nvPr/>
        </p:nvSpPr>
        <p:spPr>
          <a:xfrm>
            <a:off x="4857750" y="3913347"/>
            <a:ext cx="556745" cy="2697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/>
              <a:t>株価</a:t>
            </a:r>
          </a:p>
        </p:txBody>
      </p:sp>
    </p:spTree>
    <p:extLst>
      <p:ext uri="{BB962C8B-B14F-4D97-AF65-F5344CB8AC3E}">
        <p14:creationId xmlns:p14="http://schemas.microsoft.com/office/powerpoint/2010/main" val="417877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34560E-5C1C-8B2F-0401-5771C955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kumimoji="1" lang="en-US" altLang="ja-JP" dirty="0"/>
              <a:t>RNN</a:t>
            </a:r>
            <a:r>
              <a:rPr kumimoji="1" lang="ja-JP" altLang="en-US" dirty="0"/>
              <a:t>の一種である</a:t>
            </a:r>
            <a:r>
              <a:rPr kumimoji="1" lang="en-US" altLang="ja-JP" dirty="0"/>
              <a:t>LSTM</a:t>
            </a:r>
            <a:r>
              <a:rPr kumimoji="1" lang="ja-JP" altLang="en-US" dirty="0"/>
              <a:t>を使用</a:t>
            </a:r>
          </a:p>
        </p:txBody>
      </p:sp>
      <p:pic>
        <p:nvPicPr>
          <p:cNvPr id="16" name="コンテンツ プレースホルダー 15">
            <a:extLst>
              <a:ext uri="{FF2B5EF4-FFF2-40B4-BE49-F238E27FC236}">
                <a16:creationId xmlns:a16="http://schemas.microsoft.com/office/drawing/2014/main" id="{ACF66BE2-5530-D8DE-1E95-8CF8202160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9166" y="2171769"/>
            <a:ext cx="4190898" cy="2759009"/>
          </a:xfrm>
        </p:spPr>
      </p:pic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E4E373-AE23-5947-7BD6-A54FB9E31D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/>
              <a:t>単純なモデルでは予想は困難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時系列データを扱うことができる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ニューラルネットワークを利用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LSTM</a:t>
            </a:r>
            <a:r>
              <a:rPr lang="ja-JP" altLang="en-US" dirty="0"/>
              <a:t>の特徴</a:t>
            </a:r>
            <a:endParaRPr lang="en-US" altLang="ja-JP" dirty="0"/>
          </a:p>
          <a:p>
            <a:r>
              <a:rPr kumimoji="1" lang="ja-JP" altLang="en-US" dirty="0"/>
              <a:t>過去のデータを入力とする</a:t>
            </a:r>
            <a:endParaRPr kumimoji="1" lang="en-US" altLang="ja-JP" dirty="0"/>
          </a:p>
          <a:p>
            <a:r>
              <a:rPr lang="ja-JP" altLang="en-US" dirty="0"/>
              <a:t>忘却ゲートの追加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55ED6BD-FED1-A326-1EE0-7043E031A099}"/>
              </a:ext>
            </a:extLst>
          </p:cNvPr>
          <p:cNvSpPr/>
          <p:nvPr/>
        </p:nvSpPr>
        <p:spPr>
          <a:xfrm>
            <a:off x="1129166" y="127819"/>
            <a:ext cx="9605635" cy="4522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使用したモデル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59471D8-87B2-B397-74EB-15F3B47C35B8}"/>
              </a:ext>
            </a:extLst>
          </p:cNvPr>
          <p:cNvSpPr txBox="1"/>
          <p:nvPr/>
        </p:nvSpPr>
        <p:spPr>
          <a:xfrm>
            <a:off x="1041466" y="5455284"/>
            <a:ext cx="41908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hlinkClick r:id="rId3" tooltip="https://peerj.com/articles/cs-1271/"/>
              </a:rPr>
              <a:t>この写真</a:t>
            </a:r>
            <a:r>
              <a:rPr lang="ja-JP" altLang="en-US" sz="900" dirty="0"/>
              <a:t> の作成者 不明な作成者 は </a:t>
            </a:r>
            <a:r>
              <a:rPr lang="ja-JP" altLang="en-US" sz="900" dirty="0">
                <a:hlinkClick r:id="rId4" tooltip="https://creativecommons.org/licenses/by/3.0/"/>
              </a:rPr>
              <a:t>CC BY</a:t>
            </a:r>
            <a:r>
              <a:rPr lang="ja-JP" altLang="en-US" sz="900" dirty="0"/>
              <a:t> のライセンスを許諾されています</a:t>
            </a:r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B21CF3E8-D991-DD22-0A17-9BCCDA90AE0B}"/>
              </a:ext>
            </a:extLst>
          </p:cNvPr>
          <p:cNvSpPr/>
          <p:nvPr/>
        </p:nvSpPr>
        <p:spPr>
          <a:xfrm>
            <a:off x="6249346" y="2834640"/>
            <a:ext cx="294640" cy="1117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342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838040-D4B6-B26D-08AA-EEE3AC11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052" y="958038"/>
            <a:ext cx="9605635" cy="612846"/>
          </a:xfrm>
        </p:spPr>
        <p:txBody>
          <a:bodyPr/>
          <a:lstStyle/>
          <a:p>
            <a:r>
              <a:rPr kumimoji="1" lang="ja-JP" altLang="en-US" dirty="0"/>
              <a:t>平均二乗誤差とグラフでの可視化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22E715-D392-7F80-5CB6-2576B8C14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2986" y="1594128"/>
            <a:ext cx="4645152" cy="1059305"/>
          </a:xfrm>
        </p:spPr>
        <p:txBody>
          <a:bodyPr>
            <a:normAutofit fontScale="25000" lnSpcReduction="20000"/>
          </a:bodyPr>
          <a:lstStyle/>
          <a:p>
            <a:pPr>
              <a:spcBef>
                <a:spcPts val="600"/>
              </a:spcBef>
            </a:pPr>
            <a:r>
              <a:rPr lang="ja-JP" altLang="en-US" sz="6400" dirty="0">
                <a:effectLst/>
                <a:latin typeface="BIZ UDゴシック" panose="020B0400000000000000" pitchFamily="49" charset="-128"/>
                <a:ea typeface="BIZ UDゴシック" panose="020B0400000000000000" pitchFamily="49" charset="-128"/>
              </a:rPr>
              <a:t>訓練データ</a:t>
            </a:r>
            <a:r>
              <a:rPr lang="en-US" altLang="ja-JP" sz="6400" dirty="0">
                <a:effectLst/>
                <a:latin typeface="BIZ UDゴシック" panose="020B0400000000000000" pitchFamily="49" charset="-128"/>
                <a:ea typeface="BIZ UDゴシック" panose="020B0400000000000000" pitchFamily="49" charset="-128"/>
              </a:rPr>
              <a:t>:0.0019</a:t>
            </a:r>
          </a:p>
          <a:p>
            <a:pPr>
              <a:spcBef>
                <a:spcPts val="600"/>
              </a:spcBef>
            </a:pPr>
            <a:r>
              <a:rPr lang="ja-JP" altLang="en-US" sz="6400" dirty="0">
                <a:effectLst/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検証用データ</a:t>
            </a:r>
            <a:r>
              <a:rPr lang="en-US" altLang="ja-JP" sz="6400" dirty="0">
                <a:effectLst/>
                <a:latin typeface="BIZ UDゴシック" panose="020B0400000000000000" pitchFamily="49" charset="-128"/>
                <a:ea typeface="BIZ UDゴシック" panose="020B0400000000000000" pitchFamily="49" charset="-128"/>
              </a:rPr>
              <a:t>:0.0009 </a:t>
            </a:r>
          </a:p>
          <a:p>
            <a:pPr>
              <a:spcBef>
                <a:spcPts val="600"/>
              </a:spcBef>
            </a:pPr>
            <a:r>
              <a:rPr lang="ja-JP" altLang="en-US" sz="6400" dirty="0">
                <a:effectLst/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テストデータ</a:t>
            </a:r>
            <a:r>
              <a:rPr lang="en-US" altLang="ja-JP" sz="6400" dirty="0">
                <a:effectLst/>
                <a:latin typeface="BIZ UDゴシック" panose="020B0400000000000000" pitchFamily="49" charset="-128"/>
                <a:ea typeface="BIZ UDゴシック" panose="020B0400000000000000" pitchFamily="49" charset="-128"/>
              </a:rPr>
              <a:t>:0.0017</a:t>
            </a:r>
          </a:p>
          <a:p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94827B9-BD59-37ED-347A-5513B9163161}"/>
              </a:ext>
            </a:extLst>
          </p:cNvPr>
          <p:cNvSpPr/>
          <p:nvPr/>
        </p:nvSpPr>
        <p:spPr>
          <a:xfrm>
            <a:off x="1129166" y="127819"/>
            <a:ext cx="9605635" cy="4522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モデル評価に使用した指標とその結果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628302A-8DC8-EF2D-7053-317308D16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66" y="2653433"/>
            <a:ext cx="4645153" cy="3168248"/>
          </a:xfrm>
          <a:prstGeom prst="rect">
            <a:avLst/>
          </a:prstGeom>
        </p:spPr>
      </p:pic>
      <p:sp>
        <p:nvSpPr>
          <p:cNvPr id="10" name="コンテンツ プレースホルダー 3">
            <a:extLst>
              <a:ext uri="{FF2B5EF4-FFF2-40B4-BE49-F238E27FC236}">
                <a16:creationId xmlns:a16="http://schemas.microsoft.com/office/drawing/2014/main" id="{8C05D25A-0D63-3FA6-A7DE-32A9249B9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9649" y="1591601"/>
            <a:ext cx="4645152" cy="328422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kumimoji="1" lang="ja-JP" altLang="en-US" sz="8000" dirty="0"/>
              <a:t>平均二乗誤差の特徴</a:t>
            </a:r>
            <a:endParaRPr kumimoji="1" lang="en-US" altLang="ja-JP" sz="8000" dirty="0"/>
          </a:p>
          <a:p>
            <a:pPr marL="0" indent="0">
              <a:buNone/>
            </a:pPr>
            <a:r>
              <a:rPr lang="ja-JP" altLang="en-US" sz="8000" dirty="0"/>
              <a:t>回帰問題において標準的な指標</a:t>
            </a:r>
            <a:endParaRPr lang="en-US" altLang="ja-JP" sz="8000" dirty="0"/>
          </a:p>
          <a:p>
            <a:pPr marL="0" indent="0">
              <a:buNone/>
            </a:pPr>
            <a:endParaRPr kumimoji="1" lang="en-US" altLang="ja-JP" sz="8000" dirty="0"/>
          </a:p>
          <a:p>
            <a:pPr marL="0" indent="0">
              <a:buNone/>
            </a:pPr>
            <a:endParaRPr kumimoji="1" lang="en-US" altLang="ja-JP" sz="8000" dirty="0"/>
          </a:p>
          <a:p>
            <a:pPr marL="0" indent="0">
              <a:buNone/>
            </a:pPr>
            <a:r>
              <a:rPr kumimoji="1" lang="ja-JP" altLang="en-US" sz="8000" dirty="0"/>
              <a:t>結果</a:t>
            </a:r>
            <a:endParaRPr kumimoji="1" lang="en-US" altLang="ja-JP" sz="8000" dirty="0"/>
          </a:p>
          <a:p>
            <a:r>
              <a:rPr kumimoji="1" lang="ja-JP" altLang="en-US" sz="8000" dirty="0"/>
              <a:t>過学習はしていないといえる</a:t>
            </a:r>
            <a:endParaRPr kumimoji="1" lang="en-US" altLang="ja-JP" sz="8000" dirty="0"/>
          </a:p>
          <a:p>
            <a:r>
              <a:rPr lang="ja-JP" altLang="en-US" sz="8000" dirty="0"/>
              <a:t>グラフが右上にずれている</a:t>
            </a:r>
            <a:endParaRPr lang="en-US" altLang="ja-JP" sz="8000" dirty="0"/>
          </a:p>
          <a:p>
            <a:pPr marL="0" indent="0">
              <a:buNone/>
            </a:pPr>
            <a:r>
              <a:rPr lang="ja-JP" altLang="en-US" sz="8000" dirty="0"/>
              <a:t>　　</a:t>
            </a:r>
            <a:r>
              <a:rPr kumimoji="1" lang="ja-JP" altLang="en-US" sz="8000" dirty="0"/>
              <a:t>株価を予想してるとは言い難い</a:t>
            </a: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42617A2F-253A-06EA-8763-F92803864603}"/>
              </a:ext>
            </a:extLst>
          </p:cNvPr>
          <p:cNvSpPr/>
          <p:nvPr/>
        </p:nvSpPr>
        <p:spPr>
          <a:xfrm>
            <a:off x="6249346" y="4784779"/>
            <a:ext cx="294640" cy="1117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09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96BE98-D29C-DD4C-4480-605D4F827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0026" y="1786364"/>
            <a:ext cx="5083277" cy="3873903"/>
          </a:xfrm>
        </p:spPr>
        <p:txBody>
          <a:bodyPr/>
          <a:lstStyle/>
          <a:p>
            <a:r>
              <a:rPr kumimoji="1" lang="en-US" altLang="ja-JP" dirty="0"/>
              <a:t>1990</a:t>
            </a:r>
            <a:r>
              <a:rPr kumimoji="1" lang="ja-JP" altLang="en-US" dirty="0"/>
              <a:t>年以前と以降で傾向が異なる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出来高と株価には何かしらの関係がある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ニューラルネットワークの構成が単純すぎた</a:t>
            </a:r>
            <a:endParaRPr lang="en-US" altLang="ja-JP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4E39ECA-5D35-4541-8449-01E72B7EDD0F}"/>
              </a:ext>
            </a:extLst>
          </p:cNvPr>
          <p:cNvSpPr/>
          <p:nvPr/>
        </p:nvSpPr>
        <p:spPr>
          <a:xfrm>
            <a:off x="1129166" y="127819"/>
            <a:ext cx="9605635" cy="4522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改善策の背景にある仮説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DFC8B31-BAB5-5988-C00B-29EE971A2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66" y="1786364"/>
            <a:ext cx="4415046" cy="3549751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CE21ABC7-B0C8-3BFA-7D78-EA57A707B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052" y="958038"/>
            <a:ext cx="9605635" cy="612846"/>
          </a:xfrm>
        </p:spPr>
        <p:txBody>
          <a:bodyPr/>
          <a:lstStyle/>
          <a:p>
            <a:pPr algn="ctr"/>
            <a:r>
              <a:rPr lang="ja-JP" altLang="en-US" dirty="0"/>
              <a:t>以下の</a:t>
            </a:r>
            <a:r>
              <a:rPr lang="en-US" altLang="ja-JP" dirty="0"/>
              <a:t>3</a:t>
            </a:r>
            <a:r>
              <a:rPr lang="ja-JP" altLang="en-US" dirty="0"/>
              <a:t>点の仮説が考えられる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0687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164AE7-36B2-3BE0-8935-51A73514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052" y="958038"/>
            <a:ext cx="9605635" cy="595460"/>
          </a:xfrm>
        </p:spPr>
        <p:txBody>
          <a:bodyPr/>
          <a:lstStyle/>
          <a:p>
            <a:pPr algn="ctr"/>
            <a:r>
              <a:rPr kumimoji="1" lang="ja-JP" altLang="en-US" dirty="0"/>
              <a:t>モデルを複雑にしただけでは改善されず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BC873F-DD38-DFC8-6A61-9AEB0E110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606" y="1848403"/>
            <a:ext cx="4645152" cy="361046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ja-JP" altLang="en-US" sz="2000" dirty="0">
                <a:effectLst/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平均二乗誤差</a:t>
            </a:r>
            <a:endParaRPr lang="en-US" altLang="ja-JP" sz="2000" dirty="0">
              <a:effectLst/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>
              <a:spcBef>
                <a:spcPts val="600"/>
              </a:spcBef>
            </a:pPr>
            <a:r>
              <a:rPr lang="ja-JP" altLang="en-US" sz="2000" dirty="0">
                <a:effectLst/>
                <a:latin typeface="BIZ UDゴシック" panose="020B0400000000000000" pitchFamily="49" charset="-128"/>
                <a:ea typeface="BIZ UDゴシック" panose="020B0400000000000000" pitchFamily="49" charset="-128"/>
              </a:rPr>
              <a:t>訓練データ</a:t>
            </a:r>
            <a:r>
              <a:rPr lang="en-US" altLang="ja-JP" sz="2000" dirty="0">
                <a:effectLst/>
                <a:latin typeface="BIZ UDゴシック" panose="020B0400000000000000" pitchFamily="49" charset="-128"/>
                <a:ea typeface="BIZ UDゴシック" panose="020B0400000000000000" pitchFamily="49" charset="-128"/>
              </a:rPr>
              <a:t>:0.0148</a:t>
            </a:r>
          </a:p>
          <a:p>
            <a:pPr>
              <a:spcBef>
                <a:spcPts val="600"/>
              </a:spcBef>
            </a:pPr>
            <a:r>
              <a:rPr lang="ja-JP" altLang="en-US" sz="2000" dirty="0">
                <a:effectLst/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検証用データ</a:t>
            </a:r>
            <a:r>
              <a:rPr lang="en-US" altLang="ja-JP" sz="2000" dirty="0">
                <a:effectLst/>
                <a:latin typeface="BIZ UDゴシック" panose="020B0400000000000000" pitchFamily="49" charset="-128"/>
                <a:ea typeface="BIZ UDゴシック" panose="020B0400000000000000" pitchFamily="49" charset="-128"/>
              </a:rPr>
              <a:t>:0.0012 </a:t>
            </a:r>
          </a:p>
          <a:p>
            <a:pPr>
              <a:spcBef>
                <a:spcPts val="600"/>
              </a:spcBef>
            </a:pPr>
            <a:r>
              <a:rPr lang="ja-JP" altLang="en-US" sz="2000" dirty="0">
                <a:effectLst/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テストデータ</a:t>
            </a:r>
            <a:r>
              <a:rPr lang="en-US" altLang="ja-JP" sz="2000" dirty="0">
                <a:effectLst/>
                <a:latin typeface="BIZ UDゴシック" panose="020B0400000000000000" pitchFamily="49" charset="-128"/>
                <a:ea typeface="BIZ UDゴシック" panose="020B0400000000000000" pitchFamily="49" charset="-128"/>
              </a:rPr>
              <a:t>:0.0027</a:t>
            </a:r>
          </a:p>
          <a:p>
            <a:pPr>
              <a:spcBef>
                <a:spcPts val="600"/>
              </a:spcBef>
            </a:pPr>
            <a:endParaRPr lang="en-US" altLang="ja-JP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ja-JP" altLang="en-US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グラフ</a:t>
            </a:r>
            <a:endParaRPr lang="en-US" altLang="ja-JP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>
              <a:spcBef>
                <a:spcPts val="600"/>
              </a:spcBef>
            </a:pPr>
            <a:r>
              <a:rPr lang="ja-JP" altLang="en-US" sz="2000" dirty="0">
                <a:effectLst/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右上にずれている</a:t>
            </a:r>
            <a:endParaRPr lang="en-US" altLang="ja-JP" sz="2000" dirty="0">
              <a:effectLst/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2F03F7-D109-A004-74DD-E2371C8D2FF1}"/>
              </a:ext>
            </a:extLst>
          </p:cNvPr>
          <p:cNvSpPr/>
          <p:nvPr/>
        </p:nvSpPr>
        <p:spPr>
          <a:xfrm>
            <a:off x="1129166" y="127819"/>
            <a:ext cx="9605635" cy="4522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仮説の検証①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BDC79EA-0497-2361-9907-F438956F2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66" y="1848403"/>
            <a:ext cx="4781893" cy="384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49776-1FB9-8343-B422-E58E2AFE9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634789"/>
          </a:xfrm>
        </p:spPr>
        <p:txBody>
          <a:bodyPr/>
          <a:lstStyle/>
          <a:p>
            <a:pPr algn="ctr"/>
            <a:r>
              <a:rPr kumimoji="1" lang="ja-JP" altLang="en-US" dirty="0"/>
              <a:t>出来高を追加するとグラフの形状が変化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E707B8-4EC6-D283-1AE7-31D6FAB69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28800"/>
            <a:ext cx="4645152" cy="3677265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ja-JP" altLang="en-US" sz="2000" dirty="0">
                <a:effectLst/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平均二乗誤差</a:t>
            </a:r>
            <a:endParaRPr lang="en-US" altLang="ja-JP" sz="2000" dirty="0">
              <a:effectLst/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>
              <a:spcBef>
                <a:spcPts val="600"/>
              </a:spcBef>
            </a:pPr>
            <a:r>
              <a:rPr lang="ja-JP" altLang="en-US" sz="2000" dirty="0">
                <a:effectLst/>
                <a:latin typeface="BIZ UDゴシック" panose="020B0400000000000000" pitchFamily="49" charset="-128"/>
                <a:ea typeface="BIZ UDゴシック" panose="020B0400000000000000" pitchFamily="49" charset="-128"/>
              </a:rPr>
              <a:t>訓練データ</a:t>
            </a:r>
            <a:r>
              <a:rPr lang="en-US" altLang="ja-JP" sz="2000" dirty="0">
                <a:effectLst/>
                <a:latin typeface="BIZ UDゴシック" panose="020B0400000000000000" pitchFamily="49" charset="-128"/>
                <a:ea typeface="BIZ UDゴシック" panose="020B0400000000000000" pitchFamily="49" charset="-128"/>
              </a:rPr>
              <a:t>:0.0012</a:t>
            </a:r>
          </a:p>
          <a:p>
            <a:pPr>
              <a:spcBef>
                <a:spcPts val="600"/>
              </a:spcBef>
            </a:pPr>
            <a:r>
              <a:rPr lang="ja-JP" altLang="en-US" sz="2000" dirty="0">
                <a:effectLst/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検証用データ</a:t>
            </a:r>
            <a:r>
              <a:rPr lang="en-US" altLang="ja-JP" sz="2000" dirty="0">
                <a:effectLst/>
                <a:latin typeface="BIZ UDゴシック" panose="020B0400000000000000" pitchFamily="49" charset="-128"/>
                <a:ea typeface="BIZ UDゴシック" panose="020B0400000000000000" pitchFamily="49" charset="-128"/>
              </a:rPr>
              <a:t>:0.0009 </a:t>
            </a:r>
          </a:p>
          <a:p>
            <a:pPr>
              <a:spcBef>
                <a:spcPts val="600"/>
              </a:spcBef>
            </a:pPr>
            <a:r>
              <a:rPr lang="ja-JP" altLang="en-US" sz="2000" dirty="0">
                <a:effectLst/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テストデータ</a:t>
            </a:r>
            <a:r>
              <a:rPr lang="en-US" altLang="ja-JP" sz="2000" dirty="0">
                <a:effectLst/>
                <a:latin typeface="BIZ UDゴシック" panose="020B0400000000000000" pitchFamily="49" charset="-128"/>
                <a:ea typeface="BIZ UDゴシック" panose="020B0400000000000000" pitchFamily="49" charset="-128"/>
              </a:rPr>
              <a:t>:0.0030</a:t>
            </a:r>
          </a:p>
          <a:p>
            <a:pPr>
              <a:spcBef>
                <a:spcPts val="600"/>
              </a:spcBef>
            </a:pPr>
            <a:endParaRPr lang="en-US" altLang="ja-JP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ja-JP" altLang="en-US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グラフ</a:t>
            </a:r>
            <a:endParaRPr lang="en-US" altLang="ja-JP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>
              <a:spcBef>
                <a:spcPts val="600"/>
              </a:spcBef>
            </a:pPr>
            <a:r>
              <a:rPr lang="ja-JP" altLang="en-US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ところどころ増減が一致する部分</a:t>
            </a:r>
            <a:endParaRPr lang="en-US" altLang="ja-JP" sz="2000" dirty="0">
              <a:effectLst/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A221391-179B-2E25-9349-9FD7970714EE}"/>
              </a:ext>
            </a:extLst>
          </p:cNvPr>
          <p:cNvSpPr/>
          <p:nvPr/>
        </p:nvSpPr>
        <p:spPr>
          <a:xfrm>
            <a:off x="1129166" y="127819"/>
            <a:ext cx="9605635" cy="4522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仮説の検証②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1734DF84-F029-4ED8-2A90-5638B4D13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66" y="1828800"/>
            <a:ext cx="4870373" cy="367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43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03B6DC-C4CD-BE06-BBFE-021C8C704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166" y="1048605"/>
            <a:ext cx="9605635" cy="556131"/>
          </a:xfrm>
        </p:spPr>
        <p:txBody>
          <a:bodyPr/>
          <a:lstStyle/>
          <a:p>
            <a:pPr algn="ctr"/>
            <a:r>
              <a:rPr kumimoji="1" lang="ja-JP" altLang="en-US" dirty="0"/>
              <a:t>改善策を組み合わせてみると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16143F7-79D9-D824-E73A-6670C35B1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9649" y="2073239"/>
            <a:ext cx="4645152" cy="3287094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ja-JP" altLang="en-US" sz="2000" dirty="0">
                <a:effectLst/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平均二乗誤差</a:t>
            </a:r>
            <a:endParaRPr lang="en-US" altLang="ja-JP" sz="2000" dirty="0">
              <a:effectLst/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>
              <a:spcBef>
                <a:spcPts val="600"/>
              </a:spcBef>
            </a:pPr>
            <a:r>
              <a:rPr lang="ja-JP" altLang="en-US" sz="2000" dirty="0">
                <a:effectLst/>
                <a:latin typeface="BIZ UDゴシック" panose="020B0400000000000000" pitchFamily="49" charset="-128"/>
                <a:ea typeface="BIZ UDゴシック" panose="020B0400000000000000" pitchFamily="49" charset="-128"/>
              </a:rPr>
              <a:t>訓練データ</a:t>
            </a:r>
            <a:r>
              <a:rPr lang="en-US" altLang="ja-JP" sz="2000" dirty="0">
                <a:effectLst/>
                <a:latin typeface="BIZ UDゴシック" panose="020B0400000000000000" pitchFamily="49" charset="-128"/>
                <a:ea typeface="BIZ UDゴシック" panose="020B0400000000000000" pitchFamily="49" charset="-128"/>
              </a:rPr>
              <a:t>:0.0071</a:t>
            </a:r>
          </a:p>
          <a:p>
            <a:pPr>
              <a:spcBef>
                <a:spcPts val="600"/>
              </a:spcBef>
            </a:pPr>
            <a:r>
              <a:rPr lang="ja-JP" altLang="en-US" sz="2000" dirty="0">
                <a:effectLst/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検証用データ</a:t>
            </a:r>
            <a:r>
              <a:rPr lang="en-US" altLang="ja-JP" sz="2000" dirty="0">
                <a:effectLst/>
                <a:latin typeface="BIZ UDゴシック" panose="020B0400000000000000" pitchFamily="49" charset="-128"/>
                <a:ea typeface="BIZ UDゴシック" panose="020B0400000000000000" pitchFamily="49" charset="-128"/>
              </a:rPr>
              <a:t>:0.0012 </a:t>
            </a:r>
          </a:p>
          <a:p>
            <a:pPr>
              <a:spcBef>
                <a:spcPts val="600"/>
              </a:spcBef>
            </a:pPr>
            <a:r>
              <a:rPr lang="ja-JP" altLang="en-US" sz="2000" dirty="0">
                <a:effectLst/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テストデータ</a:t>
            </a:r>
            <a:r>
              <a:rPr lang="en-US" altLang="ja-JP" sz="2000" dirty="0">
                <a:effectLst/>
                <a:latin typeface="BIZ UDゴシック" panose="020B0400000000000000" pitchFamily="49" charset="-128"/>
                <a:ea typeface="BIZ UDゴシック" panose="020B0400000000000000" pitchFamily="49" charset="-128"/>
              </a:rPr>
              <a:t>:0.0017</a:t>
            </a:r>
          </a:p>
          <a:p>
            <a:pPr>
              <a:spcBef>
                <a:spcPts val="600"/>
              </a:spcBef>
            </a:pPr>
            <a:endParaRPr lang="en-US" altLang="ja-JP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ja-JP" altLang="en-US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グラフ</a:t>
            </a:r>
            <a:endParaRPr lang="en-US" altLang="ja-JP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>
              <a:spcBef>
                <a:spcPts val="600"/>
              </a:spcBef>
            </a:pPr>
            <a:r>
              <a:rPr lang="ja-JP" altLang="en-US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ところどころ増減が一致し、グラフが重なっているように見える</a:t>
            </a:r>
            <a:endParaRPr lang="en-US" altLang="ja-JP" sz="2000" dirty="0">
              <a:effectLst/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35478F-C76F-903A-61EA-179AFD42E17F}"/>
              </a:ext>
            </a:extLst>
          </p:cNvPr>
          <p:cNvSpPr/>
          <p:nvPr/>
        </p:nvSpPr>
        <p:spPr>
          <a:xfrm>
            <a:off x="1129166" y="127819"/>
            <a:ext cx="9605635" cy="4522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結果のまとめ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886C430-C6AD-8FC0-13A2-1E84488A7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75" y="1974710"/>
            <a:ext cx="4625660" cy="348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10768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ギャラリー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2140</TotalTime>
  <Words>423</Words>
  <Application>Microsoft Office PowerPoint</Application>
  <PresentationFormat>ワイド画面</PresentationFormat>
  <Paragraphs>82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BIZ UDゴシック</vt:lpstr>
      <vt:lpstr>BIZ UD明朝 Medium</vt:lpstr>
      <vt:lpstr>Arial</vt:lpstr>
      <vt:lpstr>Century Gothic</vt:lpstr>
      <vt:lpstr>ギャラリー</vt:lpstr>
      <vt:lpstr>NTT株価の予測</vt:lpstr>
      <vt:lpstr>簡単な法則性がなく予想が困難</vt:lpstr>
      <vt:lpstr>季節性がなく、自己相関は単調減少</vt:lpstr>
      <vt:lpstr>RNNの一種であるLSTMを使用</vt:lpstr>
      <vt:lpstr>平均二乗誤差とグラフでの可視化</vt:lpstr>
      <vt:lpstr>以下の3点の仮説が考えられる</vt:lpstr>
      <vt:lpstr>モデルを複雑にしただけでは改善されず</vt:lpstr>
      <vt:lpstr>出来高を追加するとグラフの形状が変化</vt:lpstr>
      <vt:lpstr>改善策を組み合わせてみると…</vt:lpstr>
      <vt:lpstr>モデルの改善と入力データの増加を目指す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光弘 田邉</dc:creator>
  <cp:lastModifiedBy>光弘 田邉</cp:lastModifiedBy>
  <cp:revision>6</cp:revision>
  <dcterms:created xsi:type="dcterms:W3CDTF">2024-11-20T15:49:33Z</dcterms:created>
  <dcterms:modified xsi:type="dcterms:W3CDTF">2024-11-22T10:39:30Z</dcterms:modified>
</cp:coreProperties>
</file>