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451" r:id="rId2"/>
    <p:sldId id="497" r:id="rId3"/>
    <p:sldId id="516" r:id="rId4"/>
    <p:sldId id="51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00B050"/>
    <a:srgbClr val="BF9000"/>
    <a:srgbClr val="FFF2CC"/>
    <a:srgbClr val="FFE7F6"/>
    <a:srgbClr val="F7D5F7"/>
    <a:srgbClr val="F7E0D7"/>
    <a:srgbClr val="FF04C1"/>
    <a:srgbClr val="FFC1F3"/>
    <a:srgbClr val="FF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2"/>
    <p:restoredTop sz="77006"/>
  </p:normalViewPr>
  <p:slideViewPr>
    <p:cSldViewPr snapToGrid="0" snapToObjects="1">
      <p:cViewPr varScale="1">
        <p:scale>
          <a:sx n="85" d="100"/>
          <a:sy n="85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61E7A-B278-EA43-AA0B-EB1B28620DC3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CAB6-A8D3-644B-8A6A-C75C3BDEC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59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58082-82E7-F746-A8A4-E914AEEEDAC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39AAC-A361-DC4F-99DD-F2A7F824C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4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02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11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21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39AAC-A361-DC4F-99DD-F2A7F824C35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94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16565-9008-3441-812A-AF92432AFA55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CCC4-EEBA-4049-A1BF-07CC37D6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16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94578" y="5776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IoT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カード（表）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7846FFF-11A9-2240-803C-78FFBC3E17AB}"/>
              </a:ext>
            </a:extLst>
          </p:cNvPr>
          <p:cNvSpPr/>
          <p:nvPr/>
        </p:nvSpPr>
        <p:spPr>
          <a:xfrm>
            <a:off x="29192" y="49075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F051810-20A1-994B-A0D6-8217F02AF74E}"/>
              </a:ext>
            </a:extLst>
          </p:cNvPr>
          <p:cNvSpPr/>
          <p:nvPr/>
        </p:nvSpPr>
        <p:spPr>
          <a:xfrm>
            <a:off x="2301273" y="491207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FD4BB2D-1516-3249-A84C-9027A433FFBC}"/>
              </a:ext>
            </a:extLst>
          </p:cNvPr>
          <p:cNvSpPr/>
          <p:nvPr/>
        </p:nvSpPr>
        <p:spPr>
          <a:xfrm>
            <a:off x="4564947" y="50064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EB614C3-0492-704A-9D88-4653B6A10E7E}"/>
              </a:ext>
            </a:extLst>
          </p:cNvPr>
          <p:cNvSpPr/>
          <p:nvPr/>
        </p:nvSpPr>
        <p:spPr>
          <a:xfrm>
            <a:off x="6841804" y="50064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9" name="角丸四角形 58">
            <a:extLst>
              <a:ext uri="{FF2B5EF4-FFF2-40B4-BE49-F238E27FC236}">
                <a16:creationId xmlns:a16="http://schemas.microsoft.com/office/drawing/2014/main" id="{9D56B15B-263B-6C41-B4CB-5AD27AA428E9}"/>
              </a:ext>
            </a:extLst>
          </p:cNvPr>
          <p:cNvSpPr/>
          <p:nvPr/>
        </p:nvSpPr>
        <p:spPr>
          <a:xfrm>
            <a:off x="170804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3D968491-7A83-4949-90E6-ED9FC64A2CC9}"/>
              </a:ext>
            </a:extLst>
          </p:cNvPr>
          <p:cNvSpPr/>
          <p:nvPr/>
        </p:nvSpPr>
        <p:spPr>
          <a:xfrm>
            <a:off x="170804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9ED16766-39C7-EC4D-A9BA-B2AB47F10FDF}"/>
              </a:ext>
            </a:extLst>
          </p:cNvPr>
          <p:cNvSpPr/>
          <p:nvPr/>
        </p:nvSpPr>
        <p:spPr>
          <a:xfrm>
            <a:off x="170804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4A274EEA-1EB8-6545-B803-425E9BCDF749}"/>
              </a:ext>
            </a:extLst>
          </p:cNvPr>
          <p:cNvSpPr/>
          <p:nvPr/>
        </p:nvSpPr>
        <p:spPr>
          <a:xfrm>
            <a:off x="2438804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47C71B0B-A651-5848-BB70-EE2EEE6AF07C}"/>
              </a:ext>
            </a:extLst>
          </p:cNvPr>
          <p:cNvSpPr/>
          <p:nvPr/>
        </p:nvSpPr>
        <p:spPr>
          <a:xfrm>
            <a:off x="2438804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AF9BC22A-3032-F24C-86E9-AF859E0A9389}"/>
              </a:ext>
            </a:extLst>
          </p:cNvPr>
          <p:cNvSpPr/>
          <p:nvPr/>
        </p:nvSpPr>
        <p:spPr>
          <a:xfrm>
            <a:off x="2438804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0867241B-FF88-9343-AC3E-A12CC032D32D}"/>
              </a:ext>
            </a:extLst>
          </p:cNvPr>
          <p:cNvSpPr/>
          <p:nvPr/>
        </p:nvSpPr>
        <p:spPr>
          <a:xfrm>
            <a:off x="4692675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>
            <a:extLst>
              <a:ext uri="{FF2B5EF4-FFF2-40B4-BE49-F238E27FC236}">
                <a16:creationId xmlns:a16="http://schemas.microsoft.com/office/drawing/2014/main" id="{5C5C7D9E-FF99-AF4E-B030-91AC3E009E48}"/>
              </a:ext>
            </a:extLst>
          </p:cNvPr>
          <p:cNvSpPr/>
          <p:nvPr/>
        </p:nvSpPr>
        <p:spPr>
          <a:xfrm>
            <a:off x="4692675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E2E946E4-A192-4A44-8F36-28651738519F}"/>
              </a:ext>
            </a:extLst>
          </p:cNvPr>
          <p:cNvSpPr/>
          <p:nvPr/>
        </p:nvSpPr>
        <p:spPr>
          <a:xfrm>
            <a:off x="4692675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EB8429A7-4B49-C845-8EB8-24C8B1DF7E08}"/>
              </a:ext>
            </a:extLst>
          </p:cNvPr>
          <p:cNvSpPr/>
          <p:nvPr/>
        </p:nvSpPr>
        <p:spPr>
          <a:xfrm>
            <a:off x="6956349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4CD1F4B6-A9F2-7342-8AC0-688F77C697FF}"/>
              </a:ext>
            </a:extLst>
          </p:cNvPr>
          <p:cNvSpPr/>
          <p:nvPr/>
        </p:nvSpPr>
        <p:spPr>
          <a:xfrm>
            <a:off x="6956349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81E6569-2749-CA47-B742-887770D37F77}"/>
              </a:ext>
            </a:extLst>
          </p:cNvPr>
          <p:cNvSpPr/>
          <p:nvPr/>
        </p:nvSpPr>
        <p:spPr>
          <a:xfrm>
            <a:off x="6956349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80DD9AA-2542-8343-BEE2-AC374DAE52FB}"/>
              </a:ext>
            </a:extLst>
          </p:cNvPr>
          <p:cNvSpPr/>
          <p:nvPr/>
        </p:nvSpPr>
        <p:spPr>
          <a:xfrm>
            <a:off x="29192" y="367478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4D4D73F-1A78-214B-B8C2-3FA1997E95C3}"/>
              </a:ext>
            </a:extLst>
          </p:cNvPr>
          <p:cNvSpPr/>
          <p:nvPr/>
        </p:nvSpPr>
        <p:spPr>
          <a:xfrm>
            <a:off x="2301273" y="3675237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0E07C60-A326-144B-AB42-E996DBE5BC84}"/>
              </a:ext>
            </a:extLst>
          </p:cNvPr>
          <p:cNvSpPr/>
          <p:nvPr/>
        </p:nvSpPr>
        <p:spPr>
          <a:xfrm>
            <a:off x="4564947" y="368467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EB97F46-2CC3-AB41-B2BC-1C53A1EF6A65}"/>
              </a:ext>
            </a:extLst>
          </p:cNvPr>
          <p:cNvSpPr/>
          <p:nvPr/>
        </p:nvSpPr>
        <p:spPr>
          <a:xfrm>
            <a:off x="6841804" y="368467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2045BA60-6FBE-D648-8DB2-A0954F00133C}"/>
              </a:ext>
            </a:extLst>
          </p:cNvPr>
          <p:cNvSpPr/>
          <p:nvPr/>
        </p:nvSpPr>
        <p:spPr>
          <a:xfrm>
            <a:off x="170804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16B01547-AA0A-4E42-BFB0-84E59FD515FE}"/>
              </a:ext>
            </a:extLst>
          </p:cNvPr>
          <p:cNvSpPr/>
          <p:nvPr/>
        </p:nvSpPr>
        <p:spPr>
          <a:xfrm>
            <a:off x="170804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5FE5EE4D-22AD-A546-A698-F84BF596B049}"/>
              </a:ext>
            </a:extLst>
          </p:cNvPr>
          <p:cNvSpPr/>
          <p:nvPr/>
        </p:nvSpPr>
        <p:spPr>
          <a:xfrm>
            <a:off x="170804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9A1334F0-4364-B14B-86F7-4AC6E4328002}"/>
              </a:ext>
            </a:extLst>
          </p:cNvPr>
          <p:cNvSpPr/>
          <p:nvPr/>
        </p:nvSpPr>
        <p:spPr>
          <a:xfrm>
            <a:off x="2438804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0E6C8F83-D0D2-1740-928B-88CFE8E64595}"/>
              </a:ext>
            </a:extLst>
          </p:cNvPr>
          <p:cNvSpPr/>
          <p:nvPr/>
        </p:nvSpPr>
        <p:spPr>
          <a:xfrm>
            <a:off x="2438804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32C09C93-FF10-9B41-B1A3-81D9E284DC0D}"/>
              </a:ext>
            </a:extLst>
          </p:cNvPr>
          <p:cNvSpPr/>
          <p:nvPr/>
        </p:nvSpPr>
        <p:spPr>
          <a:xfrm>
            <a:off x="2438804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角丸四角形 80">
            <a:extLst>
              <a:ext uri="{FF2B5EF4-FFF2-40B4-BE49-F238E27FC236}">
                <a16:creationId xmlns:a16="http://schemas.microsoft.com/office/drawing/2014/main" id="{ECABB998-4289-EF45-8877-B2896709D9E6}"/>
              </a:ext>
            </a:extLst>
          </p:cNvPr>
          <p:cNvSpPr/>
          <p:nvPr/>
        </p:nvSpPr>
        <p:spPr>
          <a:xfrm>
            <a:off x="4692675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10EFA273-31C0-E648-82A4-B3E92D630857}"/>
              </a:ext>
            </a:extLst>
          </p:cNvPr>
          <p:cNvSpPr/>
          <p:nvPr/>
        </p:nvSpPr>
        <p:spPr>
          <a:xfrm>
            <a:off x="4692675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BEB87D79-7503-B34B-A972-A8CFC0CC91F5}"/>
              </a:ext>
            </a:extLst>
          </p:cNvPr>
          <p:cNvSpPr/>
          <p:nvPr/>
        </p:nvSpPr>
        <p:spPr>
          <a:xfrm>
            <a:off x="4692675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B543D986-4E3B-7647-BC01-7E3610458F2C}"/>
              </a:ext>
            </a:extLst>
          </p:cNvPr>
          <p:cNvSpPr/>
          <p:nvPr/>
        </p:nvSpPr>
        <p:spPr>
          <a:xfrm>
            <a:off x="6956349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 87">
            <a:extLst>
              <a:ext uri="{FF2B5EF4-FFF2-40B4-BE49-F238E27FC236}">
                <a16:creationId xmlns:a16="http://schemas.microsoft.com/office/drawing/2014/main" id="{71174080-B0AC-AF45-A6A0-9B6AB3051976}"/>
              </a:ext>
            </a:extLst>
          </p:cNvPr>
          <p:cNvSpPr/>
          <p:nvPr/>
        </p:nvSpPr>
        <p:spPr>
          <a:xfrm>
            <a:off x="6956349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>
            <a:extLst>
              <a:ext uri="{FF2B5EF4-FFF2-40B4-BE49-F238E27FC236}">
                <a16:creationId xmlns:a16="http://schemas.microsoft.com/office/drawing/2014/main" id="{310A9BC3-8769-E442-951F-582394A70D5C}"/>
              </a:ext>
            </a:extLst>
          </p:cNvPr>
          <p:cNvSpPr/>
          <p:nvPr/>
        </p:nvSpPr>
        <p:spPr>
          <a:xfrm>
            <a:off x="6956349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1AE5658-2632-9347-9348-B769FDDA549F}"/>
              </a:ext>
            </a:extLst>
          </p:cNvPr>
          <p:cNvSpPr txBox="1"/>
          <p:nvPr/>
        </p:nvSpPr>
        <p:spPr>
          <a:xfrm>
            <a:off x="170804" y="610791"/>
            <a:ext cx="1523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1.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スマートファクトリー 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D81A75A-6AFE-444C-9FE5-392668BF1712}"/>
              </a:ext>
            </a:extLst>
          </p:cNvPr>
          <p:cNvSpPr txBox="1"/>
          <p:nvPr/>
        </p:nvSpPr>
        <p:spPr>
          <a:xfrm>
            <a:off x="170804" y="1042396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・工場内機器の品質・状態などの様々な情報を「見える化」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・データ解析技術を用いた高い効率化の実現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・生産性の向上のため、高い稼働率が求められる．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・機器制御不能による人的損害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C839132-2B65-CF44-B733-0D4E617756E5}"/>
              </a:ext>
            </a:extLst>
          </p:cNvPr>
          <p:cNvSpPr txBox="1"/>
          <p:nvPr/>
        </p:nvSpPr>
        <p:spPr>
          <a:xfrm>
            <a:off x="170804" y="2443509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5694462-B3E3-A34D-98B0-5152874ED0B7}"/>
              </a:ext>
            </a:extLst>
          </p:cNvPr>
          <p:cNvSpPr txBox="1"/>
          <p:nvPr/>
        </p:nvSpPr>
        <p:spPr>
          <a:xfrm>
            <a:off x="2406465" y="518653"/>
            <a:ext cx="2137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2.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制御システム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（電力、ガス、水道、石油化学等）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30B56033-22F7-3942-8735-C08F658C72A3}"/>
              </a:ext>
            </a:extLst>
          </p:cNvPr>
          <p:cNvSpPr txBox="1"/>
          <p:nvPr/>
        </p:nvSpPr>
        <p:spPr>
          <a:xfrm>
            <a:off x="2406465" y="1034018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・製造寿命は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10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年以上で継続的なサポートが必要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24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時間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365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日連続稼働が必須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・リアルタイムの情報交換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・（システムによっては）人命・設備・製品の喪失、環境負荷のリスク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BC529DC-A61E-F242-AA15-FCA677EDA245}"/>
              </a:ext>
            </a:extLst>
          </p:cNvPr>
          <p:cNvSpPr txBox="1"/>
          <p:nvPr/>
        </p:nvSpPr>
        <p:spPr>
          <a:xfrm>
            <a:off x="2406465" y="2435131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AF972BC7-8E52-2F49-9E48-FD24114ED907}"/>
              </a:ext>
            </a:extLst>
          </p:cNvPr>
          <p:cNvSpPr txBox="1"/>
          <p:nvPr/>
        </p:nvSpPr>
        <p:spPr>
          <a:xfrm>
            <a:off x="4692675" y="603811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3.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スマートハウス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B870D32A-9BE3-3843-B0EA-0D3E19BE2CE1}"/>
              </a:ext>
            </a:extLst>
          </p:cNvPr>
          <p:cNvSpPr txBox="1"/>
          <p:nvPr/>
        </p:nvSpPr>
        <p:spPr>
          <a:xfrm>
            <a:off x="4692675" y="1049376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・電力需給を制御する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HEMS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を中心に対応機器を一元管理することで省エネを実現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・取得データにより、家主の不在を判断可能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・金銭的被害（エネルギーの浪費） 、物理的被害（火災等）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6CEF2491-884C-E941-AD9F-85CE99C269B8}"/>
              </a:ext>
            </a:extLst>
          </p:cNvPr>
          <p:cNvSpPr txBox="1"/>
          <p:nvPr/>
        </p:nvSpPr>
        <p:spPr>
          <a:xfrm>
            <a:off x="4692675" y="2443509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52A71B4D-FFC3-F547-9D56-D1F91EED570F}"/>
              </a:ext>
            </a:extLst>
          </p:cNvPr>
          <p:cNvSpPr txBox="1"/>
          <p:nvPr/>
        </p:nvSpPr>
        <p:spPr>
          <a:xfrm>
            <a:off x="6942220" y="527853"/>
            <a:ext cx="2141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4.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スマートシティ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（観光、交通、行政サービスなど）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59FA4A1E-44F5-0041-85EA-CB4B593ACB4F}"/>
              </a:ext>
            </a:extLst>
          </p:cNvPr>
          <p:cNvSpPr txBox="1"/>
          <p:nvPr/>
        </p:nvSpPr>
        <p:spPr>
          <a:xfrm>
            <a:off x="6942220" y="1043218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・生活の質の向上、都市の運用とサービス効率向上を図る都市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・収集されたデータへの市民のプライバシー保護が必要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・交通等においては人的な被害を与える可能性がある。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9C06EC1A-BD58-7A49-A853-4C6902CD426F}"/>
              </a:ext>
            </a:extLst>
          </p:cNvPr>
          <p:cNvSpPr txBox="1"/>
          <p:nvPr/>
        </p:nvSpPr>
        <p:spPr>
          <a:xfrm>
            <a:off x="6942220" y="2444331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E3438478-BB44-2F4C-B77E-75F9F522494E}"/>
              </a:ext>
            </a:extLst>
          </p:cNvPr>
          <p:cNvSpPr txBox="1"/>
          <p:nvPr/>
        </p:nvSpPr>
        <p:spPr>
          <a:xfrm>
            <a:off x="170804" y="3782594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5.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スマートカー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CEAB5768-24C8-5E40-8790-69A53669F31B}"/>
              </a:ext>
            </a:extLst>
          </p:cNvPr>
          <p:cNvSpPr txBox="1"/>
          <p:nvPr/>
        </p:nvSpPr>
        <p:spPr>
          <a:xfrm>
            <a:off x="170804" y="4228159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ICT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端末の機能を持つ自動車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・車両の状態や周囲の道路状況等のデータをセンサーにより取得し、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NW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を介して集積・分析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・不正操作による重大事故、収集データと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GPS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等を組み合わて個人を特定できる可能性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702F1D4-EB7A-684F-AE5B-73C57289FBD3}"/>
              </a:ext>
            </a:extLst>
          </p:cNvPr>
          <p:cNvSpPr txBox="1"/>
          <p:nvPr/>
        </p:nvSpPr>
        <p:spPr>
          <a:xfrm>
            <a:off x="170804" y="5615312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B39E80E-E4C6-9E4F-B2D5-DAF92A6237E1}"/>
              </a:ext>
            </a:extLst>
          </p:cNvPr>
          <p:cNvSpPr txBox="1"/>
          <p:nvPr/>
        </p:nvSpPr>
        <p:spPr>
          <a:xfrm>
            <a:off x="2451855" y="3782594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6.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スマートファーム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A9FC3331-7F2B-9D4F-AC75-ADD370209477}"/>
              </a:ext>
            </a:extLst>
          </p:cNvPr>
          <p:cNvSpPr txBox="1"/>
          <p:nvPr/>
        </p:nvSpPr>
        <p:spPr>
          <a:xfrm>
            <a:off x="2451855" y="4214199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・環境状態のデータを収集し、管理・分析など行うシステム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24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時間継続的なデータ管理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・センサーデータの改ざんにより農作物の損害リスク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・飼料や薬品の過剰投与による健康被害のリスク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B16CDF44-7232-7C44-8219-1F70AFB2160A}"/>
              </a:ext>
            </a:extLst>
          </p:cNvPr>
          <p:cNvSpPr txBox="1"/>
          <p:nvPr/>
        </p:nvSpPr>
        <p:spPr>
          <a:xfrm>
            <a:off x="2451855" y="5615312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75DDADB-865A-144F-9FB1-0F4480E3A7D1}"/>
              </a:ext>
            </a:extLst>
          </p:cNvPr>
          <p:cNvSpPr txBox="1"/>
          <p:nvPr/>
        </p:nvSpPr>
        <p:spPr>
          <a:xfrm>
            <a:off x="4680347" y="3735047"/>
            <a:ext cx="207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7.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スマート家電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（地デジ，冷蔵庫，エアコン等）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B88B74C4-16A0-D144-A7E7-4809B862BFCA}"/>
              </a:ext>
            </a:extLst>
          </p:cNvPr>
          <p:cNvSpPr txBox="1"/>
          <p:nvPr/>
        </p:nvSpPr>
        <p:spPr>
          <a:xfrm>
            <a:off x="4680346" y="4254748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・製造寿命は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10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年以上で継続的なサポートが必要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・外部メディア・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NW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に接続可能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・十分にセキュリティ対策のコストをかけることができない．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・踏み台（スパム，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DDoS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攻撃）で悪用された事例がある．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E5466D16-DE8E-7948-A5A3-BD4F9897A3AD}"/>
              </a:ext>
            </a:extLst>
          </p:cNvPr>
          <p:cNvSpPr txBox="1"/>
          <p:nvPr/>
        </p:nvSpPr>
        <p:spPr>
          <a:xfrm>
            <a:off x="4680346" y="5648881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AC071427-D679-8C46-B699-D7D886F78F48}"/>
              </a:ext>
            </a:extLst>
          </p:cNvPr>
          <p:cNvSpPr txBox="1"/>
          <p:nvPr/>
        </p:nvSpPr>
        <p:spPr>
          <a:xfrm>
            <a:off x="6942220" y="3710843"/>
            <a:ext cx="2131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8. 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ヘルスケア機器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（電子体温計・携帯型心電計等）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D67DF451-5FF0-0D49-B2F1-10261E9099F9}"/>
              </a:ext>
            </a:extLst>
          </p:cNvPr>
          <p:cNvSpPr txBox="1"/>
          <p:nvPr/>
        </p:nvSpPr>
        <p:spPr>
          <a:xfrm>
            <a:off x="6942221" y="4230544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・個々のヘルスケアデータを一元管理するシステム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・データ解析等により高付加価値のあるサービスを提供可能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・（医療機器によっては）患者の人命に影響、データは取り扱い注意を要する機微な情報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1C06EE06-376F-1048-A8C0-348FC756CB54}"/>
              </a:ext>
            </a:extLst>
          </p:cNvPr>
          <p:cNvSpPr txBox="1"/>
          <p:nvPr/>
        </p:nvSpPr>
        <p:spPr>
          <a:xfrm>
            <a:off x="6942221" y="5631657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</p:spTree>
    <p:extLst>
      <p:ext uri="{BB962C8B-B14F-4D97-AF65-F5344CB8AC3E}">
        <p14:creationId xmlns:p14="http://schemas.microsoft.com/office/powerpoint/2010/main" val="337932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D1E5938-88CD-0F47-823A-260480C83D87}"/>
              </a:ext>
            </a:extLst>
          </p:cNvPr>
          <p:cNvSpPr txBox="1"/>
          <p:nvPr/>
        </p:nvSpPr>
        <p:spPr>
          <a:xfrm>
            <a:off x="3494577" y="5776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IoT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カード（裏）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6FAE8-A2D5-4743-860C-BBE1A56F554B}"/>
              </a:ext>
            </a:extLst>
          </p:cNvPr>
          <p:cNvSpPr/>
          <p:nvPr/>
        </p:nvSpPr>
        <p:spPr>
          <a:xfrm>
            <a:off x="37599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AB39354-81DC-8A4E-9FC3-D2F6D3DF6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" y="1400621"/>
            <a:ext cx="2268538" cy="2030342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6FC3EE-3C2E-F940-A231-43D082DDE8ED}"/>
              </a:ext>
            </a:extLst>
          </p:cNvPr>
          <p:cNvSpPr/>
          <p:nvPr/>
        </p:nvSpPr>
        <p:spPr>
          <a:xfrm>
            <a:off x="2314006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2F0B7F2A-4926-1648-A6B0-B00DD2D01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86" y="1400621"/>
            <a:ext cx="2268538" cy="20303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1B747BB-8C83-E547-AFE9-8E5C6F9A9509}"/>
              </a:ext>
            </a:extLst>
          </p:cNvPr>
          <p:cNvSpPr/>
          <p:nvPr/>
        </p:nvSpPr>
        <p:spPr>
          <a:xfrm>
            <a:off x="4565817" y="499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D29F571-405C-8044-B78E-84BC096E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97" y="1399483"/>
            <a:ext cx="2268538" cy="203034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50963BD-D357-4243-9F51-63F7FCB05983}"/>
              </a:ext>
            </a:extLst>
          </p:cNvPr>
          <p:cNvSpPr/>
          <p:nvPr/>
        </p:nvSpPr>
        <p:spPr>
          <a:xfrm>
            <a:off x="6845680" y="499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34B80AB-A161-854D-9DE6-B6CC82847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60" y="1399483"/>
            <a:ext cx="2268538" cy="2030342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EB74698-3588-CA4F-9D22-27C6B19984D5}"/>
              </a:ext>
            </a:extLst>
          </p:cNvPr>
          <p:cNvSpPr/>
          <p:nvPr/>
        </p:nvSpPr>
        <p:spPr>
          <a:xfrm>
            <a:off x="37599" y="3667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FAD00401-EB21-B048-A3A3-88030B5C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" y="4567483"/>
            <a:ext cx="2268538" cy="203034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D80C5C6-AEC2-124B-91F6-C49AF53211C9}"/>
              </a:ext>
            </a:extLst>
          </p:cNvPr>
          <p:cNvSpPr/>
          <p:nvPr/>
        </p:nvSpPr>
        <p:spPr>
          <a:xfrm>
            <a:off x="2314006" y="3667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C7C3373D-73A0-4C4B-B085-A22AE00E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86" y="4567483"/>
            <a:ext cx="2268538" cy="203034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53A6A4A-E7F9-6F4C-A9DC-B1888E92131D}"/>
              </a:ext>
            </a:extLst>
          </p:cNvPr>
          <p:cNvSpPr/>
          <p:nvPr/>
        </p:nvSpPr>
        <p:spPr>
          <a:xfrm>
            <a:off x="4565817" y="3666368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571B54A7-469F-4F47-8AC8-9CEFAD18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97" y="4566345"/>
            <a:ext cx="2268538" cy="2030342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9272C05-030D-364A-B97F-27551A262B5F}"/>
              </a:ext>
            </a:extLst>
          </p:cNvPr>
          <p:cNvSpPr/>
          <p:nvPr/>
        </p:nvSpPr>
        <p:spPr>
          <a:xfrm>
            <a:off x="6845680" y="3666368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D1673FF9-79A3-414A-AE03-C6F3D7F6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60" y="4566345"/>
            <a:ext cx="2268538" cy="20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94578" y="5776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IoT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カード（表）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7846FFF-11A9-2240-803C-78FFBC3E17AB}"/>
              </a:ext>
            </a:extLst>
          </p:cNvPr>
          <p:cNvSpPr/>
          <p:nvPr/>
        </p:nvSpPr>
        <p:spPr>
          <a:xfrm>
            <a:off x="29192" y="49075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F051810-20A1-994B-A0D6-8217F02AF74E}"/>
              </a:ext>
            </a:extLst>
          </p:cNvPr>
          <p:cNvSpPr/>
          <p:nvPr/>
        </p:nvSpPr>
        <p:spPr>
          <a:xfrm>
            <a:off x="2301273" y="491207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FD4BB2D-1516-3249-A84C-9027A433FFBC}"/>
              </a:ext>
            </a:extLst>
          </p:cNvPr>
          <p:cNvSpPr/>
          <p:nvPr/>
        </p:nvSpPr>
        <p:spPr>
          <a:xfrm>
            <a:off x="4564947" y="50064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EB614C3-0492-704A-9D88-4653B6A10E7E}"/>
              </a:ext>
            </a:extLst>
          </p:cNvPr>
          <p:cNvSpPr/>
          <p:nvPr/>
        </p:nvSpPr>
        <p:spPr>
          <a:xfrm>
            <a:off x="6841804" y="50064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9" name="角丸四角形 58">
            <a:extLst>
              <a:ext uri="{FF2B5EF4-FFF2-40B4-BE49-F238E27FC236}">
                <a16:creationId xmlns:a16="http://schemas.microsoft.com/office/drawing/2014/main" id="{9D56B15B-263B-6C41-B4CB-5AD27AA428E9}"/>
              </a:ext>
            </a:extLst>
          </p:cNvPr>
          <p:cNvSpPr/>
          <p:nvPr/>
        </p:nvSpPr>
        <p:spPr>
          <a:xfrm>
            <a:off x="170804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3D968491-7A83-4949-90E6-ED9FC64A2CC9}"/>
              </a:ext>
            </a:extLst>
          </p:cNvPr>
          <p:cNvSpPr/>
          <p:nvPr/>
        </p:nvSpPr>
        <p:spPr>
          <a:xfrm>
            <a:off x="170804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9ED16766-39C7-EC4D-A9BA-B2AB47F10FDF}"/>
              </a:ext>
            </a:extLst>
          </p:cNvPr>
          <p:cNvSpPr/>
          <p:nvPr/>
        </p:nvSpPr>
        <p:spPr>
          <a:xfrm>
            <a:off x="170804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4A274EEA-1EB8-6545-B803-425E9BCDF749}"/>
              </a:ext>
            </a:extLst>
          </p:cNvPr>
          <p:cNvSpPr/>
          <p:nvPr/>
        </p:nvSpPr>
        <p:spPr>
          <a:xfrm>
            <a:off x="2438804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47C71B0B-A651-5848-BB70-EE2EEE6AF07C}"/>
              </a:ext>
            </a:extLst>
          </p:cNvPr>
          <p:cNvSpPr/>
          <p:nvPr/>
        </p:nvSpPr>
        <p:spPr>
          <a:xfrm>
            <a:off x="2438804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AF9BC22A-3032-F24C-86E9-AF859E0A9389}"/>
              </a:ext>
            </a:extLst>
          </p:cNvPr>
          <p:cNvSpPr/>
          <p:nvPr/>
        </p:nvSpPr>
        <p:spPr>
          <a:xfrm>
            <a:off x="2438804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0867241B-FF88-9343-AC3E-A12CC032D32D}"/>
              </a:ext>
            </a:extLst>
          </p:cNvPr>
          <p:cNvSpPr/>
          <p:nvPr/>
        </p:nvSpPr>
        <p:spPr>
          <a:xfrm>
            <a:off x="4692675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>
            <a:extLst>
              <a:ext uri="{FF2B5EF4-FFF2-40B4-BE49-F238E27FC236}">
                <a16:creationId xmlns:a16="http://schemas.microsoft.com/office/drawing/2014/main" id="{5C5C7D9E-FF99-AF4E-B030-91AC3E009E48}"/>
              </a:ext>
            </a:extLst>
          </p:cNvPr>
          <p:cNvSpPr/>
          <p:nvPr/>
        </p:nvSpPr>
        <p:spPr>
          <a:xfrm>
            <a:off x="4692675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>
            <a:extLst>
              <a:ext uri="{FF2B5EF4-FFF2-40B4-BE49-F238E27FC236}">
                <a16:creationId xmlns:a16="http://schemas.microsoft.com/office/drawing/2014/main" id="{E2E946E4-A192-4A44-8F36-28651738519F}"/>
              </a:ext>
            </a:extLst>
          </p:cNvPr>
          <p:cNvSpPr/>
          <p:nvPr/>
        </p:nvSpPr>
        <p:spPr>
          <a:xfrm>
            <a:off x="4692675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EB8429A7-4B49-C845-8EB8-24C8B1DF7E08}"/>
              </a:ext>
            </a:extLst>
          </p:cNvPr>
          <p:cNvSpPr/>
          <p:nvPr/>
        </p:nvSpPr>
        <p:spPr>
          <a:xfrm>
            <a:off x="6956349" y="56704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4CD1F4B6-A9F2-7342-8AC0-688F77C697FF}"/>
              </a:ext>
            </a:extLst>
          </p:cNvPr>
          <p:cNvSpPr/>
          <p:nvPr/>
        </p:nvSpPr>
        <p:spPr>
          <a:xfrm>
            <a:off x="6956349" y="106157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>
            <a:extLst>
              <a:ext uri="{FF2B5EF4-FFF2-40B4-BE49-F238E27FC236}">
                <a16:creationId xmlns:a16="http://schemas.microsoft.com/office/drawing/2014/main" id="{181E6569-2749-CA47-B742-887770D37F77}"/>
              </a:ext>
            </a:extLst>
          </p:cNvPr>
          <p:cNvSpPr/>
          <p:nvPr/>
        </p:nvSpPr>
        <p:spPr>
          <a:xfrm>
            <a:off x="6956349" y="244986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80DD9AA-2542-8343-BEE2-AC374DAE52FB}"/>
              </a:ext>
            </a:extLst>
          </p:cNvPr>
          <p:cNvSpPr/>
          <p:nvPr/>
        </p:nvSpPr>
        <p:spPr>
          <a:xfrm>
            <a:off x="29192" y="367478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4D4D73F-1A78-214B-B8C2-3FA1997E95C3}"/>
              </a:ext>
            </a:extLst>
          </p:cNvPr>
          <p:cNvSpPr/>
          <p:nvPr/>
        </p:nvSpPr>
        <p:spPr>
          <a:xfrm>
            <a:off x="2301273" y="3675237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0E07C60-A326-144B-AB42-E996DBE5BC84}"/>
              </a:ext>
            </a:extLst>
          </p:cNvPr>
          <p:cNvSpPr/>
          <p:nvPr/>
        </p:nvSpPr>
        <p:spPr>
          <a:xfrm>
            <a:off x="4564947" y="368467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EB97F46-2CC3-AB41-B2BC-1C53A1EF6A65}"/>
              </a:ext>
            </a:extLst>
          </p:cNvPr>
          <p:cNvSpPr/>
          <p:nvPr/>
        </p:nvSpPr>
        <p:spPr>
          <a:xfrm>
            <a:off x="6841804" y="3684674"/>
            <a:ext cx="2268000" cy="3168000"/>
          </a:xfrm>
          <a:prstGeom prst="rect">
            <a:avLst/>
          </a:prstGeom>
          <a:solidFill>
            <a:srgbClr val="E2F0D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ja-JP" sz="2000" b="1" dirty="0">
              <a:solidFill>
                <a:schemeClr val="accent4">
                  <a:lumMod val="75000"/>
                </a:schemeClr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2045BA60-6FBE-D648-8DB2-A0954F00133C}"/>
              </a:ext>
            </a:extLst>
          </p:cNvPr>
          <p:cNvSpPr/>
          <p:nvPr/>
        </p:nvSpPr>
        <p:spPr>
          <a:xfrm>
            <a:off x="170804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16B01547-AA0A-4E42-BFB0-84E59FD515FE}"/>
              </a:ext>
            </a:extLst>
          </p:cNvPr>
          <p:cNvSpPr/>
          <p:nvPr/>
        </p:nvSpPr>
        <p:spPr>
          <a:xfrm>
            <a:off x="170804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5FE5EE4D-22AD-A546-A698-F84BF596B049}"/>
              </a:ext>
            </a:extLst>
          </p:cNvPr>
          <p:cNvSpPr/>
          <p:nvPr/>
        </p:nvSpPr>
        <p:spPr>
          <a:xfrm>
            <a:off x="170804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9A1334F0-4364-B14B-86F7-4AC6E4328002}"/>
              </a:ext>
            </a:extLst>
          </p:cNvPr>
          <p:cNvSpPr/>
          <p:nvPr/>
        </p:nvSpPr>
        <p:spPr>
          <a:xfrm>
            <a:off x="2438804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0E6C8F83-D0D2-1740-928B-88CFE8E64595}"/>
              </a:ext>
            </a:extLst>
          </p:cNvPr>
          <p:cNvSpPr/>
          <p:nvPr/>
        </p:nvSpPr>
        <p:spPr>
          <a:xfrm>
            <a:off x="2438804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32C09C93-FF10-9B41-B1A3-81D9E284DC0D}"/>
              </a:ext>
            </a:extLst>
          </p:cNvPr>
          <p:cNvSpPr/>
          <p:nvPr/>
        </p:nvSpPr>
        <p:spPr>
          <a:xfrm>
            <a:off x="2438804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角丸四角形 80">
            <a:extLst>
              <a:ext uri="{FF2B5EF4-FFF2-40B4-BE49-F238E27FC236}">
                <a16:creationId xmlns:a16="http://schemas.microsoft.com/office/drawing/2014/main" id="{ECABB998-4289-EF45-8877-B2896709D9E6}"/>
              </a:ext>
            </a:extLst>
          </p:cNvPr>
          <p:cNvSpPr/>
          <p:nvPr/>
        </p:nvSpPr>
        <p:spPr>
          <a:xfrm>
            <a:off x="4692675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10EFA273-31C0-E648-82A4-B3E92D630857}"/>
              </a:ext>
            </a:extLst>
          </p:cNvPr>
          <p:cNvSpPr/>
          <p:nvPr/>
        </p:nvSpPr>
        <p:spPr>
          <a:xfrm>
            <a:off x="4692675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BEB87D79-7503-B34B-A972-A8CFC0CC91F5}"/>
              </a:ext>
            </a:extLst>
          </p:cNvPr>
          <p:cNvSpPr/>
          <p:nvPr/>
        </p:nvSpPr>
        <p:spPr>
          <a:xfrm>
            <a:off x="4692675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B543D986-4E3B-7647-BC01-7E3610458F2C}"/>
              </a:ext>
            </a:extLst>
          </p:cNvPr>
          <p:cNvSpPr/>
          <p:nvPr/>
        </p:nvSpPr>
        <p:spPr>
          <a:xfrm>
            <a:off x="6956349" y="3751077"/>
            <a:ext cx="2016870" cy="382493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 87">
            <a:extLst>
              <a:ext uri="{FF2B5EF4-FFF2-40B4-BE49-F238E27FC236}">
                <a16:creationId xmlns:a16="http://schemas.microsoft.com/office/drawing/2014/main" id="{71174080-B0AC-AF45-A6A0-9B6AB3051976}"/>
              </a:ext>
            </a:extLst>
          </p:cNvPr>
          <p:cNvSpPr/>
          <p:nvPr/>
        </p:nvSpPr>
        <p:spPr>
          <a:xfrm>
            <a:off x="6956349" y="4245604"/>
            <a:ext cx="2016870" cy="1272886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>
            <a:extLst>
              <a:ext uri="{FF2B5EF4-FFF2-40B4-BE49-F238E27FC236}">
                <a16:creationId xmlns:a16="http://schemas.microsoft.com/office/drawing/2014/main" id="{310A9BC3-8769-E442-951F-582394A70D5C}"/>
              </a:ext>
            </a:extLst>
          </p:cNvPr>
          <p:cNvSpPr/>
          <p:nvPr/>
        </p:nvSpPr>
        <p:spPr>
          <a:xfrm>
            <a:off x="6956349" y="5633897"/>
            <a:ext cx="2016870" cy="1109510"/>
          </a:xfrm>
          <a:prstGeom prst="roundRect">
            <a:avLst>
              <a:gd name="adj" fmla="val 3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F0DB906-D1E5-254E-BD1C-9A420D8A1C30}"/>
              </a:ext>
            </a:extLst>
          </p:cNvPr>
          <p:cNvSpPr txBox="1"/>
          <p:nvPr/>
        </p:nvSpPr>
        <p:spPr>
          <a:xfrm>
            <a:off x="170804" y="618663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9. POS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システム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9330783-F011-B440-9190-CCDBE78BC218}"/>
              </a:ext>
            </a:extLst>
          </p:cNvPr>
          <p:cNvSpPr txBox="1"/>
          <p:nvPr/>
        </p:nvSpPr>
        <p:spPr>
          <a:xfrm>
            <a:off x="170804" y="1050268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・売上を単商品の単位で集計し、集計結果により売上げや在庫を管理・分析するシステム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・カードリーダの物理的な入れ替えや細工が可能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RAM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スクレーパーによるクレジットカード情報の漏洩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124225A-0E85-C74F-8EBB-47AF7DA7F52D}"/>
              </a:ext>
            </a:extLst>
          </p:cNvPr>
          <p:cNvSpPr txBox="1"/>
          <p:nvPr/>
        </p:nvSpPr>
        <p:spPr>
          <a:xfrm>
            <a:off x="170804" y="2451381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19CCEB3-5647-1343-8E59-F1ED25106A35}"/>
              </a:ext>
            </a:extLst>
          </p:cNvPr>
          <p:cNvSpPr txBox="1"/>
          <p:nvPr/>
        </p:nvSpPr>
        <p:spPr>
          <a:xfrm>
            <a:off x="2420594" y="634694"/>
            <a:ext cx="2133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10. Web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カメラ、見守りシステム等</a:t>
            </a:r>
            <a:endParaRPr lang="ja-JP" altLang="en-US" sz="1100" b="1" dirty="0">
              <a:solidFill>
                <a:srgbClr val="7030A0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82B30A9-DF0D-D946-97D6-11A141CE8718}"/>
              </a:ext>
            </a:extLst>
          </p:cNvPr>
          <p:cNvSpPr txBox="1"/>
          <p:nvPr/>
        </p:nvSpPr>
        <p:spPr>
          <a:xfrm>
            <a:off x="2420594" y="1073278"/>
            <a:ext cx="20767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Web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経由等で撮影された画像にリアルタイムにアクセス可能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・低価格で取得可能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・不正利用された場合、プライバシー侵害のリスク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・踏み台（スパム，</a:t>
            </a:r>
            <a:r>
              <a:rPr lang="en-US" altLang="ja-JP" sz="1100" b="1" dirty="0">
                <a:latin typeface="MS PGothic" charset="-128"/>
                <a:ea typeface="MS PGothic" charset="-128"/>
                <a:cs typeface="MS PGothic" charset="-128"/>
              </a:rPr>
              <a:t>DDoS</a:t>
            </a:r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攻撃）で悪用された事例がある．</a:t>
            </a:r>
            <a:endParaRPr lang="en-US" altLang="ja-JP" sz="11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F0A9C52-0551-584E-811C-C3575F858382}"/>
              </a:ext>
            </a:extLst>
          </p:cNvPr>
          <p:cNvSpPr txBox="1"/>
          <p:nvPr/>
        </p:nvSpPr>
        <p:spPr>
          <a:xfrm>
            <a:off x="2420594" y="2467411"/>
            <a:ext cx="207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優先度の順位（</a:t>
            </a:r>
            <a:r>
              <a:rPr lang="en-US" altLang="ja-JP" sz="1100" b="1" dirty="0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1〜5</a:t>
            </a:r>
            <a:r>
              <a:rPr lang="ja-JP" altLang="en-US" sz="1100" b="1">
                <a:solidFill>
                  <a:srgbClr val="00B050"/>
                </a:solidFill>
                <a:latin typeface="MS PGothic" charset="-128"/>
                <a:ea typeface="MS PGothic" charset="-128"/>
                <a:cs typeface="MS PGothic" charset="-128"/>
              </a:rPr>
              <a:t>）を記入</a:t>
            </a:r>
            <a:endParaRPr lang="en-US" altLang="ja-JP" sz="1100" b="1" dirty="0">
              <a:solidFill>
                <a:srgbClr val="00B050"/>
              </a:solidFill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機密性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完全性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可用性 ・・・・・・・・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セーフティ・・・・・・</a:t>
            </a:r>
          </a:p>
          <a:p>
            <a:r>
              <a:rPr lang="ja-JP" altLang="en-US" sz="1100" b="1">
                <a:latin typeface="MS PGothic" charset="-128"/>
                <a:ea typeface="MS PGothic" charset="-128"/>
                <a:cs typeface="MS PGothic" charset="-128"/>
              </a:rPr>
              <a:t>プライバシー ・・・</a:t>
            </a:r>
          </a:p>
        </p:txBody>
      </p:sp>
    </p:spTree>
    <p:extLst>
      <p:ext uri="{BB962C8B-B14F-4D97-AF65-F5344CB8AC3E}">
        <p14:creationId xmlns:p14="http://schemas.microsoft.com/office/powerpoint/2010/main" val="191480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D1E5938-88CD-0F47-823A-260480C83D87}"/>
              </a:ext>
            </a:extLst>
          </p:cNvPr>
          <p:cNvSpPr txBox="1"/>
          <p:nvPr/>
        </p:nvSpPr>
        <p:spPr>
          <a:xfrm>
            <a:off x="3494577" y="5776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IoT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カード（裏）</a:t>
            </a:r>
            <a:endParaRPr lang="ja-JP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6FAE8-A2D5-4743-860C-BBE1A56F554B}"/>
              </a:ext>
            </a:extLst>
          </p:cNvPr>
          <p:cNvSpPr/>
          <p:nvPr/>
        </p:nvSpPr>
        <p:spPr>
          <a:xfrm>
            <a:off x="37599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AB39354-81DC-8A4E-9FC3-D2F6D3DF6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" y="1400621"/>
            <a:ext cx="2268538" cy="2030342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6FC3EE-3C2E-F940-A231-43D082DDE8ED}"/>
              </a:ext>
            </a:extLst>
          </p:cNvPr>
          <p:cNvSpPr/>
          <p:nvPr/>
        </p:nvSpPr>
        <p:spPr>
          <a:xfrm>
            <a:off x="2314006" y="500644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2F0B7F2A-4926-1648-A6B0-B00DD2D01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86" y="1400621"/>
            <a:ext cx="2268538" cy="203034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1B747BB-8C83-E547-AFE9-8E5C6F9A9509}"/>
              </a:ext>
            </a:extLst>
          </p:cNvPr>
          <p:cNvSpPr/>
          <p:nvPr/>
        </p:nvSpPr>
        <p:spPr>
          <a:xfrm>
            <a:off x="4565817" y="499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D29F571-405C-8044-B78E-84BC096E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97" y="1399483"/>
            <a:ext cx="2268538" cy="203034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50963BD-D357-4243-9F51-63F7FCB05983}"/>
              </a:ext>
            </a:extLst>
          </p:cNvPr>
          <p:cNvSpPr/>
          <p:nvPr/>
        </p:nvSpPr>
        <p:spPr>
          <a:xfrm>
            <a:off x="6845680" y="499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34B80AB-A161-854D-9DE6-B6CC82847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60" y="1399483"/>
            <a:ext cx="2268538" cy="2030342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EB74698-3588-CA4F-9D22-27C6B19984D5}"/>
              </a:ext>
            </a:extLst>
          </p:cNvPr>
          <p:cNvSpPr/>
          <p:nvPr/>
        </p:nvSpPr>
        <p:spPr>
          <a:xfrm>
            <a:off x="37599" y="3667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FAD00401-EB21-B048-A3A3-88030B5C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" y="4567483"/>
            <a:ext cx="2268538" cy="2030342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D80C5C6-AEC2-124B-91F6-C49AF53211C9}"/>
              </a:ext>
            </a:extLst>
          </p:cNvPr>
          <p:cNvSpPr/>
          <p:nvPr/>
        </p:nvSpPr>
        <p:spPr>
          <a:xfrm>
            <a:off x="2314006" y="3667506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C7C3373D-73A0-4C4B-B085-A22AE00E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86" y="4567483"/>
            <a:ext cx="2268538" cy="203034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53A6A4A-E7F9-6F4C-A9DC-B1888E92131D}"/>
              </a:ext>
            </a:extLst>
          </p:cNvPr>
          <p:cNvSpPr/>
          <p:nvPr/>
        </p:nvSpPr>
        <p:spPr>
          <a:xfrm>
            <a:off x="4565817" y="3666368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571B54A7-469F-4F47-8AC8-9CEFAD18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97" y="4566345"/>
            <a:ext cx="2268538" cy="2030342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9272C05-030D-364A-B97F-27551A262B5F}"/>
              </a:ext>
            </a:extLst>
          </p:cNvPr>
          <p:cNvSpPr/>
          <p:nvPr/>
        </p:nvSpPr>
        <p:spPr>
          <a:xfrm>
            <a:off x="6845680" y="3666368"/>
            <a:ext cx="2268000" cy="3168000"/>
          </a:xfrm>
          <a:prstGeom prst="rect">
            <a:avLst/>
          </a:prstGeom>
          <a:gradFill>
            <a:gsLst>
              <a:gs pos="0">
                <a:schemeClr val="bg1"/>
              </a:gs>
              <a:gs pos="5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b="1" dirty="0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IoT</a:t>
            </a:r>
            <a:r>
              <a:rPr lang="ja-JP" altLang="en-US" sz="2400" b="1">
                <a:solidFill>
                  <a:schemeClr val="accent6"/>
                </a:solidFill>
                <a:latin typeface="MS PGothic" charset="-128"/>
                <a:ea typeface="MS PGothic" charset="-128"/>
                <a:cs typeface="MS PGothic" charset="-128"/>
              </a:rPr>
              <a:t>カード</a:t>
            </a:r>
            <a:endParaRPr lang="en-US" altLang="ja-JP" sz="2400" b="1" dirty="0">
              <a:solidFill>
                <a:schemeClr val="accent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D1673FF9-79A3-414A-AE03-C6F3D7F6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60" y="4566345"/>
            <a:ext cx="2268538" cy="20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7372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72887</TotalTime>
  <Words>1057</Words>
  <Application>Microsoft Macintosh PowerPoint</Application>
  <PresentationFormat>画面に合わせる (4:3)</PresentationFormat>
  <Paragraphs>133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MS PGothic</vt:lpstr>
      <vt:lpstr>游ゴシック</vt:lpstr>
      <vt:lpstr>游ゴシック</vt:lpstr>
      <vt:lpstr>游ゴシック Light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408</cp:revision>
  <cp:lastPrinted>2017-09-10T13:56:28Z</cp:lastPrinted>
  <dcterms:created xsi:type="dcterms:W3CDTF">2017-04-24T01:48:29Z</dcterms:created>
  <dcterms:modified xsi:type="dcterms:W3CDTF">2019-01-28T00:55:07Z</dcterms:modified>
</cp:coreProperties>
</file>