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3">
  <p:sldMasterIdLst>
    <p:sldMasterId id="2147483660" r:id="rId1"/>
  </p:sldMasterIdLst>
  <p:notesMasterIdLst>
    <p:notesMasterId r:id="rId20"/>
  </p:notesMasterIdLst>
  <p:handoutMasterIdLst>
    <p:handoutMasterId r:id="rId21"/>
  </p:handoutMasterIdLst>
  <p:sldIdLst>
    <p:sldId id="451" r:id="rId2"/>
    <p:sldId id="497" r:id="rId3"/>
    <p:sldId id="516" r:id="rId4"/>
    <p:sldId id="517" r:id="rId5"/>
    <p:sldId id="518" r:id="rId6"/>
    <p:sldId id="519" r:id="rId7"/>
    <p:sldId id="520" r:id="rId8"/>
    <p:sldId id="521" r:id="rId9"/>
    <p:sldId id="522" r:id="rId10"/>
    <p:sldId id="523" r:id="rId11"/>
    <p:sldId id="524" r:id="rId12"/>
    <p:sldId id="525" r:id="rId13"/>
    <p:sldId id="526" r:id="rId14"/>
    <p:sldId id="527" r:id="rId15"/>
    <p:sldId id="528" r:id="rId16"/>
    <p:sldId id="529" r:id="rId17"/>
    <p:sldId id="530" r:id="rId18"/>
    <p:sldId id="531" r:id="rId1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C1E3F0"/>
    <a:srgbClr val="BF9000"/>
    <a:srgbClr val="FFF2CC"/>
    <a:srgbClr val="FFE7F6"/>
    <a:srgbClr val="F7D5F7"/>
    <a:srgbClr val="F7E0D7"/>
    <a:srgbClr val="FF04C1"/>
    <a:srgbClr val="FFC1F3"/>
    <a:srgbClr val="FFA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82"/>
    <p:restoredTop sz="77006"/>
  </p:normalViewPr>
  <p:slideViewPr>
    <p:cSldViewPr snapToGrid="0" snapToObjects="1">
      <p:cViewPr varScale="1">
        <p:scale>
          <a:sx n="85" d="100"/>
          <a:sy n="85" d="100"/>
        </p:scale>
        <p:origin x="4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7D61E7A-B278-EA43-AA0B-EB1B28620DC3}" type="datetimeFigureOut">
              <a:rPr kumimoji="1" lang="ja-JP" altLang="en-US" smtClean="0"/>
              <a:t>2019/1/27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1CAB6-A8D3-644B-8A6A-C75C3BDEC015}" type="slidenum">
              <a:rPr kumimoji="1" lang="ja-JP" altLang="en-US" smtClean="0"/>
              <a:t>‹#›</a:t>
            </a:fld>
            <a:endParaRPr kumimoji="1" lang="ja-JP" altLang="en-US"/>
          </a:p>
        </p:txBody>
      </p:sp>
    </p:spTree>
    <p:extLst>
      <p:ext uri="{BB962C8B-B14F-4D97-AF65-F5344CB8AC3E}">
        <p14:creationId xmlns:p14="http://schemas.microsoft.com/office/powerpoint/2010/main" val="1680595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58082-82E7-F746-A8A4-E914AEEEDAC6}" type="datetimeFigureOut">
              <a:rPr kumimoji="1" lang="ja-JP" altLang="en-US" smtClean="0"/>
              <a:t>2019/1/27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39AAC-A361-DC4F-99DD-F2A7F824C35D}" type="slidenum">
              <a:rPr kumimoji="1" lang="ja-JP" altLang="en-US" smtClean="0"/>
              <a:t>‹#›</a:t>
            </a:fld>
            <a:endParaRPr kumimoji="1" lang="ja-JP" altLang="en-US"/>
          </a:p>
        </p:txBody>
      </p:sp>
    </p:spTree>
    <p:extLst>
      <p:ext uri="{BB962C8B-B14F-4D97-AF65-F5344CB8AC3E}">
        <p14:creationId xmlns:p14="http://schemas.microsoft.com/office/powerpoint/2010/main" val="733427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a:t>
            </a:fld>
            <a:endParaRPr kumimoji="1" lang="ja-JP" altLang="en-US"/>
          </a:p>
        </p:txBody>
      </p:sp>
    </p:spTree>
    <p:extLst>
      <p:ext uri="{BB962C8B-B14F-4D97-AF65-F5344CB8AC3E}">
        <p14:creationId xmlns:p14="http://schemas.microsoft.com/office/powerpoint/2010/main" val="3892022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10</a:t>
            </a:fld>
            <a:endParaRPr kumimoji="1" lang="ja-JP" altLang="en-US"/>
          </a:p>
        </p:txBody>
      </p:sp>
    </p:spTree>
    <p:extLst>
      <p:ext uri="{BB962C8B-B14F-4D97-AF65-F5344CB8AC3E}">
        <p14:creationId xmlns:p14="http://schemas.microsoft.com/office/powerpoint/2010/main" val="1907843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11</a:t>
            </a:fld>
            <a:endParaRPr kumimoji="1" lang="ja-JP" altLang="en-US"/>
          </a:p>
        </p:txBody>
      </p:sp>
    </p:spTree>
    <p:extLst>
      <p:ext uri="{BB962C8B-B14F-4D97-AF65-F5344CB8AC3E}">
        <p14:creationId xmlns:p14="http://schemas.microsoft.com/office/powerpoint/2010/main" val="213245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12</a:t>
            </a:fld>
            <a:endParaRPr kumimoji="1" lang="ja-JP" altLang="en-US"/>
          </a:p>
        </p:txBody>
      </p:sp>
    </p:spTree>
    <p:extLst>
      <p:ext uri="{BB962C8B-B14F-4D97-AF65-F5344CB8AC3E}">
        <p14:creationId xmlns:p14="http://schemas.microsoft.com/office/powerpoint/2010/main" val="3326916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13</a:t>
            </a:fld>
            <a:endParaRPr kumimoji="1" lang="ja-JP" altLang="en-US"/>
          </a:p>
        </p:txBody>
      </p:sp>
    </p:spTree>
    <p:extLst>
      <p:ext uri="{BB962C8B-B14F-4D97-AF65-F5344CB8AC3E}">
        <p14:creationId xmlns:p14="http://schemas.microsoft.com/office/powerpoint/2010/main" val="645755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14</a:t>
            </a:fld>
            <a:endParaRPr kumimoji="1" lang="ja-JP" altLang="en-US"/>
          </a:p>
        </p:txBody>
      </p:sp>
    </p:spTree>
    <p:extLst>
      <p:ext uri="{BB962C8B-B14F-4D97-AF65-F5344CB8AC3E}">
        <p14:creationId xmlns:p14="http://schemas.microsoft.com/office/powerpoint/2010/main" val="265854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15</a:t>
            </a:fld>
            <a:endParaRPr kumimoji="1" lang="ja-JP" altLang="en-US"/>
          </a:p>
        </p:txBody>
      </p:sp>
    </p:spTree>
    <p:extLst>
      <p:ext uri="{BB962C8B-B14F-4D97-AF65-F5344CB8AC3E}">
        <p14:creationId xmlns:p14="http://schemas.microsoft.com/office/powerpoint/2010/main" val="1735689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16</a:t>
            </a:fld>
            <a:endParaRPr kumimoji="1" lang="ja-JP" altLang="en-US"/>
          </a:p>
        </p:txBody>
      </p:sp>
    </p:spTree>
    <p:extLst>
      <p:ext uri="{BB962C8B-B14F-4D97-AF65-F5344CB8AC3E}">
        <p14:creationId xmlns:p14="http://schemas.microsoft.com/office/powerpoint/2010/main" val="193159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17</a:t>
            </a:fld>
            <a:endParaRPr kumimoji="1" lang="ja-JP" altLang="en-US"/>
          </a:p>
        </p:txBody>
      </p:sp>
    </p:spTree>
    <p:extLst>
      <p:ext uri="{BB962C8B-B14F-4D97-AF65-F5344CB8AC3E}">
        <p14:creationId xmlns:p14="http://schemas.microsoft.com/office/powerpoint/2010/main" val="3263836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18</a:t>
            </a:fld>
            <a:endParaRPr kumimoji="1" lang="ja-JP" altLang="en-US"/>
          </a:p>
        </p:txBody>
      </p:sp>
    </p:spTree>
    <p:extLst>
      <p:ext uri="{BB962C8B-B14F-4D97-AF65-F5344CB8AC3E}">
        <p14:creationId xmlns:p14="http://schemas.microsoft.com/office/powerpoint/2010/main" val="222992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2</a:t>
            </a:fld>
            <a:endParaRPr kumimoji="1" lang="ja-JP" altLang="en-US"/>
          </a:p>
        </p:txBody>
      </p:sp>
    </p:spTree>
    <p:extLst>
      <p:ext uri="{BB962C8B-B14F-4D97-AF65-F5344CB8AC3E}">
        <p14:creationId xmlns:p14="http://schemas.microsoft.com/office/powerpoint/2010/main" val="1864111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3</a:t>
            </a:fld>
            <a:endParaRPr kumimoji="1" lang="ja-JP" altLang="en-US"/>
          </a:p>
        </p:txBody>
      </p:sp>
    </p:spTree>
    <p:extLst>
      <p:ext uri="{BB962C8B-B14F-4D97-AF65-F5344CB8AC3E}">
        <p14:creationId xmlns:p14="http://schemas.microsoft.com/office/powerpoint/2010/main" val="3987321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4</a:t>
            </a:fld>
            <a:endParaRPr kumimoji="1" lang="ja-JP" altLang="en-US"/>
          </a:p>
        </p:txBody>
      </p:sp>
    </p:spTree>
    <p:extLst>
      <p:ext uri="{BB962C8B-B14F-4D97-AF65-F5344CB8AC3E}">
        <p14:creationId xmlns:p14="http://schemas.microsoft.com/office/powerpoint/2010/main" val="406564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5</a:t>
            </a:fld>
            <a:endParaRPr kumimoji="1" lang="ja-JP" altLang="en-US"/>
          </a:p>
        </p:txBody>
      </p:sp>
    </p:spTree>
    <p:extLst>
      <p:ext uri="{BB962C8B-B14F-4D97-AF65-F5344CB8AC3E}">
        <p14:creationId xmlns:p14="http://schemas.microsoft.com/office/powerpoint/2010/main" val="4002601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6</a:t>
            </a:fld>
            <a:endParaRPr kumimoji="1" lang="ja-JP" altLang="en-US"/>
          </a:p>
        </p:txBody>
      </p:sp>
    </p:spTree>
    <p:extLst>
      <p:ext uri="{BB962C8B-B14F-4D97-AF65-F5344CB8AC3E}">
        <p14:creationId xmlns:p14="http://schemas.microsoft.com/office/powerpoint/2010/main" val="1498219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7</a:t>
            </a:fld>
            <a:endParaRPr kumimoji="1" lang="ja-JP" altLang="en-US"/>
          </a:p>
        </p:txBody>
      </p:sp>
    </p:spTree>
    <p:extLst>
      <p:ext uri="{BB962C8B-B14F-4D97-AF65-F5344CB8AC3E}">
        <p14:creationId xmlns:p14="http://schemas.microsoft.com/office/powerpoint/2010/main" val="361898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8</a:t>
            </a:fld>
            <a:endParaRPr kumimoji="1" lang="ja-JP" altLang="en-US"/>
          </a:p>
        </p:txBody>
      </p:sp>
    </p:spTree>
    <p:extLst>
      <p:ext uri="{BB962C8B-B14F-4D97-AF65-F5344CB8AC3E}">
        <p14:creationId xmlns:p14="http://schemas.microsoft.com/office/powerpoint/2010/main" val="1244878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1F639AAC-A361-DC4F-99DD-F2A7F824C35D}" type="slidenum">
              <a:rPr kumimoji="1" lang="ja-JP" altLang="en-US" smtClean="0"/>
              <a:t>9</a:t>
            </a:fld>
            <a:endParaRPr kumimoji="1" lang="ja-JP" altLang="en-US"/>
          </a:p>
        </p:txBody>
      </p:sp>
    </p:spTree>
    <p:extLst>
      <p:ext uri="{BB962C8B-B14F-4D97-AF65-F5344CB8AC3E}">
        <p14:creationId xmlns:p14="http://schemas.microsoft.com/office/powerpoint/2010/main" val="2516093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0616565-9008-3441-812A-AF92432AFA55}" type="datetimeFigureOut">
              <a:rPr kumimoji="1" lang="ja-JP" altLang="en-US" smtClean="0"/>
              <a:t>2019/1/27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212CCC4-EEBA-4049-A1BF-07CC37D615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16565-9008-3441-812A-AF92432AFA55}" type="datetimeFigureOut">
              <a:rPr kumimoji="1" lang="ja-JP" altLang="en-US" smtClean="0"/>
              <a:t>2019/1/27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2CCC4-EEBA-4049-A1BF-07CC37D615DA}" type="slidenum">
              <a:rPr kumimoji="1" lang="ja-JP" altLang="en-US" smtClean="0"/>
              <a:t>‹#›</a:t>
            </a:fld>
            <a:endParaRPr kumimoji="1" lang="ja-JP" altLang="en-US"/>
          </a:p>
        </p:txBody>
      </p:sp>
    </p:spTree>
    <p:extLst>
      <p:ext uri="{BB962C8B-B14F-4D97-AF65-F5344CB8AC3E}">
        <p14:creationId xmlns:p14="http://schemas.microsoft.com/office/powerpoint/2010/main" val="21311610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90"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ACB3A831-2C6B-5540-958E-D0D17EDF0E4E}"/>
              </a:ext>
            </a:extLst>
          </p:cNvPr>
          <p:cNvSpPr txBox="1"/>
          <p:nvPr/>
        </p:nvSpPr>
        <p:spPr>
          <a:xfrm>
            <a:off x="154155" y="624776"/>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GP-TM-01</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ハードウェアセキュリティ</a:t>
            </a:r>
            <a:endParaRPr lang="ja-JP" altLang="en-US" sz="1100" b="1" dirty="0">
              <a:latin typeface="MS PGothic" charset="-128"/>
              <a:ea typeface="MS PGothic" charset="-128"/>
              <a:cs typeface="MS PGothic" charset="-128"/>
            </a:endParaRPr>
          </a:p>
        </p:txBody>
      </p:sp>
      <p:sp>
        <p:nvSpPr>
          <p:cNvPr id="96" name="テキスト ボックス 95">
            <a:extLst>
              <a:ext uri="{FF2B5EF4-FFF2-40B4-BE49-F238E27FC236}">
                <a16:creationId xmlns:a16="http://schemas.microsoft.com/office/drawing/2014/main" id="{8FA03100-CBB1-F543-B0C8-17199769E9CD}"/>
              </a:ext>
            </a:extLst>
          </p:cNvPr>
          <p:cNvSpPr txBox="1"/>
          <p:nvPr/>
        </p:nvSpPr>
        <p:spPr>
          <a:xfrm>
            <a:off x="173824" y="2944306"/>
            <a:ext cx="191185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・物理攻撃　・災害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a:t>
            </a:r>
            <a:endParaRPr lang="ja-JP" altLang="en-US" sz="1100" b="1" dirty="0">
              <a:latin typeface="MS PGothic" charset="-128"/>
              <a:ea typeface="MS PGothic" charset="-128"/>
              <a:cs typeface="MS PGothic" charset="-128"/>
            </a:endParaRPr>
          </a:p>
        </p:txBody>
      </p:sp>
      <p:sp>
        <p:nvSpPr>
          <p:cNvPr id="98" name="テキスト ボックス 97">
            <a:extLst>
              <a:ext uri="{FF2B5EF4-FFF2-40B4-BE49-F238E27FC236}">
                <a16:creationId xmlns:a16="http://schemas.microsoft.com/office/drawing/2014/main" id="{EDF52FB6-92FA-6543-81B5-B26ADA29F0C0}"/>
              </a:ext>
            </a:extLst>
          </p:cNvPr>
          <p:cNvSpPr txBox="1"/>
          <p:nvPr/>
        </p:nvSpPr>
        <p:spPr>
          <a:xfrm>
            <a:off x="150528" y="1278689"/>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ハードウェアベースの不変的な「</a:t>
            </a:r>
            <a:r>
              <a:rPr lang="en-US" altLang="ja-JP" sz="1100" b="1" dirty="0">
                <a:latin typeface="MS PGothic" charset="-128"/>
                <a:ea typeface="MS PGothic" charset="-128"/>
                <a:cs typeface="MS PGothic" charset="-128"/>
              </a:rPr>
              <a:t>Root of Trust</a:t>
            </a:r>
            <a:r>
              <a:rPr lang="en-US" altLang="ja-JP" sz="1100" b="1" baseline="30000" dirty="0">
                <a:latin typeface="MS PGothic" charset="-128"/>
                <a:ea typeface="MS PGothic" charset="-128"/>
                <a:cs typeface="MS PGothic" charset="-128"/>
              </a:rPr>
              <a:t>※</a:t>
            </a:r>
            <a:r>
              <a:rPr lang="ja-JP" altLang="en-US" sz="1100" b="1">
                <a:latin typeface="MS PGothic" charset="-128"/>
                <a:ea typeface="MS PGothic" charset="-128"/>
                <a:cs typeface="MS PGothic" charset="-128"/>
              </a:rPr>
              <a:t>」を導入</a:t>
            </a:r>
            <a:endParaRPr lang="en-US" altLang="ja-JP" sz="1100" b="1" dirty="0">
              <a:latin typeface="MS PGothic" charset="-128"/>
              <a:ea typeface="MS PGothic" charset="-128"/>
              <a:cs typeface="MS PGothic" charset="-128"/>
            </a:endParaRPr>
          </a:p>
          <a:p>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ハードウェア／ソフトウェアのセキュリティ分野では、信頼性を実現する根幹となる部分を「</a:t>
            </a:r>
            <a:r>
              <a:rPr lang="en-US" altLang="ja-JP" sz="1100" b="1" dirty="0">
                <a:latin typeface="MS PGothic" charset="-128"/>
                <a:ea typeface="MS PGothic" charset="-128"/>
                <a:cs typeface="MS PGothic" charset="-128"/>
              </a:rPr>
              <a:t>Root of Trust</a:t>
            </a:r>
            <a:r>
              <a:rPr lang="ja-JP" altLang="en-US" sz="1100" b="1">
                <a:latin typeface="MS PGothic" charset="-128"/>
                <a:ea typeface="MS PGothic" charset="-128"/>
                <a:cs typeface="MS PGothic" charset="-128"/>
              </a:rPr>
              <a:t>」と呼ぶ。 </a:t>
            </a:r>
            <a:endParaRPr lang="ja-JP" altLang="en-US" sz="1100" b="1" dirty="0">
              <a:latin typeface="MS PGothic" charset="-128"/>
              <a:ea typeface="MS PGothic" charset="-128"/>
              <a:cs typeface="MS PGothic" charset="-128"/>
            </a:endParaRPr>
          </a:p>
        </p:txBody>
      </p:sp>
      <p:sp>
        <p:nvSpPr>
          <p:cNvPr id="147" name="テキスト ボックス 146">
            <a:extLst>
              <a:ext uri="{FF2B5EF4-FFF2-40B4-BE49-F238E27FC236}">
                <a16:creationId xmlns:a16="http://schemas.microsoft.com/office/drawing/2014/main" id="{24CD7142-FCFD-2443-BF47-E2E27E3B41F2}"/>
              </a:ext>
            </a:extLst>
          </p:cNvPr>
          <p:cNvSpPr txBox="1"/>
          <p:nvPr/>
        </p:nvSpPr>
        <p:spPr>
          <a:xfrm>
            <a:off x="2409451" y="597891"/>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GP-TM-02</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ハードウェアセキュリティ</a:t>
            </a:r>
            <a:endParaRPr lang="ja-JP" altLang="en-US" sz="1100" b="1" dirty="0">
              <a:latin typeface="MS PGothic" charset="-128"/>
              <a:ea typeface="MS PGothic" charset="-128"/>
              <a:cs typeface="MS PGothic" charset="-128"/>
            </a:endParaRPr>
          </a:p>
        </p:txBody>
      </p:sp>
      <p:sp>
        <p:nvSpPr>
          <p:cNvPr id="148" name="テキスト ボックス 147">
            <a:extLst>
              <a:ext uri="{FF2B5EF4-FFF2-40B4-BE49-F238E27FC236}">
                <a16:creationId xmlns:a16="http://schemas.microsoft.com/office/drawing/2014/main" id="{59C33557-CE84-2142-AEC6-FAD6FE2A4C4D}"/>
              </a:ext>
            </a:extLst>
          </p:cNvPr>
          <p:cNvSpPr txBox="1"/>
          <p:nvPr/>
        </p:nvSpPr>
        <p:spPr>
          <a:xfrm>
            <a:off x="2429120" y="2917421"/>
            <a:ext cx="191185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・物理攻撃　・災害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a:t>
            </a:r>
            <a:endParaRPr lang="ja-JP" altLang="en-US" sz="1100" b="1" dirty="0">
              <a:latin typeface="MS PGothic" charset="-128"/>
              <a:ea typeface="MS PGothic" charset="-128"/>
              <a:cs typeface="MS PGothic" charset="-128"/>
            </a:endParaRPr>
          </a:p>
        </p:txBody>
      </p:sp>
      <p:sp>
        <p:nvSpPr>
          <p:cNvPr id="149" name="テキスト ボックス 148">
            <a:extLst>
              <a:ext uri="{FF2B5EF4-FFF2-40B4-BE49-F238E27FC236}">
                <a16:creationId xmlns:a16="http://schemas.microsoft.com/office/drawing/2014/main" id="{F721402E-3805-B242-A5AC-394B5CB4EE3F}"/>
              </a:ext>
            </a:extLst>
          </p:cNvPr>
          <p:cNvSpPr txBox="1"/>
          <p:nvPr/>
        </p:nvSpPr>
        <p:spPr>
          <a:xfrm>
            <a:off x="2405824" y="1218674"/>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機器の保護・完全性を強化した組み込みハードウェアを使用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例：</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①</a:t>
            </a:r>
            <a:r>
              <a:rPr lang="ja-JP" altLang="en-US" sz="1100" b="1">
                <a:latin typeface="MS PGothic" charset="-128"/>
                <a:ea typeface="MS PGothic" charset="-128"/>
                <a:cs typeface="MS PGothic" charset="-128"/>
              </a:rPr>
              <a:t>乱数生成（</a:t>
            </a:r>
            <a:r>
              <a:rPr lang="en-US" altLang="ja-JP" sz="1100" b="1" dirty="0">
                <a:latin typeface="MS PGothic" charset="-128"/>
                <a:ea typeface="MS PGothic" charset="-128"/>
                <a:cs typeface="MS PGothic" charset="-128"/>
              </a:rPr>
              <a:t>Random Number Generation : RNG</a:t>
            </a:r>
            <a:r>
              <a:rPr lang="ja-JP" altLang="en-US" sz="1100" b="1">
                <a:latin typeface="MS PGothic" charset="-128"/>
                <a:ea typeface="MS PGothic" charset="-128"/>
                <a:cs typeface="MS PGothic" charset="-128"/>
              </a:rPr>
              <a:t>）</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②</a:t>
            </a:r>
            <a:r>
              <a:rPr lang="ja-JP" altLang="en-US" sz="1100" b="1">
                <a:latin typeface="MS PGothic" charset="-128"/>
                <a:ea typeface="MS PGothic" charset="-128"/>
                <a:cs typeface="MS PGothic" charset="-128"/>
              </a:rPr>
              <a:t>改ざん検知</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③TEE</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Trusted Execution Environment</a:t>
            </a:r>
            <a:r>
              <a:rPr lang="ja-JP" altLang="en-US" sz="1100" b="1">
                <a:latin typeface="MS PGothic" charset="-128"/>
                <a:ea typeface="MS PGothic" charset="-128"/>
                <a:cs typeface="MS PGothic" charset="-128"/>
              </a:rPr>
              <a:t>）など</a:t>
            </a:r>
            <a:endParaRPr lang="en-US" altLang="ja-JP" sz="1100" b="1" dirty="0">
              <a:latin typeface="MS PGothic" charset="-128"/>
              <a:ea typeface="MS PGothic" charset="-128"/>
              <a:cs typeface="MS PGothic" charset="-128"/>
            </a:endParaRPr>
          </a:p>
        </p:txBody>
      </p:sp>
      <p:sp>
        <p:nvSpPr>
          <p:cNvPr id="150" name="テキスト ボックス 149">
            <a:extLst>
              <a:ext uri="{FF2B5EF4-FFF2-40B4-BE49-F238E27FC236}">
                <a16:creationId xmlns:a16="http://schemas.microsoft.com/office/drawing/2014/main" id="{19413B1C-6A43-C348-8B44-74C2A1A02893}"/>
              </a:ext>
            </a:extLst>
          </p:cNvPr>
          <p:cNvSpPr txBox="1"/>
          <p:nvPr/>
        </p:nvSpPr>
        <p:spPr>
          <a:xfrm>
            <a:off x="4697120" y="597891"/>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GP-TM-03</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信頼性および完全性管理</a:t>
            </a:r>
            <a:endParaRPr lang="ja-JP" altLang="en-US" sz="1100" b="1" dirty="0">
              <a:latin typeface="MS PGothic" charset="-128"/>
              <a:ea typeface="MS PGothic" charset="-128"/>
              <a:cs typeface="MS PGothic" charset="-128"/>
            </a:endParaRPr>
          </a:p>
        </p:txBody>
      </p:sp>
      <p:sp>
        <p:nvSpPr>
          <p:cNvPr id="151" name="テキスト ボックス 150">
            <a:extLst>
              <a:ext uri="{FF2B5EF4-FFF2-40B4-BE49-F238E27FC236}">
                <a16:creationId xmlns:a16="http://schemas.microsoft.com/office/drawing/2014/main" id="{4FD1ACBA-F08C-3641-8058-2CC04AD64CDE}"/>
              </a:ext>
            </a:extLst>
          </p:cNvPr>
          <p:cNvSpPr txBox="1"/>
          <p:nvPr/>
        </p:nvSpPr>
        <p:spPr>
          <a:xfrm>
            <a:off x="4716788" y="2917421"/>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　・機能停止</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152" name="テキスト ボックス 151">
            <a:extLst>
              <a:ext uri="{FF2B5EF4-FFF2-40B4-BE49-F238E27FC236}">
                <a16:creationId xmlns:a16="http://schemas.microsoft.com/office/drawing/2014/main" id="{60ABB2A0-4A12-794A-92BC-585EEC77D32B}"/>
              </a:ext>
            </a:extLst>
          </p:cNvPr>
          <p:cNvSpPr txBox="1"/>
          <p:nvPr/>
        </p:nvSpPr>
        <p:spPr>
          <a:xfrm>
            <a:off x="4693493" y="1212048"/>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他ソフトウェア・実行可能プログラムの信用 </a:t>
            </a:r>
            <a:r>
              <a:rPr lang="en-US" altLang="ja-JP" sz="1100" b="1" dirty="0">
                <a:latin typeface="MS PGothic" charset="-128"/>
                <a:ea typeface="MS PGothic" charset="-128"/>
                <a:cs typeface="MS PGothic" charset="-128"/>
              </a:rPr>
              <a:t>(Trust) </a:t>
            </a:r>
            <a:r>
              <a:rPr lang="ja-JP" altLang="en-US" sz="1100" b="1">
                <a:latin typeface="MS PGothic" charset="-128"/>
                <a:ea typeface="MS PGothic" charset="-128"/>
                <a:cs typeface="MS PGothic" charset="-128"/>
              </a:rPr>
              <a:t>要求前にブート環境の信用を確立するため、セキュリティ侵害のない状態の検証・判定を行うブート環境を実装する。</a:t>
            </a:r>
            <a:endParaRPr lang="en-US" altLang="ja-JP" sz="1100" b="1" dirty="0">
              <a:latin typeface="MS PGothic" charset="-128"/>
              <a:ea typeface="MS PGothic" charset="-128"/>
              <a:cs typeface="MS PGothic" charset="-128"/>
            </a:endParaRPr>
          </a:p>
        </p:txBody>
      </p:sp>
      <p:sp>
        <p:nvSpPr>
          <p:cNvPr id="153" name="テキスト ボックス 152">
            <a:extLst>
              <a:ext uri="{FF2B5EF4-FFF2-40B4-BE49-F238E27FC236}">
                <a16:creationId xmlns:a16="http://schemas.microsoft.com/office/drawing/2014/main" id="{E45000BB-7D58-CC4E-A12B-B01099BE275D}"/>
              </a:ext>
            </a:extLst>
          </p:cNvPr>
          <p:cNvSpPr txBox="1"/>
          <p:nvPr/>
        </p:nvSpPr>
        <p:spPr>
          <a:xfrm>
            <a:off x="6944556" y="59058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GP-TM-04</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信頼性および完全性管理</a:t>
            </a:r>
            <a:endParaRPr lang="ja-JP" altLang="en-US" sz="1100" b="1" dirty="0">
              <a:latin typeface="MS PGothic" charset="-128"/>
              <a:ea typeface="MS PGothic" charset="-128"/>
              <a:cs typeface="MS PGothic" charset="-128"/>
            </a:endParaRPr>
          </a:p>
        </p:txBody>
      </p:sp>
      <p:sp>
        <p:nvSpPr>
          <p:cNvPr id="154" name="テキスト ボックス 153">
            <a:extLst>
              <a:ext uri="{FF2B5EF4-FFF2-40B4-BE49-F238E27FC236}">
                <a16:creationId xmlns:a16="http://schemas.microsoft.com/office/drawing/2014/main" id="{145A5B32-DB3D-204C-BD6F-585CAAD28C0E}"/>
              </a:ext>
            </a:extLst>
          </p:cNvPr>
          <p:cNvSpPr txBox="1"/>
          <p:nvPr/>
        </p:nvSpPr>
        <p:spPr>
          <a:xfrm>
            <a:off x="6964224" y="2910114"/>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155" name="テキスト ボックス 154">
            <a:extLst>
              <a:ext uri="{FF2B5EF4-FFF2-40B4-BE49-F238E27FC236}">
                <a16:creationId xmlns:a16="http://schemas.microsoft.com/office/drawing/2014/main" id="{34801DBE-40B8-E24F-9CBA-05E0C9C8F801}"/>
              </a:ext>
            </a:extLst>
          </p:cNvPr>
          <p:cNvSpPr txBox="1"/>
          <p:nvPr/>
        </p:nvSpPr>
        <p:spPr>
          <a:xfrm>
            <a:off x="6940929" y="1244497"/>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以下の機能を有する暗号化コード署名を実装</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①機器の安全性を証明する署名後に改ざんがないことの保証</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②</a:t>
            </a:r>
            <a:r>
              <a:rPr lang="ja-JP" altLang="en-US" sz="1100" b="1">
                <a:latin typeface="MS PGothic" charset="-128"/>
                <a:ea typeface="MS PGothic" charset="-128"/>
                <a:cs typeface="MS PGothic" charset="-128"/>
              </a:rPr>
              <a:t>実行時の保護</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③</a:t>
            </a:r>
            <a:r>
              <a:rPr lang="ja-JP" altLang="en-US" sz="1100" b="1">
                <a:latin typeface="MS PGothic" charset="-128"/>
                <a:ea typeface="MS PGothic" charset="-128"/>
                <a:cs typeface="MS PGothic" charset="-128"/>
              </a:rPr>
              <a:t>読込み後に悪意のある攻撃でコードの上書きがないことを確認するセキュアな実行後監視</a:t>
            </a:r>
            <a:endParaRPr lang="en-US" altLang="ja-JP" sz="1100" b="1" dirty="0">
              <a:latin typeface="MS PGothic" charset="-128"/>
              <a:ea typeface="MS PGothic" charset="-128"/>
              <a:cs typeface="MS PGothic" charset="-128"/>
            </a:endParaRPr>
          </a:p>
        </p:txBody>
      </p:sp>
      <p:sp>
        <p:nvSpPr>
          <p:cNvPr id="156" name="テキスト ボックス 155">
            <a:extLst>
              <a:ext uri="{FF2B5EF4-FFF2-40B4-BE49-F238E27FC236}">
                <a16:creationId xmlns:a16="http://schemas.microsoft.com/office/drawing/2014/main" id="{1A26717B-1349-3645-93F2-5834D4DB34BF}"/>
              </a:ext>
            </a:extLst>
          </p:cNvPr>
          <p:cNvSpPr txBox="1"/>
          <p:nvPr/>
        </p:nvSpPr>
        <p:spPr>
          <a:xfrm>
            <a:off x="154155" y="3759662"/>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GP-TM-05</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信頼性および完全性管理</a:t>
            </a:r>
            <a:endParaRPr lang="ja-JP" altLang="en-US" sz="1100" b="1" dirty="0">
              <a:latin typeface="MS PGothic" charset="-128"/>
              <a:ea typeface="MS PGothic" charset="-128"/>
              <a:cs typeface="MS PGothic" charset="-128"/>
            </a:endParaRPr>
          </a:p>
        </p:txBody>
      </p:sp>
      <p:sp>
        <p:nvSpPr>
          <p:cNvPr id="157" name="テキスト ボックス 156">
            <a:extLst>
              <a:ext uri="{FF2B5EF4-FFF2-40B4-BE49-F238E27FC236}">
                <a16:creationId xmlns:a16="http://schemas.microsoft.com/office/drawing/2014/main" id="{184A7626-0803-7740-BF9C-EAF79DAA6ABE}"/>
              </a:ext>
            </a:extLst>
          </p:cNvPr>
          <p:cNvSpPr txBox="1"/>
          <p:nvPr/>
        </p:nvSpPr>
        <p:spPr>
          <a:xfrm>
            <a:off x="150528" y="4413575"/>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未承認ソフトウェアおよびその読込型ファイルの起動を防止するソフトウェアにインストール管理機能を実装</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未認証ソフトウェアを許可する場合、制限付きアクセス権</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サンドボックスのみで稼働</a:t>
            </a:r>
            <a:endParaRPr lang="en-US" altLang="ja-JP" sz="1100" b="1" dirty="0">
              <a:latin typeface="MS PGothic" charset="-128"/>
              <a:ea typeface="MS PGothic" charset="-128"/>
              <a:cs typeface="MS PGothic" charset="-128"/>
            </a:endParaRPr>
          </a:p>
        </p:txBody>
      </p:sp>
      <p:sp>
        <p:nvSpPr>
          <p:cNvPr id="158" name="テキスト ボックス 157">
            <a:extLst>
              <a:ext uri="{FF2B5EF4-FFF2-40B4-BE49-F238E27FC236}">
                <a16:creationId xmlns:a16="http://schemas.microsoft.com/office/drawing/2014/main" id="{57ACD180-30B7-1248-88DC-0705947D2720}"/>
              </a:ext>
            </a:extLst>
          </p:cNvPr>
          <p:cNvSpPr txBox="1"/>
          <p:nvPr/>
        </p:nvSpPr>
        <p:spPr>
          <a:xfrm>
            <a:off x="173823" y="6079192"/>
            <a:ext cx="2053449"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159" name="テキスト ボックス 158">
            <a:extLst>
              <a:ext uri="{FF2B5EF4-FFF2-40B4-BE49-F238E27FC236}">
                <a16:creationId xmlns:a16="http://schemas.microsoft.com/office/drawing/2014/main" id="{27E8D78B-9861-1247-AB86-DC023786AED4}"/>
              </a:ext>
            </a:extLst>
          </p:cNvPr>
          <p:cNvSpPr txBox="1"/>
          <p:nvPr/>
        </p:nvSpPr>
        <p:spPr>
          <a:xfrm>
            <a:off x="2405824" y="3758529"/>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GP-TM-06</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信頼性および完全性管理</a:t>
            </a:r>
            <a:endParaRPr lang="ja-JP" altLang="en-US" sz="1100" b="1" dirty="0">
              <a:latin typeface="MS PGothic" charset="-128"/>
              <a:ea typeface="MS PGothic" charset="-128"/>
              <a:cs typeface="MS PGothic" charset="-128"/>
            </a:endParaRPr>
          </a:p>
        </p:txBody>
      </p:sp>
      <p:sp>
        <p:nvSpPr>
          <p:cNvPr id="160" name="テキスト ボックス 159">
            <a:extLst>
              <a:ext uri="{FF2B5EF4-FFF2-40B4-BE49-F238E27FC236}">
                <a16:creationId xmlns:a16="http://schemas.microsoft.com/office/drawing/2014/main" id="{4AD01F31-1DDF-1841-AA64-8C58DDE59674}"/>
              </a:ext>
            </a:extLst>
          </p:cNvPr>
          <p:cNvSpPr txBox="1"/>
          <p:nvPr/>
        </p:nvSpPr>
        <p:spPr>
          <a:xfrm>
            <a:off x="2425492" y="6078059"/>
            <a:ext cx="2053449"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161" name="テキスト ボックス 160">
            <a:extLst>
              <a:ext uri="{FF2B5EF4-FFF2-40B4-BE49-F238E27FC236}">
                <a16:creationId xmlns:a16="http://schemas.microsoft.com/office/drawing/2014/main" id="{36DD4048-8CFD-7445-BCC8-6ED939594BD9}"/>
              </a:ext>
            </a:extLst>
          </p:cNvPr>
          <p:cNvSpPr txBox="1"/>
          <p:nvPr/>
        </p:nvSpPr>
        <p:spPr>
          <a:xfrm>
            <a:off x="2402197" y="4412442"/>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セキュリティ違反の発生後・アップグレードの失敗時に既知の安全な状態までシステムを回復する機能を実装</a:t>
            </a:r>
            <a:endParaRPr lang="en-US" altLang="ja-JP" sz="1100" b="1" dirty="0">
              <a:latin typeface="MS PGothic" charset="-128"/>
              <a:ea typeface="MS PGothic" charset="-128"/>
              <a:cs typeface="MS PGothic" charset="-128"/>
            </a:endParaRPr>
          </a:p>
        </p:txBody>
      </p:sp>
      <p:sp>
        <p:nvSpPr>
          <p:cNvPr id="162" name="テキスト ボックス 161">
            <a:extLst>
              <a:ext uri="{FF2B5EF4-FFF2-40B4-BE49-F238E27FC236}">
                <a16:creationId xmlns:a16="http://schemas.microsoft.com/office/drawing/2014/main" id="{1887EF41-DF63-9646-B750-0DA760257A1E}"/>
              </a:ext>
            </a:extLst>
          </p:cNvPr>
          <p:cNvSpPr txBox="1"/>
          <p:nvPr/>
        </p:nvSpPr>
        <p:spPr>
          <a:xfrm>
            <a:off x="4682257" y="3758095"/>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GP-TM-07</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信頼性および完全性管理</a:t>
            </a:r>
            <a:endParaRPr lang="ja-JP" altLang="en-US" sz="1100" b="1" dirty="0">
              <a:latin typeface="MS PGothic" charset="-128"/>
              <a:ea typeface="MS PGothic" charset="-128"/>
              <a:cs typeface="MS PGothic" charset="-128"/>
            </a:endParaRPr>
          </a:p>
        </p:txBody>
      </p:sp>
      <p:sp>
        <p:nvSpPr>
          <p:cNvPr id="163" name="テキスト ボックス 162">
            <a:extLst>
              <a:ext uri="{FF2B5EF4-FFF2-40B4-BE49-F238E27FC236}">
                <a16:creationId xmlns:a16="http://schemas.microsoft.com/office/drawing/2014/main" id="{CBD95EB6-9E28-6C4B-AF11-0E89C2065F1D}"/>
              </a:ext>
            </a:extLst>
          </p:cNvPr>
          <p:cNvSpPr txBox="1"/>
          <p:nvPr/>
        </p:nvSpPr>
        <p:spPr>
          <a:xfrm>
            <a:off x="4701925" y="6077625"/>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164" name="テキスト ボックス 163">
            <a:extLst>
              <a:ext uri="{FF2B5EF4-FFF2-40B4-BE49-F238E27FC236}">
                <a16:creationId xmlns:a16="http://schemas.microsoft.com/office/drawing/2014/main" id="{C5D3C738-0156-2A4F-9E57-B7670D524730}"/>
              </a:ext>
            </a:extLst>
          </p:cNvPr>
          <p:cNvSpPr txBox="1"/>
          <p:nvPr/>
        </p:nvSpPr>
        <p:spPr>
          <a:xfrm>
            <a:off x="4678630" y="4365626"/>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信頼性・信頼関係を管理可能なプロトコルやメカニズムを活用する。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各通信チャンネルはサポートするセキュリティ要件と同等レベルまで信頼できるものでなければならない。</a:t>
            </a:r>
            <a:endParaRPr lang="en-US" altLang="ja-JP" sz="1100" b="1" dirty="0">
              <a:latin typeface="MS PGothic" charset="-128"/>
              <a:ea typeface="MS PGothic" charset="-128"/>
              <a:cs typeface="MS PGothic" charset="-128"/>
            </a:endParaRPr>
          </a:p>
        </p:txBody>
      </p:sp>
      <p:sp>
        <p:nvSpPr>
          <p:cNvPr id="165" name="テキスト ボックス 164">
            <a:extLst>
              <a:ext uri="{FF2B5EF4-FFF2-40B4-BE49-F238E27FC236}">
                <a16:creationId xmlns:a16="http://schemas.microsoft.com/office/drawing/2014/main" id="{2DC1A792-37A1-874C-91DC-4754E73F5454}"/>
              </a:ext>
            </a:extLst>
          </p:cNvPr>
          <p:cNvSpPr txBox="1"/>
          <p:nvPr/>
        </p:nvSpPr>
        <p:spPr>
          <a:xfrm>
            <a:off x="6940929" y="3710919"/>
            <a:ext cx="2212263"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GP-TM-08</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強固な初期設定セキュリティおよびプライバシー</a:t>
            </a:r>
            <a:endParaRPr lang="ja-JP" altLang="en-US" sz="1100" b="1" dirty="0">
              <a:latin typeface="MS PGothic" charset="-128"/>
              <a:ea typeface="MS PGothic" charset="-128"/>
              <a:cs typeface="MS PGothic" charset="-128"/>
            </a:endParaRPr>
          </a:p>
        </p:txBody>
      </p:sp>
      <p:sp>
        <p:nvSpPr>
          <p:cNvPr id="166" name="テキスト ボックス 165">
            <a:extLst>
              <a:ext uri="{FF2B5EF4-FFF2-40B4-BE49-F238E27FC236}">
                <a16:creationId xmlns:a16="http://schemas.microsoft.com/office/drawing/2014/main" id="{6EB53728-6A91-DF42-83F2-EC9A54180AD1}"/>
              </a:ext>
            </a:extLst>
          </p:cNvPr>
          <p:cNvSpPr txBox="1"/>
          <p:nvPr/>
        </p:nvSpPr>
        <p:spPr>
          <a:xfrm>
            <a:off x="6999622" y="6122841"/>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a:t>
            </a: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p:txBody>
      </p:sp>
      <p:sp>
        <p:nvSpPr>
          <p:cNvPr id="167" name="テキスト ボックス 166">
            <a:extLst>
              <a:ext uri="{FF2B5EF4-FFF2-40B4-BE49-F238E27FC236}">
                <a16:creationId xmlns:a16="http://schemas.microsoft.com/office/drawing/2014/main" id="{F5012BC6-FF63-C644-83B8-571EDE44D521}"/>
              </a:ext>
            </a:extLst>
          </p:cNvPr>
          <p:cNvSpPr txBox="1"/>
          <p:nvPr/>
        </p:nvSpPr>
        <p:spPr>
          <a:xfrm>
            <a:off x="6976327" y="4457224"/>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適用可能なセキュリティ機能はデフォルトで有効にする。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不使用または安全でない機能はデフォルトで無効にする。</a:t>
            </a:r>
            <a:endParaRPr lang="en-US" altLang="ja-JP"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37932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9"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対策カード（裏）</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1034883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90"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B7132483-C551-8F44-BEA6-ABEB5584D9FA}"/>
              </a:ext>
            </a:extLst>
          </p:cNvPr>
          <p:cNvSpPr txBox="1"/>
          <p:nvPr/>
        </p:nvSpPr>
        <p:spPr>
          <a:xfrm>
            <a:off x="150803" y="1240523"/>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信頼性の高い情報交換を実現化するため、データ認証を保証する</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データ送受信、双方向</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　１対１のデータ送信だけでなく、複数ノードによりデータが処理等されるため、データの保存時、常時データを署名する。</a:t>
            </a:r>
            <a:endParaRPr lang="en-US" altLang="ja-JP" sz="1100" b="1" dirty="0">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1FF5D91B-BA82-AE45-940B-03F91AB72C68}"/>
              </a:ext>
            </a:extLst>
          </p:cNvPr>
          <p:cNvSpPr txBox="1"/>
          <p:nvPr/>
        </p:nvSpPr>
        <p:spPr>
          <a:xfrm>
            <a:off x="174097" y="293264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37" name="テキスト ボックス 36">
            <a:extLst>
              <a:ext uri="{FF2B5EF4-FFF2-40B4-BE49-F238E27FC236}">
                <a16:creationId xmlns:a16="http://schemas.microsoft.com/office/drawing/2014/main" id="{FD16C08E-F6D8-4A40-A4EB-B483C2C30F69}"/>
              </a:ext>
            </a:extLst>
          </p:cNvPr>
          <p:cNvSpPr txBox="1"/>
          <p:nvPr/>
        </p:nvSpPr>
        <p:spPr>
          <a:xfrm>
            <a:off x="154430" y="61311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GP-TM-41</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安全性および信頼性の高い通信</a:t>
            </a:r>
            <a:endParaRPr lang="ja-JP" altLang="en-US" sz="11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A2636AB8-C631-7749-9EA5-585918606E2A}"/>
              </a:ext>
            </a:extLst>
          </p:cNvPr>
          <p:cNvSpPr txBox="1"/>
          <p:nvPr/>
        </p:nvSpPr>
        <p:spPr>
          <a:xfrm>
            <a:off x="2414681" y="1267027"/>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受信データを信用することなく、常時全ての相互接続性を検証する。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信頼関係の確立前にネットワーク接続機器の検出、特定、検証</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認証を実施し、信頼性の高いサービスの完全性を維持する。</a:t>
            </a:r>
            <a:endParaRPr lang="en-US" altLang="ja-JP"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3240ACDF-AEA6-F542-B412-3F84BA942222}"/>
              </a:ext>
            </a:extLst>
          </p:cNvPr>
          <p:cNvSpPr txBox="1"/>
          <p:nvPr/>
        </p:nvSpPr>
        <p:spPr>
          <a:xfrm>
            <a:off x="2437975" y="293264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a:p>
            <a:r>
              <a:rPr lang="ja-JP" altLang="en-US" sz="1100" b="1">
                <a:latin typeface="MS PGothic" charset="-128"/>
                <a:ea typeface="MS PGothic" charset="-128"/>
                <a:cs typeface="MS PGothic" charset="-128"/>
              </a:rPr>
              <a:t>・不正行為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a:t>
            </a:r>
          </a:p>
        </p:txBody>
      </p:sp>
      <p:sp>
        <p:nvSpPr>
          <p:cNvPr id="40" name="テキスト ボックス 39">
            <a:extLst>
              <a:ext uri="{FF2B5EF4-FFF2-40B4-BE49-F238E27FC236}">
                <a16:creationId xmlns:a16="http://schemas.microsoft.com/office/drawing/2014/main" id="{4708C6FD-745D-4348-9171-8DB926392D8F}"/>
              </a:ext>
            </a:extLst>
          </p:cNvPr>
          <p:cNvSpPr txBox="1"/>
          <p:nvPr/>
        </p:nvSpPr>
        <p:spPr>
          <a:xfrm>
            <a:off x="2418308" y="61311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GP-TM-42</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安全性および信頼性の高い通信</a:t>
            </a:r>
            <a:endParaRPr lang="ja-JP" altLang="en-US"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27056DF8-1EC7-104D-BEB7-B65FFE9DB297}"/>
              </a:ext>
            </a:extLst>
          </p:cNvPr>
          <p:cNvSpPr txBox="1"/>
          <p:nvPr/>
        </p:nvSpPr>
        <p:spPr>
          <a:xfrm>
            <a:off x="4647790" y="1267027"/>
            <a:ext cx="2076744" cy="938719"/>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IoT</a:t>
            </a:r>
            <a:r>
              <a:rPr lang="ja-JP" altLang="en-US" sz="1100" b="1">
                <a:latin typeface="MS PGothic" charset="-128"/>
                <a:ea typeface="MS PGothic" charset="-128"/>
                <a:cs typeface="MS PGothic" charset="-128"/>
              </a:rPr>
              <a:t>機器は通信を制限する機能が必要。</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可能な場合、初期設定でインバウンド接続を到達不可能にすべきである。</a:t>
            </a:r>
            <a:endParaRPr lang="en-US" altLang="ja-JP" sz="1100" b="1" dirty="0">
              <a:latin typeface="MS PGothic" charset="-128"/>
              <a:ea typeface="MS PGothic" charset="-128"/>
              <a:cs typeface="MS PGothic" charset="-128"/>
            </a:endParaRPr>
          </a:p>
        </p:txBody>
      </p:sp>
      <p:sp>
        <p:nvSpPr>
          <p:cNvPr id="42" name="テキスト ボックス 41">
            <a:extLst>
              <a:ext uri="{FF2B5EF4-FFF2-40B4-BE49-F238E27FC236}">
                <a16:creationId xmlns:a16="http://schemas.microsoft.com/office/drawing/2014/main" id="{952D786C-FBDA-C645-894D-055F5A1A32CD}"/>
              </a:ext>
            </a:extLst>
          </p:cNvPr>
          <p:cNvSpPr txBox="1"/>
          <p:nvPr/>
        </p:nvSpPr>
        <p:spPr>
          <a:xfrm>
            <a:off x="4671084" y="293264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43" name="テキスト ボックス 42">
            <a:extLst>
              <a:ext uri="{FF2B5EF4-FFF2-40B4-BE49-F238E27FC236}">
                <a16:creationId xmlns:a16="http://schemas.microsoft.com/office/drawing/2014/main" id="{3A6799ED-0D5B-5F4A-8AAE-D8FFD9164C23}"/>
              </a:ext>
            </a:extLst>
          </p:cNvPr>
          <p:cNvSpPr txBox="1"/>
          <p:nvPr/>
        </p:nvSpPr>
        <p:spPr>
          <a:xfrm>
            <a:off x="4651417" y="61311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GP-TM-43</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安全性および信頼性の高い通信</a:t>
            </a:r>
            <a:endParaRPr lang="ja-JP" altLang="en-US" sz="1100" b="1" dirty="0">
              <a:latin typeface="MS PGothic" charset="-128"/>
              <a:ea typeface="MS PGothic" charset="-128"/>
              <a:cs typeface="MS PGothic" charset="-128"/>
            </a:endParaRPr>
          </a:p>
        </p:txBody>
      </p:sp>
      <p:sp>
        <p:nvSpPr>
          <p:cNvPr id="44" name="テキスト ボックス 43">
            <a:extLst>
              <a:ext uri="{FF2B5EF4-FFF2-40B4-BE49-F238E27FC236}">
                <a16:creationId xmlns:a16="http://schemas.microsoft.com/office/drawing/2014/main" id="{1821853B-0AE8-F847-81CA-DF3A1707800F}"/>
              </a:ext>
            </a:extLst>
          </p:cNvPr>
          <p:cNvSpPr txBox="1"/>
          <p:nvPr/>
        </p:nvSpPr>
        <p:spPr>
          <a:xfrm>
            <a:off x="6904778" y="1244497"/>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全プロトコルレベルで製品・製品に接続した機器への不正接続を防止する。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他機器・基盤・サービスとの初期相互認証 </a:t>
            </a:r>
            <a:r>
              <a:rPr lang="en-US" altLang="ja-JP" sz="1100" b="1" dirty="0">
                <a:latin typeface="MS PGothic" charset="-128"/>
                <a:ea typeface="MS PGothic" charset="-128"/>
                <a:cs typeface="MS PGothic" charset="-128"/>
              </a:rPr>
              <a:t>(Paring)</a:t>
            </a:r>
            <a:r>
              <a:rPr lang="ja-JP" altLang="en-US" sz="1100" b="1">
                <a:latin typeface="MS PGothic" charset="-128"/>
                <a:ea typeface="MS PGothic" charset="-128"/>
                <a:cs typeface="MS PGothic" charset="-128"/>
              </a:rPr>
              <a:t>、接続する場合、</a:t>
            </a:r>
            <a:r>
              <a:rPr lang="en-US" altLang="ja-JP" sz="1100" b="1" dirty="0">
                <a:latin typeface="MS PGothic" charset="-128"/>
                <a:ea typeface="MS PGothic" charset="-128"/>
                <a:cs typeface="MS PGothic" charset="-128"/>
              </a:rPr>
              <a:t>IoT</a:t>
            </a:r>
            <a:r>
              <a:rPr lang="ja-JP" altLang="en-US" sz="1100" b="1">
                <a:latin typeface="MS PGothic" charset="-128"/>
                <a:ea typeface="MS PGothic" charset="-128"/>
                <a:cs typeface="MS PGothic" charset="-128"/>
              </a:rPr>
              <a:t>機器による通知の提供およびユーザ承認を必要とする。</a:t>
            </a:r>
            <a:endParaRPr lang="en-US" altLang="ja-JP"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6629C46F-7E93-BD4E-952C-5C4921F44496}"/>
              </a:ext>
            </a:extLst>
          </p:cNvPr>
          <p:cNvSpPr txBox="1"/>
          <p:nvPr/>
        </p:nvSpPr>
        <p:spPr>
          <a:xfrm>
            <a:off x="6928072" y="291011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46" name="テキスト ボックス 45">
            <a:extLst>
              <a:ext uri="{FF2B5EF4-FFF2-40B4-BE49-F238E27FC236}">
                <a16:creationId xmlns:a16="http://schemas.microsoft.com/office/drawing/2014/main" id="{A86AA1C2-0D2C-8642-8F28-33291B4B474A}"/>
              </a:ext>
            </a:extLst>
          </p:cNvPr>
          <p:cNvSpPr txBox="1"/>
          <p:nvPr/>
        </p:nvSpPr>
        <p:spPr>
          <a:xfrm>
            <a:off x="6908405" y="59058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GP-TM-44</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安全性および信頼性の高い通信</a:t>
            </a:r>
            <a:endParaRPr lang="ja-JP" altLang="en-US"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E798BF15-3850-6E46-B7B0-90B1CD965B35}"/>
              </a:ext>
            </a:extLst>
          </p:cNvPr>
          <p:cNvSpPr txBox="1"/>
          <p:nvPr/>
        </p:nvSpPr>
        <p:spPr>
          <a:xfrm>
            <a:off x="150803" y="4444068"/>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選択的な接続のための特定ポート・ネットワーク接続を無効にする。必要に応じ、最終的な実装時にユーザに本プロセスの実施の手引きを提供する。</a:t>
            </a:r>
            <a:endParaRPr lang="en-US" altLang="ja-JP" sz="1100" b="1" dirty="0">
              <a:latin typeface="MS PGothic" charset="-128"/>
              <a:ea typeface="MS PGothic" charset="-128"/>
              <a:cs typeface="MS PGothic" charset="-128"/>
            </a:endParaRPr>
          </a:p>
        </p:txBody>
      </p:sp>
      <p:sp>
        <p:nvSpPr>
          <p:cNvPr id="48" name="テキスト ボックス 47">
            <a:extLst>
              <a:ext uri="{FF2B5EF4-FFF2-40B4-BE49-F238E27FC236}">
                <a16:creationId xmlns:a16="http://schemas.microsoft.com/office/drawing/2014/main" id="{9E920119-23FA-0147-A721-7DF343724BAD}"/>
              </a:ext>
            </a:extLst>
          </p:cNvPr>
          <p:cNvSpPr txBox="1"/>
          <p:nvPr/>
        </p:nvSpPr>
        <p:spPr>
          <a:xfrm>
            <a:off x="174097" y="6109685"/>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49" name="テキスト ボックス 48">
            <a:extLst>
              <a:ext uri="{FF2B5EF4-FFF2-40B4-BE49-F238E27FC236}">
                <a16:creationId xmlns:a16="http://schemas.microsoft.com/office/drawing/2014/main" id="{52710B06-B40D-C943-A2A5-F60837784FE7}"/>
              </a:ext>
            </a:extLst>
          </p:cNvPr>
          <p:cNvSpPr txBox="1"/>
          <p:nvPr/>
        </p:nvSpPr>
        <p:spPr>
          <a:xfrm>
            <a:off x="154430" y="3790155"/>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GP-TM-45</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安全性および信頼性の高い通信</a:t>
            </a:r>
            <a:endParaRPr lang="ja-JP" altLang="en-US" sz="1100" b="1" dirty="0">
              <a:latin typeface="MS PGothic" charset="-128"/>
              <a:ea typeface="MS PGothic" charset="-128"/>
              <a:cs typeface="MS PGothic" charset="-128"/>
            </a:endParaRPr>
          </a:p>
        </p:txBody>
      </p:sp>
      <p:sp>
        <p:nvSpPr>
          <p:cNvPr id="50" name="テキスト ボックス 49">
            <a:extLst>
              <a:ext uri="{FF2B5EF4-FFF2-40B4-BE49-F238E27FC236}">
                <a16:creationId xmlns:a16="http://schemas.microsoft.com/office/drawing/2014/main" id="{4AE2D123-76C7-2146-8984-F85F5357ED7E}"/>
              </a:ext>
            </a:extLst>
          </p:cNvPr>
          <p:cNvSpPr txBox="1"/>
          <p:nvPr/>
        </p:nvSpPr>
        <p:spPr>
          <a:xfrm>
            <a:off x="2384701" y="4427543"/>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レート制限、自動化された攻撃のリスクを低減するためにネットワークにより送受信トラフィックを管理する。</a:t>
            </a:r>
            <a:endParaRPr lang="en-US" altLang="ja-JP"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BC2713DF-0B72-8847-9F62-6373B2B72BFC}"/>
              </a:ext>
            </a:extLst>
          </p:cNvPr>
          <p:cNvSpPr txBox="1"/>
          <p:nvPr/>
        </p:nvSpPr>
        <p:spPr>
          <a:xfrm>
            <a:off x="2407995" y="6093160"/>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52" name="テキスト ボックス 51">
            <a:extLst>
              <a:ext uri="{FF2B5EF4-FFF2-40B4-BE49-F238E27FC236}">
                <a16:creationId xmlns:a16="http://schemas.microsoft.com/office/drawing/2014/main" id="{38F24CF0-FF94-334C-9984-964CCD5B0322}"/>
              </a:ext>
            </a:extLst>
          </p:cNvPr>
          <p:cNvSpPr txBox="1"/>
          <p:nvPr/>
        </p:nvSpPr>
        <p:spPr>
          <a:xfrm>
            <a:off x="2388328" y="3773630"/>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GP-TM-46</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安全性および信頼性の高い通信</a:t>
            </a:r>
            <a:endParaRPr lang="ja-JP" altLang="en-US" sz="11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A820A05A-E1E5-A14A-9AD7-5A9F0FFA0E6C}"/>
              </a:ext>
            </a:extLst>
          </p:cNvPr>
          <p:cNvSpPr txBox="1"/>
          <p:nvPr/>
        </p:nvSpPr>
        <p:spPr>
          <a:xfrm>
            <a:off x="4660859" y="4423845"/>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ネットワークコンポーネントを分割し、セキュリティ違反の探知・全体的なリスクの最小化を実現する。性能向上・セキュリティ強化のため、サブネットワークによりネットワークを分割する。</a:t>
            </a:r>
            <a:endParaRPr lang="en-US" altLang="ja-JP"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C4749A35-FD37-AB4C-97A6-C818261DD0D8}"/>
              </a:ext>
            </a:extLst>
          </p:cNvPr>
          <p:cNvSpPr txBox="1"/>
          <p:nvPr/>
        </p:nvSpPr>
        <p:spPr>
          <a:xfrm>
            <a:off x="4684153" y="6089462"/>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55" name="テキスト ボックス 54">
            <a:extLst>
              <a:ext uri="{FF2B5EF4-FFF2-40B4-BE49-F238E27FC236}">
                <a16:creationId xmlns:a16="http://schemas.microsoft.com/office/drawing/2014/main" id="{0FF45D28-0A86-184C-AF1B-EFD0937524A0}"/>
              </a:ext>
            </a:extLst>
          </p:cNvPr>
          <p:cNvSpPr txBox="1"/>
          <p:nvPr/>
        </p:nvSpPr>
        <p:spPr>
          <a:xfrm>
            <a:off x="4664486" y="3706432"/>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GP-TM-47</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安全性の高いインターフェースおよびネットワークサービス</a:t>
            </a:r>
            <a:endParaRPr lang="ja-JP" altLang="en-US" sz="11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793E3BC3-5063-6C4D-82D2-B220F3731199}"/>
              </a:ext>
            </a:extLst>
          </p:cNvPr>
          <p:cNvSpPr txBox="1"/>
          <p:nvPr/>
        </p:nvSpPr>
        <p:spPr>
          <a:xfrm>
            <a:off x="6924533" y="4427161"/>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スマートオブジェクトを同一機器として展開するため、単一機器への不正アクセス時、装置全体に影響を及ぼすことのないプロトコルを設計する。 </a:t>
            </a:r>
            <a:endParaRPr lang="en-US" altLang="ja-JP"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782E32FE-C1FA-764D-8A1F-10EF36C26F26}"/>
              </a:ext>
            </a:extLst>
          </p:cNvPr>
          <p:cNvSpPr txBox="1"/>
          <p:nvPr/>
        </p:nvSpPr>
        <p:spPr>
          <a:xfrm>
            <a:off x="6947827" y="6092778"/>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58" name="テキスト ボックス 57">
            <a:extLst>
              <a:ext uri="{FF2B5EF4-FFF2-40B4-BE49-F238E27FC236}">
                <a16:creationId xmlns:a16="http://schemas.microsoft.com/office/drawing/2014/main" id="{D7988792-D68E-3E46-A114-EB915C65AABF}"/>
              </a:ext>
            </a:extLst>
          </p:cNvPr>
          <p:cNvSpPr txBox="1"/>
          <p:nvPr/>
        </p:nvSpPr>
        <p:spPr>
          <a:xfrm>
            <a:off x="6928160" y="3709748"/>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GP-TM-48</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安全性の高いインターフェースおよびネットワークサービス</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967656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9"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対策カード（裏）</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49268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90"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31DCD38-2C92-394B-8DDD-1C61447EB7E3}"/>
              </a:ext>
            </a:extLst>
          </p:cNvPr>
          <p:cNvSpPr txBox="1"/>
          <p:nvPr/>
        </p:nvSpPr>
        <p:spPr>
          <a:xfrm>
            <a:off x="136005" y="1243660"/>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単一機器への不正侵入が製品群全体に拡大する可能性があるため、製品群全体における同一秘密鍵の設定を回避する。 </a:t>
            </a:r>
            <a:endParaRPr lang="en-US" altLang="ja-JP" sz="1100" b="1" dirty="0">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82801D5E-EDB8-0244-8B26-1CB685B90D78}"/>
              </a:ext>
            </a:extLst>
          </p:cNvPr>
          <p:cNvSpPr txBox="1"/>
          <p:nvPr/>
        </p:nvSpPr>
        <p:spPr>
          <a:xfrm>
            <a:off x="159299" y="2909277"/>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37" name="テキスト ボックス 36">
            <a:extLst>
              <a:ext uri="{FF2B5EF4-FFF2-40B4-BE49-F238E27FC236}">
                <a16:creationId xmlns:a16="http://schemas.microsoft.com/office/drawing/2014/main" id="{D314D76A-27FF-7546-8C5A-92CCC8CC657B}"/>
              </a:ext>
            </a:extLst>
          </p:cNvPr>
          <p:cNvSpPr txBox="1"/>
          <p:nvPr/>
        </p:nvSpPr>
        <p:spPr>
          <a:xfrm>
            <a:off x="139632" y="526247"/>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GP-TM-49</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安全性の高いインターフェースおよびネットワークサービス</a:t>
            </a:r>
            <a:endParaRPr lang="ja-JP" altLang="en-US" sz="11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349EE580-821E-CB47-BFF1-A92E95370286}"/>
              </a:ext>
            </a:extLst>
          </p:cNvPr>
          <p:cNvSpPr txBox="1"/>
          <p:nvPr/>
        </p:nvSpPr>
        <p:spPr>
          <a:xfrm>
            <a:off x="2414681" y="1254855"/>
            <a:ext cx="2076744"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必要ポートのみが公開され、利用可能な状態を確保する。</a:t>
            </a:r>
            <a:endParaRPr lang="en-US" altLang="ja-JP"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CBCB7188-95E1-7346-8DD5-A5737B2DC73B}"/>
              </a:ext>
            </a:extLst>
          </p:cNvPr>
          <p:cNvSpPr txBox="1"/>
          <p:nvPr/>
        </p:nvSpPr>
        <p:spPr>
          <a:xfrm>
            <a:off x="2437975" y="2920472"/>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p:txBody>
      </p:sp>
      <p:sp>
        <p:nvSpPr>
          <p:cNvPr id="40" name="テキスト ボックス 39">
            <a:extLst>
              <a:ext uri="{FF2B5EF4-FFF2-40B4-BE49-F238E27FC236}">
                <a16:creationId xmlns:a16="http://schemas.microsoft.com/office/drawing/2014/main" id="{CC6D2D7F-85AE-6A49-A85D-83DD2370421D}"/>
              </a:ext>
            </a:extLst>
          </p:cNvPr>
          <p:cNvSpPr txBox="1"/>
          <p:nvPr/>
        </p:nvSpPr>
        <p:spPr>
          <a:xfrm>
            <a:off x="2418308" y="537442"/>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GP-TM-50</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安全性の高いインターフェースおよびネットワークサービス</a:t>
            </a:r>
            <a:endParaRPr lang="ja-JP" altLang="en-US"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290FB732-2CBA-3240-8D4E-601E40125A0F}"/>
              </a:ext>
            </a:extLst>
          </p:cNvPr>
          <p:cNvSpPr txBox="1"/>
          <p:nvPr/>
        </p:nvSpPr>
        <p:spPr>
          <a:xfrm>
            <a:off x="4678355" y="1278017"/>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自機器、他機器、ローカルまたは他ネットワークユーザ、に影響を及ぼすサービスへの</a:t>
            </a:r>
            <a:r>
              <a:rPr lang="en-US" altLang="ja-JP" sz="1100" b="1" dirty="0">
                <a:latin typeface="MS PGothic" charset="-128"/>
                <a:ea typeface="MS PGothic" charset="-128"/>
                <a:cs typeface="MS PGothic" charset="-128"/>
              </a:rPr>
              <a:t>DDoS</a:t>
            </a:r>
            <a:r>
              <a:rPr lang="ja-JP" altLang="en-US" sz="1100" b="1">
                <a:latin typeface="MS PGothic" charset="-128"/>
                <a:ea typeface="MS PGothic" charset="-128"/>
                <a:cs typeface="MS PGothic" charset="-128"/>
              </a:rPr>
              <a:t>攻撃から保護するため、</a:t>
            </a:r>
            <a:r>
              <a:rPr lang="en-US" altLang="ja-JP" sz="1100" b="1" dirty="0">
                <a:latin typeface="MS PGothic" charset="-128"/>
                <a:ea typeface="MS PGothic" charset="-128"/>
                <a:cs typeface="MS PGothic" charset="-128"/>
              </a:rPr>
              <a:t>DDoS</a:t>
            </a:r>
            <a:r>
              <a:rPr lang="ja-JP" altLang="en-US" sz="1100" b="1">
                <a:latin typeface="MS PGothic" charset="-128"/>
                <a:ea typeface="MS PGothic" charset="-128"/>
                <a:cs typeface="MS PGothic" charset="-128"/>
              </a:rPr>
              <a:t>耐性型インフラ・負荷分散型インフラを導入する。</a:t>
            </a:r>
            <a:endParaRPr lang="ja-JP" altLang="en-US" sz="1100" b="1" dirty="0">
              <a:latin typeface="MS PGothic" charset="-128"/>
              <a:ea typeface="MS PGothic" charset="-128"/>
              <a:cs typeface="MS PGothic" charset="-128"/>
            </a:endParaRPr>
          </a:p>
        </p:txBody>
      </p:sp>
      <p:sp>
        <p:nvSpPr>
          <p:cNvPr id="42" name="テキスト ボックス 41">
            <a:extLst>
              <a:ext uri="{FF2B5EF4-FFF2-40B4-BE49-F238E27FC236}">
                <a16:creationId xmlns:a16="http://schemas.microsoft.com/office/drawing/2014/main" id="{9A31EADE-BFB8-C54E-AE32-A67F07681413}"/>
              </a:ext>
            </a:extLst>
          </p:cNvPr>
          <p:cNvSpPr txBox="1"/>
          <p:nvPr/>
        </p:nvSpPr>
        <p:spPr>
          <a:xfrm>
            <a:off x="4701649" y="2943634"/>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43" name="テキスト ボックス 42">
            <a:extLst>
              <a:ext uri="{FF2B5EF4-FFF2-40B4-BE49-F238E27FC236}">
                <a16:creationId xmlns:a16="http://schemas.microsoft.com/office/drawing/2014/main" id="{72FB0FAB-60A0-504A-BF30-3E93BEC8AB46}"/>
              </a:ext>
            </a:extLst>
          </p:cNvPr>
          <p:cNvSpPr txBox="1"/>
          <p:nvPr/>
        </p:nvSpPr>
        <p:spPr>
          <a:xfrm>
            <a:off x="4681982" y="560604"/>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GP-TM-51</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安全性の高いインターフェースおよびネットワークサービス</a:t>
            </a:r>
            <a:endParaRPr lang="ja-JP" altLang="en-US" sz="1100" b="1" dirty="0">
              <a:latin typeface="MS PGothic" charset="-128"/>
              <a:ea typeface="MS PGothic" charset="-128"/>
              <a:cs typeface="MS PGothic" charset="-128"/>
            </a:endParaRPr>
          </a:p>
        </p:txBody>
      </p:sp>
      <p:sp>
        <p:nvSpPr>
          <p:cNvPr id="44" name="テキスト ボックス 43">
            <a:extLst>
              <a:ext uri="{FF2B5EF4-FFF2-40B4-BE49-F238E27FC236}">
                <a16:creationId xmlns:a16="http://schemas.microsoft.com/office/drawing/2014/main" id="{27142DF5-8D97-A242-82FC-8D14FFC874B3}"/>
              </a:ext>
            </a:extLst>
          </p:cNvPr>
          <p:cNvSpPr txBox="1"/>
          <p:nvPr/>
        </p:nvSpPr>
        <p:spPr>
          <a:xfrm>
            <a:off x="6954063" y="1268803"/>
            <a:ext cx="2076744" cy="1107996"/>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インターフェースが機器からバックエンドサービスに至るユーザセッションを完全に暗号化し、</a:t>
            </a:r>
            <a:r>
              <a:rPr lang="en-US" altLang="ja-JP" sz="1100" b="1" dirty="0">
                <a:latin typeface="MS PGothic" charset="-128"/>
                <a:ea typeface="MS PGothic" charset="-128"/>
                <a:cs typeface="MS PGothic" charset="-128"/>
              </a:rPr>
              <a:t>XSS</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CSRF</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SQL</a:t>
            </a:r>
            <a:r>
              <a:rPr lang="ja-JP" altLang="en-US" sz="1100" b="1">
                <a:latin typeface="MS PGothic" charset="-128"/>
                <a:ea typeface="MS PGothic" charset="-128"/>
                <a:cs typeface="MS PGothic" charset="-128"/>
              </a:rPr>
              <a:t>インジェクションなどの影響を受けないことを確認する。 </a:t>
            </a:r>
            <a:endParaRPr lang="en-US" altLang="ja-JP"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677DCB62-95DF-7C42-8B14-E85DB86720C8}"/>
              </a:ext>
            </a:extLst>
          </p:cNvPr>
          <p:cNvSpPr txBox="1"/>
          <p:nvPr/>
        </p:nvSpPr>
        <p:spPr>
          <a:xfrm>
            <a:off x="6977357" y="2934420"/>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46" name="テキスト ボックス 45">
            <a:extLst>
              <a:ext uri="{FF2B5EF4-FFF2-40B4-BE49-F238E27FC236}">
                <a16:creationId xmlns:a16="http://schemas.microsoft.com/office/drawing/2014/main" id="{A94A0BB9-F58F-C14D-940F-7CF1B166B63C}"/>
              </a:ext>
            </a:extLst>
          </p:cNvPr>
          <p:cNvSpPr txBox="1"/>
          <p:nvPr/>
        </p:nvSpPr>
        <p:spPr>
          <a:xfrm>
            <a:off x="6957690" y="551390"/>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GP-TM-52</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安全性の高いインターフェースおよびネットワークサービス</a:t>
            </a:r>
            <a:endParaRPr lang="ja-JP" altLang="en-US"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34983B54-1E0F-5144-9BA1-6C7802204515}"/>
              </a:ext>
            </a:extLst>
          </p:cNvPr>
          <p:cNvSpPr txBox="1"/>
          <p:nvPr/>
        </p:nvSpPr>
        <p:spPr>
          <a:xfrm>
            <a:off x="155334" y="4433883"/>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エラーメッセージはユーザが必要とする簡潔な情報のみを提供</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表示する。エラー</a:t>
            </a:r>
            <a:r>
              <a:rPr lang="en-US" altLang="ja-JP" sz="1100" b="1" dirty="0">
                <a:latin typeface="MS PGothic" charset="-128"/>
                <a:ea typeface="MS PGothic" charset="-128"/>
                <a:cs typeface="MS PGothic" charset="-128"/>
              </a:rPr>
              <a:t>ID</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Web</a:t>
            </a:r>
            <a:r>
              <a:rPr lang="ja-JP" altLang="en-US" sz="1100" b="1">
                <a:latin typeface="MS PGothic" charset="-128"/>
                <a:ea typeface="MS PGothic" charset="-128"/>
                <a:cs typeface="MS PGothic" charset="-128"/>
              </a:rPr>
              <a:t>サーバ　のバージョンなど攻撃者が悪用可能な機密情報の公開を避ける。</a:t>
            </a:r>
            <a:endParaRPr lang="en-US" altLang="ja-JP" sz="1100" b="1" dirty="0">
              <a:latin typeface="MS PGothic" charset="-128"/>
              <a:ea typeface="MS PGothic" charset="-128"/>
              <a:cs typeface="MS PGothic" charset="-128"/>
            </a:endParaRPr>
          </a:p>
        </p:txBody>
      </p:sp>
      <p:sp>
        <p:nvSpPr>
          <p:cNvPr id="48" name="テキスト ボックス 47">
            <a:extLst>
              <a:ext uri="{FF2B5EF4-FFF2-40B4-BE49-F238E27FC236}">
                <a16:creationId xmlns:a16="http://schemas.microsoft.com/office/drawing/2014/main" id="{4A9957DD-86E1-A945-AFE5-DC8575EC30BD}"/>
              </a:ext>
            </a:extLst>
          </p:cNvPr>
          <p:cNvSpPr txBox="1"/>
          <p:nvPr/>
        </p:nvSpPr>
        <p:spPr>
          <a:xfrm>
            <a:off x="178628" y="6099500"/>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49" name="テキスト ボックス 48">
            <a:extLst>
              <a:ext uri="{FF2B5EF4-FFF2-40B4-BE49-F238E27FC236}">
                <a16:creationId xmlns:a16="http://schemas.microsoft.com/office/drawing/2014/main" id="{C39A71C9-E542-F54B-B0EB-89EE82971738}"/>
              </a:ext>
            </a:extLst>
          </p:cNvPr>
          <p:cNvSpPr txBox="1"/>
          <p:nvPr/>
        </p:nvSpPr>
        <p:spPr>
          <a:xfrm>
            <a:off x="158961" y="3716470"/>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GP-TM-53</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安全性の高いインターフェースおよびネットワークサービス</a:t>
            </a:r>
            <a:endParaRPr lang="ja-JP" altLang="en-US" sz="1100" b="1" dirty="0">
              <a:latin typeface="MS PGothic" charset="-128"/>
              <a:ea typeface="MS PGothic" charset="-128"/>
              <a:cs typeface="MS PGothic" charset="-128"/>
            </a:endParaRPr>
          </a:p>
        </p:txBody>
      </p:sp>
      <p:sp>
        <p:nvSpPr>
          <p:cNvPr id="50" name="テキスト ボックス 49">
            <a:extLst>
              <a:ext uri="{FF2B5EF4-FFF2-40B4-BE49-F238E27FC236}">
                <a16:creationId xmlns:a16="http://schemas.microsoft.com/office/drawing/2014/main" id="{797E91F4-AF8E-4347-B43E-A3BF79E09A2D}"/>
              </a:ext>
            </a:extLst>
          </p:cNvPr>
          <p:cNvSpPr txBox="1"/>
          <p:nvPr/>
        </p:nvSpPr>
        <p:spPr>
          <a:xfrm>
            <a:off x="2400927" y="4398102"/>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データ入力検証 </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使用前にデータの安全性を保証</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および出力のフィルタリング機能を実装する。</a:t>
            </a:r>
            <a:endParaRPr lang="en-US" altLang="ja-JP"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7504EEB6-44E3-E849-840F-3AC24B47863D}"/>
              </a:ext>
            </a:extLst>
          </p:cNvPr>
          <p:cNvSpPr txBox="1"/>
          <p:nvPr/>
        </p:nvSpPr>
        <p:spPr>
          <a:xfrm>
            <a:off x="2424221" y="6063719"/>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p:txBody>
      </p:sp>
      <p:sp>
        <p:nvSpPr>
          <p:cNvPr id="52" name="テキスト ボックス 51">
            <a:extLst>
              <a:ext uri="{FF2B5EF4-FFF2-40B4-BE49-F238E27FC236}">
                <a16:creationId xmlns:a16="http://schemas.microsoft.com/office/drawing/2014/main" id="{6EA17F75-AC05-E342-AD26-315307439094}"/>
              </a:ext>
            </a:extLst>
          </p:cNvPr>
          <p:cNvSpPr txBox="1"/>
          <p:nvPr/>
        </p:nvSpPr>
        <p:spPr>
          <a:xfrm>
            <a:off x="2404554" y="3744189"/>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GP-TM-54</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安全性の高い出入力処理</a:t>
            </a:r>
            <a:endParaRPr lang="ja-JP" altLang="en-US" sz="11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A6172A3C-8ABD-D948-827C-1275D219E566}"/>
              </a:ext>
            </a:extLst>
          </p:cNvPr>
          <p:cNvSpPr txBox="1"/>
          <p:nvPr/>
        </p:nvSpPr>
        <p:spPr>
          <a:xfrm>
            <a:off x="4678355" y="4407316"/>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ユーザ認証、アカウント</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アクセス権管理、ルールの変更、システム機能に関するイベントを記録するロギングシステムを導入する。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ログは永続的に記憶装置に保存され、認証済み接続を経由して取得する。</a:t>
            </a:r>
            <a:endParaRPr lang="en-US" altLang="ja-JP"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6026DA43-0174-E949-89B4-ACBBBF7EAD81}"/>
              </a:ext>
            </a:extLst>
          </p:cNvPr>
          <p:cNvSpPr txBox="1"/>
          <p:nvPr/>
        </p:nvSpPr>
        <p:spPr>
          <a:xfrm>
            <a:off x="4701649" y="6072933"/>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endParaRPr lang="ja-JP" altLang="en-US" sz="1100" b="1">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BD51F70C-0CAA-CC4C-BD9D-A2ECCAA243CC}"/>
              </a:ext>
            </a:extLst>
          </p:cNvPr>
          <p:cNvSpPr txBox="1"/>
          <p:nvPr/>
        </p:nvSpPr>
        <p:spPr>
          <a:xfrm>
            <a:off x="4681982" y="3753403"/>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GP-TM-55</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ロギング</a:t>
            </a:r>
            <a:endParaRPr lang="ja-JP" altLang="en-US" sz="11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A3C040E5-EDB0-BD4B-8E7A-2A85ADC0A195}"/>
              </a:ext>
            </a:extLst>
          </p:cNvPr>
          <p:cNvSpPr txBox="1"/>
          <p:nvPr/>
        </p:nvSpPr>
        <p:spPr>
          <a:xfrm>
            <a:off x="6942029" y="4398102"/>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機器動作の検証、マルウェア検知、整合性エラーの検出のため、定期的に監視する。 </a:t>
            </a:r>
            <a:endParaRPr lang="en-US" altLang="ja-JP"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E5EEE821-3FBE-D74F-BE44-00DCBF3E5866}"/>
              </a:ext>
            </a:extLst>
          </p:cNvPr>
          <p:cNvSpPr txBox="1"/>
          <p:nvPr/>
        </p:nvSpPr>
        <p:spPr>
          <a:xfrm>
            <a:off x="6965323" y="6063719"/>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endParaRPr lang="ja-JP" altLang="en-US" sz="1100" b="1">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2B38BD84-883D-834C-9204-3C2CF73F60FC}"/>
              </a:ext>
            </a:extLst>
          </p:cNvPr>
          <p:cNvSpPr txBox="1"/>
          <p:nvPr/>
        </p:nvSpPr>
        <p:spPr>
          <a:xfrm>
            <a:off x="6945656" y="3744189"/>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GP-TM-56</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監視および監査</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4062567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9"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対策カード（裏）</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248877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90"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ED0A93B9-20AF-5441-9966-08390DDE30A4}"/>
              </a:ext>
            </a:extLst>
          </p:cNvPr>
          <p:cNvSpPr txBox="1"/>
          <p:nvPr/>
        </p:nvSpPr>
        <p:spPr>
          <a:xfrm>
            <a:off x="148297" y="1296237"/>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・セキュリティ関連イベントの監査、システム異常の監視・追跡の実施</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・コントロールの有効性を確認するために定期的な監査・評価を実施</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・少なくとも年２回の侵入テストの実施</a:t>
            </a:r>
            <a:endParaRPr lang="ja-JP" altLang="en-US" sz="1100" b="1" dirty="0">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07A31806-9DB1-7240-96A1-29AEAEF1C23B}"/>
              </a:ext>
            </a:extLst>
          </p:cNvPr>
          <p:cNvSpPr txBox="1"/>
          <p:nvPr/>
        </p:nvSpPr>
        <p:spPr>
          <a:xfrm>
            <a:off x="171591" y="296185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37" name="テキスト ボックス 36">
            <a:extLst>
              <a:ext uri="{FF2B5EF4-FFF2-40B4-BE49-F238E27FC236}">
                <a16:creationId xmlns:a16="http://schemas.microsoft.com/office/drawing/2014/main" id="{6F72B633-0BA9-3043-B606-CA4FDA012F4A}"/>
              </a:ext>
            </a:extLst>
          </p:cNvPr>
          <p:cNvSpPr txBox="1"/>
          <p:nvPr/>
        </p:nvSpPr>
        <p:spPr>
          <a:xfrm>
            <a:off x="151924" y="64232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GP-TM-57</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監視および監査</a:t>
            </a:r>
            <a:endParaRPr lang="ja-JP" altLang="en-US" sz="11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BB304AE3-DD53-5147-B465-0BEE772EF59B}"/>
              </a:ext>
            </a:extLst>
          </p:cNvPr>
          <p:cNvSpPr txBox="1"/>
          <p:nvPr/>
        </p:nvSpPr>
        <p:spPr>
          <a:xfrm>
            <a:off x="2416297" y="1214682"/>
            <a:ext cx="2076744" cy="1107996"/>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IoT</a:t>
            </a:r>
            <a:r>
              <a:rPr lang="ja-JP" altLang="en-US" sz="1100" b="1">
                <a:latin typeface="MS PGothic" charset="-128"/>
                <a:ea typeface="MS PGothic" charset="-128"/>
                <a:cs typeface="MS PGothic" charset="-128"/>
              </a:rPr>
              <a:t>製品向け生産終了戦略を策定する。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開発者は初期段階から製品終了プランを作成・通達し、製造業者・消費者が機器のサポート期間後のリスクを認識可能にする。</a:t>
            </a:r>
            <a:endParaRPr lang="en-US" altLang="ja-JP"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69611BC3-C36D-F247-A73A-7284F210EB1F}"/>
              </a:ext>
            </a:extLst>
          </p:cNvPr>
          <p:cNvSpPr txBox="1"/>
          <p:nvPr/>
        </p:nvSpPr>
        <p:spPr>
          <a:xfrm>
            <a:off x="2439591" y="2926681"/>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p:txBody>
      </p:sp>
      <p:sp>
        <p:nvSpPr>
          <p:cNvPr id="40" name="テキスト ボックス 39">
            <a:extLst>
              <a:ext uri="{FF2B5EF4-FFF2-40B4-BE49-F238E27FC236}">
                <a16:creationId xmlns:a16="http://schemas.microsoft.com/office/drawing/2014/main" id="{C4825618-5018-C346-8C53-DF233389211A}"/>
              </a:ext>
            </a:extLst>
          </p:cNvPr>
          <p:cNvSpPr txBox="1"/>
          <p:nvPr/>
        </p:nvSpPr>
        <p:spPr>
          <a:xfrm>
            <a:off x="2419924" y="607151"/>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GP-OP-01</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生産終了サポート</a:t>
            </a:r>
            <a:endParaRPr lang="ja-JP" altLang="en-US"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F093BE22-5FCF-1B46-B391-A95E73400CB1}"/>
              </a:ext>
            </a:extLst>
          </p:cNvPr>
          <p:cNvSpPr txBox="1"/>
          <p:nvPr/>
        </p:nvSpPr>
        <p:spPr>
          <a:xfrm>
            <a:off x="4704093" y="1261064"/>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存続期間、終了間近なセキュリティ、修正サポート</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製品保証外</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を開示する。上記の開示は、デバイスの予想寿命に合わせ、購入前に消費者に通知する。</a:t>
            </a:r>
            <a:endParaRPr lang="en-US" altLang="ja-JP" sz="1100" b="1" dirty="0">
              <a:latin typeface="MS PGothic" charset="-128"/>
              <a:ea typeface="MS PGothic" charset="-128"/>
              <a:cs typeface="MS PGothic" charset="-128"/>
            </a:endParaRPr>
          </a:p>
        </p:txBody>
      </p:sp>
      <p:sp>
        <p:nvSpPr>
          <p:cNvPr id="42" name="テキスト ボックス 41">
            <a:extLst>
              <a:ext uri="{FF2B5EF4-FFF2-40B4-BE49-F238E27FC236}">
                <a16:creationId xmlns:a16="http://schemas.microsoft.com/office/drawing/2014/main" id="{1AFDC98E-0C9A-8B49-9B1F-0EAD0C661B1E}"/>
              </a:ext>
            </a:extLst>
          </p:cNvPr>
          <p:cNvSpPr txBox="1"/>
          <p:nvPr/>
        </p:nvSpPr>
        <p:spPr>
          <a:xfrm>
            <a:off x="4727387" y="2926681"/>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p:txBody>
      </p:sp>
      <p:sp>
        <p:nvSpPr>
          <p:cNvPr id="43" name="テキスト ボックス 42">
            <a:extLst>
              <a:ext uri="{FF2B5EF4-FFF2-40B4-BE49-F238E27FC236}">
                <a16:creationId xmlns:a16="http://schemas.microsoft.com/office/drawing/2014/main" id="{B108C301-9581-634C-A283-291F137063B2}"/>
              </a:ext>
            </a:extLst>
          </p:cNvPr>
          <p:cNvSpPr txBox="1"/>
          <p:nvPr/>
        </p:nvSpPr>
        <p:spPr>
          <a:xfrm>
            <a:off x="4707720" y="607151"/>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GP-OP-02</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生産終了サポート</a:t>
            </a:r>
            <a:endParaRPr lang="ja-JP" altLang="en-US" sz="1100" b="1" dirty="0">
              <a:latin typeface="MS PGothic" charset="-128"/>
              <a:ea typeface="MS PGothic" charset="-128"/>
              <a:cs typeface="MS PGothic" charset="-128"/>
            </a:endParaRPr>
          </a:p>
        </p:txBody>
      </p:sp>
      <p:sp>
        <p:nvSpPr>
          <p:cNvPr id="44" name="テキスト ボックス 43">
            <a:extLst>
              <a:ext uri="{FF2B5EF4-FFF2-40B4-BE49-F238E27FC236}">
                <a16:creationId xmlns:a16="http://schemas.microsoft.com/office/drawing/2014/main" id="{11886EA4-D436-1343-A178-F2FCE897E0EB}"/>
              </a:ext>
            </a:extLst>
          </p:cNvPr>
          <p:cNvSpPr txBox="1"/>
          <p:nvPr/>
        </p:nvSpPr>
        <p:spPr>
          <a:xfrm>
            <a:off x="6916566" y="1231245"/>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製品ライフサイクル「サポート終了」期間まで性能を監視し、既知の脆弱性を修正する。</a:t>
            </a:r>
            <a:endParaRPr lang="en-US" altLang="ja-JP"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D3E48E14-49EF-CE4B-BECB-B3B47D1F12D3}"/>
              </a:ext>
            </a:extLst>
          </p:cNvPr>
          <p:cNvSpPr txBox="1"/>
          <p:nvPr/>
        </p:nvSpPr>
        <p:spPr>
          <a:xfrm>
            <a:off x="6920193" y="59058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GP-OP-03</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生産終了サポート</a:t>
            </a:r>
            <a:endParaRPr lang="ja-JP" altLang="en-US" sz="1100" b="1" dirty="0">
              <a:latin typeface="MS PGothic" charset="-128"/>
              <a:ea typeface="MS PGothic" charset="-128"/>
              <a:cs typeface="MS PGothic" charset="-128"/>
            </a:endParaRPr>
          </a:p>
        </p:txBody>
      </p:sp>
      <p:sp>
        <p:nvSpPr>
          <p:cNvPr id="46" name="テキスト ボックス 45">
            <a:extLst>
              <a:ext uri="{FF2B5EF4-FFF2-40B4-BE49-F238E27FC236}">
                <a16:creationId xmlns:a16="http://schemas.microsoft.com/office/drawing/2014/main" id="{9DFFB6D1-4821-D44E-BB9F-A2E14ED768D0}"/>
              </a:ext>
            </a:extLst>
          </p:cNvPr>
          <p:cNvSpPr txBox="1"/>
          <p:nvPr/>
        </p:nvSpPr>
        <p:spPr>
          <a:xfrm>
            <a:off x="6939860" y="291011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a:t>
            </a: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p:txBody>
      </p:sp>
      <p:sp>
        <p:nvSpPr>
          <p:cNvPr id="47" name="テキスト ボックス 46">
            <a:extLst>
              <a:ext uri="{FF2B5EF4-FFF2-40B4-BE49-F238E27FC236}">
                <a16:creationId xmlns:a16="http://schemas.microsoft.com/office/drawing/2014/main" id="{C97F6280-5AA4-124D-83DF-2270F115DEA0}"/>
              </a:ext>
            </a:extLst>
          </p:cNvPr>
          <p:cNvSpPr txBox="1"/>
          <p:nvPr/>
        </p:nvSpPr>
        <p:spPr>
          <a:xfrm>
            <a:off x="140046" y="4443031"/>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実証済みソリューション </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例：科学界が承認した周知の通信プロトコル・暗号アルゴリズムなど</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を使用する。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カスタム暗号化アルゴリズムなど、特定の専用ソリューションの利用を回避する。 </a:t>
            </a:r>
            <a:endParaRPr lang="en-US" altLang="ja-JP" sz="1100" b="1" dirty="0">
              <a:latin typeface="MS PGothic" charset="-128"/>
              <a:ea typeface="MS PGothic" charset="-128"/>
              <a:cs typeface="MS PGothic" charset="-128"/>
            </a:endParaRPr>
          </a:p>
        </p:txBody>
      </p:sp>
      <p:sp>
        <p:nvSpPr>
          <p:cNvPr id="48" name="テキスト ボックス 47">
            <a:extLst>
              <a:ext uri="{FF2B5EF4-FFF2-40B4-BE49-F238E27FC236}">
                <a16:creationId xmlns:a16="http://schemas.microsoft.com/office/drawing/2014/main" id="{D61AAC69-CE0F-4C42-85F0-260C740EA043}"/>
              </a:ext>
            </a:extLst>
          </p:cNvPr>
          <p:cNvSpPr txBox="1"/>
          <p:nvPr/>
        </p:nvSpPr>
        <p:spPr>
          <a:xfrm>
            <a:off x="143673" y="3789118"/>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GP-OP-04</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実証済みソリューション</a:t>
            </a:r>
            <a:endParaRPr lang="ja-JP" altLang="en-US" sz="1100" b="1" dirty="0">
              <a:latin typeface="MS PGothic" charset="-128"/>
              <a:ea typeface="MS PGothic" charset="-128"/>
              <a:cs typeface="MS PGothic" charset="-128"/>
            </a:endParaRPr>
          </a:p>
        </p:txBody>
      </p:sp>
      <p:sp>
        <p:nvSpPr>
          <p:cNvPr id="49" name="テキスト ボックス 48">
            <a:extLst>
              <a:ext uri="{FF2B5EF4-FFF2-40B4-BE49-F238E27FC236}">
                <a16:creationId xmlns:a16="http://schemas.microsoft.com/office/drawing/2014/main" id="{AED988CB-BD1A-7F45-9E18-B51F3878BFB0}"/>
              </a:ext>
            </a:extLst>
          </p:cNvPr>
          <p:cNvSpPr txBox="1"/>
          <p:nvPr/>
        </p:nvSpPr>
        <p:spPr>
          <a:xfrm>
            <a:off x="163340" y="6108648"/>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50" name="テキスト ボックス 49">
            <a:extLst>
              <a:ext uri="{FF2B5EF4-FFF2-40B4-BE49-F238E27FC236}">
                <a16:creationId xmlns:a16="http://schemas.microsoft.com/office/drawing/2014/main" id="{3945A51B-D2CF-764D-BB2A-BC072B054804}"/>
              </a:ext>
            </a:extLst>
          </p:cNvPr>
          <p:cNvSpPr txBox="1"/>
          <p:nvPr/>
        </p:nvSpPr>
        <p:spPr>
          <a:xfrm>
            <a:off x="2370872" y="4441676"/>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セキュリティインシデントの分析手順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処理手順を確立する。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セキュリティインシデント発生時に迅速・効果的に対応できるように管理基準を確立する。</a:t>
            </a:r>
            <a:endParaRPr lang="en-US" altLang="ja-JP"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28CFF073-9AEC-694A-9503-256266E99CBB}"/>
              </a:ext>
            </a:extLst>
          </p:cNvPr>
          <p:cNvSpPr txBox="1"/>
          <p:nvPr/>
        </p:nvSpPr>
        <p:spPr>
          <a:xfrm>
            <a:off x="2394166" y="6107293"/>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endParaRPr lang="ja-JP" altLang="en-US" sz="1100" b="1">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C2EE427A-A9BB-D34F-9C29-0D8DB513E2FD}"/>
              </a:ext>
            </a:extLst>
          </p:cNvPr>
          <p:cNvSpPr txBox="1"/>
          <p:nvPr/>
        </p:nvSpPr>
        <p:spPr>
          <a:xfrm>
            <a:off x="2374499" y="3724263"/>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GP-OP-05</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セキュリティ脆弱性・インシデントの管理</a:t>
            </a:r>
            <a:endParaRPr lang="ja-JP" altLang="en-US" sz="11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AB904B03-5367-DA4A-ABA2-425E5FB00AE5}"/>
              </a:ext>
            </a:extLst>
          </p:cNvPr>
          <p:cNvSpPr txBox="1"/>
          <p:nvPr/>
        </p:nvSpPr>
        <p:spPr>
          <a:xfrm>
            <a:off x="4656360" y="4404658"/>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特定の脆弱性に対応するため、関連する対策を含んだ調整済みの脆弱性を開示する。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開示方針は開発者、製造業者、サービス供給業者が関与し、</a:t>
            </a:r>
            <a:r>
              <a:rPr lang="en-US" altLang="ja-JP" sz="1100" b="1" dirty="0">
                <a:latin typeface="MS PGothic" charset="-128"/>
                <a:ea typeface="MS PGothic" charset="-128"/>
                <a:cs typeface="MS PGothic" charset="-128"/>
              </a:rPr>
              <a:t>CSIRT</a:t>
            </a:r>
            <a:r>
              <a:rPr lang="ja-JP" altLang="en-US" sz="1100" b="1">
                <a:latin typeface="MS PGothic" charset="-128"/>
                <a:ea typeface="MS PGothic" charset="-128"/>
                <a:cs typeface="MS PGothic" charset="-128"/>
              </a:rPr>
              <a:t>への報告済み脆弱性に関する情報も含む。</a:t>
            </a:r>
            <a:endParaRPr lang="en-US" altLang="ja-JP"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F30973CD-6A7D-4542-BDE9-8D3830C2A17D}"/>
              </a:ext>
            </a:extLst>
          </p:cNvPr>
          <p:cNvSpPr txBox="1"/>
          <p:nvPr/>
        </p:nvSpPr>
        <p:spPr>
          <a:xfrm>
            <a:off x="4679654" y="6090153"/>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a:t>
            </a: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p:txBody>
      </p:sp>
      <p:sp>
        <p:nvSpPr>
          <p:cNvPr id="55" name="テキスト ボックス 54">
            <a:extLst>
              <a:ext uri="{FF2B5EF4-FFF2-40B4-BE49-F238E27FC236}">
                <a16:creationId xmlns:a16="http://schemas.microsoft.com/office/drawing/2014/main" id="{0F53ECFF-CB37-2B41-A3FB-B844D60713F3}"/>
              </a:ext>
            </a:extLst>
          </p:cNvPr>
          <p:cNvSpPr txBox="1"/>
          <p:nvPr/>
        </p:nvSpPr>
        <p:spPr>
          <a:xfrm>
            <a:off x="4659987" y="3707123"/>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GP-OP-06</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セキュリティ脆弱性・インシデントの管理</a:t>
            </a:r>
            <a:endParaRPr lang="ja-JP" altLang="en-US" sz="11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C398F1D6-7B4B-9F4B-B3AF-13404788253A}"/>
              </a:ext>
            </a:extLst>
          </p:cNvPr>
          <p:cNvSpPr txBox="1"/>
          <p:nvPr/>
        </p:nvSpPr>
        <p:spPr>
          <a:xfrm>
            <a:off x="6923661" y="4424536"/>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情報共有プラットフォームに参加し、脆弱性報告・官民連携組織からの現行サーバへの脅威</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脆弱性に関する重要情報を適時に受領する。</a:t>
            </a:r>
            <a:endParaRPr lang="en-US" altLang="ja-JP"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10A772DC-DBED-1B40-9B13-38D56F9A487E}"/>
              </a:ext>
            </a:extLst>
          </p:cNvPr>
          <p:cNvSpPr txBox="1"/>
          <p:nvPr/>
        </p:nvSpPr>
        <p:spPr>
          <a:xfrm>
            <a:off x="6946955" y="6090153"/>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p:txBody>
      </p:sp>
      <p:sp>
        <p:nvSpPr>
          <p:cNvPr id="58" name="テキスト ボックス 57">
            <a:extLst>
              <a:ext uri="{FF2B5EF4-FFF2-40B4-BE49-F238E27FC236}">
                <a16:creationId xmlns:a16="http://schemas.microsoft.com/office/drawing/2014/main" id="{36C55C7E-A22B-6347-93B3-EE4AE4B9DEE1}"/>
              </a:ext>
            </a:extLst>
          </p:cNvPr>
          <p:cNvSpPr txBox="1"/>
          <p:nvPr/>
        </p:nvSpPr>
        <p:spPr>
          <a:xfrm>
            <a:off x="6927288" y="3707123"/>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GP-OP-07</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セキュリティ脆弱性・インシデントの管理</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93438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9"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対策カード（裏）</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2302641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90"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FA3EFA2F-D044-6647-A6F3-B72D11167C5B}"/>
              </a:ext>
            </a:extLst>
          </p:cNvPr>
          <p:cNvSpPr txBox="1"/>
          <p:nvPr/>
        </p:nvSpPr>
        <p:spPr>
          <a:xfrm>
            <a:off x="155334" y="1307997"/>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脆弱性報告を目的とした公開メカニズムを構築する。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例：企業独自の内部セキュリティチームによる捕捉が困難な脆弱性を特定するため、クラウドソーシング手法を用いたバグ報奨金プログラムを利用する。</a:t>
            </a:r>
            <a:endParaRPr lang="en-US" altLang="ja-JP" sz="1100" b="1" dirty="0">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F4B196DA-3FC9-2D49-89C2-86BEC2961EE4}"/>
              </a:ext>
            </a:extLst>
          </p:cNvPr>
          <p:cNvSpPr txBox="1"/>
          <p:nvPr/>
        </p:nvSpPr>
        <p:spPr>
          <a:xfrm>
            <a:off x="178628" y="2973614"/>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p:txBody>
      </p:sp>
      <p:sp>
        <p:nvSpPr>
          <p:cNvPr id="37" name="テキスト ボックス 36">
            <a:extLst>
              <a:ext uri="{FF2B5EF4-FFF2-40B4-BE49-F238E27FC236}">
                <a16:creationId xmlns:a16="http://schemas.microsoft.com/office/drawing/2014/main" id="{62747821-6246-2E48-9B33-430E066F2325}"/>
              </a:ext>
            </a:extLst>
          </p:cNvPr>
          <p:cNvSpPr txBox="1"/>
          <p:nvPr/>
        </p:nvSpPr>
        <p:spPr>
          <a:xfrm>
            <a:off x="158961" y="590584"/>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GP-OP-08</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セキュリティ脆弱性・インシデントの管理</a:t>
            </a:r>
            <a:endParaRPr lang="ja-JP" altLang="en-US" sz="11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BAA59FBA-FED1-7F4D-822C-272DEDA56A7B}"/>
              </a:ext>
            </a:extLst>
          </p:cNvPr>
          <p:cNvSpPr txBox="1"/>
          <p:nvPr/>
        </p:nvSpPr>
        <p:spPr>
          <a:xfrm>
            <a:off x="2388443" y="1273640"/>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人的な訓練によりプライバシーとセキュリティの順守を促進する。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技術的専門知識とセキュリティ知識が必ずしも同等ではないことを認識させる。</a:t>
            </a:r>
            <a:endParaRPr lang="en-US" altLang="ja-JP"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6C8F0BC4-4885-1043-801C-7ADE43C248C4}"/>
              </a:ext>
            </a:extLst>
          </p:cNvPr>
          <p:cNvSpPr txBox="1"/>
          <p:nvPr/>
        </p:nvSpPr>
        <p:spPr>
          <a:xfrm>
            <a:off x="2411737" y="2939257"/>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endParaRPr lang="en-US" altLang="ja-JP" sz="1100" b="1" dirty="0">
              <a:latin typeface="MS PGothic" charset="-128"/>
              <a:ea typeface="MS PGothic" charset="-128"/>
              <a:cs typeface="MS PGothic" charset="-128"/>
            </a:endParaRPr>
          </a:p>
        </p:txBody>
      </p:sp>
      <p:sp>
        <p:nvSpPr>
          <p:cNvPr id="40" name="テキスト ボックス 39">
            <a:extLst>
              <a:ext uri="{FF2B5EF4-FFF2-40B4-BE49-F238E27FC236}">
                <a16:creationId xmlns:a16="http://schemas.microsoft.com/office/drawing/2014/main" id="{AC503802-15B7-2E45-93A5-524CCBB4FCFF}"/>
              </a:ext>
            </a:extLst>
          </p:cNvPr>
          <p:cNvSpPr txBox="1"/>
          <p:nvPr/>
        </p:nvSpPr>
        <p:spPr>
          <a:xfrm>
            <a:off x="2392070" y="556227"/>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GP-OP-09</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人的資源セキュリティ訓練および認識</a:t>
            </a:r>
            <a:endParaRPr lang="ja-JP" altLang="en-US"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9996778C-A8BC-F644-8AAA-5888CC2D43CD}"/>
              </a:ext>
            </a:extLst>
          </p:cNvPr>
          <p:cNvSpPr txBox="1"/>
          <p:nvPr/>
        </p:nvSpPr>
        <p:spPr>
          <a:xfrm>
            <a:off x="4679737" y="1278017"/>
            <a:ext cx="2076744" cy="430887"/>
          </a:xfrm>
          <a:prstGeom prst="rect">
            <a:avLst/>
          </a:prstGeom>
          <a:noFill/>
        </p:spPr>
        <p:txBody>
          <a:bodyPr wrap="square" rtlCol="0">
            <a:spAutoFit/>
          </a:bodyPr>
          <a:lstStyle/>
          <a:p>
            <a:r>
              <a:rPr lang="ja-JP" altLang="en-US" sz="1100" b="1">
                <a:latin typeface="MS PGothic" charset="-128"/>
                <a:ea typeface="MS PGothic" charset="-128"/>
                <a:cs typeface="MS PGothic" charset="-128"/>
              </a:rPr>
              <a:t>プライバシーおよびセキュリティ研修活動を文書化し監視する。</a:t>
            </a:r>
            <a:endParaRPr lang="en-US" altLang="ja-JP" sz="1100" b="1" dirty="0">
              <a:latin typeface="MS PGothic" charset="-128"/>
              <a:ea typeface="MS PGothic" charset="-128"/>
              <a:cs typeface="MS PGothic" charset="-128"/>
            </a:endParaRPr>
          </a:p>
        </p:txBody>
      </p:sp>
      <p:sp>
        <p:nvSpPr>
          <p:cNvPr id="42" name="テキスト ボックス 41">
            <a:extLst>
              <a:ext uri="{FF2B5EF4-FFF2-40B4-BE49-F238E27FC236}">
                <a16:creationId xmlns:a16="http://schemas.microsoft.com/office/drawing/2014/main" id="{E23693D0-6373-B54A-BC5B-F46BB270B382}"/>
              </a:ext>
            </a:extLst>
          </p:cNvPr>
          <p:cNvSpPr txBox="1"/>
          <p:nvPr/>
        </p:nvSpPr>
        <p:spPr>
          <a:xfrm>
            <a:off x="4703031" y="2943634"/>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endParaRPr lang="en-US" altLang="ja-JP" sz="1100" b="1" dirty="0">
              <a:latin typeface="MS PGothic" charset="-128"/>
              <a:ea typeface="MS PGothic" charset="-128"/>
              <a:cs typeface="MS PGothic" charset="-128"/>
            </a:endParaRPr>
          </a:p>
        </p:txBody>
      </p:sp>
      <p:sp>
        <p:nvSpPr>
          <p:cNvPr id="43" name="テキスト ボックス 42">
            <a:extLst>
              <a:ext uri="{FF2B5EF4-FFF2-40B4-BE49-F238E27FC236}">
                <a16:creationId xmlns:a16="http://schemas.microsoft.com/office/drawing/2014/main" id="{498627A3-96D4-214A-97E2-448AA0F291D0}"/>
              </a:ext>
            </a:extLst>
          </p:cNvPr>
          <p:cNvSpPr txBox="1"/>
          <p:nvPr/>
        </p:nvSpPr>
        <p:spPr>
          <a:xfrm>
            <a:off x="4683364" y="560604"/>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GP-OP-10</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人的資源セキュリティ訓練および認識</a:t>
            </a:r>
            <a:endParaRPr lang="ja-JP" altLang="en-US" sz="1100" b="1" dirty="0">
              <a:latin typeface="MS PGothic" charset="-128"/>
              <a:ea typeface="MS PGothic" charset="-128"/>
              <a:cs typeface="MS PGothic" charset="-128"/>
            </a:endParaRPr>
          </a:p>
        </p:txBody>
      </p:sp>
      <p:sp>
        <p:nvSpPr>
          <p:cNvPr id="44" name="テキスト ボックス 43">
            <a:extLst>
              <a:ext uri="{FF2B5EF4-FFF2-40B4-BE49-F238E27FC236}">
                <a16:creationId xmlns:a16="http://schemas.microsoft.com/office/drawing/2014/main" id="{BE9289C1-084A-AA41-98E5-16B83E7C5B21}"/>
              </a:ext>
            </a:extLst>
          </p:cNvPr>
          <p:cNvSpPr txBox="1"/>
          <p:nvPr/>
        </p:nvSpPr>
        <p:spPr>
          <a:xfrm>
            <a:off x="6954063" y="1278017"/>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全従業員に対するサイバーセキュリティの任務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責任を確立する。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事業の特性・セキュリティの工学的な必要性に合致するように人員を割り当てる。</a:t>
            </a:r>
            <a:endParaRPr lang="en-US" altLang="ja-JP"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57EBED7A-259C-4A42-B9F0-17C549719F81}"/>
              </a:ext>
            </a:extLst>
          </p:cNvPr>
          <p:cNvSpPr txBox="1"/>
          <p:nvPr/>
        </p:nvSpPr>
        <p:spPr>
          <a:xfrm>
            <a:off x="6977357" y="2943634"/>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endParaRPr lang="en-US" altLang="ja-JP" sz="1100" b="1" dirty="0">
              <a:latin typeface="MS PGothic" charset="-128"/>
              <a:ea typeface="MS PGothic" charset="-128"/>
              <a:cs typeface="MS PGothic" charset="-128"/>
            </a:endParaRPr>
          </a:p>
        </p:txBody>
      </p:sp>
      <p:sp>
        <p:nvSpPr>
          <p:cNvPr id="46" name="テキスト ボックス 45">
            <a:extLst>
              <a:ext uri="{FF2B5EF4-FFF2-40B4-BE49-F238E27FC236}">
                <a16:creationId xmlns:a16="http://schemas.microsoft.com/office/drawing/2014/main" id="{8B6EFB71-D315-2843-AE86-6BC935280CA1}"/>
              </a:ext>
            </a:extLst>
          </p:cNvPr>
          <p:cNvSpPr txBox="1"/>
          <p:nvPr/>
        </p:nvSpPr>
        <p:spPr>
          <a:xfrm>
            <a:off x="6957690" y="560604"/>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GP-OP-11</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人的資源セキュリティ訓練および認識</a:t>
            </a:r>
            <a:endParaRPr lang="ja-JP" altLang="en-US"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57F9F3C7-3783-3046-8B09-FDB30859B5B0}"/>
              </a:ext>
            </a:extLst>
          </p:cNvPr>
          <p:cNvSpPr txBox="1"/>
          <p:nvPr/>
        </p:nvSpPr>
        <p:spPr>
          <a:xfrm>
            <a:off x="151707" y="4428741"/>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第三者の処理データ </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例：組織がクラウド電子メールプロバイダーを利用した場合</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は第三者とのデータ処理契約による保護が必要</a:t>
            </a:r>
            <a:endParaRPr lang="en-US" altLang="ja-JP" sz="1100" b="1" dirty="0">
              <a:latin typeface="MS PGothic" charset="-128"/>
              <a:ea typeface="MS PGothic" charset="-128"/>
              <a:cs typeface="MS PGothic" charset="-128"/>
            </a:endParaRPr>
          </a:p>
        </p:txBody>
      </p:sp>
      <p:sp>
        <p:nvSpPr>
          <p:cNvPr id="48" name="テキスト ボックス 47">
            <a:extLst>
              <a:ext uri="{FF2B5EF4-FFF2-40B4-BE49-F238E27FC236}">
                <a16:creationId xmlns:a16="http://schemas.microsoft.com/office/drawing/2014/main" id="{008F3F93-2442-CA41-95AC-C9C8DEB91B27}"/>
              </a:ext>
            </a:extLst>
          </p:cNvPr>
          <p:cNvSpPr txBox="1"/>
          <p:nvPr/>
        </p:nvSpPr>
        <p:spPr>
          <a:xfrm>
            <a:off x="175001" y="6094358"/>
            <a:ext cx="2101183"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endParaRPr lang="en-US" altLang="ja-JP" sz="1100" b="1" dirty="0">
              <a:latin typeface="MS PGothic" charset="-128"/>
              <a:ea typeface="MS PGothic" charset="-128"/>
              <a:cs typeface="MS PGothic" charset="-128"/>
            </a:endParaRPr>
          </a:p>
        </p:txBody>
      </p:sp>
      <p:sp>
        <p:nvSpPr>
          <p:cNvPr id="49" name="テキスト ボックス 48">
            <a:extLst>
              <a:ext uri="{FF2B5EF4-FFF2-40B4-BE49-F238E27FC236}">
                <a16:creationId xmlns:a16="http://schemas.microsoft.com/office/drawing/2014/main" id="{48BC271A-4AA5-8F45-B37B-AFC0B0982FE0}"/>
              </a:ext>
            </a:extLst>
          </p:cNvPr>
          <p:cNvSpPr txBox="1"/>
          <p:nvPr/>
        </p:nvSpPr>
        <p:spPr>
          <a:xfrm>
            <a:off x="155334" y="3774828"/>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GP-OP-12</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第三者との関係性</a:t>
            </a:r>
            <a:endParaRPr lang="ja-JP" altLang="en-US" sz="1100" b="1" dirty="0">
              <a:latin typeface="MS PGothic" charset="-128"/>
              <a:ea typeface="MS PGothic" charset="-128"/>
              <a:cs typeface="MS PGothic" charset="-128"/>
            </a:endParaRPr>
          </a:p>
        </p:txBody>
      </p:sp>
      <p:sp>
        <p:nvSpPr>
          <p:cNvPr id="50" name="テキスト ボックス 49">
            <a:extLst>
              <a:ext uri="{FF2B5EF4-FFF2-40B4-BE49-F238E27FC236}">
                <a16:creationId xmlns:a16="http://schemas.microsoft.com/office/drawing/2014/main" id="{398D7542-0AD6-A24A-9F7B-3331705F3B7F}"/>
              </a:ext>
            </a:extLst>
          </p:cNvPr>
          <p:cNvSpPr txBox="1"/>
          <p:nvPr/>
        </p:nvSpPr>
        <p:spPr>
          <a:xfrm>
            <a:off x="2396981" y="4382359"/>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製品機能</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サービス運用の使用に必要で制限がない場合に限り、消費者の同意を得て第三者と消費者の個人情報のみを共有する。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第三サービス提供業者に同一のセキュリティ方針の適用を要求する。</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3B535CB6-8992-2F4E-B993-8AF5D2AE3310}"/>
              </a:ext>
            </a:extLst>
          </p:cNvPr>
          <p:cNvSpPr txBox="1"/>
          <p:nvPr/>
        </p:nvSpPr>
        <p:spPr>
          <a:xfrm>
            <a:off x="2420275" y="6094358"/>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p:txBody>
      </p:sp>
      <p:sp>
        <p:nvSpPr>
          <p:cNvPr id="52" name="テキスト ボックス 51">
            <a:extLst>
              <a:ext uri="{FF2B5EF4-FFF2-40B4-BE49-F238E27FC236}">
                <a16:creationId xmlns:a16="http://schemas.microsoft.com/office/drawing/2014/main" id="{D8645098-DC42-4841-876A-ECC834EC4EA6}"/>
              </a:ext>
            </a:extLst>
          </p:cNvPr>
          <p:cNvSpPr txBox="1"/>
          <p:nvPr/>
        </p:nvSpPr>
        <p:spPr>
          <a:xfrm>
            <a:off x="2400608" y="3774828"/>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GP-OP-13</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第三者との関係性</a:t>
            </a:r>
            <a:endParaRPr lang="ja-JP" altLang="en-US" sz="11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D2C07128-B5E2-864B-A908-445C51F245EB}"/>
              </a:ext>
            </a:extLst>
          </p:cNvPr>
          <p:cNvSpPr txBox="1"/>
          <p:nvPr/>
        </p:nvSpPr>
        <p:spPr>
          <a:xfrm>
            <a:off x="4708279" y="4405153"/>
            <a:ext cx="2076744" cy="938719"/>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IoT</a:t>
            </a:r>
            <a:r>
              <a:rPr lang="ja-JP" altLang="en-US" sz="1100" b="1">
                <a:latin typeface="MS PGothic" charset="-128"/>
                <a:ea typeface="MS PGothic" charset="-128"/>
                <a:cs typeface="MS PGothic" charset="-128"/>
              </a:rPr>
              <a:t>ハードウェア製造業者 </a:t>
            </a:r>
            <a:r>
              <a:rPr lang="en-US" altLang="ja-JP" sz="1100" b="1" dirty="0">
                <a:latin typeface="MS PGothic" charset="-128"/>
                <a:ea typeface="MS PGothic" charset="-128"/>
                <a:cs typeface="MS PGothic" charset="-128"/>
              </a:rPr>
              <a:t>/ IoT</a:t>
            </a:r>
            <a:r>
              <a:rPr lang="ja-JP" altLang="en-US" sz="1100" b="1">
                <a:latin typeface="MS PGothic" charset="-128"/>
                <a:ea typeface="MS PGothic" charset="-128"/>
                <a:cs typeface="MS PGothic" charset="-128"/>
              </a:rPr>
              <a:t>ソフトウェア開発者はサプライチェーンのリスク管理ポリシーを適用し、サプライヤー等にセキュリティ要件を報告する。</a:t>
            </a:r>
            <a:endParaRPr lang="en-US" altLang="ja-JP"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3013EA52-41B8-9144-86F8-62B6FA6750EA}"/>
              </a:ext>
            </a:extLst>
          </p:cNvPr>
          <p:cNvSpPr txBox="1"/>
          <p:nvPr/>
        </p:nvSpPr>
        <p:spPr>
          <a:xfrm>
            <a:off x="4731573" y="6070770"/>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・機能停止</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55" name="テキスト ボックス 54">
            <a:extLst>
              <a:ext uri="{FF2B5EF4-FFF2-40B4-BE49-F238E27FC236}">
                <a16:creationId xmlns:a16="http://schemas.microsoft.com/office/drawing/2014/main" id="{DAD3AB21-AE5A-7D43-9092-6517BE38BE0A}"/>
              </a:ext>
            </a:extLst>
          </p:cNvPr>
          <p:cNvSpPr txBox="1"/>
          <p:nvPr/>
        </p:nvSpPr>
        <p:spPr>
          <a:xfrm>
            <a:off x="4711906" y="3751240"/>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GP-OP-14</a:t>
            </a:r>
            <a:r>
              <a:rPr lang="ja-JP" altLang="en-US" sz="1100" b="1">
                <a:solidFill>
                  <a:srgbClr val="00B0F0"/>
                </a:solidFill>
                <a:latin typeface="MS PGothic" charset="-128"/>
                <a:ea typeface="MS PGothic" charset="-128"/>
                <a:cs typeface="MS PGothic" charset="-128"/>
              </a:rPr>
              <a:t>（プロセス）</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第三者との関係性</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212922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9"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対策カード（裏）</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1709311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9"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対策カード（裏）</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340284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90"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B2595CB9-F8F6-0446-B8BF-BB2DE9172A76}"/>
              </a:ext>
            </a:extLst>
          </p:cNvPr>
          <p:cNvSpPr txBox="1"/>
          <p:nvPr/>
        </p:nvSpPr>
        <p:spPr>
          <a:xfrm>
            <a:off x="145487" y="526247"/>
            <a:ext cx="2212263"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GP-TM-09</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強固な初期設定セキュリティおよびプライバシー</a:t>
            </a:r>
            <a:endParaRPr lang="ja-JP" altLang="en-US" sz="1100" b="1" dirty="0">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C3B324A9-20EB-CD4F-9AC9-34947E8CF72F}"/>
              </a:ext>
            </a:extLst>
          </p:cNvPr>
          <p:cNvSpPr txBox="1"/>
          <p:nvPr/>
        </p:nvSpPr>
        <p:spPr>
          <a:xfrm>
            <a:off x="204180" y="2938169"/>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a:t>
            </a: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p:txBody>
      </p:sp>
      <p:sp>
        <p:nvSpPr>
          <p:cNvPr id="37" name="テキスト ボックス 36">
            <a:extLst>
              <a:ext uri="{FF2B5EF4-FFF2-40B4-BE49-F238E27FC236}">
                <a16:creationId xmlns:a16="http://schemas.microsoft.com/office/drawing/2014/main" id="{04FF45E3-705B-2042-AB95-8A613D7815B2}"/>
              </a:ext>
            </a:extLst>
          </p:cNvPr>
          <p:cNvSpPr txBox="1"/>
          <p:nvPr/>
        </p:nvSpPr>
        <p:spPr>
          <a:xfrm>
            <a:off x="180885" y="1239422"/>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解読困難な機器別初期設定パスワードを確立する。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複数機器に同一のものを使用した場合、解読困難な初期設定パスワードであっても脆弱性が高くなる。</a:t>
            </a:r>
            <a:endParaRPr lang="en-US" altLang="ja-JP" sz="11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878EC15C-A823-F94E-B0D2-F5CEBFC7A95B}"/>
              </a:ext>
            </a:extLst>
          </p:cNvPr>
          <p:cNvSpPr txBox="1"/>
          <p:nvPr/>
        </p:nvSpPr>
        <p:spPr>
          <a:xfrm>
            <a:off x="2430588" y="57847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GP-TM-10</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データ保護および適合性</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6AB9389B-57F3-9342-8B00-F6A9195A04E4}"/>
              </a:ext>
            </a:extLst>
          </p:cNvPr>
          <p:cNvSpPr txBox="1"/>
          <p:nvPr/>
        </p:nvSpPr>
        <p:spPr>
          <a:xfrm>
            <a:off x="2450256" y="2898004"/>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40" name="テキスト ボックス 39">
            <a:extLst>
              <a:ext uri="{FF2B5EF4-FFF2-40B4-BE49-F238E27FC236}">
                <a16:creationId xmlns:a16="http://schemas.microsoft.com/office/drawing/2014/main" id="{08B69B74-577B-A542-88C6-64B488EEBC48}"/>
              </a:ext>
            </a:extLst>
          </p:cNvPr>
          <p:cNvSpPr txBox="1"/>
          <p:nvPr/>
        </p:nvSpPr>
        <p:spPr>
          <a:xfrm>
            <a:off x="2426961" y="1232387"/>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公平かつ合法的に個人データの収集および処理を行う。</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データの主体の合意がない状態でデータの収集、処理してはならない。</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B0E25C19-5BAD-7443-B1E0-20B5BCF58CCA}"/>
              </a:ext>
            </a:extLst>
          </p:cNvPr>
          <p:cNvSpPr txBox="1"/>
          <p:nvPr/>
        </p:nvSpPr>
        <p:spPr>
          <a:xfrm>
            <a:off x="4694262" y="599659"/>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GP-TM-11</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データ保護および適合性</a:t>
            </a:r>
            <a:endParaRPr lang="ja-JP" altLang="en-US" sz="1100" b="1" dirty="0">
              <a:latin typeface="MS PGothic" charset="-128"/>
              <a:ea typeface="MS PGothic" charset="-128"/>
              <a:cs typeface="MS PGothic" charset="-128"/>
            </a:endParaRPr>
          </a:p>
        </p:txBody>
      </p:sp>
      <p:sp>
        <p:nvSpPr>
          <p:cNvPr id="42" name="テキスト ボックス 41">
            <a:extLst>
              <a:ext uri="{FF2B5EF4-FFF2-40B4-BE49-F238E27FC236}">
                <a16:creationId xmlns:a16="http://schemas.microsoft.com/office/drawing/2014/main" id="{13A9E1C5-5E83-684A-8153-E5C913EEAD4D}"/>
              </a:ext>
            </a:extLst>
          </p:cNvPr>
          <p:cNvSpPr txBox="1"/>
          <p:nvPr/>
        </p:nvSpPr>
        <p:spPr>
          <a:xfrm>
            <a:off x="4713930" y="2919189"/>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43" name="テキスト ボックス 42">
            <a:extLst>
              <a:ext uri="{FF2B5EF4-FFF2-40B4-BE49-F238E27FC236}">
                <a16:creationId xmlns:a16="http://schemas.microsoft.com/office/drawing/2014/main" id="{F24F4CD5-6D55-294D-B9F2-B09BD09D5F4F}"/>
              </a:ext>
            </a:extLst>
          </p:cNvPr>
          <p:cNvSpPr txBox="1"/>
          <p:nvPr/>
        </p:nvSpPr>
        <p:spPr>
          <a:xfrm>
            <a:off x="4690635" y="1253572"/>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収集した個人情報について以下の措置を確認する。</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①</a:t>
            </a:r>
            <a:r>
              <a:rPr lang="ja-JP" altLang="en-US" sz="1100" b="1">
                <a:latin typeface="MS PGothic" charset="-128"/>
                <a:ea typeface="MS PGothic" charset="-128"/>
                <a:cs typeface="MS PGothic" charset="-128"/>
              </a:rPr>
              <a:t>特定目的に沿ったデータ使用</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②</a:t>
            </a:r>
            <a:r>
              <a:rPr lang="ja-JP" altLang="en-US" sz="1100" b="1">
                <a:latin typeface="MS PGothic" charset="-128"/>
                <a:ea typeface="MS PGothic" charset="-128"/>
                <a:cs typeface="MS PGothic" charset="-128"/>
              </a:rPr>
              <a:t>個人データの追加の処理に互換性がある</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③</a:t>
            </a:r>
            <a:r>
              <a:rPr lang="ja-JP" altLang="en-US" sz="1100" b="1">
                <a:latin typeface="MS PGothic" charset="-128"/>
                <a:ea typeface="MS PGothic" charset="-128"/>
                <a:cs typeface="MS PGothic" charset="-128"/>
              </a:rPr>
              <a:t>データ対象者に対する十分な情報の提供</a:t>
            </a:r>
            <a:endParaRPr lang="en-US" altLang="ja-JP" sz="1100" b="1" dirty="0">
              <a:latin typeface="MS PGothic" charset="-128"/>
              <a:ea typeface="MS PGothic" charset="-128"/>
              <a:cs typeface="MS PGothic" charset="-128"/>
            </a:endParaRPr>
          </a:p>
        </p:txBody>
      </p:sp>
      <p:sp>
        <p:nvSpPr>
          <p:cNvPr id="44" name="テキスト ボックス 43">
            <a:extLst>
              <a:ext uri="{FF2B5EF4-FFF2-40B4-BE49-F238E27FC236}">
                <a16:creationId xmlns:a16="http://schemas.microsoft.com/office/drawing/2014/main" id="{CEA5C509-6633-9B41-8DC7-40AAB295569E}"/>
              </a:ext>
            </a:extLst>
          </p:cNvPr>
          <p:cNvSpPr txBox="1"/>
          <p:nvPr/>
        </p:nvSpPr>
        <p:spPr>
          <a:xfrm>
            <a:off x="6946224" y="59346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GP-TM-12</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データ保護および適合性</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015330C9-E254-6B42-8860-6794D059F97C}"/>
              </a:ext>
            </a:extLst>
          </p:cNvPr>
          <p:cNvSpPr txBox="1"/>
          <p:nvPr/>
        </p:nvSpPr>
        <p:spPr>
          <a:xfrm>
            <a:off x="6965892" y="2912994"/>
            <a:ext cx="2005041" cy="430887"/>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p:txBody>
      </p:sp>
      <p:sp>
        <p:nvSpPr>
          <p:cNvPr id="46" name="テキスト ボックス 45">
            <a:extLst>
              <a:ext uri="{FF2B5EF4-FFF2-40B4-BE49-F238E27FC236}">
                <a16:creationId xmlns:a16="http://schemas.microsoft.com/office/drawing/2014/main" id="{69232F1F-BAC1-FA49-BCDE-E732D4889319}"/>
              </a:ext>
            </a:extLst>
          </p:cNvPr>
          <p:cNvSpPr txBox="1"/>
          <p:nvPr/>
        </p:nvSpPr>
        <p:spPr>
          <a:xfrm>
            <a:off x="6942597" y="1247377"/>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収集・保有するデータを最小限にする。</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IoT</a:t>
            </a:r>
            <a:r>
              <a:rPr lang="ja-JP" altLang="en-US" sz="1100" b="1">
                <a:latin typeface="MS PGothic" charset="-128"/>
                <a:ea typeface="MS PGothic" charset="-128"/>
                <a:cs typeface="MS PGothic" charset="-128"/>
              </a:rPr>
              <a:t>利害関係者は集約したデータのみを必要とし、</a:t>
            </a:r>
            <a:r>
              <a:rPr lang="en-US" altLang="ja-JP" sz="1100" b="1" dirty="0">
                <a:latin typeface="MS PGothic" charset="-128"/>
                <a:ea typeface="MS PGothic" charset="-128"/>
                <a:cs typeface="MS PGothic" charset="-128"/>
              </a:rPr>
              <a:t>IoT</a:t>
            </a:r>
            <a:r>
              <a:rPr lang="ja-JP" altLang="en-US" sz="1100" b="1">
                <a:latin typeface="MS PGothic" charset="-128"/>
                <a:ea typeface="MS PGothic" charset="-128"/>
                <a:cs typeface="MS PGothic" charset="-128"/>
              </a:rPr>
              <a:t>機器が収集した生データは必要としないため、データ抽出後、早急に生データを削除する。　</a:t>
            </a:r>
            <a:endParaRPr lang="en-US" altLang="ja-JP"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C116D58A-4188-0F49-8F44-FA0C0DA44BA8}"/>
              </a:ext>
            </a:extLst>
          </p:cNvPr>
          <p:cNvSpPr txBox="1"/>
          <p:nvPr/>
        </p:nvSpPr>
        <p:spPr>
          <a:xfrm>
            <a:off x="150876" y="3793046"/>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GP-TM-13</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データ保護および適合性</a:t>
            </a:r>
            <a:endParaRPr lang="ja-JP" altLang="en-US" sz="1100" b="1" dirty="0">
              <a:latin typeface="MS PGothic" charset="-128"/>
              <a:ea typeface="MS PGothic" charset="-128"/>
              <a:cs typeface="MS PGothic" charset="-128"/>
            </a:endParaRPr>
          </a:p>
        </p:txBody>
      </p:sp>
      <p:sp>
        <p:nvSpPr>
          <p:cNvPr id="48" name="テキスト ボックス 47">
            <a:extLst>
              <a:ext uri="{FF2B5EF4-FFF2-40B4-BE49-F238E27FC236}">
                <a16:creationId xmlns:a16="http://schemas.microsoft.com/office/drawing/2014/main" id="{735AAD02-B6D7-2645-8705-8720A462451C}"/>
              </a:ext>
            </a:extLst>
          </p:cNvPr>
          <p:cNvSpPr txBox="1"/>
          <p:nvPr/>
        </p:nvSpPr>
        <p:spPr>
          <a:xfrm>
            <a:off x="170544" y="6112576"/>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49" name="テキスト ボックス 48">
            <a:extLst>
              <a:ext uri="{FF2B5EF4-FFF2-40B4-BE49-F238E27FC236}">
                <a16:creationId xmlns:a16="http://schemas.microsoft.com/office/drawing/2014/main" id="{31BF32F2-61FE-1449-A1E0-01EA3C5402EE}"/>
              </a:ext>
            </a:extLst>
          </p:cNvPr>
          <p:cNvSpPr txBox="1"/>
          <p:nvPr/>
        </p:nvSpPr>
        <p:spPr>
          <a:xfrm>
            <a:off x="147249" y="4446959"/>
            <a:ext cx="2076744" cy="938719"/>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IoT</a:t>
            </a:r>
            <a:r>
              <a:rPr lang="ja-JP" altLang="en-US" sz="1100" b="1">
                <a:latin typeface="MS PGothic" charset="-128"/>
                <a:ea typeface="MS PGothic" charset="-128"/>
                <a:cs typeface="MS PGothic" charset="-128"/>
              </a:rPr>
              <a:t>利害関係は</a:t>
            </a:r>
            <a:r>
              <a:rPr lang="en-US" altLang="ja-JP" sz="1100" b="1" dirty="0">
                <a:latin typeface="MS PGothic" charset="-128"/>
                <a:ea typeface="MS PGothic" charset="-128"/>
                <a:cs typeface="MS PGothic" charset="-128"/>
              </a:rPr>
              <a:t>EU</a:t>
            </a:r>
            <a:r>
              <a:rPr lang="ja-JP" altLang="en-US" sz="1100" b="1">
                <a:latin typeface="MS PGothic" charset="-128"/>
                <a:ea typeface="MS PGothic" charset="-128"/>
                <a:cs typeface="MS PGothic" charset="-128"/>
              </a:rPr>
              <a:t>一般データ保護規則 </a:t>
            </a:r>
            <a:r>
              <a:rPr lang="en-US" altLang="ja-JP" sz="1100" b="1" dirty="0">
                <a:latin typeface="MS PGothic" charset="-128"/>
                <a:ea typeface="MS PGothic" charset="-128"/>
                <a:cs typeface="MS PGothic" charset="-128"/>
              </a:rPr>
              <a:t>(GDPR)</a:t>
            </a:r>
            <a:r>
              <a:rPr lang="ja-JP" altLang="en-US" sz="1100" b="1">
                <a:latin typeface="MS PGothic" charset="-128"/>
                <a:ea typeface="MS PGothic" charset="-128"/>
                <a:cs typeface="MS PGothic" charset="-128"/>
              </a:rPr>
              <a:t>を遵守する。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関連する利害関係者は、単一の個人データ処理における法的責任の明確な分配を要求する。</a:t>
            </a:r>
            <a:endParaRPr lang="en-US" altLang="ja-JP" sz="1100" b="1" dirty="0">
              <a:latin typeface="MS PGothic" charset="-128"/>
              <a:ea typeface="MS PGothic" charset="-128"/>
              <a:cs typeface="MS PGothic" charset="-128"/>
            </a:endParaRPr>
          </a:p>
        </p:txBody>
      </p:sp>
      <p:sp>
        <p:nvSpPr>
          <p:cNvPr id="50" name="テキスト ボックス 49">
            <a:extLst>
              <a:ext uri="{FF2B5EF4-FFF2-40B4-BE49-F238E27FC236}">
                <a16:creationId xmlns:a16="http://schemas.microsoft.com/office/drawing/2014/main" id="{9D5684CD-369B-854F-97EB-1178426ACBE7}"/>
              </a:ext>
            </a:extLst>
          </p:cNvPr>
          <p:cNvSpPr txBox="1"/>
          <p:nvPr/>
        </p:nvSpPr>
        <p:spPr>
          <a:xfrm>
            <a:off x="2430588" y="3791230"/>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GP-TM-14</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データ保護および適合性</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B36DC49E-766A-4B45-9561-AB5FC9B21469}"/>
              </a:ext>
            </a:extLst>
          </p:cNvPr>
          <p:cNvSpPr txBox="1"/>
          <p:nvPr/>
        </p:nvSpPr>
        <p:spPr>
          <a:xfrm>
            <a:off x="2450256" y="6110760"/>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52" name="テキスト ボックス 51">
            <a:extLst>
              <a:ext uri="{FF2B5EF4-FFF2-40B4-BE49-F238E27FC236}">
                <a16:creationId xmlns:a16="http://schemas.microsoft.com/office/drawing/2014/main" id="{27A9D98E-2702-C140-AEFE-65A5EC0DE81F}"/>
              </a:ext>
            </a:extLst>
          </p:cNvPr>
          <p:cNvSpPr txBox="1"/>
          <p:nvPr/>
        </p:nvSpPr>
        <p:spPr>
          <a:xfrm>
            <a:off x="2426961" y="4445143"/>
            <a:ext cx="2076744" cy="1277273"/>
          </a:xfrm>
          <a:prstGeom prst="rect">
            <a:avLst/>
          </a:prstGeom>
          <a:noFill/>
        </p:spPr>
        <p:txBody>
          <a:bodyPr wrap="square" rtlCol="0">
            <a:spAutoFit/>
          </a:bodyPr>
          <a:lstStyle/>
          <a:p>
            <a:r>
              <a:rPr lang="en-US" altLang="ja-JP" sz="1100" b="1" dirty="0">
                <a:latin typeface="MS PGothic" charset="-128"/>
                <a:ea typeface="MS PGothic" charset="-128"/>
                <a:cs typeface="MS PGothic" charset="-128"/>
              </a:rPr>
              <a:t>IoT</a:t>
            </a:r>
            <a:r>
              <a:rPr lang="ja-JP" altLang="en-US" sz="1100" b="1">
                <a:latin typeface="MS PGothic" charset="-128"/>
                <a:ea typeface="MS PGothic" charset="-128"/>
                <a:cs typeface="MS PGothic" charset="-128"/>
              </a:rPr>
              <a:t>製品</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ユーザが以下の権利を行使できるようにする。</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①</a:t>
            </a:r>
            <a:r>
              <a:rPr lang="ja-JP" altLang="en-US" sz="1100" b="1">
                <a:latin typeface="MS PGothic" charset="-128"/>
                <a:ea typeface="MS PGothic" charset="-128"/>
                <a:cs typeface="MS PGothic" charset="-128"/>
              </a:rPr>
              <a:t>情報のアクセス・消去・修正、データ可搬性、処理制限</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②</a:t>
            </a:r>
            <a:r>
              <a:rPr lang="ja-JP" altLang="en-US" sz="1100" b="1">
                <a:latin typeface="MS PGothic" charset="-128"/>
                <a:ea typeface="MS PGothic" charset="-128"/>
                <a:cs typeface="MS PGothic" charset="-128"/>
              </a:rPr>
              <a:t>処理に対する異議申立権</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③</a:t>
            </a:r>
            <a:r>
              <a:rPr lang="ja-JP" altLang="en-US" sz="1100" b="1">
                <a:latin typeface="MS PGothic" charset="-128"/>
                <a:ea typeface="MS PGothic" charset="-128"/>
                <a:cs typeface="MS PGothic" charset="-128"/>
              </a:rPr>
              <a:t>自動化処理上で評価されないようにする権利</a:t>
            </a:r>
            <a:endParaRPr lang="en-US" altLang="ja-JP" sz="11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1C4E5BED-1931-004F-A0DA-D0CB51D9E653}"/>
              </a:ext>
            </a:extLst>
          </p:cNvPr>
          <p:cNvSpPr txBox="1"/>
          <p:nvPr/>
        </p:nvSpPr>
        <p:spPr>
          <a:xfrm>
            <a:off x="4694262" y="3791230"/>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GP-TM-15</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システム安全性および信頼性</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95FF1719-9D06-EE4E-81A2-02F23B20D36F}"/>
              </a:ext>
            </a:extLst>
          </p:cNvPr>
          <p:cNvSpPr txBox="1"/>
          <p:nvPr/>
        </p:nvSpPr>
        <p:spPr>
          <a:xfrm>
            <a:off x="4713930" y="6110760"/>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　・障害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a:p>
            <a:r>
              <a:rPr lang="ja-JP" altLang="en-US" sz="1100" b="1">
                <a:latin typeface="MS PGothic" charset="-128"/>
                <a:ea typeface="MS PGothic" charset="-128"/>
                <a:cs typeface="MS PGothic" charset="-128"/>
              </a:rPr>
              <a:t>・災害</a:t>
            </a:r>
          </a:p>
        </p:txBody>
      </p:sp>
      <p:sp>
        <p:nvSpPr>
          <p:cNvPr id="55" name="テキスト ボックス 54">
            <a:extLst>
              <a:ext uri="{FF2B5EF4-FFF2-40B4-BE49-F238E27FC236}">
                <a16:creationId xmlns:a16="http://schemas.microsoft.com/office/drawing/2014/main" id="{F7E7E564-8273-CD4B-A4F1-04D0B34008EE}"/>
              </a:ext>
            </a:extLst>
          </p:cNvPr>
          <p:cNvSpPr txBox="1"/>
          <p:nvPr/>
        </p:nvSpPr>
        <p:spPr>
          <a:xfrm>
            <a:off x="4690635" y="4385509"/>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システム・運用の中断を考慮して設計を行う。</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システムが容認し難い怪我・物理的損害を防止し損害から環境を保護するため、誤作動がない状態を保証するフェイルセーフ設計を行う。</a:t>
            </a:r>
            <a:endParaRPr lang="en-US" altLang="ja-JP" sz="11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C0F6E7E7-41A3-D343-92A4-C59080600EBA}"/>
              </a:ext>
            </a:extLst>
          </p:cNvPr>
          <p:cNvSpPr txBox="1"/>
          <p:nvPr/>
        </p:nvSpPr>
        <p:spPr>
          <a:xfrm>
            <a:off x="6946224" y="3758330"/>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GP-TM-16</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システム安全性および信頼性</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E7843AEF-76FC-C649-93DF-E9FCD5C0D19C}"/>
              </a:ext>
            </a:extLst>
          </p:cNvPr>
          <p:cNvSpPr txBox="1"/>
          <p:nvPr/>
        </p:nvSpPr>
        <p:spPr>
          <a:xfrm>
            <a:off x="6965892" y="6077860"/>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p:txBody>
      </p:sp>
      <p:sp>
        <p:nvSpPr>
          <p:cNvPr id="58" name="テキスト ボックス 57">
            <a:extLst>
              <a:ext uri="{FF2B5EF4-FFF2-40B4-BE49-F238E27FC236}">
                <a16:creationId xmlns:a16="http://schemas.microsoft.com/office/drawing/2014/main" id="{B9C355CC-4BE6-7445-9A04-B131081D9ADD}"/>
              </a:ext>
            </a:extLst>
          </p:cNvPr>
          <p:cNvSpPr txBox="1"/>
          <p:nvPr/>
        </p:nvSpPr>
        <p:spPr>
          <a:xfrm>
            <a:off x="6942597" y="4412243"/>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故障、誤作動、悪化した状態からの復旧のため、自己診断・自己修復</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回復メカニズムを実装する。</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701930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9"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対策カード（裏）</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344416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90"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ACDB4456-1E0F-7142-9635-BF42C9F2756B}"/>
              </a:ext>
            </a:extLst>
          </p:cNvPr>
          <p:cNvSpPr txBox="1"/>
          <p:nvPr/>
        </p:nvSpPr>
        <p:spPr>
          <a:xfrm>
            <a:off x="166914" y="590131"/>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GP-TM-17</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システム安全性および信頼性</a:t>
            </a:r>
            <a:endParaRPr lang="ja-JP" altLang="en-US" sz="1100" b="1" dirty="0">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FD9439BC-EB73-4447-888C-5575C22E0D31}"/>
              </a:ext>
            </a:extLst>
          </p:cNvPr>
          <p:cNvSpPr txBox="1"/>
          <p:nvPr/>
        </p:nvSpPr>
        <p:spPr>
          <a:xfrm>
            <a:off x="186582" y="2909661"/>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p:txBody>
      </p:sp>
      <p:sp>
        <p:nvSpPr>
          <p:cNvPr id="37" name="テキスト ボックス 36">
            <a:extLst>
              <a:ext uri="{FF2B5EF4-FFF2-40B4-BE49-F238E27FC236}">
                <a16:creationId xmlns:a16="http://schemas.microsoft.com/office/drawing/2014/main" id="{FD02292E-DC3F-604D-BE0D-CEE4DC418DBB}"/>
              </a:ext>
            </a:extLst>
          </p:cNvPr>
          <p:cNvSpPr txBox="1"/>
          <p:nvPr/>
        </p:nvSpPr>
        <p:spPr>
          <a:xfrm>
            <a:off x="163287" y="1244044"/>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スタンドアロン運用を実現する。</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重要な機能は通信の喪失状態でも機能し続け、侵害されたデバイスやクラウドベースのシステムによる悪影響を記録する。</a:t>
            </a:r>
            <a:endParaRPr lang="en-US" altLang="ja-JP" sz="11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2DE0E171-A595-E747-8696-58A1E8692C35}"/>
              </a:ext>
            </a:extLst>
          </p:cNvPr>
          <p:cNvSpPr txBox="1"/>
          <p:nvPr/>
        </p:nvSpPr>
        <p:spPr>
          <a:xfrm>
            <a:off x="2401001" y="548694"/>
            <a:ext cx="2112142"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GP-TM-18</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安全性の高いソフトウェア ・ファームウェア更新</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84B90C17-444D-F94B-BCC4-3DD12CC1DFAF}"/>
              </a:ext>
            </a:extLst>
          </p:cNvPr>
          <p:cNvSpPr txBox="1"/>
          <p:nvPr/>
        </p:nvSpPr>
        <p:spPr>
          <a:xfrm>
            <a:off x="2441995" y="2874993"/>
            <a:ext cx="2005041" cy="769441"/>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　・障害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a:p>
            <a:r>
              <a:rPr lang="ja-JP" altLang="en-US" sz="1100" b="1">
                <a:latin typeface="MS PGothic" charset="-128"/>
                <a:ea typeface="MS PGothic" charset="-128"/>
                <a:cs typeface="MS PGothic" charset="-128"/>
              </a:rPr>
              <a:t>・不正行為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不正使用</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40" name="テキスト ボックス 39">
            <a:extLst>
              <a:ext uri="{FF2B5EF4-FFF2-40B4-BE49-F238E27FC236}">
                <a16:creationId xmlns:a16="http://schemas.microsoft.com/office/drawing/2014/main" id="{7FB248BA-07D2-6542-9C5B-D9E60DB7289F}"/>
              </a:ext>
            </a:extLst>
          </p:cNvPr>
          <p:cNvSpPr txBox="1"/>
          <p:nvPr/>
        </p:nvSpPr>
        <p:spPr>
          <a:xfrm>
            <a:off x="2418700" y="1232844"/>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更新について以下を確認する。</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①</a:t>
            </a:r>
            <a:r>
              <a:rPr lang="ja-JP" altLang="en-US" sz="1100" b="1">
                <a:latin typeface="MS PGothic" charset="-128"/>
                <a:ea typeface="MS PGothic" charset="-128"/>
                <a:cs typeface="MS PGothic" charset="-128"/>
              </a:rPr>
              <a:t>デバイスソフトウェア</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ファームウェア、設定等に</a:t>
            </a:r>
            <a:r>
              <a:rPr lang="en-US" altLang="ja-JP" sz="1100" b="1" dirty="0">
                <a:latin typeface="MS PGothic" charset="-128"/>
                <a:ea typeface="MS PGothic" charset="-128"/>
                <a:cs typeface="MS PGothic" charset="-128"/>
              </a:rPr>
              <a:t>OTA</a:t>
            </a:r>
            <a:r>
              <a:rPr lang="ja-JP" altLang="en-US" sz="1100" b="1">
                <a:latin typeface="MS PGothic" charset="-128"/>
                <a:ea typeface="MS PGothic" charset="-128"/>
                <a:cs typeface="MS PGothic" charset="-128"/>
              </a:rPr>
              <a:t>をアップデートする機能のあること</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②</a:t>
            </a:r>
            <a:r>
              <a:rPr lang="ja-JP" altLang="en-US" sz="1100" b="1">
                <a:latin typeface="MS PGothic" charset="-128"/>
                <a:ea typeface="MS PGothic" charset="-128"/>
                <a:cs typeface="MS PGothic" charset="-128"/>
              </a:rPr>
              <a:t>アップデートサーバの安全性</a:t>
            </a:r>
            <a:r>
              <a:rPr lang="en-US" altLang="ja-JP" sz="1100" b="1" dirty="0">
                <a:latin typeface="MS PGothic" charset="-128"/>
                <a:ea typeface="MS PGothic" charset="-128"/>
                <a:cs typeface="MS PGothic" charset="-128"/>
              </a:rPr>
              <a:t>③</a:t>
            </a:r>
            <a:r>
              <a:rPr lang="ja-JP" altLang="en-US" sz="1100" b="1">
                <a:latin typeface="MS PGothic" charset="-128"/>
                <a:ea typeface="MS PGothic" charset="-128"/>
                <a:cs typeface="MS PGothic" charset="-128"/>
              </a:rPr>
              <a:t>安全な接続を介した送信</a:t>
            </a:r>
            <a:endParaRPr lang="en-US" altLang="ja-JP" sz="1100" b="1" dirty="0">
              <a:latin typeface="MS PGothic" charset="-128"/>
              <a:ea typeface="MS PGothic" charset="-128"/>
              <a:cs typeface="MS PGothic" charset="-128"/>
            </a:endParaRPr>
          </a:p>
          <a:p>
            <a:r>
              <a:rPr lang="en-US" altLang="ja-JP" sz="1100" b="1" dirty="0">
                <a:latin typeface="MS PGothic" charset="-128"/>
                <a:ea typeface="MS PGothic" charset="-128"/>
                <a:cs typeface="MS PGothic" charset="-128"/>
              </a:rPr>
              <a:t>④</a:t>
            </a:r>
            <a:r>
              <a:rPr lang="ja-JP" altLang="en-US" sz="1100" b="1">
                <a:latin typeface="MS PGothic" charset="-128"/>
                <a:ea typeface="MS PGothic" charset="-128"/>
                <a:cs typeface="MS PGothic" charset="-128"/>
              </a:rPr>
              <a:t>重要データがないこと等</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5E2E4849-BFF4-4244-AEDE-0FF98A1F32E3}"/>
              </a:ext>
            </a:extLst>
          </p:cNvPr>
          <p:cNvSpPr txBox="1"/>
          <p:nvPr/>
        </p:nvSpPr>
        <p:spPr>
          <a:xfrm>
            <a:off x="4703050" y="548694"/>
            <a:ext cx="2112142"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GP-TM-19</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安全性の高いソフトウェア ・ファームウェア更新</a:t>
            </a:r>
            <a:endParaRPr lang="ja-JP" altLang="en-US" sz="1100" b="1" dirty="0">
              <a:latin typeface="MS PGothic" charset="-128"/>
              <a:ea typeface="MS PGothic" charset="-128"/>
              <a:cs typeface="MS PGothic" charset="-128"/>
            </a:endParaRPr>
          </a:p>
        </p:txBody>
      </p:sp>
      <p:sp>
        <p:nvSpPr>
          <p:cNvPr id="42" name="テキスト ボックス 41">
            <a:extLst>
              <a:ext uri="{FF2B5EF4-FFF2-40B4-BE49-F238E27FC236}">
                <a16:creationId xmlns:a16="http://schemas.microsoft.com/office/drawing/2014/main" id="{7AD76203-BEB0-9B4B-9FDA-92D15874163E}"/>
              </a:ext>
            </a:extLst>
          </p:cNvPr>
          <p:cNvSpPr txBox="1"/>
          <p:nvPr/>
        </p:nvSpPr>
        <p:spPr>
          <a:xfrm>
            <a:off x="4720749" y="1279226"/>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自動ファームウェア更新メカニズムを提供する。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機器のファームウェア更新の有無を頻繁に確認する設定とする。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初期設定で自動ファームウェア更新を有効にする。</a:t>
            </a:r>
            <a:endParaRPr lang="en-US" altLang="ja-JP" sz="1100" b="1" dirty="0">
              <a:latin typeface="MS PGothic" charset="-128"/>
              <a:ea typeface="MS PGothic" charset="-128"/>
              <a:cs typeface="MS PGothic" charset="-128"/>
            </a:endParaRPr>
          </a:p>
        </p:txBody>
      </p:sp>
      <p:sp>
        <p:nvSpPr>
          <p:cNvPr id="43" name="テキスト ボックス 42">
            <a:extLst>
              <a:ext uri="{FF2B5EF4-FFF2-40B4-BE49-F238E27FC236}">
                <a16:creationId xmlns:a16="http://schemas.microsoft.com/office/drawing/2014/main" id="{A61C0478-1E4A-3947-9DB3-06B93E1D966E}"/>
              </a:ext>
            </a:extLst>
          </p:cNvPr>
          <p:cNvSpPr txBox="1"/>
          <p:nvPr/>
        </p:nvSpPr>
        <p:spPr>
          <a:xfrm>
            <a:off x="4744044" y="2944843"/>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p:txBody>
      </p:sp>
      <p:sp>
        <p:nvSpPr>
          <p:cNvPr id="44" name="テキスト ボックス 43">
            <a:extLst>
              <a:ext uri="{FF2B5EF4-FFF2-40B4-BE49-F238E27FC236}">
                <a16:creationId xmlns:a16="http://schemas.microsoft.com/office/drawing/2014/main" id="{531F2B95-5370-B742-A7D5-3A9D6A56FA0A}"/>
              </a:ext>
            </a:extLst>
          </p:cNvPr>
          <p:cNvSpPr txBox="1"/>
          <p:nvPr/>
        </p:nvSpPr>
        <p:spPr>
          <a:xfrm>
            <a:off x="6969489" y="539951"/>
            <a:ext cx="2112142"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GP-TM-20</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安全性の高いソフトウェア ・ファームウェア更新</a:t>
            </a:r>
            <a:endParaRPr lang="ja-JP" altLang="en-US"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20F4636F-7E81-A245-8230-D3407C0CE0F5}"/>
              </a:ext>
            </a:extLst>
          </p:cNvPr>
          <p:cNvSpPr txBox="1"/>
          <p:nvPr/>
        </p:nvSpPr>
        <p:spPr>
          <a:xfrm>
            <a:off x="6987188" y="1270483"/>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ファームウェア更新に下方互換性を持たせる。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ユーザに無断でユーザ設定、セキュリティ・プライバシー設定を変更する自動ファームウェア更新を回避する。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ユーザは更新を承認、認可、拒否できる。</a:t>
            </a:r>
            <a:endParaRPr lang="en-US" altLang="ja-JP" sz="1100" b="1" dirty="0">
              <a:latin typeface="MS PGothic" charset="-128"/>
              <a:ea typeface="MS PGothic" charset="-128"/>
              <a:cs typeface="MS PGothic" charset="-128"/>
            </a:endParaRPr>
          </a:p>
        </p:txBody>
      </p:sp>
      <p:sp>
        <p:nvSpPr>
          <p:cNvPr id="46" name="テキスト ボックス 45">
            <a:extLst>
              <a:ext uri="{FF2B5EF4-FFF2-40B4-BE49-F238E27FC236}">
                <a16:creationId xmlns:a16="http://schemas.microsoft.com/office/drawing/2014/main" id="{D1D689B8-B1B0-C146-819D-2414C96D26D5}"/>
              </a:ext>
            </a:extLst>
          </p:cNvPr>
          <p:cNvSpPr txBox="1"/>
          <p:nvPr/>
        </p:nvSpPr>
        <p:spPr>
          <a:xfrm>
            <a:off x="7010483" y="2936100"/>
            <a:ext cx="2005041"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・機能停止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p:txBody>
      </p:sp>
      <p:sp>
        <p:nvSpPr>
          <p:cNvPr id="47" name="テキスト ボックス 46">
            <a:extLst>
              <a:ext uri="{FF2B5EF4-FFF2-40B4-BE49-F238E27FC236}">
                <a16:creationId xmlns:a16="http://schemas.microsoft.com/office/drawing/2014/main" id="{78ED4C56-9182-034C-9AAD-EA65F8CEBC1B}"/>
              </a:ext>
            </a:extLst>
          </p:cNvPr>
          <p:cNvSpPr txBox="1"/>
          <p:nvPr/>
        </p:nvSpPr>
        <p:spPr>
          <a:xfrm>
            <a:off x="125571" y="3758911"/>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GP-TM-21</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認証</a:t>
            </a:r>
            <a:endParaRPr lang="ja-JP" altLang="en-US" sz="1100" b="1" dirty="0">
              <a:latin typeface="MS PGothic" charset="-128"/>
              <a:ea typeface="MS PGothic" charset="-128"/>
              <a:cs typeface="MS PGothic" charset="-128"/>
            </a:endParaRPr>
          </a:p>
        </p:txBody>
      </p:sp>
      <p:sp>
        <p:nvSpPr>
          <p:cNvPr id="48" name="テキスト ボックス 47">
            <a:extLst>
              <a:ext uri="{FF2B5EF4-FFF2-40B4-BE49-F238E27FC236}">
                <a16:creationId xmlns:a16="http://schemas.microsoft.com/office/drawing/2014/main" id="{C1F7C3E8-288D-A441-87DF-1CDA20836C7D}"/>
              </a:ext>
            </a:extLst>
          </p:cNvPr>
          <p:cNvSpPr txBox="1"/>
          <p:nvPr/>
        </p:nvSpPr>
        <p:spPr>
          <a:xfrm>
            <a:off x="145238" y="6078441"/>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49" name="テキスト ボックス 48">
            <a:extLst>
              <a:ext uri="{FF2B5EF4-FFF2-40B4-BE49-F238E27FC236}">
                <a16:creationId xmlns:a16="http://schemas.microsoft.com/office/drawing/2014/main" id="{48AAD37F-1CE7-5C4F-B101-0CBDE24B3DCA}"/>
              </a:ext>
            </a:extLst>
          </p:cNvPr>
          <p:cNvSpPr txBox="1"/>
          <p:nvPr/>
        </p:nvSpPr>
        <p:spPr>
          <a:xfrm>
            <a:off x="121944" y="4412824"/>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システムレベルの脅威モデルに基づき認証・承認プログラムを設計する。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デバイスにはバックエンドサービス・サポートアプリケーションを確実に認証するメカニズムを含める。</a:t>
            </a:r>
            <a:endParaRPr lang="en-US" altLang="ja-JP" sz="1100" b="1" dirty="0">
              <a:latin typeface="MS PGothic" charset="-128"/>
              <a:ea typeface="MS PGothic" charset="-128"/>
              <a:cs typeface="MS PGothic" charset="-128"/>
            </a:endParaRPr>
          </a:p>
        </p:txBody>
      </p:sp>
      <p:sp>
        <p:nvSpPr>
          <p:cNvPr id="50" name="テキスト ボックス 49">
            <a:extLst>
              <a:ext uri="{FF2B5EF4-FFF2-40B4-BE49-F238E27FC236}">
                <a16:creationId xmlns:a16="http://schemas.microsoft.com/office/drawing/2014/main" id="{FE6F6009-ACC7-DD41-8CA2-F5A902467E6F}"/>
              </a:ext>
            </a:extLst>
          </p:cNvPr>
          <p:cNvSpPr txBox="1"/>
          <p:nvPr/>
        </p:nvSpPr>
        <p:spPr>
          <a:xfrm>
            <a:off x="2403114" y="3791230"/>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GP-TM-22</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認証</a:t>
            </a:r>
            <a:endParaRPr lang="ja-JP" altLang="en-US"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12333795-9BE1-EE4A-B351-C7569AF5970A}"/>
              </a:ext>
            </a:extLst>
          </p:cNvPr>
          <p:cNvSpPr txBox="1"/>
          <p:nvPr/>
        </p:nvSpPr>
        <p:spPr>
          <a:xfrm>
            <a:off x="2422781" y="6110760"/>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52" name="テキスト ボックス 51">
            <a:extLst>
              <a:ext uri="{FF2B5EF4-FFF2-40B4-BE49-F238E27FC236}">
                <a16:creationId xmlns:a16="http://schemas.microsoft.com/office/drawing/2014/main" id="{3630D947-468A-7C42-8F3E-47E81C4C1DF8}"/>
              </a:ext>
            </a:extLst>
          </p:cNvPr>
          <p:cNvSpPr txBox="1"/>
          <p:nvPr/>
        </p:nvSpPr>
        <p:spPr>
          <a:xfrm>
            <a:off x="2399487" y="4445143"/>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初期設定時に既定パスワード</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既定ユーザー名が変更されていることを確認する。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弱い、無効な、空のパスワードの使用を禁止する。</a:t>
            </a:r>
            <a:endParaRPr lang="en-US" altLang="ja-JP" sz="11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20B15E10-DDA6-CD42-B705-A2B599CFF36B}"/>
              </a:ext>
            </a:extLst>
          </p:cNvPr>
          <p:cNvSpPr txBox="1"/>
          <p:nvPr/>
        </p:nvSpPr>
        <p:spPr>
          <a:xfrm>
            <a:off x="4665716" y="375858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GP-TM-23</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認証</a:t>
            </a:r>
            <a:endParaRPr lang="ja-JP" altLang="en-US"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659F0E15-62E8-114F-896F-9033551EF308}"/>
              </a:ext>
            </a:extLst>
          </p:cNvPr>
          <p:cNvSpPr txBox="1"/>
          <p:nvPr/>
        </p:nvSpPr>
        <p:spPr>
          <a:xfrm>
            <a:off x="4685383" y="607811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55" name="テキスト ボックス 54">
            <a:extLst>
              <a:ext uri="{FF2B5EF4-FFF2-40B4-BE49-F238E27FC236}">
                <a16:creationId xmlns:a16="http://schemas.microsoft.com/office/drawing/2014/main" id="{4F2F8C3A-F561-D141-9E64-0C6342A02433}"/>
              </a:ext>
            </a:extLst>
          </p:cNvPr>
          <p:cNvSpPr txBox="1"/>
          <p:nvPr/>
        </p:nvSpPr>
        <p:spPr>
          <a:xfrm>
            <a:off x="4662089" y="4412497"/>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強固なパスワード・個人識別番号 </a:t>
            </a:r>
            <a:r>
              <a:rPr lang="en-US" altLang="ja-JP" sz="1100" b="1" dirty="0">
                <a:latin typeface="MS PGothic" charset="-128"/>
                <a:ea typeface="MS PGothic" charset="-128"/>
                <a:cs typeface="MS PGothic" charset="-128"/>
              </a:rPr>
              <a:t>(PIN)</a:t>
            </a:r>
            <a:r>
              <a:rPr lang="ja-JP" altLang="en-US" sz="1100" b="1">
                <a:latin typeface="MS PGothic" charset="-128"/>
                <a:ea typeface="MS PGothic" charset="-128"/>
                <a:cs typeface="MS PGothic" charset="-128"/>
              </a:rPr>
              <a:t>を使用した認証メカニズムを有する。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スマートフォンのように二要素認証 </a:t>
            </a:r>
            <a:r>
              <a:rPr lang="en-US" altLang="ja-JP" sz="1100" b="1" dirty="0">
                <a:latin typeface="MS PGothic" charset="-128"/>
                <a:ea typeface="MS PGothic" charset="-128"/>
                <a:cs typeface="MS PGothic" charset="-128"/>
              </a:rPr>
              <a:t>(2FA)</a:t>
            </a:r>
            <a:r>
              <a:rPr lang="ja-JP" altLang="en-US" sz="1100" b="1">
                <a:latin typeface="MS PGothic" charset="-128"/>
                <a:ea typeface="MS PGothic" charset="-128"/>
                <a:cs typeface="MS PGothic" charset="-128"/>
              </a:rPr>
              <a:t>や多要素認証</a:t>
            </a:r>
            <a:r>
              <a:rPr lang="en-US" altLang="ja-JP" sz="1100" b="1" dirty="0">
                <a:latin typeface="MS PGothic" charset="-128"/>
                <a:ea typeface="MS PGothic" charset="-128"/>
                <a:cs typeface="MS PGothic" charset="-128"/>
              </a:rPr>
              <a:t>(MFA)</a:t>
            </a:r>
            <a:r>
              <a:rPr lang="ja-JP" altLang="en-US" sz="1100" b="1">
                <a:latin typeface="MS PGothic" charset="-128"/>
                <a:ea typeface="MS PGothic" charset="-128"/>
                <a:cs typeface="MS PGothic" charset="-128"/>
              </a:rPr>
              <a:t>、生体認証、証明書の使用を検討する。 </a:t>
            </a:r>
            <a:endParaRPr lang="en-US" altLang="ja-JP" sz="11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3C7028DC-9459-7945-ADEB-3AA51E8755DF}"/>
              </a:ext>
            </a:extLst>
          </p:cNvPr>
          <p:cNvSpPr txBox="1"/>
          <p:nvPr/>
        </p:nvSpPr>
        <p:spPr>
          <a:xfrm>
            <a:off x="6891683" y="375858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GP-TM-24</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認証</a:t>
            </a:r>
            <a:endParaRPr lang="ja-JP" altLang="en-US"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C27BD987-38B1-DC40-AAF7-8A523407E092}"/>
              </a:ext>
            </a:extLst>
          </p:cNvPr>
          <p:cNvSpPr txBox="1"/>
          <p:nvPr/>
        </p:nvSpPr>
        <p:spPr>
          <a:xfrm>
            <a:off x="6911350" y="607811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58" name="テキスト ボックス 57">
            <a:extLst>
              <a:ext uri="{FF2B5EF4-FFF2-40B4-BE49-F238E27FC236}">
                <a16:creationId xmlns:a16="http://schemas.microsoft.com/office/drawing/2014/main" id="{83970540-220E-9649-9648-4B5116CDE850}"/>
              </a:ext>
            </a:extLst>
          </p:cNvPr>
          <p:cNvSpPr txBox="1"/>
          <p:nvPr/>
        </p:nvSpPr>
        <p:spPr>
          <a:xfrm>
            <a:off x="6888056" y="4412497"/>
            <a:ext cx="2076744" cy="769441"/>
          </a:xfrm>
          <a:prstGeom prst="rect">
            <a:avLst/>
          </a:prstGeom>
          <a:noFill/>
        </p:spPr>
        <p:txBody>
          <a:bodyPr wrap="square" rtlCol="0">
            <a:spAutoFit/>
          </a:bodyPr>
          <a:lstStyle/>
          <a:p>
            <a:r>
              <a:rPr lang="ja-JP" altLang="en-US" sz="1100" b="1">
                <a:latin typeface="MS PGothic" charset="-128"/>
                <a:ea typeface="MS PGothic" charset="-128"/>
                <a:cs typeface="MS PGothic" charset="-128"/>
              </a:rPr>
              <a:t>認証証明書（パスワードに限定されない）はソルト化、ハッシュ化、暗号化されなければならない。</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689788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9"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対策カード（裏）</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126558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90"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DBC77519-9248-394E-A99F-A7575568E6BA}"/>
              </a:ext>
            </a:extLst>
          </p:cNvPr>
          <p:cNvSpPr txBox="1"/>
          <p:nvPr/>
        </p:nvSpPr>
        <p:spPr>
          <a:xfrm>
            <a:off x="128683" y="61311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GP-TM-25</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認証</a:t>
            </a:r>
            <a:endParaRPr lang="ja-JP" altLang="en-US" sz="1100" b="1" dirty="0">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63CAFEB3-8FE9-0D4E-B678-F912A3B2CE4A}"/>
              </a:ext>
            </a:extLst>
          </p:cNvPr>
          <p:cNvSpPr txBox="1"/>
          <p:nvPr/>
        </p:nvSpPr>
        <p:spPr>
          <a:xfrm>
            <a:off x="148350" y="293264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37" name="テキスト ボックス 36">
            <a:extLst>
              <a:ext uri="{FF2B5EF4-FFF2-40B4-BE49-F238E27FC236}">
                <a16:creationId xmlns:a16="http://schemas.microsoft.com/office/drawing/2014/main" id="{FAA27F50-C213-BB4D-B6C9-2FF8390B7DE0}"/>
              </a:ext>
            </a:extLst>
          </p:cNvPr>
          <p:cNvSpPr txBox="1"/>
          <p:nvPr/>
        </p:nvSpPr>
        <p:spPr>
          <a:xfrm>
            <a:off x="125056" y="1227271"/>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合理的回数の無効なログイン試行後にユーザや機器サポートアカウントを一時使用制限・無効化する。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ログイン失敗後に再ログインまでの一定待機時間を設定し、不正ログイン攻撃から保護する。</a:t>
            </a:r>
            <a:endParaRPr lang="en-US" altLang="ja-JP" sz="1100" b="1" dirty="0">
              <a:latin typeface="MS PGothic" charset="-128"/>
              <a:ea typeface="MS PGothic" charset="-128"/>
              <a:cs typeface="MS PGothic" charset="-128"/>
            </a:endParaRPr>
          </a:p>
        </p:txBody>
      </p:sp>
      <p:sp>
        <p:nvSpPr>
          <p:cNvPr id="38" name="テキスト ボックス 37">
            <a:extLst>
              <a:ext uri="{FF2B5EF4-FFF2-40B4-BE49-F238E27FC236}">
                <a16:creationId xmlns:a16="http://schemas.microsoft.com/office/drawing/2014/main" id="{3474270E-AF58-1F4D-9921-E2BC922F108C}"/>
              </a:ext>
            </a:extLst>
          </p:cNvPr>
          <p:cNvSpPr txBox="1"/>
          <p:nvPr/>
        </p:nvSpPr>
        <p:spPr>
          <a:xfrm>
            <a:off x="2394461" y="579255"/>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GP-TM-26</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認証</a:t>
            </a:r>
            <a:endParaRPr lang="ja-JP" altLang="en-US"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D594304F-3997-9649-801C-9546282D534E}"/>
              </a:ext>
            </a:extLst>
          </p:cNvPr>
          <p:cNvSpPr txBox="1"/>
          <p:nvPr/>
        </p:nvSpPr>
        <p:spPr>
          <a:xfrm>
            <a:off x="2414128" y="2898785"/>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40" name="テキスト ボックス 39">
            <a:extLst>
              <a:ext uri="{FF2B5EF4-FFF2-40B4-BE49-F238E27FC236}">
                <a16:creationId xmlns:a16="http://schemas.microsoft.com/office/drawing/2014/main" id="{52283260-2F28-0645-9C00-B542EB72CB55}"/>
              </a:ext>
            </a:extLst>
          </p:cNvPr>
          <p:cNvSpPr txBox="1"/>
          <p:nvPr/>
        </p:nvSpPr>
        <p:spPr>
          <a:xfrm>
            <a:off x="2390834" y="1233168"/>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パスワードの回復・リセットメカニズムが堅牢であることを確認し、攻撃者に有効なアカウントを示す情報を提供しない。</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主要な更新および回復メカニズムにも同様に適用する。</a:t>
            </a:r>
            <a:endParaRPr lang="en-US" altLang="ja-JP"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7E8950A4-0DA4-294E-9124-85BFDEC8CF27}"/>
              </a:ext>
            </a:extLst>
          </p:cNvPr>
          <p:cNvSpPr txBox="1"/>
          <p:nvPr/>
        </p:nvSpPr>
        <p:spPr>
          <a:xfrm>
            <a:off x="4654942" y="599148"/>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GP-TM-27</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承認</a:t>
            </a:r>
            <a:endParaRPr lang="ja-JP" altLang="en-US" sz="1100" b="1" dirty="0">
              <a:latin typeface="MS PGothic" charset="-128"/>
              <a:ea typeface="MS PGothic" charset="-128"/>
              <a:cs typeface="MS PGothic" charset="-128"/>
            </a:endParaRPr>
          </a:p>
        </p:txBody>
      </p:sp>
      <p:sp>
        <p:nvSpPr>
          <p:cNvPr id="42" name="テキスト ボックス 41">
            <a:extLst>
              <a:ext uri="{FF2B5EF4-FFF2-40B4-BE49-F238E27FC236}">
                <a16:creationId xmlns:a16="http://schemas.microsoft.com/office/drawing/2014/main" id="{CCE0A5FC-B9D5-0043-A97B-D9870CA6400C}"/>
              </a:ext>
            </a:extLst>
          </p:cNvPr>
          <p:cNvSpPr txBox="1"/>
          <p:nvPr/>
        </p:nvSpPr>
        <p:spPr>
          <a:xfrm>
            <a:off x="4674609" y="2918678"/>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43" name="テキスト ボックス 42">
            <a:extLst>
              <a:ext uri="{FF2B5EF4-FFF2-40B4-BE49-F238E27FC236}">
                <a16:creationId xmlns:a16="http://schemas.microsoft.com/office/drawing/2014/main" id="{D853B11D-47E1-E74A-8F2D-B2241916555B}"/>
              </a:ext>
            </a:extLst>
          </p:cNvPr>
          <p:cNvSpPr txBox="1"/>
          <p:nvPr/>
        </p:nvSpPr>
        <p:spPr>
          <a:xfrm>
            <a:off x="4651315" y="1253061"/>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指定されたシステムの認可された活動のみ実行できるようにアクセス制限を施す。</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例：情報所有者がオンラインユーザグループによりアクセスされる共有ファイルの更新可能な人物を決定</a:t>
            </a:r>
            <a:r>
              <a:rPr lang="en-US" altLang="ja-JP" sz="1100" b="1" dirty="0">
                <a:latin typeface="MS PGothic" charset="-128"/>
                <a:ea typeface="MS PGothic" charset="-128"/>
                <a:cs typeface="MS PGothic" charset="-128"/>
              </a:rPr>
              <a:t>)</a:t>
            </a:r>
          </a:p>
          <a:p>
            <a:r>
              <a:rPr lang="ja-JP" altLang="en-US" sz="1100" b="1">
                <a:latin typeface="MS PGothic" charset="-128"/>
                <a:ea typeface="MS PGothic" charset="-128"/>
                <a:cs typeface="MS PGothic" charset="-128"/>
              </a:rPr>
              <a:t>代表的な機能：</a:t>
            </a:r>
            <a:r>
              <a:rPr lang="en-US" altLang="ja-JP" sz="1100" b="1" dirty="0">
                <a:latin typeface="MS PGothic" charset="-128"/>
                <a:ea typeface="MS PGothic" charset="-128"/>
                <a:cs typeface="MS PGothic" charset="-128"/>
              </a:rPr>
              <a:t>ABAC</a:t>
            </a:r>
            <a:r>
              <a:rPr lang="ja-JP" altLang="en-US" sz="1100" b="1">
                <a:latin typeface="MS PGothic" charset="-128"/>
                <a:ea typeface="MS PGothic" charset="-128"/>
                <a:cs typeface="MS PGothic" charset="-128"/>
              </a:rPr>
              <a:t>、</a:t>
            </a:r>
            <a:r>
              <a:rPr lang="en-US" altLang="ja-JP" sz="1100" b="1" dirty="0">
                <a:latin typeface="MS PGothic" charset="-128"/>
                <a:ea typeface="MS PGothic" charset="-128"/>
                <a:cs typeface="MS PGothic" charset="-128"/>
              </a:rPr>
              <a:t>RBAC</a:t>
            </a:r>
          </a:p>
        </p:txBody>
      </p:sp>
      <p:sp>
        <p:nvSpPr>
          <p:cNvPr id="46" name="テキスト ボックス 45">
            <a:extLst>
              <a:ext uri="{FF2B5EF4-FFF2-40B4-BE49-F238E27FC236}">
                <a16:creationId xmlns:a16="http://schemas.microsoft.com/office/drawing/2014/main" id="{13A9D0ED-CB6A-C145-AF38-EE729A15F1EC}"/>
              </a:ext>
            </a:extLst>
          </p:cNvPr>
          <p:cNvSpPr txBox="1"/>
          <p:nvPr/>
        </p:nvSpPr>
        <p:spPr>
          <a:xfrm>
            <a:off x="6926521" y="61311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GP-TM-28</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承認</a:t>
            </a:r>
            <a:endParaRPr lang="ja-JP" altLang="en-US"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80C3A236-5918-0548-9E68-29C418E92742}"/>
              </a:ext>
            </a:extLst>
          </p:cNvPr>
          <p:cNvSpPr txBox="1"/>
          <p:nvPr/>
        </p:nvSpPr>
        <p:spPr>
          <a:xfrm>
            <a:off x="6946188" y="293264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48" name="テキスト ボックス 47">
            <a:extLst>
              <a:ext uri="{FF2B5EF4-FFF2-40B4-BE49-F238E27FC236}">
                <a16:creationId xmlns:a16="http://schemas.microsoft.com/office/drawing/2014/main" id="{C902794F-3E82-2742-86C7-70BAC21763CD}"/>
              </a:ext>
            </a:extLst>
          </p:cNvPr>
          <p:cNvSpPr txBox="1"/>
          <p:nvPr/>
        </p:nvSpPr>
        <p:spPr>
          <a:xfrm>
            <a:off x="6922894" y="1267027"/>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アクセス権が不要なファームウェアから特権コード、プロセス、データを分離できるように機器のファームウェアを設計する。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ハードウェアは、特権がないユーザの機密コードへのアクセスを防ぐ分離機能を有する。</a:t>
            </a:r>
            <a:endParaRPr lang="en-US" altLang="ja-JP" sz="1100" b="1" dirty="0">
              <a:latin typeface="MS PGothic" charset="-128"/>
              <a:ea typeface="MS PGothic" charset="-128"/>
              <a:cs typeface="MS PGothic" charset="-128"/>
            </a:endParaRPr>
          </a:p>
        </p:txBody>
      </p:sp>
      <p:sp>
        <p:nvSpPr>
          <p:cNvPr id="49" name="テキスト ボックス 48">
            <a:extLst>
              <a:ext uri="{FF2B5EF4-FFF2-40B4-BE49-F238E27FC236}">
                <a16:creationId xmlns:a16="http://schemas.microsoft.com/office/drawing/2014/main" id="{92554B7D-8520-4941-88D7-A144E5ECAA59}"/>
              </a:ext>
            </a:extLst>
          </p:cNvPr>
          <p:cNvSpPr txBox="1"/>
          <p:nvPr/>
        </p:nvSpPr>
        <p:spPr>
          <a:xfrm>
            <a:off x="108784" y="3691113"/>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GP-TM-29</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アクセス制御ー物理的および環境的セキュリティ</a:t>
            </a:r>
            <a:endParaRPr lang="ja-JP" altLang="en-US" sz="1100" b="1" dirty="0">
              <a:latin typeface="MS PGothic" charset="-128"/>
              <a:ea typeface="MS PGothic" charset="-128"/>
              <a:cs typeface="MS PGothic" charset="-128"/>
            </a:endParaRPr>
          </a:p>
        </p:txBody>
      </p:sp>
      <p:sp>
        <p:nvSpPr>
          <p:cNvPr id="50" name="テキスト ボックス 49">
            <a:extLst>
              <a:ext uri="{FF2B5EF4-FFF2-40B4-BE49-F238E27FC236}">
                <a16:creationId xmlns:a16="http://schemas.microsoft.com/office/drawing/2014/main" id="{26D6896D-3580-B640-B7E3-E087D821E91A}"/>
              </a:ext>
            </a:extLst>
          </p:cNvPr>
          <p:cNvSpPr txBox="1"/>
          <p:nvPr/>
        </p:nvSpPr>
        <p:spPr>
          <a:xfrm>
            <a:off x="128451" y="6004293"/>
            <a:ext cx="2101183" cy="769441"/>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・物理攻撃　・障害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51" name="テキスト ボックス 50">
            <a:extLst>
              <a:ext uri="{FF2B5EF4-FFF2-40B4-BE49-F238E27FC236}">
                <a16:creationId xmlns:a16="http://schemas.microsoft.com/office/drawing/2014/main" id="{A427345D-E8A0-3A4F-B759-5730E8A9FF1F}"/>
              </a:ext>
            </a:extLst>
          </p:cNvPr>
          <p:cNvSpPr txBox="1"/>
          <p:nvPr/>
        </p:nvSpPr>
        <p:spPr>
          <a:xfrm>
            <a:off x="105157" y="4408526"/>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アクセス制御によりデータの完全性および機密性を強化する。　アクセス権を要求する対象者に特定プロセスのアクセス権限を承認する際、明確なセキュリティ方針を強制する。　</a:t>
            </a:r>
            <a:endParaRPr lang="en-US" altLang="ja-JP" sz="1100" b="1" dirty="0">
              <a:latin typeface="MS PGothic" charset="-128"/>
              <a:ea typeface="MS PGothic" charset="-128"/>
              <a:cs typeface="MS PGothic" charset="-128"/>
            </a:endParaRPr>
          </a:p>
        </p:txBody>
      </p:sp>
      <p:sp>
        <p:nvSpPr>
          <p:cNvPr id="52" name="テキスト ボックス 51">
            <a:extLst>
              <a:ext uri="{FF2B5EF4-FFF2-40B4-BE49-F238E27FC236}">
                <a16:creationId xmlns:a16="http://schemas.microsoft.com/office/drawing/2014/main" id="{868360E1-E6D4-4E40-A630-2D211E5EB9BA}"/>
              </a:ext>
            </a:extLst>
          </p:cNvPr>
          <p:cNvSpPr txBox="1"/>
          <p:nvPr/>
        </p:nvSpPr>
        <p:spPr>
          <a:xfrm>
            <a:off x="2389023" y="3728453"/>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GP-TM-30</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アクセス制御ー物理的および環境的セキュリティ</a:t>
            </a:r>
            <a:endParaRPr lang="ja-JP" altLang="en-US" sz="11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FFACE995-A880-8042-8EC4-861A6503700B}"/>
              </a:ext>
            </a:extLst>
          </p:cNvPr>
          <p:cNvSpPr txBox="1"/>
          <p:nvPr/>
        </p:nvSpPr>
        <p:spPr>
          <a:xfrm>
            <a:off x="2340946" y="6041633"/>
            <a:ext cx="2238777" cy="769441"/>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　・不正行為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endParaRPr lang="ja-JP" altLang="en-US" sz="1100" b="1">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105DE4AF-B1A9-8047-AAE4-F22924C15026}"/>
              </a:ext>
            </a:extLst>
          </p:cNvPr>
          <p:cNvSpPr txBox="1"/>
          <p:nvPr/>
        </p:nvSpPr>
        <p:spPr>
          <a:xfrm>
            <a:off x="2385396" y="4445866"/>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様々な重要度に影響を及ぼすコンテキストベースのセキュリティ対策およびプライバシー対策を確保する。 </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例：非常事態、ホームオートメーション</a:t>
            </a:r>
            <a:r>
              <a:rPr lang="en-US" altLang="ja-JP" sz="1100" b="1" dirty="0">
                <a:latin typeface="MS PGothic" charset="-128"/>
                <a:ea typeface="MS PGothic" charset="-128"/>
                <a:cs typeface="MS PGothic" charset="-128"/>
              </a:rPr>
              <a:t>)</a:t>
            </a:r>
            <a:endParaRPr lang="ja-JP" altLang="en-US" sz="1100" b="1" dirty="0">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C7FC5995-4472-D64A-889F-0043E9880C4F}"/>
              </a:ext>
            </a:extLst>
          </p:cNvPr>
          <p:cNvSpPr txBox="1"/>
          <p:nvPr/>
        </p:nvSpPr>
        <p:spPr>
          <a:xfrm>
            <a:off x="4667473" y="3701847"/>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GP-TM-31</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アクセス制御ー物理的および環境的セキュリティ</a:t>
            </a:r>
            <a:endParaRPr lang="ja-JP" altLang="en-US" sz="11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69907907-2B46-4842-AD14-E27B4BF28960}"/>
              </a:ext>
            </a:extLst>
          </p:cNvPr>
          <p:cNvSpPr txBox="1"/>
          <p:nvPr/>
        </p:nvSpPr>
        <p:spPr>
          <a:xfrm>
            <a:off x="4663846" y="4419260"/>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遠隔から管理を必要とする機器、ゲートウェイ等の改ざん保護・検知の機能を実装する。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ハードウェア改ざんの検知・対応はネットワーク接続に依存してはならない。</a:t>
            </a:r>
            <a:endParaRPr lang="en-US" altLang="ja-JP"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8AD6871B-DE4D-5E42-A67C-9BDEB09EBBA0}"/>
              </a:ext>
            </a:extLst>
          </p:cNvPr>
          <p:cNvSpPr txBox="1"/>
          <p:nvPr/>
        </p:nvSpPr>
        <p:spPr>
          <a:xfrm>
            <a:off x="4687140" y="6084877"/>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・物理攻撃</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
        <p:nvSpPr>
          <p:cNvPr id="58" name="テキスト ボックス 57">
            <a:extLst>
              <a:ext uri="{FF2B5EF4-FFF2-40B4-BE49-F238E27FC236}">
                <a16:creationId xmlns:a16="http://schemas.microsoft.com/office/drawing/2014/main" id="{89A4E7E1-C927-1A43-A6D7-34A12A07569E}"/>
              </a:ext>
            </a:extLst>
          </p:cNvPr>
          <p:cNvSpPr txBox="1"/>
          <p:nvPr/>
        </p:nvSpPr>
        <p:spPr>
          <a:xfrm>
            <a:off x="6931147" y="3691113"/>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GP-TM-32</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アクセス制御ー物理的および環境的セキュリティ</a:t>
            </a:r>
            <a:endParaRPr lang="ja-JP" altLang="en-US" sz="1100" b="1" dirty="0">
              <a:latin typeface="MS PGothic" charset="-128"/>
              <a:ea typeface="MS PGothic" charset="-128"/>
              <a:cs typeface="MS PGothic" charset="-128"/>
            </a:endParaRPr>
          </a:p>
        </p:txBody>
      </p:sp>
      <p:sp>
        <p:nvSpPr>
          <p:cNvPr id="71" name="テキスト ボックス 70">
            <a:extLst>
              <a:ext uri="{FF2B5EF4-FFF2-40B4-BE49-F238E27FC236}">
                <a16:creationId xmlns:a16="http://schemas.microsoft.com/office/drawing/2014/main" id="{90D67689-31D3-0146-92D5-C6E18634C88E}"/>
              </a:ext>
            </a:extLst>
          </p:cNvPr>
          <p:cNvSpPr txBox="1"/>
          <p:nvPr/>
        </p:nvSpPr>
        <p:spPr>
          <a:xfrm>
            <a:off x="6927520" y="4395274"/>
            <a:ext cx="2076744" cy="1277273"/>
          </a:xfrm>
          <a:prstGeom prst="rect">
            <a:avLst/>
          </a:prstGeom>
          <a:noFill/>
        </p:spPr>
        <p:txBody>
          <a:bodyPr wrap="square" rtlCol="0">
            <a:spAutoFit/>
          </a:bodyPr>
          <a:lstStyle/>
          <a:p>
            <a:r>
              <a:rPr lang="ja-JP" altLang="en-US" sz="1100" b="1">
                <a:latin typeface="MS PGothic" charset="-128"/>
                <a:ea typeface="MS PGothic" charset="-128"/>
                <a:cs typeface="MS PGothic" charset="-128"/>
              </a:rPr>
              <a:t>機器の容易な分解やデータ記憶媒体の容易な取り外しが困難であること、保存データの暗号化を確認する。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機器の盗難時にデバイスのコンテンツを遠隔からロックまたは削除するなどの機能を有する。</a:t>
            </a:r>
            <a:endParaRPr lang="en-US" altLang="ja-JP" sz="1100" b="1" dirty="0">
              <a:latin typeface="MS PGothic" charset="-128"/>
              <a:ea typeface="MS PGothic" charset="-128"/>
              <a:cs typeface="MS PGothic" charset="-128"/>
            </a:endParaRPr>
          </a:p>
        </p:txBody>
      </p:sp>
      <p:sp>
        <p:nvSpPr>
          <p:cNvPr id="91" name="テキスト ボックス 90">
            <a:extLst>
              <a:ext uri="{FF2B5EF4-FFF2-40B4-BE49-F238E27FC236}">
                <a16:creationId xmlns:a16="http://schemas.microsoft.com/office/drawing/2014/main" id="{23EC1564-D027-EC45-B859-5B383E180E74}"/>
              </a:ext>
            </a:extLst>
          </p:cNvPr>
          <p:cNvSpPr txBox="1"/>
          <p:nvPr/>
        </p:nvSpPr>
        <p:spPr>
          <a:xfrm>
            <a:off x="6950814" y="6074143"/>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・物理攻撃</a:t>
            </a: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p:txBody>
      </p:sp>
    </p:spTree>
    <p:extLst>
      <p:ext uri="{BB962C8B-B14F-4D97-AF65-F5344CB8AC3E}">
        <p14:creationId xmlns:p14="http://schemas.microsoft.com/office/powerpoint/2010/main" val="4012737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AD1E5938-88CD-0F47-823A-260480C83D87}"/>
              </a:ext>
            </a:extLst>
          </p:cNvPr>
          <p:cNvSpPr txBox="1"/>
          <p:nvPr/>
        </p:nvSpPr>
        <p:spPr>
          <a:xfrm>
            <a:off x="3393589"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対策カード（裏）</a:t>
            </a:r>
            <a:endParaRPr lang="ja-JP" altLang="en-US" sz="2400" dirty="0">
              <a:latin typeface="MS PGothic" panose="020B0600070205080204" pitchFamily="34" charset="-128"/>
              <a:ea typeface="MS PGothic" panose="020B0600070205080204" pitchFamily="34" charset="-128"/>
            </a:endParaRPr>
          </a:p>
        </p:txBody>
      </p:sp>
      <p:sp>
        <p:nvSpPr>
          <p:cNvPr id="19" name="正方形/長方形 18">
            <a:extLst>
              <a:ext uri="{FF2B5EF4-FFF2-40B4-BE49-F238E27FC236}">
                <a16:creationId xmlns:a16="http://schemas.microsoft.com/office/drawing/2014/main" id="{D118A493-FC90-5044-AFCB-46847DB4599A}"/>
              </a:ext>
            </a:extLst>
          </p:cNvPr>
          <p:cNvSpPr/>
          <p:nvPr/>
        </p:nvSpPr>
        <p:spPr>
          <a:xfrm>
            <a:off x="31110" y="49630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0" name="図 19">
            <a:extLst>
              <a:ext uri="{FF2B5EF4-FFF2-40B4-BE49-F238E27FC236}">
                <a16:creationId xmlns:a16="http://schemas.microsoft.com/office/drawing/2014/main" id="{A78BF589-7196-C249-8BF6-D46EA1075075}"/>
              </a:ext>
            </a:extLst>
          </p:cNvPr>
          <p:cNvPicPr>
            <a:picLocks noChangeAspect="1"/>
          </p:cNvPicPr>
          <p:nvPr/>
        </p:nvPicPr>
        <p:blipFill>
          <a:blip r:embed="rId3"/>
          <a:stretch>
            <a:fillRect/>
          </a:stretch>
        </p:blipFill>
        <p:spPr>
          <a:xfrm>
            <a:off x="111252" y="1402413"/>
            <a:ext cx="2076187" cy="1850401"/>
          </a:xfrm>
          <a:prstGeom prst="rect">
            <a:avLst/>
          </a:prstGeom>
        </p:spPr>
      </p:pic>
      <p:sp>
        <p:nvSpPr>
          <p:cNvPr id="21" name="正方形/長方形 20">
            <a:extLst>
              <a:ext uri="{FF2B5EF4-FFF2-40B4-BE49-F238E27FC236}">
                <a16:creationId xmlns:a16="http://schemas.microsoft.com/office/drawing/2014/main" id="{CB85C858-2C0B-F546-8005-5E11F27A7F8B}"/>
              </a:ext>
            </a:extLst>
          </p:cNvPr>
          <p:cNvSpPr/>
          <p:nvPr/>
        </p:nvSpPr>
        <p:spPr>
          <a:xfrm>
            <a:off x="2294784" y="50102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2" name="図 21">
            <a:extLst>
              <a:ext uri="{FF2B5EF4-FFF2-40B4-BE49-F238E27FC236}">
                <a16:creationId xmlns:a16="http://schemas.microsoft.com/office/drawing/2014/main" id="{576BFD87-4BA9-4E48-A3C8-CCCA05B4ECFC}"/>
              </a:ext>
            </a:extLst>
          </p:cNvPr>
          <p:cNvPicPr>
            <a:picLocks noChangeAspect="1"/>
          </p:cNvPicPr>
          <p:nvPr/>
        </p:nvPicPr>
        <p:blipFill>
          <a:blip r:embed="rId3"/>
          <a:stretch>
            <a:fillRect/>
          </a:stretch>
        </p:blipFill>
        <p:spPr>
          <a:xfrm>
            <a:off x="2374926" y="1407132"/>
            <a:ext cx="2076187" cy="1850401"/>
          </a:xfrm>
          <a:prstGeom prst="rect">
            <a:avLst/>
          </a:prstGeom>
        </p:spPr>
      </p:pic>
      <p:sp>
        <p:nvSpPr>
          <p:cNvPr id="23" name="正方形/長方形 22">
            <a:extLst>
              <a:ext uri="{FF2B5EF4-FFF2-40B4-BE49-F238E27FC236}">
                <a16:creationId xmlns:a16="http://schemas.microsoft.com/office/drawing/2014/main" id="{20822E55-27B7-7046-A069-6B7A2D302BE8}"/>
              </a:ext>
            </a:extLst>
          </p:cNvPr>
          <p:cNvSpPr/>
          <p:nvPr/>
        </p:nvSpPr>
        <p:spPr>
          <a:xfrm>
            <a:off x="4557320" y="496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4" name="図 23">
            <a:extLst>
              <a:ext uri="{FF2B5EF4-FFF2-40B4-BE49-F238E27FC236}">
                <a16:creationId xmlns:a16="http://schemas.microsoft.com/office/drawing/2014/main" id="{765AF062-5A1A-7043-A7C7-E333DD0C8597}"/>
              </a:ext>
            </a:extLst>
          </p:cNvPr>
          <p:cNvPicPr>
            <a:picLocks noChangeAspect="1"/>
          </p:cNvPicPr>
          <p:nvPr/>
        </p:nvPicPr>
        <p:blipFill>
          <a:blip r:embed="rId3"/>
          <a:stretch>
            <a:fillRect/>
          </a:stretch>
        </p:blipFill>
        <p:spPr>
          <a:xfrm>
            <a:off x="4637462" y="1402223"/>
            <a:ext cx="2076187" cy="1850401"/>
          </a:xfrm>
          <a:prstGeom prst="rect">
            <a:avLst/>
          </a:prstGeom>
        </p:spPr>
      </p:pic>
      <p:sp>
        <p:nvSpPr>
          <p:cNvPr id="25" name="正方形/長方形 24">
            <a:extLst>
              <a:ext uri="{FF2B5EF4-FFF2-40B4-BE49-F238E27FC236}">
                <a16:creationId xmlns:a16="http://schemas.microsoft.com/office/drawing/2014/main" id="{8EA10207-4036-DA4E-9023-A845DCFD8D4F}"/>
              </a:ext>
            </a:extLst>
          </p:cNvPr>
          <p:cNvSpPr/>
          <p:nvPr/>
        </p:nvSpPr>
        <p:spPr>
          <a:xfrm>
            <a:off x="6834586" y="49075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6" name="図 25">
            <a:extLst>
              <a:ext uri="{FF2B5EF4-FFF2-40B4-BE49-F238E27FC236}">
                <a16:creationId xmlns:a16="http://schemas.microsoft.com/office/drawing/2014/main" id="{9AF6A4EA-E4BB-5141-9165-190B7FF104D2}"/>
              </a:ext>
            </a:extLst>
          </p:cNvPr>
          <p:cNvPicPr>
            <a:picLocks noChangeAspect="1"/>
          </p:cNvPicPr>
          <p:nvPr/>
        </p:nvPicPr>
        <p:blipFill>
          <a:blip r:embed="rId3"/>
          <a:stretch>
            <a:fillRect/>
          </a:stretch>
        </p:blipFill>
        <p:spPr>
          <a:xfrm>
            <a:off x="6914728" y="1396860"/>
            <a:ext cx="2076187" cy="1850401"/>
          </a:xfrm>
          <a:prstGeom prst="rect">
            <a:avLst/>
          </a:prstGeom>
        </p:spPr>
      </p:pic>
      <p:sp>
        <p:nvSpPr>
          <p:cNvPr id="27" name="正方形/長方形 26">
            <a:extLst>
              <a:ext uri="{FF2B5EF4-FFF2-40B4-BE49-F238E27FC236}">
                <a16:creationId xmlns:a16="http://schemas.microsoft.com/office/drawing/2014/main" id="{5EB08B25-A8A3-0745-86AA-CA7FBE930076}"/>
              </a:ext>
            </a:extLst>
          </p:cNvPr>
          <p:cNvSpPr/>
          <p:nvPr/>
        </p:nvSpPr>
        <p:spPr>
          <a:xfrm>
            <a:off x="31110" y="366411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28" name="図 27">
            <a:extLst>
              <a:ext uri="{FF2B5EF4-FFF2-40B4-BE49-F238E27FC236}">
                <a16:creationId xmlns:a16="http://schemas.microsoft.com/office/drawing/2014/main" id="{285A8949-1155-7A4D-B303-237A57CE08C6}"/>
              </a:ext>
            </a:extLst>
          </p:cNvPr>
          <p:cNvPicPr>
            <a:picLocks noChangeAspect="1"/>
          </p:cNvPicPr>
          <p:nvPr/>
        </p:nvPicPr>
        <p:blipFill>
          <a:blip r:embed="rId3"/>
          <a:stretch>
            <a:fillRect/>
          </a:stretch>
        </p:blipFill>
        <p:spPr>
          <a:xfrm>
            <a:off x="111252" y="4570223"/>
            <a:ext cx="2076187" cy="1850401"/>
          </a:xfrm>
          <a:prstGeom prst="rect">
            <a:avLst/>
          </a:prstGeom>
        </p:spPr>
      </p:pic>
      <p:sp>
        <p:nvSpPr>
          <p:cNvPr id="29" name="正方形/長方形 28">
            <a:extLst>
              <a:ext uri="{FF2B5EF4-FFF2-40B4-BE49-F238E27FC236}">
                <a16:creationId xmlns:a16="http://schemas.microsoft.com/office/drawing/2014/main" id="{B9FA2560-AB92-2E4F-A55A-116A27C409A1}"/>
              </a:ext>
            </a:extLst>
          </p:cNvPr>
          <p:cNvSpPr/>
          <p:nvPr/>
        </p:nvSpPr>
        <p:spPr>
          <a:xfrm>
            <a:off x="2294784" y="3668836"/>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30" name="図 29">
            <a:extLst>
              <a:ext uri="{FF2B5EF4-FFF2-40B4-BE49-F238E27FC236}">
                <a16:creationId xmlns:a16="http://schemas.microsoft.com/office/drawing/2014/main" id="{80CA336E-7749-0844-9B48-1912429AF02C}"/>
              </a:ext>
            </a:extLst>
          </p:cNvPr>
          <p:cNvPicPr>
            <a:picLocks noChangeAspect="1"/>
          </p:cNvPicPr>
          <p:nvPr/>
        </p:nvPicPr>
        <p:blipFill>
          <a:blip r:embed="rId3"/>
          <a:stretch>
            <a:fillRect/>
          </a:stretch>
        </p:blipFill>
        <p:spPr>
          <a:xfrm>
            <a:off x="2374926" y="4574942"/>
            <a:ext cx="2076187" cy="1850401"/>
          </a:xfrm>
          <a:prstGeom prst="rect">
            <a:avLst/>
          </a:prstGeom>
        </p:spPr>
      </p:pic>
      <p:sp>
        <p:nvSpPr>
          <p:cNvPr id="47" name="正方形/長方形 46">
            <a:extLst>
              <a:ext uri="{FF2B5EF4-FFF2-40B4-BE49-F238E27FC236}">
                <a16:creationId xmlns:a16="http://schemas.microsoft.com/office/drawing/2014/main" id="{69D4704E-24FE-8347-A417-C839F718A6DF}"/>
              </a:ext>
            </a:extLst>
          </p:cNvPr>
          <p:cNvSpPr/>
          <p:nvPr/>
        </p:nvSpPr>
        <p:spPr>
          <a:xfrm>
            <a:off x="4557320" y="3663927"/>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48" name="図 47">
            <a:extLst>
              <a:ext uri="{FF2B5EF4-FFF2-40B4-BE49-F238E27FC236}">
                <a16:creationId xmlns:a16="http://schemas.microsoft.com/office/drawing/2014/main" id="{A469CB5C-3DB5-E848-84AE-1191FBFC05EA}"/>
              </a:ext>
            </a:extLst>
          </p:cNvPr>
          <p:cNvPicPr>
            <a:picLocks noChangeAspect="1"/>
          </p:cNvPicPr>
          <p:nvPr/>
        </p:nvPicPr>
        <p:blipFill>
          <a:blip r:embed="rId3"/>
          <a:stretch>
            <a:fillRect/>
          </a:stretch>
        </p:blipFill>
        <p:spPr>
          <a:xfrm>
            <a:off x="4637462" y="4570033"/>
            <a:ext cx="2076187" cy="1850401"/>
          </a:xfrm>
          <a:prstGeom prst="rect">
            <a:avLst/>
          </a:prstGeom>
        </p:spPr>
      </p:pic>
      <p:sp>
        <p:nvSpPr>
          <p:cNvPr id="49" name="正方形/長方形 48">
            <a:extLst>
              <a:ext uri="{FF2B5EF4-FFF2-40B4-BE49-F238E27FC236}">
                <a16:creationId xmlns:a16="http://schemas.microsoft.com/office/drawing/2014/main" id="{5DE2A03B-13CB-1146-BB06-0297972A1A3A}"/>
              </a:ext>
            </a:extLst>
          </p:cNvPr>
          <p:cNvSpPr/>
          <p:nvPr/>
        </p:nvSpPr>
        <p:spPr>
          <a:xfrm>
            <a:off x="6834586" y="3658564"/>
            <a:ext cx="2268000" cy="3168000"/>
          </a:xfrm>
          <a:prstGeom prst="rect">
            <a:avLst/>
          </a:prstGeom>
          <a:gradFill>
            <a:gsLst>
              <a:gs pos="48000">
                <a:srgbClr val="ADEEF0"/>
              </a:gs>
              <a:gs pos="0">
                <a:schemeClr val="accent2">
                  <a:lumMod val="0"/>
                  <a:lumOff val="100000"/>
                </a:schemeClr>
              </a:gs>
              <a:gs pos="100000">
                <a:srgbClr val="7EDBF0"/>
              </a:gs>
            </a:gsLst>
            <a:path path="circle">
              <a:fillToRect l="50000" t="50000" r="50000" b="50000"/>
            </a:path>
          </a:gra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2400" b="1">
                <a:solidFill>
                  <a:srgbClr val="0070C0"/>
                </a:solidFill>
                <a:latin typeface="MS PGothic" charset="-128"/>
                <a:ea typeface="MS PGothic" charset="-128"/>
                <a:cs typeface="MS PGothic" charset="-128"/>
              </a:rPr>
              <a:t>対策カード</a:t>
            </a:r>
            <a:endParaRPr lang="en-US" altLang="ja-JP" sz="2400" b="1" dirty="0">
              <a:solidFill>
                <a:srgbClr val="0070C0"/>
              </a:solidFill>
              <a:latin typeface="MS PGothic" charset="-128"/>
              <a:ea typeface="MS PGothic" charset="-128"/>
              <a:cs typeface="MS PGothic" charset="-128"/>
            </a:endParaRPr>
          </a:p>
          <a:p>
            <a:pPr algn="ctr"/>
            <a:r>
              <a:rPr lang="ja-JP" altLang="en-US" sz="2400" b="1">
                <a:solidFill>
                  <a:srgbClr val="0070C0"/>
                </a:solidFill>
                <a:latin typeface="MS PGothic" charset="-128"/>
                <a:ea typeface="MS PGothic" charset="-128"/>
                <a:cs typeface="MS PGothic" charset="-128"/>
              </a:rPr>
              <a:t>（</a:t>
            </a:r>
            <a:r>
              <a:rPr lang="en-US" altLang="ja-JP" sz="2400" b="1" dirty="0">
                <a:solidFill>
                  <a:srgbClr val="0070C0"/>
                </a:solidFill>
                <a:latin typeface="MS PGothic" charset="-128"/>
                <a:ea typeface="MS PGothic" charset="-128"/>
                <a:cs typeface="MS PGothic" charset="-128"/>
              </a:rPr>
              <a:t>ENISA</a:t>
            </a:r>
            <a:r>
              <a:rPr lang="ja-JP" altLang="en-US" sz="2400" b="1">
                <a:solidFill>
                  <a:srgbClr val="0070C0"/>
                </a:solidFill>
                <a:latin typeface="MS PGothic" charset="-128"/>
                <a:ea typeface="MS PGothic" charset="-128"/>
                <a:cs typeface="MS PGothic" charset="-128"/>
              </a:rPr>
              <a:t>）</a:t>
            </a:r>
            <a:endParaRPr lang="en-US" altLang="ja-JP" sz="2400" b="1" dirty="0">
              <a:solidFill>
                <a:srgbClr val="0070C0"/>
              </a:solidFill>
              <a:latin typeface="MS PGothic" charset="-128"/>
              <a:ea typeface="MS PGothic" charset="-128"/>
              <a:cs typeface="MS PGothic" charset="-128"/>
            </a:endParaRPr>
          </a:p>
        </p:txBody>
      </p:sp>
      <p:pic>
        <p:nvPicPr>
          <p:cNvPr id="51" name="図 50">
            <a:extLst>
              <a:ext uri="{FF2B5EF4-FFF2-40B4-BE49-F238E27FC236}">
                <a16:creationId xmlns:a16="http://schemas.microsoft.com/office/drawing/2014/main" id="{B317235F-19AE-3646-AFBD-D7D7C13BEC51}"/>
              </a:ext>
            </a:extLst>
          </p:cNvPr>
          <p:cNvPicPr>
            <a:picLocks noChangeAspect="1"/>
          </p:cNvPicPr>
          <p:nvPr/>
        </p:nvPicPr>
        <p:blipFill>
          <a:blip r:embed="rId3"/>
          <a:stretch>
            <a:fillRect/>
          </a:stretch>
        </p:blipFill>
        <p:spPr>
          <a:xfrm>
            <a:off x="6914728" y="4564670"/>
            <a:ext cx="2076187" cy="1850401"/>
          </a:xfrm>
          <a:prstGeom prst="rect">
            <a:avLst/>
          </a:prstGeom>
        </p:spPr>
      </p:pic>
    </p:spTree>
    <p:extLst>
      <p:ext uri="{BB962C8B-B14F-4D97-AF65-F5344CB8AC3E}">
        <p14:creationId xmlns:p14="http://schemas.microsoft.com/office/powerpoint/2010/main" val="1302359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393590" y="5776"/>
            <a:ext cx="2183611" cy="461665"/>
          </a:xfrm>
          <a:prstGeom prst="rect">
            <a:avLst/>
          </a:prstGeom>
          <a:noFill/>
        </p:spPr>
        <p:txBody>
          <a:bodyPr wrap="none" rtlCol="0">
            <a:spAutoFit/>
          </a:bodyPr>
          <a:lstStyle/>
          <a:p>
            <a:pPr algn="just"/>
            <a:r>
              <a:rPr lang="ja-JP" altLang="en-US" sz="2400">
                <a:latin typeface="MS PGothic" panose="020B0600070205080204" pitchFamily="34" charset="-128"/>
                <a:ea typeface="MS PGothic" panose="020B0600070205080204" pitchFamily="34" charset="-128"/>
              </a:rPr>
              <a:t>対策カード（表）</a:t>
            </a:r>
            <a:endParaRPr lang="ja-JP" altLang="en-US" sz="2400" dirty="0">
              <a:latin typeface="MS PGothic" panose="020B0600070205080204" pitchFamily="34" charset="-128"/>
              <a:ea typeface="MS PGothic" panose="020B0600070205080204" pitchFamily="34" charset="-128"/>
            </a:endParaRPr>
          </a:p>
        </p:txBody>
      </p:sp>
      <p:sp>
        <p:nvSpPr>
          <p:cNvPr id="83" name="正方形/長方形 82">
            <a:extLst>
              <a:ext uri="{FF2B5EF4-FFF2-40B4-BE49-F238E27FC236}">
                <a16:creationId xmlns:a16="http://schemas.microsoft.com/office/drawing/2014/main" id="{57846FFF-11A9-2240-803C-78FFBC3E17AB}"/>
              </a:ext>
            </a:extLst>
          </p:cNvPr>
          <p:cNvSpPr/>
          <p:nvPr/>
        </p:nvSpPr>
        <p:spPr>
          <a:xfrm>
            <a:off x="29192" y="49075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5" name="正方形/長方形 84">
            <a:extLst>
              <a:ext uri="{FF2B5EF4-FFF2-40B4-BE49-F238E27FC236}">
                <a16:creationId xmlns:a16="http://schemas.microsoft.com/office/drawing/2014/main" id="{AF051810-20A1-994B-A0D6-8217F02AF74E}"/>
              </a:ext>
            </a:extLst>
          </p:cNvPr>
          <p:cNvSpPr/>
          <p:nvPr/>
        </p:nvSpPr>
        <p:spPr>
          <a:xfrm>
            <a:off x="2301273" y="491207"/>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7" name="正方形/長方形 86">
            <a:extLst>
              <a:ext uri="{FF2B5EF4-FFF2-40B4-BE49-F238E27FC236}">
                <a16:creationId xmlns:a16="http://schemas.microsoft.com/office/drawing/2014/main" id="{BFD4BB2D-1516-3249-A84C-9027A433FFBC}"/>
              </a:ext>
            </a:extLst>
          </p:cNvPr>
          <p:cNvSpPr/>
          <p:nvPr/>
        </p:nvSpPr>
        <p:spPr>
          <a:xfrm>
            <a:off x="4564947"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89" name="正方形/長方形 88">
            <a:extLst>
              <a:ext uri="{FF2B5EF4-FFF2-40B4-BE49-F238E27FC236}">
                <a16:creationId xmlns:a16="http://schemas.microsoft.com/office/drawing/2014/main" id="{9EB614C3-0492-704A-9D88-4653B6A10E7E}"/>
              </a:ext>
            </a:extLst>
          </p:cNvPr>
          <p:cNvSpPr/>
          <p:nvPr/>
        </p:nvSpPr>
        <p:spPr>
          <a:xfrm>
            <a:off x="6841804" y="500644"/>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59" name="角丸四角形 58">
            <a:extLst>
              <a:ext uri="{FF2B5EF4-FFF2-40B4-BE49-F238E27FC236}">
                <a16:creationId xmlns:a16="http://schemas.microsoft.com/office/drawing/2014/main" id="{C5351660-4132-E94B-B47E-4F4A48D3C246}"/>
              </a:ext>
            </a:extLst>
          </p:cNvPr>
          <p:cNvSpPr/>
          <p:nvPr/>
        </p:nvSpPr>
        <p:spPr>
          <a:xfrm>
            <a:off x="158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角丸四角形 59">
            <a:extLst>
              <a:ext uri="{FF2B5EF4-FFF2-40B4-BE49-F238E27FC236}">
                <a16:creationId xmlns:a16="http://schemas.microsoft.com/office/drawing/2014/main" id="{68A25075-EBCB-E54D-898D-EC22FBAF3215}"/>
              </a:ext>
            </a:extLst>
          </p:cNvPr>
          <p:cNvSpPr/>
          <p:nvPr/>
        </p:nvSpPr>
        <p:spPr>
          <a:xfrm>
            <a:off x="158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角丸四角形 60">
            <a:extLst>
              <a:ext uri="{FF2B5EF4-FFF2-40B4-BE49-F238E27FC236}">
                <a16:creationId xmlns:a16="http://schemas.microsoft.com/office/drawing/2014/main" id="{D64B38C4-764D-B048-8F8F-AEC5DF39EB01}"/>
              </a:ext>
            </a:extLst>
          </p:cNvPr>
          <p:cNvSpPr/>
          <p:nvPr/>
        </p:nvSpPr>
        <p:spPr>
          <a:xfrm>
            <a:off x="158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角丸四角形 61">
            <a:extLst>
              <a:ext uri="{FF2B5EF4-FFF2-40B4-BE49-F238E27FC236}">
                <a16:creationId xmlns:a16="http://schemas.microsoft.com/office/drawing/2014/main" id="{9D0419FD-0D44-0C43-BBAE-EF7FA76078E0}"/>
              </a:ext>
            </a:extLst>
          </p:cNvPr>
          <p:cNvSpPr/>
          <p:nvPr/>
        </p:nvSpPr>
        <p:spPr>
          <a:xfrm>
            <a:off x="2426961"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C4706B9B-CCB1-FD4A-B825-DDB3C0F6D6EE}"/>
              </a:ext>
            </a:extLst>
          </p:cNvPr>
          <p:cNvSpPr/>
          <p:nvPr/>
        </p:nvSpPr>
        <p:spPr>
          <a:xfrm>
            <a:off x="2426961"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角丸四角形 63">
            <a:extLst>
              <a:ext uri="{FF2B5EF4-FFF2-40B4-BE49-F238E27FC236}">
                <a16:creationId xmlns:a16="http://schemas.microsoft.com/office/drawing/2014/main" id="{90562E49-8429-2748-A3FD-9AE09FE0A696}"/>
              </a:ext>
            </a:extLst>
          </p:cNvPr>
          <p:cNvSpPr/>
          <p:nvPr/>
        </p:nvSpPr>
        <p:spPr>
          <a:xfrm>
            <a:off x="2426961"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角丸四角形 64">
            <a:extLst>
              <a:ext uri="{FF2B5EF4-FFF2-40B4-BE49-F238E27FC236}">
                <a16:creationId xmlns:a16="http://schemas.microsoft.com/office/drawing/2014/main" id="{B376DD15-DD96-C64B-B8F4-755B1F3012BA}"/>
              </a:ext>
            </a:extLst>
          </p:cNvPr>
          <p:cNvSpPr/>
          <p:nvPr/>
        </p:nvSpPr>
        <p:spPr>
          <a:xfrm>
            <a:off x="4690389"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角丸四角形 65">
            <a:extLst>
              <a:ext uri="{FF2B5EF4-FFF2-40B4-BE49-F238E27FC236}">
                <a16:creationId xmlns:a16="http://schemas.microsoft.com/office/drawing/2014/main" id="{2B80136E-C27F-D845-99D5-26C6BB0238D0}"/>
              </a:ext>
            </a:extLst>
          </p:cNvPr>
          <p:cNvSpPr/>
          <p:nvPr/>
        </p:nvSpPr>
        <p:spPr>
          <a:xfrm>
            <a:off x="4690389"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角丸四角形 66">
            <a:extLst>
              <a:ext uri="{FF2B5EF4-FFF2-40B4-BE49-F238E27FC236}">
                <a16:creationId xmlns:a16="http://schemas.microsoft.com/office/drawing/2014/main" id="{003D6D89-8F2C-7A41-A9A8-35AB68F7D531}"/>
              </a:ext>
            </a:extLst>
          </p:cNvPr>
          <p:cNvSpPr/>
          <p:nvPr/>
        </p:nvSpPr>
        <p:spPr>
          <a:xfrm>
            <a:off x="4690389"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 67">
            <a:extLst>
              <a:ext uri="{FF2B5EF4-FFF2-40B4-BE49-F238E27FC236}">
                <a16:creationId xmlns:a16="http://schemas.microsoft.com/office/drawing/2014/main" id="{35E49C91-A0BE-2745-871F-6056784C138B}"/>
              </a:ext>
            </a:extLst>
          </p:cNvPr>
          <p:cNvSpPr/>
          <p:nvPr/>
        </p:nvSpPr>
        <p:spPr>
          <a:xfrm>
            <a:off x="6954063" y="590584"/>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角丸四角形 68">
            <a:extLst>
              <a:ext uri="{FF2B5EF4-FFF2-40B4-BE49-F238E27FC236}">
                <a16:creationId xmlns:a16="http://schemas.microsoft.com/office/drawing/2014/main" id="{162C474D-B677-D24C-81CE-01DB299024A0}"/>
              </a:ext>
            </a:extLst>
          </p:cNvPr>
          <p:cNvSpPr/>
          <p:nvPr/>
        </p:nvSpPr>
        <p:spPr>
          <a:xfrm>
            <a:off x="6954063" y="1203393"/>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角丸四角形 69">
            <a:extLst>
              <a:ext uri="{FF2B5EF4-FFF2-40B4-BE49-F238E27FC236}">
                <a16:creationId xmlns:a16="http://schemas.microsoft.com/office/drawing/2014/main" id="{2CA0D841-2D84-8D4D-AD63-7AE344B28270}"/>
              </a:ext>
            </a:extLst>
          </p:cNvPr>
          <p:cNvSpPr/>
          <p:nvPr/>
        </p:nvSpPr>
        <p:spPr>
          <a:xfrm>
            <a:off x="6954063" y="2941687"/>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7207593-15AC-2D49-9C92-14397594B8B9}"/>
              </a:ext>
            </a:extLst>
          </p:cNvPr>
          <p:cNvSpPr/>
          <p:nvPr/>
        </p:nvSpPr>
        <p:spPr>
          <a:xfrm>
            <a:off x="29192" y="365562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3" name="正方形/長方形 72">
            <a:extLst>
              <a:ext uri="{FF2B5EF4-FFF2-40B4-BE49-F238E27FC236}">
                <a16:creationId xmlns:a16="http://schemas.microsoft.com/office/drawing/2014/main" id="{9708D72D-E06E-7542-8250-8DA5FF61F7CD}"/>
              </a:ext>
            </a:extLst>
          </p:cNvPr>
          <p:cNvSpPr/>
          <p:nvPr/>
        </p:nvSpPr>
        <p:spPr>
          <a:xfrm>
            <a:off x="2301273" y="3656073"/>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4" name="正方形/長方形 73">
            <a:extLst>
              <a:ext uri="{FF2B5EF4-FFF2-40B4-BE49-F238E27FC236}">
                <a16:creationId xmlns:a16="http://schemas.microsoft.com/office/drawing/2014/main" id="{837D4FC7-332D-6449-B6D1-B063F129055D}"/>
              </a:ext>
            </a:extLst>
          </p:cNvPr>
          <p:cNvSpPr/>
          <p:nvPr/>
        </p:nvSpPr>
        <p:spPr>
          <a:xfrm>
            <a:off x="4564947"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5" name="正方形/長方形 74">
            <a:extLst>
              <a:ext uri="{FF2B5EF4-FFF2-40B4-BE49-F238E27FC236}">
                <a16:creationId xmlns:a16="http://schemas.microsoft.com/office/drawing/2014/main" id="{1BC62E6A-F8D6-2440-B12F-3682B77C8516}"/>
              </a:ext>
            </a:extLst>
          </p:cNvPr>
          <p:cNvSpPr/>
          <p:nvPr/>
        </p:nvSpPr>
        <p:spPr>
          <a:xfrm>
            <a:off x="6841804" y="3665510"/>
            <a:ext cx="2268000" cy="3168000"/>
          </a:xfrm>
          <a:prstGeom prst="rect">
            <a:avLst/>
          </a:prstGeom>
          <a:solidFill>
            <a:srgbClr val="C1E3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altLang="ja-JP" sz="2000" b="1" dirty="0">
              <a:solidFill>
                <a:schemeClr val="accent4">
                  <a:lumMod val="75000"/>
                </a:schemeClr>
              </a:solidFill>
              <a:latin typeface="MS PGothic" charset="-128"/>
              <a:ea typeface="MS PGothic" charset="-128"/>
              <a:cs typeface="MS PGothic" charset="-128"/>
            </a:endParaRPr>
          </a:p>
        </p:txBody>
      </p:sp>
      <p:sp>
        <p:nvSpPr>
          <p:cNvPr id="76" name="角丸四角形 75">
            <a:extLst>
              <a:ext uri="{FF2B5EF4-FFF2-40B4-BE49-F238E27FC236}">
                <a16:creationId xmlns:a16="http://schemas.microsoft.com/office/drawing/2014/main" id="{640073DD-D48A-4B4E-92C0-C0A5122684C8}"/>
              </a:ext>
            </a:extLst>
          </p:cNvPr>
          <p:cNvSpPr/>
          <p:nvPr/>
        </p:nvSpPr>
        <p:spPr>
          <a:xfrm>
            <a:off x="158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角丸四角形 76">
            <a:extLst>
              <a:ext uri="{FF2B5EF4-FFF2-40B4-BE49-F238E27FC236}">
                <a16:creationId xmlns:a16="http://schemas.microsoft.com/office/drawing/2014/main" id="{21418EC9-C2F0-AC47-9299-E01976670C9B}"/>
              </a:ext>
            </a:extLst>
          </p:cNvPr>
          <p:cNvSpPr/>
          <p:nvPr/>
        </p:nvSpPr>
        <p:spPr>
          <a:xfrm>
            <a:off x="158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角丸四角形 77">
            <a:extLst>
              <a:ext uri="{FF2B5EF4-FFF2-40B4-BE49-F238E27FC236}">
                <a16:creationId xmlns:a16="http://schemas.microsoft.com/office/drawing/2014/main" id="{0C5CD734-2D03-1D4D-9B14-C6F98A4F3175}"/>
              </a:ext>
            </a:extLst>
          </p:cNvPr>
          <p:cNvSpPr/>
          <p:nvPr/>
        </p:nvSpPr>
        <p:spPr>
          <a:xfrm>
            <a:off x="158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角丸四角形 78">
            <a:extLst>
              <a:ext uri="{FF2B5EF4-FFF2-40B4-BE49-F238E27FC236}">
                <a16:creationId xmlns:a16="http://schemas.microsoft.com/office/drawing/2014/main" id="{25A9A105-7DA2-5D42-9802-10699899CCF0}"/>
              </a:ext>
            </a:extLst>
          </p:cNvPr>
          <p:cNvSpPr/>
          <p:nvPr/>
        </p:nvSpPr>
        <p:spPr>
          <a:xfrm>
            <a:off x="2426961"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角丸四角形 79">
            <a:extLst>
              <a:ext uri="{FF2B5EF4-FFF2-40B4-BE49-F238E27FC236}">
                <a16:creationId xmlns:a16="http://schemas.microsoft.com/office/drawing/2014/main" id="{63487C00-4199-F94B-8968-F2987B2A47ED}"/>
              </a:ext>
            </a:extLst>
          </p:cNvPr>
          <p:cNvSpPr/>
          <p:nvPr/>
        </p:nvSpPr>
        <p:spPr>
          <a:xfrm>
            <a:off x="2426961"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角丸四角形 80">
            <a:extLst>
              <a:ext uri="{FF2B5EF4-FFF2-40B4-BE49-F238E27FC236}">
                <a16:creationId xmlns:a16="http://schemas.microsoft.com/office/drawing/2014/main" id="{DFBCD870-8573-8F4D-B176-FD1F915A41F9}"/>
              </a:ext>
            </a:extLst>
          </p:cNvPr>
          <p:cNvSpPr/>
          <p:nvPr/>
        </p:nvSpPr>
        <p:spPr>
          <a:xfrm>
            <a:off x="2426961"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角丸四角形 81">
            <a:extLst>
              <a:ext uri="{FF2B5EF4-FFF2-40B4-BE49-F238E27FC236}">
                <a16:creationId xmlns:a16="http://schemas.microsoft.com/office/drawing/2014/main" id="{910E06F1-386D-1B41-9DF8-9773E51D9D53}"/>
              </a:ext>
            </a:extLst>
          </p:cNvPr>
          <p:cNvSpPr/>
          <p:nvPr/>
        </p:nvSpPr>
        <p:spPr>
          <a:xfrm>
            <a:off x="4690389"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角丸四角形 83">
            <a:extLst>
              <a:ext uri="{FF2B5EF4-FFF2-40B4-BE49-F238E27FC236}">
                <a16:creationId xmlns:a16="http://schemas.microsoft.com/office/drawing/2014/main" id="{125B3B05-B820-1F4E-9E31-6702536382F7}"/>
              </a:ext>
            </a:extLst>
          </p:cNvPr>
          <p:cNvSpPr/>
          <p:nvPr/>
        </p:nvSpPr>
        <p:spPr>
          <a:xfrm>
            <a:off x="4690389"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角丸四角形 85">
            <a:extLst>
              <a:ext uri="{FF2B5EF4-FFF2-40B4-BE49-F238E27FC236}">
                <a16:creationId xmlns:a16="http://schemas.microsoft.com/office/drawing/2014/main" id="{5BB2B43F-88C9-0446-A453-81BA8ADF2BE8}"/>
              </a:ext>
            </a:extLst>
          </p:cNvPr>
          <p:cNvSpPr/>
          <p:nvPr/>
        </p:nvSpPr>
        <p:spPr>
          <a:xfrm>
            <a:off x="4690389"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角丸四角形 87">
            <a:extLst>
              <a:ext uri="{FF2B5EF4-FFF2-40B4-BE49-F238E27FC236}">
                <a16:creationId xmlns:a16="http://schemas.microsoft.com/office/drawing/2014/main" id="{D58FBE83-241B-D845-8561-6936FC7A7C27}"/>
              </a:ext>
            </a:extLst>
          </p:cNvPr>
          <p:cNvSpPr/>
          <p:nvPr/>
        </p:nvSpPr>
        <p:spPr>
          <a:xfrm>
            <a:off x="6954063" y="3755450"/>
            <a:ext cx="2016870" cy="5358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F27AA29-B977-EE4A-B537-35C367137AE0}"/>
              </a:ext>
            </a:extLst>
          </p:cNvPr>
          <p:cNvSpPr/>
          <p:nvPr/>
        </p:nvSpPr>
        <p:spPr>
          <a:xfrm>
            <a:off x="6954063" y="4368259"/>
            <a:ext cx="2016870" cy="1661312"/>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角丸四角形 91">
            <a:extLst>
              <a:ext uri="{FF2B5EF4-FFF2-40B4-BE49-F238E27FC236}">
                <a16:creationId xmlns:a16="http://schemas.microsoft.com/office/drawing/2014/main" id="{CF03A321-26FA-AC42-9FD7-B463C42F264C}"/>
              </a:ext>
            </a:extLst>
          </p:cNvPr>
          <p:cNvSpPr/>
          <p:nvPr/>
        </p:nvSpPr>
        <p:spPr>
          <a:xfrm>
            <a:off x="6954063" y="6106553"/>
            <a:ext cx="2016870" cy="641227"/>
          </a:xfrm>
          <a:prstGeom prst="roundRect">
            <a:avLst>
              <a:gd name="adj" fmla="val 32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C949E6BB-16D8-D840-A4BC-FE24D2DD2402}"/>
              </a:ext>
            </a:extLst>
          </p:cNvPr>
          <p:cNvSpPr txBox="1"/>
          <p:nvPr/>
        </p:nvSpPr>
        <p:spPr>
          <a:xfrm>
            <a:off x="139632" y="572376"/>
            <a:ext cx="2073117" cy="600164"/>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GP-TM-33</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アクセス制御ー物理的および環境的セキュリティ</a:t>
            </a:r>
            <a:endParaRPr lang="ja-JP" altLang="en-US" sz="1100" b="1" dirty="0">
              <a:latin typeface="MS PGothic" charset="-128"/>
              <a:ea typeface="MS PGothic" charset="-128"/>
              <a:cs typeface="MS PGothic" charset="-128"/>
            </a:endParaRPr>
          </a:p>
        </p:txBody>
      </p:sp>
      <p:sp>
        <p:nvSpPr>
          <p:cNvPr id="36" name="テキスト ボックス 35">
            <a:extLst>
              <a:ext uri="{FF2B5EF4-FFF2-40B4-BE49-F238E27FC236}">
                <a16:creationId xmlns:a16="http://schemas.microsoft.com/office/drawing/2014/main" id="{86CF0AD2-7608-E746-B2EA-6D8DFA3F7FEA}"/>
              </a:ext>
            </a:extLst>
          </p:cNvPr>
          <p:cNvSpPr txBox="1"/>
          <p:nvPr/>
        </p:nvSpPr>
        <p:spPr>
          <a:xfrm>
            <a:off x="136005" y="1289789"/>
            <a:ext cx="2076744" cy="1107996"/>
          </a:xfrm>
          <a:prstGeom prst="rect">
            <a:avLst/>
          </a:prstGeom>
          <a:noFill/>
        </p:spPr>
        <p:txBody>
          <a:bodyPr wrap="square" rtlCol="0">
            <a:spAutoFit/>
          </a:bodyPr>
          <a:lstStyle/>
          <a:p>
            <a:r>
              <a:rPr lang="ja-JP" altLang="en-US" sz="1100" b="1">
                <a:latin typeface="MS PGothic" charset="-128"/>
                <a:ea typeface="MS PGothic" charset="-128"/>
                <a:cs typeface="MS PGothic" charset="-128"/>
              </a:rPr>
              <a:t>機器は機能に必要な物理的外部ポート </a:t>
            </a:r>
            <a:r>
              <a:rPr lang="en-US" altLang="ja-JP" sz="1100" b="1" dirty="0">
                <a:latin typeface="MS PGothic" charset="-128"/>
                <a:ea typeface="MS PGothic" charset="-128"/>
                <a:cs typeface="MS PGothic" charset="-128"/>
              </a:rPr>
              <a:t>(USB</a:t>
            </a:r>
            <a:r>
              <a:rPr lang="ja-JP" altLang="en-US" sz="1100" b="1">
                <a:latin typeface="MS PGothic" charset="-128"/>
                <a:ea typeface="MS PGothic" charset="-128"/>
                <a:cs typeface="MS PGothic" charset="-128"/>
              </a:rPr>
              <a:t>など</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のみを有していることを確認する。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安全なテスト</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デバッグモードの確保し、機器への不正なアクセスを不可能にする。</a:t>
            </a:r>
            <a:endParaRPr lang="en-US" altLang="ja-JP" sz="1100" b="1" dirty="0">
              <a:latin typeface="MS PGothic" charset="-128"/>
              <a:ea typeface="MS PGothic" charset="-128"/>
              <a:cs typeface="MS PGothic" charset="-128"/>
            </a:endParaRPr>
          </a:p>
        </p:txBody>
      </p:sp>
      <p:sp>
        <p:nvSpPr>
          <p:cNvPr id="37" name="テキスト ボックス 36">
            <a:extLst>
              <a:ext uri="{FF2B5EF4-FFF2-40B4-BE49-F238E27FC236}">
                <a16:creationId xmlns:a16="http://schemas.microsoft.com/office/drawing/2014/main" id="{D4AD6141-1FF5-8A4E-A23F-21F6480EAB00}"/>
              </a:ext>
            </a:extLst>
          </p:cNvPr>
          <p:cNvSpPr txBox="1"/>
          <p:nvPr/>
        </p:nvSpPr>
        <p:spPr>
          <a:xfrm>
            <a:off x="159299" y="2955406"/>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・物理攻撃　 ・障害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誤作動</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38" name="テキスト ボックス 37">
            <a:extLst>
              <a:ext uri="{FF2B5EF4-FFF2-40B4-BE49-F238E27FC236}">
                <a16:creationId xmlns:a16="http://schemas.microsoft.com/office/drawing/2014/main" id="{C38C6A3C-3491-DC4F-8258-1A13C4ABDC06}"/>
              </a:ext>
            </a:extLst>
          </p:cNvPr>
          <p:cNvSpPr txBox="1"/>
          <p:nvPr/>
        </p:nvSpPr>
        <p:spPr>
          <a:xfrm>
            <a:off x="2400378" y="1192839"/>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送信中・保存中のデータ・情報 の機密性、信頼性、完全性の保護のため適切・効果的な暗号化を適用する。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標準化され、強力な暗号化アルゴリズムと強力な暗号鍵を適切に選択し、安全ではないプロトコルを無効にする。</a:t>
            </a:r>
            <a:endParaRPr lang="en-US" altLang="ja-JP" sz="1100" b="1" dirty="0">
              <a:latin typeface="MS PGothic" charset="-128"/>
              <a:ea typeface="MS PGothic" charset="-128"/>
              <a:cs typeface="MS PGothic" charset="-128"/>
            </a:endParaRPr>
          </a:p>
        </p:txBody>
      </p:sp>
      <p:sp>
        <p:nvSpPr>
          <p:cNvPr id="39" name="テキスト ボックス 38">
            <a:extLst>
              <a:ext uri="{FF2B5EF4-FFF2-40B4-BE49-F238E27FC236}">
                <a16:creationId xmlns:a16="http://schemas.microsoft.com/office/drawing/2014/main" id="{D963DC0D-79DA-504D-8C63-D0FC1D883D8A}"/>
              </a:ext>
            </a:extLst>
          </p:cNvPr>
          <p:cNvSpPr txBox="1"/>
          <p:nvPr/>
        </p:nvSpPr>
        <p:spPr>
          <a:xfrm>
            <a:off x="2423672" y="2904838"/>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40" name="テキスト ボックス 39">
            <a:extLst>
              <a:ext uri="{FF2B5EF4-FFF2-40B4-BE49-F238E27FC236}">
                <a16:creationId xmlns:a16="http://schemas.microsoft.com/office/drawing/2014/main" id="{A1A0B38D-F672-4F47-B5D0-E4CCBDD504A3}"/>
              </a:ext>
            </a:extLst>
          </p:cNvPr>
          <p:cNvSpPr txBox="1"/>
          <p:nvPr/>
        </p:nvSpPr>
        <p:spPr>
          <a:xfrm>
            <a:off x="2404005" y="585308"/>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GP-TM-34</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暗号化</a:t>
            </a:r>
            <a:endParaRPr lang="ja-JP" altLang="en-US" sz="1100" b="1" dirty="0">
              <a:latin typeface="MS PGothic" charset="-128"/>
              <a:ea typeface="MS PGothic" charset="-128"/>
              <a:cs typeface="MS PGothic" charset="-128"/>
            </a:endParaRPr>
          </a:p>
        </p:txBody>
      </p:sp>
      <p:sp>
        <p:nvSpPr>
          <p:cNvPr id="41" name="テキスト ボックス 40">
            <a:extLst>
              <a:ext uri="{FF2B5EF4-FFF2-40B4-BE49-F238E27FC236}">
                <a16:creationId xmlns:a16="http://schemas.microsoft.com/office/drawing/2014/main" id="{C78783E9-226B-C947-8A13-0BFB35B68BB0}"/>
              </a:ext>
            </a:extLst>
          </p:cNvPr>
          <p:cNvSpPr txBox="1"/>
          <p:nvPr/>
        </p:nvSpPr>
        <p:spPr>
          <a:xfrm>
            <a:off x="4677905" y="1239221"/>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暗号鍵を安全に管理する。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暗号化鍵の管理は鍵の生成、配布、保管、保守管理を含む。</a:t>
            </a:r>
            <a:endParaRPr lang="en-US" altLang="ja-JP" sz="1100" b="1" dirty="0">
              <a:latin typeface="MS PGothic" charset="-128"/>
              <a:ea typeface="MS PGothic" charset="-128"/>
              <a:cs typeface="MS PGothic" charset="-128"/>
            </a:endParaRPr>
          </a:p>
        </p:txBody>
      </p:sp>
      <p:sp>
        <p:nvSpPr>
          <p:cNvPr id="42" name="テキスト ボックス 41">
            <a:extLst>
              <a:ext uri="{FF2B5EF4-FFF2-40B4-BE49-F238E27FC236}">
                <a16:creationId xmlns:a16="http://schemas.microsoft.com/office/drawing/2014/main" id="{966F99BE-908E-3E47-B722-1BD6B29F7DBB}"/>
              </a:ext>
            </a:extLst>
          </p:cNvPr>
          <p:cNvSpPr txBox="1"/>
          <p:nvPr/>
        </p:nvSpPr>
        <p:spPr>
          <a:xfrm>
            <a:off x="4701199" y="2904838"/>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43" name="テキスト ボックス 42">
            <a:extLst>
              <a:ext uri="{FF2B5EF4-FFF2-40B4-BE49-F238E27FC236}">
                <a16:creationId xmlns:a16="http://schemas.microsoft.com/office/drawing/2014/main" id="{F6424DE1-43BF-6641-A59B-441819D1F426}"/>
              </a:ext>
            </a:extLst>
          </p:cNvPr>
          <p:cNvSpPr txBox="1"/>
          <p:nvPr/>
        </p:nvSpPr>
        <p:spPr>
          <a:xfrm>
            <a:off x="4681532" y="585308"/>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GP-TM-35</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暗号化</a:t>
            </a:r>
            <a:endParaRPr lang="ja-JP" altLang="en-US" sz="1100" b="1" dirty="0">
              <a:latin typeface="MS PGothic" charset="-128"/>
              <a:ea typeface="MS PGothic" charset="-128"/>
              <a:cs typeface="MS PGothic" charset="-128"/>
            </a:endParaRPr>
          </a:p>
        </p:txBody>
      </p:sp>
      <p:sp>
        <p:nvSpPr>
          <p:cNvPr id="44" name="テキスト ボックス 43">
            <a:extLst>
              <a:ext uri="{FF2B5EF4-FFF2-40B4-BE49-F238E27FC236}">
                <a16:creationId xmlns:a16="http://schemas.microsoft.com/office/drawing/2014/main" id="{8EB585B0-12E4-7C46-95FF-CBBA67C7480A}"/>
              </a:ext>
            </a:extLst>
          </p:cNvPr>
          <p:cNvSpPr txBox="1"/>
          <p:nvPr/>
        </p:nvSpPr>
        <p:spPr>
          <a:xfrm>
            <a:off x="6928110" y="1235604"/>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軽量な暗号化とセキュリティ技術 </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セキュアな</a:t>
            </a:r>
            <a:r>
              <a:rPr lang="en-US" altLang="ja-JP" sz="1100" b="1" dirty="0">
                <a:latin typeface="MS PGothic" charset="-128"/>
                <a:ea typeface="MS PGothic" charset="-128"/>
                <a:cs typeface="MS PGothic" charset="-128"/>
              </a:rPr>
              <a:t>ID</a:t>
            </a:r>
            <a:r>
              <a:rPr lang="ja-JP" altLang="en-US" sz="1100" b="1">
                <a:latin typeface="MS PGothic" charset="-128"/>
                <a:ea typeface="MS PGothic" charset="-128"/>
                <a:cs typeface="MS PGothic" charset="-128"/>
              </a:rPr>
              <a:t>、設定など</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に互換性がある機器を構築する。一方で管理作業を最小化し、ユーザビリティを最大化する。</a:t>
            </a:r>
            <a:endParaRPr lang="en-US" altLang="ja-JP" sz="1100" b="1" dirty="0">
              <a:latin typeface="MS PGothic" charset="-128"/>
              <a:ea typeface="MS PGothic" charset="-128"/>
              <a:cs typeface="MS PGothic" charset="-128"/>
            </a:endParaRPr>
          </a:p>
        </p:txBody>
      </p:sp>
      <p:sp>
        <p:nvSpPr>
          <p:cNvPr id="45" name="テキスト ボックス 44">
            <a:extLst>
              <a:ext uri="{FF2B5EF4-FFF2-40B4-BE49-F238E27FC236}">
                <a16:creationId xmlns:a16="http://schemas.microsoft.com/office/drawing/2014/main" id="{1D40187D-17A1-F340-915A-0EC0E604769B}"/>
              </a:ext>
            </a:extLst>
          </p:cNvPr>
          <p:cNvSpPr txBox="1"/>
          <p:nvPr/>
        </p:nvSpPr>
        <p:spPr>
          <a:xfrm>
            <a:off x="6951404" y="2901221"/>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不正使用</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46" name="テキスト ボックス 45">
            <a:extLst>
              <a:ext uri="{FF2B5EF4-FFF2-40B4-BE49-F238E27FC236}">
                <a16:creationId xmlns:a16="http://schemas.microsoft.com/office/drawing/2014/main" id="{931A3975-26CC-184A-AE4D-1A9E0CE90EC9}"/>
              </a:ext>
            </a:extLst>
          </p:cNvPr>
          <p:cNvSpPr txBox="1"/>
          <p:nvPr/>
        </p:nvSpPr>
        <p:spPr>
          <a:xfrm>
            <a:off x="6931737" y="581691"/>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GP-TM-36</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暗号化</a:t>
            </a:r>
            <a:endParaRPr lang="ja-JP" altLang="en-US" sz="1100" b="1" dirty="0">
              <a:latin typeface="MS PGothic" charset="-128"/>
              <a:ea typeface="MS PGothic" charset="-128"/>
              <a:cs typeface="MS PGothic" charset="-128"/>
            </a:endParaRPr>
          </a:p>
        </p:txBody>
      </p:sp>
      <p:sp>
        <p:nvSpPr>
          <p:cNvPr id="47" name="テキスト ボックス 46">
            <a:extLst>
              <a:ext uri="{FF2B5EF4-FFF2-40B4-BE49-F238E27FC236}">
                <a16:creationId xmlns:a16="http://schemas.microsoft.com/office/drawing/2014/main" id="{9D409936-A0FA-AB48-B38F-9BFC5AC98E4C}"/>
              </a:ext>
            </a:extLst>
          </p:cNvPr>
          <p:cNvSpPr txBox="1"/>
          <p:nvPr/>
        </p:nvSpPr>
        <p:spPr>
          <a:xfrm>
            <a:off x="136005" y="4424269"/>
            <a:ext cx="2076744" cy="938719"/>
          </a:xfrm>
          <a:prstGeom prst="rect">
            <a:avLst/>
          </a:prstGeom>
          <a:noFill/>
        </p:spPr>
        <p:txBody>
          <a:bodyPr wrap="square" rtlCol="0">
            <a:spAutoFit/>
          </a:bodyPr>
          <a:lstStyle/>
          <a:p>
            <a:r>
              <a:rPr lang="ja-JP" altLang="en-US" sz="1100" b="1">
                <a:latin typeface="MS PGothic" charset="-128"/>
                <a:ea typeface="MS PGothic" charset="-128"/>
                <a:cs typeface="MS PGothic" charset="-128"/>
              </a:rPr>
              <a:t>拡張可能な鍵管理計画をサポートする。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極小型センサノードには制限が多く、全セキュリティ機能の実装が不可能であることを考慮する。</a:t>
            </a:r>
            <a:endParaRPr lang="en-US" altLang="ja-JP" sz="1100" b="1" dirty="0">
              <a:latin typeface="MS PGothic" charset="-128"/>
              <a:ea typeface="MS PGothic" charset="-128"/>
              <a:cs typeface="MS PGothic" charset="-128"/>
            </a:endParaRPr>
          </a:p>
        </p:txBody>
      </p:sp>
      <p:sp>
        <p:nvSpPr>
          <p:cNvPr id="48" name="テキスト ボックス 47">
            <a:extLst>
              <a:ext uri="{FF2B5EF4-FFF2-40B4-BE49-F238E27FC236}">
                <a16:creationId xmlns:a16="http://schemas.microsoft.com/office/drawing/2014/main" id="{84DF136A-58B6-3543-9689-F7850D4D66E9}"/>
              </a:ext>
            </a:extLst>
          </p:cNvPr>
          <p:cNvSpPr txBox="1"/>
          <p:nvPr/>
        </p:nvSpPr>
        <p:spPr>
          <a:xfrm>
            <a:off x="159299" y="6089886"/>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49" name="テキスト ボックス 48">
            <a:extLst>
              <a:ext uri="{FF2B5EF4-FFF2-40B4-BE49-F238E27FC236}">
                <a16:creationId xmlns:a16="http://schemas.microsoft.com/office/drawing/2014/main" id="{2AE28D8C-4EED-1748-8C03-5F1F873946B4}"/>
              </a:ext>
            </a:extLst>
          </p:cNvPr>
          <p:cNvSpPr txBox="1"/>
          <p:nvPr/>
        </p:nvSpPr>
        <p:spPr>
          <a:xfrm>
            <a:off x="139632" y="3770356"/>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GP-TM-37</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暗号化</a:t>
            </a:r>
            <a:endParaRPr lang="ja-JP" altLang="en-US" sz="1100" b="1" dirty="0">
              <a:latin typeface="MS PGothic" charset="-128"/>
              <a:ea typeface="MS PGothic" charset="-128"/>
              <a:cs typeface="MS PGothic" charset="-128"/>
            </a:endParaRPr>
          </a:p>
        </p:txBody>
      </p:sp>
      <p:sp>
        <p:nvSpPr>
          <p:cNvPr id="50" name="テキスト ボックス 49">
            <a:extLst>
              <a:ext uri="{FF2B5EF4-FFF2-40B4-BE49-F238E27FC236}">
                <a16:creationId xmlns:a16="http://schemas.microsoft.com/office/drawing/2014/main" id="{1F855F62-BD41-4C46-A32B-17BA30359849}"/>
              </a:ext>
            </a:extLst>
          </p:cNvPr>
          <p:cNvSpPr txBox="1"/>
          <p:nvPr/>
        </p:nvSpPr>
        <p:spPr>
          <a:xfrm>
            <a:off x="2400378" y="4366442"/>
            <a:ext cx="2076744" cy="1446550"/>
          </a:xfrm>
          <a:prstGeom prst="rect">
            <a:avLst/>
          </a:prstGeom>
          <a:noFill/>
        </p:spPr>
        <p:txBody>
          <a:bodyPr wrap="square" rtlCol="0">
            <a:spAutoFit/>
          </a:bodyPr>
          <a:lstStyle/>
          <a:p>
            <a:r>
              <a:rPr lang="ja-JP" altLang="en-US" sz="1100" b="1">
                <a:latin typeface="MS PGothic" charset="-128"/>
                <a:ea typeface="MS PGothic" charset="-128"/>
                <a:cs typeface="MS PGothic" charset="-128"/>
              </a:rPr>
              <a:t>ネットワーク上の送信中情報・</a:t>
            </a:r>
            <a:r>
              <a:rPr lang="en-US" altLang="ja-JP" sz="1100" b="1" dirty="0">
                <a:latin typeface="MS PGothic" charset="-128"/>
                <a:ea typeface="MS PGothic" charset="-128"/>
                <a:cs typeface="MS PGothic" charset="-128"/>
              </a:rPr>
              <a:t>IoT</a:t>
            </a:r>
            <a:r>
              <a:rPr lang="ja-JP" altLang="en-US" sz="1100" b="1">
                <a:latin typeface="MS PGothic" charset="-128"/>
                <a:ea typeface="MS PGothic" charset="-128"/>
                <a:cs typeface="MS PGothic" charset="-128"/>
              </a:rPr>
              <a:t>アプリケーションやクラウドの保存情報に対するセキュリティ要件を保証する。</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データ暗号化により、リプレイ、傍受、パケット盗聴、通信傍受、盗聴などのネットワーク脅威を最小化する。</a:t>
            </a:r>
            <a:endParaRPr lang="en-US" altLang="ja-JP" sz="1100" b="1" dirty="0">
              <a:latin typeface="MS PGothic" charset="-128"/>
              <a:ea typeface="MS PGothic" charset="-128"/>
              <a:cs typeface="MS PGothic" charset="-128"/>
            </a:endParaRPr>
          </a:p>
        </p:txBody>
      </p:sp>
      <p:sp>
        <p:nvSpPr>
          <p:cNvPr id="51" name="テキスト ボックス 50">
            <a:extLst>
              <a:ext uri="{FF2B5EF4-FFF2-40B4-BE49-F238E27FC236}">
                <a16:creationId xmlns:a16="http://schemas.microsoft.com/office/drawing/2014/main" id="{4C64C6E9-1FCB-914F-ADBA-BE3838A2976B}"/>
              </a:ext>
            </a:extLst>
          </p:cNvPr>
          <p:cNvSpPr txBox="1"/>
          <p:nvPr/>
        </p:nvSpPr>
        <p:spPr>
          <a:xfrm>
            <a:off x="2423672" y="6078441"/>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・不正行為</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使用　・障害</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誤作動</a:t>
            </a: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p:txBody>
      </p:sp>
      <p:sp>
        <p:nvSpPr>
          <p:cNvPr id="52" name="テキスト ボックス 51">
            <a:extLst>
              <a:ext uri="{FF2B5EF4-FFF2-40B4-BE49-F238E27FC236}">
                <a16:creationId xmlns:a16="http://schemas.microsoft.com/office/drawing/2014/main" id="{F9A403AD-4C2B-6F4B-B71F-ECCF4E6E8C1C}"/>
              </a:ext>
            </a:extLst>
          </p:cNvPr>
          <p:cNvSpPr txBox="1"/>
          <p:nvPr/>
        </p:nvSpPr>
        <p:spPr>
          <a:xfrm>
            <a:off x="2404005" y="3758911"/>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GP-TM-38</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安全性および信頼性の高い通信</a:t>
            </a:r>
            <a:endParaRPr lang="ja-JP" altLang="en-US" sz="1100" b="1" dirty="0">
              <a:latin typeface="MS PGothic" charset="-128"/>
              <a:ea typeface="MS PGothic" charset="-128"/>
              <a:cs typeface="MS PGothic" charset="-128"/>
            </a:endParaRPr>
          </a:p>
        </p:txBody>
      </p:sp>
      <p:sp>
        <p:nvSpPr>
          <p:cNvPr id="53" name="テキスト ボックス 52">
            <a:extLst>
              <a:ext uri="{FF2B5EF4-FFF2-40B4-BE49-F238E27FC236}">
                <a16:creationId xmlns:a16="http://schemas.microsoft.com/office/drawing/2014/main" id="{C265F458-45A2-7146-9761-282B4BEC3099}"/>
              </a:ext>
            </a:extLst>
          </p:cNvPr>
          <p:cNvSpPr txBox="1"/>
          <p:nvPr/>
        </p:nvSpPr>
        <p:spPr>
          <a:xfrm>
            <a:off x="4649062" y="4410207"/>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暗号化用</a:t>
            </a:r>
            <a:r>
              <a:rPr lang="en-US" altLang="ja-JP" sz="1100" b="1" dirty="0">
                <a:latin typeface="MS PGothic" charset="-128"/>
                <a:ea typeface="MS PGothic" charset="-128"/>
                <a:cs typeface="MS PGothic" charset="-128"/>
              </a:rPr>
              <a:t>TLS</a:t>
            </a:r>
            <a:r>
              <a:rPr lang="ja-JP" altLang="en-US" sz="1100" b="1">
                <a:latin typeface="MS PGothic" charset="-128"/>
                <a:ea typeface="MS PGothic" charset="-128"/>
                <a:cs typeface="MS PGothic" charset="-128"/>
              </a:rPr>
              <a:t>などの最新の標準化セキュリティプロトコルを利用し通信セキュリティを確保する。</a:t>
            </a:r>
            <a:endParaRPr lang="en-US" altLang="ja-JP" sz="1100" b="1" dirty="0">
              <a:latin typeface="MS PGothic" charset="-128"/>
              <a:ea typeface="MS PGothic" charset="-128"/>
              <a:cs typeface="MS PGothic" charset="-128"/>
            </a:endParaRPr>
          </a:p>
        </p:txBody>
      </p:sp>
      <p:sp>
        <p:nvSpPr>
          <p:cNvPr id="54" name="テキスト ボックス 53">
            <a:extLst>
              <a:ext uri="{FF2B5EF4-FFF2-40B4-BE49-F238E27FC236}">
                <a16:creationId xmlns:a16="http://schemas.microsoft.com/office/drawing/2014/main" id="{E971E060-2B1F-954E-B64F-EAA9EF4DB1D7}"/>
              </a:ext>
            </a:extLst>
          </p:cNvPr>
          <p:cNvSpPr txBox="1"/>
          <p:nvPr/>
        </p:nvSpPr>
        <p:spPr>
          <a:xfrm>
            <a:off x="4672356" y="6075824"/>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endParaRPr lang="ja-JP" altLang="en-US" sz="1100" b="1">
              <a:latin typeface="MS PGothic" charset="-128"/>
              <a:ea typeface="MS PGothic" charset="-128"/>
              <a:cs typeface="MS PGothic" charset="-128"/>
            </a:endParaRPr>
          </a:p>
        </p:txBody>
      </p:sp>
      <p:sp>
        <p:nvSpPr>
          <p:cNvPr id="55" name="テキスト ボックス 54">
            <a:extLst>
              <a:ext uri="{FF2B5EF4-FFF2-40B4-BE49-F238E27FC236}">
                <a16:creationId xmlns:a16="http://schemas.microsoft.com/office/drawing/2014/main" id="{9DE9FA42-C0F6-7041-BD30-AC86B9EAB0F2}"/>
              </a:ext>
            </a:extLst>
          </p:cNvPr>
          <p:cNvSpPr txBox="1"/>
          <p:nvPr/>
        </p:nvSpPr>
        <p:spPr>
          <a:xfrm>
            <a:off x="4652689" y="3756294"/>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GP-TM-39</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安全性および信頼性の高い通信</a:t>
            </a:r>
            <a:endParaRPr lang="ja-JP" altLang="en-US" sz="1100" b="1" dirty="0">
              <a:latin typeface="MS PGothic" charset="-128"/>
              <a:ea typeface="MS PGothic" charset="-128"/>
              <a:cs typeface="MS PGothic" charset="-128"/>
            </a:endParaRPr>
          </a:p>
        </p:txBody>
      </p:sp>
      <p:sp>
        <p:nvSpPr>
          <p:cNvPr id="56" name="テキスト ボックス 55">
            <a:extLst>
              <a:ext uri="{FF2B5EF4-FFF2-40B4-BE49-F238E27FC236}">
                <a16:creationId xmlns:a16="http://schemas.microsoft.com/office/drawing/2014/main" id="{61EBD16E-83C0-184E-8E31-A710E27959BA}"/>
              </a:ext>
            </a:extLst>
          </p:cNvPr>
          <p:cNvSpPr txBox="1"/>
          <p:nvPr/>
        </p:nvSpPr>
        <p:spPr>
          <a:xfrm>
            <a:off x="6928110" y="4399539"/>
            <a:ext cx="2076744" cy="600164"/>
          </a:xfrm>
          <a:prstGeom prst="rect">
            <a:avLst/>
          </a:prstGeom>
          <a:noFill/>
        </p:spPr>
        <p:txBody>
          <a:bodyPr wrap="square" rtlCol="0">
            <a:spAutoFit/>
          </a:bodyPr>
          <a:lstStyle/>
          <a:p>
            <a:r>
              <a:rPr lang="ja-JP" altLang="en-US" sz="1100" b="1">
                <a:latin typeface="MS PGothic" charset="-128"/>
                <a:ea typeface="MS PGothic" charset="-128"/>
                <a:cs typeface="MS PGothic" charset="-128"/>
              </a:rPr>
              <a:t>認証情報が内部・外部ネットワーク通信上で漏洩しない状況を確保する。</a:t>
            </a:r>
            <a:endParaRPr lang="en-US" altLang="ja-JP" sz="1100" b="1" dirty="0">
              <a:latin typeface="MS PGothic" charset="-128"/>
              <a:ea typeface="MS PGothic" charset="-128"/>
              <a:cs typeface="MS PGothic" charset="-128"/>
            </a:endParaRPr>
          </a:p>
        </p:txBody>
      </p:sp>
      <p:sp>
        <p:nvSpPr>
          <p:cNvPr id="57" name="テキスト ボックス 56">
            <a:extLst>
              <a:ext uri="{FF2B5EF4-FFF2-40B4-BE49-F238E27FC236}">
                <a16:creationId xmlns:a16="http://schemas.microsoft.com/office/drawing/2014/main" id="{3CD3D397-694B-8D4F-8D50-48597046444B}"/>
              </a:ext>
            </a:extLst>
          </p:cNvPr>
          <p:cNvSpPr txBox="1"/>
          <p:nvPr/>
        </p:nvSpPr>
        <p:spPr>
          <a:xfrm>
            <a:off x="6951404" y="6065156"/>
            <a:ext cx="2101183" cy="600164"/>
          </a:xfrm>
          <a:prstGeom prst="rect">
            <a:avLst/>
          </a:prstGeom>
          <a:noFill/>
        </p:spPr>
        <p:txBody>
          <a:bodyPr wrap="square" rtlCol="0">
            <a:spAutoFit/>
          </a:bodyPr>
          <a:lstStyle/>
          <a:p>
            <a:r>
              <a:rPr lang="ja-JP" altLang="en-US" sz="1100" b="1">
                <a:solidFill>
                  <a:srgbClr val="00B0F0"/>
                </a:solidFill>
                <a:latin typeface="MS PGothic" charset="-128"/>
                <a:ea typeface="MS PGothic" charset="-128"/>
                <a:cs typeface="MS PGothic" charset="-128"/>
              </a:rPr>
              <a:t>主な脅威対象</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・盗聴</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傍受</a:t>
            </a:r>
            <a:r>
              <a:rPr lang="en-US" altLang="ja-JP" sz="1100" b="1" dirty="0">
                <a:latin typeface="MS PGothic" charset="-128"/>
                <a:ea typeface="MS PGothic" charset="-128"/>
                <a:cs typeface="MS PGothic" charset="-128"/>
              </a:rPr>
              <a:t>/</a:t>
            </a:r>
            <a:r>
              <a:rPr lang="ja-JP" altLang="en-US" sz="1100" b="1">
                <a:latin typeface="MS PGothic" charset="-128"/>
                <a:ea typeface="MS PGothic" charset="-128"/>
                <a:cs typeface="MS PGothic" charset="-128"/>
              </a:rPr>
              <a:t>ハッキング</a:t>
            </a:r>
          </a:p>
          <a:p>
            <a:r>
              <a:rPr lang="ja-JP" altLang="en-US" sz="1100" b="1">
                <a:latin typeface="MS PGothic" charset="-128"/>
                <a:ea typeface="MS PGothic" charset="-128"/>
                <a:cs typeface="MS PGothic" charset="-128"/>
              </a:rPr>
              <a:t>・損害 </a:t>
            </a:r>
            <a:r>
              <a:rPr lang="en-US" altLang="ja-JP" sz="1100" b="1" dirty="0">
                <a:latin typeface="MS PGothic" charset="-128"/>
                <a:ea typeface="MS PGothic" charset="-128"/>
                <a:cs typeface="MS PGothic" charset="-128"/>
              </a:rPr>
              <a:t>/ </a:t>
            </a:r>
            <a:r>
              <a:rPr lang="ja-JP" altLang="en-US" sz="1100" b="1">
                <a:latin typeface="MS PGothic" charset="-128"/>
                <a:ea typeface="MS PGothic" charset="-128"/>
                <a:cs typeface="MS PGothic" charset="-128"/>
              </a:rPr>
              <a:t>損失 </a:t>
            </a:r>
            <a:r>
              <a:rPr lang="en-US" altLang="ja-JP" sz="1100" b="1" dirty="0">
                <a:latin typeface="MS PGothic" charset="-128"/>
                <a:ea typeface="MS PGothic" charset="-128"/>
                <a:cs typeface="MS PGothic" charset="-128"/>
              </a:rPr>
              <a:t>(IT</a:t>
            </a:r>
            <a:r>
              <a:rPr lang="ja-JP" altLang="en-US" sz="1100" b="1">
                <a:latin typeface="MS PGothic" charset="-128"/>
                <a:ea typeface="MS PGothic" charset="-128"/>
                <a:cs typeface="MS PGothic" charset="-128"/>
              </a:rPr>
              <a:t>資産</a:t>
            </a:r>
            <a:r>
              <a:rPr lang="en-US" altLang="ja-JP" sz="1100" b="1" dirty="0">
                <a:latin typeface="MS PGothic" charset="-128"/>
                <a:ea typeface="MS PGothic" charset="-128"/>
                <a:cs typeface="MS PGothic" charset="-128"/>
              </a:rPr>
              <a:t>)</a:t>
            </a:r>
            <a:endParaRPr lang="ja-JP" altLang="en-US" sz="1100" b="1">
              <a:latin typeface="MS PGothic" charset="-128"/>
              <a:ea typeface="MS PGothic" charset="-128"/>
              <a:cs typeface="MS PGothic" charset="-128"/>
            </a:endParaRPr>
          </a:p>
        </p:txBody>
      </p:sp>
      <p:sp>
        <p:nvSpPr>
          <p:cNvPr id="58" name="テキスト ボックス 57">
            <a:extLst>
              <a:ext uri="{FF2B5EF4-FFF2-40B4-BE49-F238E27FC236}">
                <a16:creationId xmlns:a16="http://schemas.microsoft.com/office/drawing/2014/main" id="{96C213E7-A199-764D-8AE2-3005B2EE785B}"/>
              </a:ext>
            </a:extLst>
          </p:cNvPr>
          <p:cNvSpPr txBox="1"/>
          <p:nvPr/>
        </p:nvSpPr>
        <p:spPr>
          <a:xfrm>
            <a:off x="6931737" y="3745626"/>
            <a:ext cx="2212263" cy="430887"/>
          </a:xfrm>
          <a:prstGeom prst="rect">
            <a:avLst/>
          </a:prstGeom>
          <a:noFill/>
        </p:spPr>
        <p:txBody>
          <a:bodyPr wrap="square" rtlCol="0">
            <a:spAutoFit/>
          </a:bodyPr>
          <a:lstStyle/>
          <a:p>
            <a:r>
              <a:rPr lang="en-US" altLang="ja-JP" sz="1100" b="1" dirty="0">
                <a:solidFill>
                  <a:srgbClr val="00B0F0"/>
                </a:solidFill>
                <a:latin typeface="MS PGothic" charset="-128"/>
                <a:ea typeface="MS PGothic" charset="-128"/>
                <a:cs typeface="MS PGothic" charset="-128"/>
              </a:rPr>
              <a:t>GP-TM-40</a:t>
            </a:r>
            <a:r>
              <a:rPr lang="ja-JP" altLang="en-US" sz="1100" b="1">
                <a:solidFill>
                  <a:srgbClr val="00B0F0"/>
                </a:solidFill>
                <a:latin typeface="MS PGothic" charset="-128"/>
                <a:ea typeface="MS PGothic" charset="-128"/>
                <a:cs typeface="MS PGothic" charset="-128"/>
              </a:rPr>
              <a:t>（技術）</a:t>
            </a:r>
            <a:endParaRPr lang="en-US" altLang="ja-JP" sz="1100" b="1" dirty="0">
              <a:latin typeface="MS PGothic" charset="-128"/>
              <a:ea typeface="MS PGothic" charset="-128"/>
              <a:cs typeface="MS PGothic" charset="-128"/>
            </a:endParaRPr>
          </a:p>
          <a:p>
            <a:r>
              <a:rPr lang="ja-JP" altLang="en-US" sz="1100" b="1">
                <a:latin typeface="MS PGothic" charset="-128"/>
                <a:ea typeface="MS PGothic" charset="-128"/>
                <a:cs typeface="MS PGothic" charset="-128"/>
              </a:rPr>
              <a:t>安全性および信頼性の高い通信</a:t>
            </a:r>
            <a:endParaRPr lang="ja-JP" altLang="en-US" sz="1100" b="1" dirty="0">
              <a:latin typeface="MS PGothic" charset="-128"/>
              <a:ea typeface="MS PGothic" charset="-128"/>
              <a:cs typeface="MS PGothic" charset="-128"/>
            </a:endParaRPr>
          </a:p>
        </p:txBody>
      </p:sp>
    </p:spTree>
    <p:extLst>
      <p:ext uri="{BB962C8B-B14F-4D97-AF65-F5344CB8AC3E}">
        <p14:creationId xmlns:p14="http://schemas.microsoft.com/office/powerpoint/2010/main" val="3396056312"/>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ホワイ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72912</TotalTime>
  <Words>4250</Words>
  <Application>Microsoft Macintosh PowerPoint</Application>
  <PresentationFormat>画面に合わせる (4:3)</PresentationFormat>
  <Paragraphs>650</Paragraphs>
  <Slides>18</Slides>
  <Notes>18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18</vt:i4>
      </vt:variant>
    </vt:vector>
  </HeadingPairs>
  <TitlesOfParts>
    <vt:vector size="26" baseType="lpstr">
      <vt:lpstr>MS PGothic</vt:lpstr>
      <vt:lpstr>Yu Gothic</vt:lpstr>
      <vt:lpstr>Yu Gothic</vt:lpstr>
      <vt:lpstr>游ゴシック Light</vt:lpstr>
      <vt:lpstr>Arial</vt:lpstr>
      <vt:lpstr>Calibri</vt:lpstr>
      <vt:lpstr>Calibri Light</vt:lpstr>
      <vt:lpstr>ホワイト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Microsoft Office ユーザー</dc:creator>
  <cp:lastModifiedBy>Microsoft Office ユーザー</cp:lastModifiedBy>
  <cp:revision>408</cp:revision>
  <cp:lastPrinted>2017-09-10T13:56:28Z</cp:lastPrinted>
  <dcterms:created xsi:type="dcterms:W3CDTF">2017-04-24T01:48:29Z</dcterms:created>
  <dcterms:modified xsi:type="dcterms:W3CDTF">2019-01-27T10:04:09Z</dcterms:modified>
</cp:coreProperties>
</file>