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8"/>
  </p:notesMasterIdLst>
  <p:handoutMasterIdLst>
    <p:handoutMasterId r:id="rId9"/>
  </p:handoutMasterIdLst>
  <p:sldIdLst>
    <p:sldId id="451" r:id="rId2"/>
    <p:sldId id="497" r:id="rId3"/>
    <p:sldId id="514" r:id="rId4"/>
    <p:sldId id="512" r:id="rId5"/>
    <p:sldId id="515" r:id="rId6"/>
    <p:sldId id="513"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9000"/>
    <a:srgbClr val="FFF2CC"/>
    <a:srgbClr val="FFE7F6"/>
    <a:srgbClr val="F7D5F7"/>
    <a:srgbClr val="F7E0D7"/>
    <a:srgbClr val="FF04C1"/>
    <a:srgbClr val="FFC1F3"/>
    <a:srgbClr val="FFA4FF"/>
    <a:srgbClr val="7EDBF0"/>
    <a:srgbClr val="AD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2"/>
    <p:restoredTop sz="77006"/>
  </p:normalViewPr>
  <p:slideViewPr>
    <p:cSldViewPr snapToGrid="0" snapToObjects="1">
      <p:cViewPr varScale="1">
        <p:scale>
          <a:sx n="85" d="100"/>
          <a:sy n="85" d="100"/>
        </p:scale>
        <p:origin x="4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D61E7A-B278-EA43-AA0B-EB1B28620DC3}" type="datetimeFigureOut">
              <a:rPr kumimoji="1" lang="ja-JP" altLang="en-US" smtClean="0"/>
              <a:t>2019/1/27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1CAB6-A8D3-644B-8A6A-C75C3BDEC015}" type="slidenum">
              <a:rPr kumimoji="1" lang="ja-JP" altLang="en-US" smtClean="0"/>
              <a:t>‹#›</a:t>
            </a:fld>
            <a:endParaRPr kumimoji="1" lang="ja-JP" altLang="en-US"/>
          </a:p>
        </p:txBody>
      </p:sp>
    </p:spTree>
    <p:extLst>
      <p:ext uri="{BB962C8B-B14F-4D97-AF65-F5344CB8AC3E}">
        <p14:creationId xmlns:p14="http://schemas.microsoft.com/office/powerpoint/2010/main" val="168059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8082-82E7-F746-A8A4-E914AEEEDAC6}" type="datetimeFigureOut">
              <a:rPr kumimoji="1" lang="ja-JP" altLang="en-US" smtClean="0"/>
              <a:t>2019/1/27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9AAC-A361-DC4F-99DD-F2A7F824C35D}" type="slidenum">
              <a:rPr kumimoji="1" lang="ja-JP" altLang="en-US" smtClean="0"/>
              <a:t>‹#›</a:t>
            </a:fld>
            <a:endParaRPr kumimoji="1" lang="ja-JP" altLang="en-US"/>
          </a:p>
        </p:txBody>
      </p:sp>
    </p:spTree>
    <p:extLst>
      <p:ext uri="{BB962C8B-B14F-4D97-AF65-F5344CB8AC3E}">
        <p14:creationId xmlns:p14="http://schemas.microsoft.com/office/powerpoint/2010/main" val="73342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a:t>
            </a:fld>
            <a:endParaRPr kumimoji="1" lang="ja-JP" altLang="en-US"/>
          </a:p>
        </p:txBody>
      </p:sp>
    </p:spTree>
    <p:extLst>
      <p:ext uri="{BB962C8B-B14F-4D97-AF65-F5344CB8AC3E}">
        <p14:creationId xmlns:p14="http://schemas.microsoft.com/office/powerpoint/2010/main" val="389202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a:t>
            </a:fld>
            <a:endParaRPr kumimoji="1" lang="ja-JP" altLang="en-US"/>
          </a:p>
        </p:txBody>
      </p:sp>
    </p:spTree>
    <p:extLst>
      <p:ext uri="{BB962C8B-B14F-4D97-AF65-F5344CB8AC3E}">
        <p14:creationId xmlns:p14="http://schemas.microsoft.com/office/powerpoint/2010/main" val="186411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a:t>
            </a:fld>
            <a:endParaRPr kumimoji="1" lang="ja-JP" altLang="en-US"/>
          </a:p>
        </p:txBody>
      </p:sp>
    </p:spTree>
    <p:extLst>
      <p:ext uri="{BB962C8B-B14F-4D97-AF65-F5344CB8AC3E}">
        <p14:creationId xmlns:p14="http://schemas.microsoft.com/office/powerpoint/2010/main" val="281995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a:t>
            </a:fld>
            <a:endParaRPr kumimoji="1" lang="ja-JP" altLang="en-US"/>
          </a:p>
        </p:txBody>
      </p:sp>
    </p:spTree>
    <p:extLst>
      <p:ext uri="{BB962C8B-B14F-4D97-AF65-F5344CB8AC3E}">
        <p14:creationId xmlns:p14="http://schemas.microsoft.com/office/powerpoint/2010/main" val="104002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5</a:t>
            </a:fld>
            <a:endParaRPr kumimoji="1" lang="ja-JP" altLang="en-US"/>
          </a:p>
        </p:txBody>
      </p:sp>
    </p:spTree>
    <p:extLst>
      <p:ext uri="{BB962C8B-B14F-4D97-AF65-F5344CB8AC3E}">
        <p14:creationId xmlns:p14="http://schemas.microsoft.com/office/powerpoint/2010/main" val="3296225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6</a:t>
            </a:fld>
            <a:endParaRPr kumimoji="1" lang="ja-JP" altLang="en-US"/>
          </a:p>
        </p:txBody>
      </p:sp>
    </p:spTree>
    <p:extLst>
      <p:ext uri="{BB962C8B-B14F-4D97-AF65-F5344CB8AC3E}">
        <p14:creationId xmlns:p14="http://schemas.microsoft.com/office/powerpoint/2010/main" val="389358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CCC4-EEBA-4049-A1BF-07CC37D615DA}" type="slidenum">
              <a:rPr kumimoji="1" lang="ja-JP" altLang="en-US" smtClean="0"/>
              <a:t>‹#›</a:t>
            </a:fld>
            <a:endParaRPr kumimoji="1" lang="ja-JP" altLang="en-US"/>
          </a:p>
        </p:txBody>
      </p:sp>
    </p:spTree>
    <p:extLst>
      <p:ext uri="{BB962C8B-B14F-4D97-AF65-F5344CB8AC3E}">
        <p14:creationId xmlns:p14="http://schemas.microsoft.com/office/powerpoint/2010/main" val="21311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27967" y="5776"/>
            <a:ext cx="391485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アタックサーフェスカード（表）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1" name="正方形/長方形 90">
            <a:extLst>
              <a:ext uri="{FF2B5EF4-FFF2-40B4-BE49-F238E27FC236}">
                <a16:creationId xmlns:a16="http://schemas.microsoft.com/office/drawing/2014/main" id="{15761F2C-EE8F-3B4B-8836-C528FDC04B07}"/>
              </a:ext>
            </a:extLst>
          </p:cNvPr>
          <p:cNvSpPr/>
          <p:nvPr/>
        </p:nvSpPr>
        <p:spPr>
          <a:xfrm>
            <a:off x="29192" y="365875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3" name="正方形/長方形 92">
            <a:extLst>
              <a:ext uri="{FF2B5EF4-FFF2-40B4-BE49-F238E27FC236}">
                <a16:creationId xmlns:a16="http://schemas.microsoft.com/office/drawing/2014/main" id="{1C9352A6-5F16-B94F-A40D-65421D70E7A8}"/>
              </a:ext>
            </a:extLst>
          </p:cNvPr>
          <p:cNvSpPr/>
          <p:nvPr/>
        </p:nvSpPr>
        <p:spPr>
          <a:xfrm>
            <a:off x="2301273" y="3659207"/>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5" name="正方形/長方形 94">
            <a:extLst>
              <a:ext uri="{FF2B5EF4-FFF2-40B4-BE49-F238E27FC236}">
                <a16:creationId xmlns:a16="http://schemas.microsoft.com/office/drawing/2014/main" id="{3F410547-908D-0449-97C3-65582DB6BA8B}"/>
              </a:ext>
            </a:extLst>
          </p:cNvPr>
          <p:cNvSpPr/>
          <p:nvPr/>
        </p:nvSpPr>
        <p:spPr>
          <a:xfrm>
            <a:off x="4564947" y="3668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7" name="正方形/長方形 96">
            <a:extLst>
              <a:ext uri="{FF2B5EF4-FFF2-40B4-BE49-F238E27FC236}">
                <a16:creationId xmlns:a16="http://schemas.microsoft.com/office/drawing/2014/main" id="{4128786F-25C4-EC41-8A3A-2D3DB2A38F9C}"/>
              </a:ext>
            </a:extLst>
          </p:cNvPr>
          <p:cNvSpPr/>
          <p:nvPr/>
        </p:nvSpPr>
        <p:spPr>
          <a:xfrm>
            <a:off x="6841804" y="3668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9" name="角丸四角形 98">
            <a:extLst>
              <a:ext uri="{FF2B5EF4-FFF2-40B4-BE49-F238E27FC236}">
                <a16:creationId xmlns:a16="http://schemas.microsoft.com/office/drawing/2014/main" id="{B0EF2885-E94D-D242-B367-6FDC133D43C8}"/>
              </a:ext>
            </a:extLst>
          </p:cNvPr>
          <p:cNvSpPr/>
          <p:nvPr/>
        </p:nvSpPr>
        <p:spPr>
          <a:xfrm>
            <a:off x="161001"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角丸四角形 99">
            <a:extLst>
              <a:ext uri="{FF2B5EF4-FFF2-40B4-BE49-F238E27FC236}">
                <a16:creationId xmlns:a16="http://schemas.microsoft.com/office/drawing/2014/main" id="{7CF3E231-7870-2143-BBFD-DFF9C68AF43B}"/>
              </a:ext>
            </a:extLst>
          </p:cNvPr>
          <p:cNvSpPr/>
          <p:nvPr/>
        </p:nvSpPr>
        <p:spPr>
          <a:xfrm>
            <a:off x="161001"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角丸四角形 100">
            <a:extLst>
              <a:ext uri="{FF2B5EF4-FFF2-40B4-BE49-F238E27FC236}">
                <a16:creationId xmlns:a16="http://schemas.microsoft.com/office/drawing/2014/main" id="{4D1F0909-BE92-7740-B31C-71C9C4E6DE6E}"/>
              </a:ext>
            </a:extLst>
          </p:cNvPr>
          <p:cNvSpPr/>
          <p:nvPr/>
        </p:nvSpPr>
        <p:spPr>
          <a:xfrm>
            <a:off x="161001"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角丸四角形 101">
            <a:extLst>
              <a:ext uri="{FF2B5EF4-FFF2-40B4-BE49-F238E27FC236}">
                <a16:creationId xmlns:a16="http://schemas.microsoft.com/office/drawing/2014/main" id="{CC077313-DAEA-CE42-ADB7-407390F36AC3}"/>
              </a:ext>
            </a:extLst>
          </p:cNvPr>
          <p:cNvSpPr/>
          <p:nvPr/>
        </p:nvSpPr>
        <p:spPr>
          <a:xfrm>
            <a:off x="158961"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角丸四角形 102">
            <a:extLst>
              <a:ext uri="{FF2B5EF4-FFF2-40B4-BE49-F238E27FC236}">
                <a16:creationId xmlns:a16="http://schemas.microsoft.com/office/drawing/2014/main" id="{9FC2CC3B-D3DB-7C48-AE63-5BA72697D86C}"/>
              </a:ext>
            </a:extLst>
          </p:cNvPr>
          <p:cNvSpPr/>
          <p:nvPr/>
        </p:nvSpPr>
        <p:spPr>
          <a:xfrm>
            <a:off x="158961"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角丸四角形 103">
            <a:extLst>
              <a:ext uri="{FF2B5EF4-FFF2-40B4-BE49-F238E27FC236}">
                <a16:creationId xmlns:a16="http://schemas.microsoft.com/office/drawing/2014/main" id="{054F8907-1181-714C-B349-409E4AFF1C08}"/>
              </a:ext>
            </a:extLst>
          </p:cNvPr>
          <p:cNvSpPr/>
          <p:nvPr/>
        </p:nvSpPr>
        <p:spPr>
          <a:xfrm>
            <a:off x="158961"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A49B78A9-0CE7-B745-B9C4-A6F2C67298D4}"/>
              </a:ext>
            </a:extLst>
          </p:cNvPr>
          <p:cNvSpPr/>
          <p:nvPr/>
        </p:nvSpPr>
        <p:spPr>
          <a:xfrm>
            <a:off x="2428156"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角丸四角形 105">
            <a:extLst>
              <a:ext uri="{FF2B5EF4-FFF2-40B4-BE49-F238E27FC236}">
                <a16:creationId xmlns:a16="http://schemas.microsoft.com/office/drawing/2014/main" id="{D3142E99-CC2B-B94B-9CDF-993FA90F2179}"/>
              </a:ext>
            </a:extLst>
          </p:cNvPr>
          <p:cNvSpPr/>
          <p:nvPr/>
        </p:nvSpPr>
        <p:spPr>
          <a:xfrm>
            <a:off x="2428156"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角丸四角形 106">
            <a:extLst>
              <a:ext uri="{FF2B5EF4-FFF2-40B4-BE49-F238E27FC236}">
                <a16:creationId xmlns:a16="http://schemas.microsoft.com/office/drawing/2014/main" id="{399C54AC-A46C-B345-B5D9-457BCA772608}"/>
              </a:ext>
            </a:extLst>
          </p:cNvPr>
          <p:cNvSpPr/>
          <p:nvPr/>
        </p:nvSpPr>
        <p:spPr>
          <a:xfrm>
            <a:off x="2428156"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角丸四角形 107">
            <a:extLst>
              <a:ext uri="{FF2B5EF4-FFF2-40B4-BE49-F238E27FC236}">
                <a16:creationId xmlns:a16="http://schemas.microsoft.com/office/drawing/2014/main" id="{E8320FEB-38F2-EC4A-87DB-09E29882C509}"/>
              </a:ext>
            </a:extLst>
          </p:cNvPr>
          <p:cNvSpPr/>
          <p:nvPr/>
        </p:nvSpPr>
        <p:spPr>
          <a:xfrm>
            <a:off x="2426116"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a:extLst>
              <a:ext uri="{FF2B5EF4-FFF2-40B4-BE49-F238E27FC236}">
                <a16:creationId xmlns:a16="http://schemas.microsoft.com/office/drawing/2014/main" id="{EB605221-9261-804D-AAFC-84B238B3F937}"/>
              </a:ext>
            </a:extLst>
          </p:cNvPr>
          <p:cNvSpPr/>
          <p:nvPr/>
        </p:nvSpPr>
        <p:spPr>
          <a:xfrm>
            <a:off x="2426116"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角丸四角形 109">
            <a:extLst>
              <a:ext uri="{FF2B5EF4-FFF2-40B4-BE49-F238E27FC236}">
                <a16:creationId xmlns:a16="http://schemas.microsoft.com/office/drawing/2014/main" id="{21B7FA78-A174-DA41-8432-661CD59286EF}"/>
              </a:ext>
            </a:extLst>
          </p:cNvPr>
          <p:cNvSpPr/>
          <p:nvPr/>
        </p:nvSpPr>
        <p:spPr>
          <a:xfrm>
            <a:off x="2426116"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角丸四角形 110">
            <a:extLst>
              <a:ext uri="{FF2B5EF4-FFF2-40B4-BE49-F238E27FC236}">
                <a16:creationId xmlns:a16="http://schemas.microsoft.com/office/drawing/2014/main" id="{90039C4E-C6D0-114B-A5D3-2BE2FEADAAE4}"/>
              </a:ext>
            </a:extLst>
          </p:cNvPr>
          <p:cNvSpPr/>
          <p:nvPr/>
        </p:nvSpPr>
        <p:spPr>
          <a:xfrm>
            <a:off x="4689194"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角丸四角形 111">
            <a:extLst>
              <a:ext uri="{FF2B5EF4-FFF2-40B4-BE49-F238E27FC236}">
                <a16:creationId xmlns:a16="http://schemas.microsoft.com/office/drawing/2014/main" id="{92F14C95-9032-AE4A-81E6-32625535915E}"/>
              </a:ext>
            </a:extLst>
          </p:cNvPr>
          <p:cNvSpPr/>
          <p:nvPr/>
        </p:nvSpPr>
        <p:spPr>
          <a:xfrm>
            <a:off x="4689194"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角丸四角形 112">
            <a:extLst>
              <a:ext uri="{FF2B5EF4-FFF2-40B4-BE49-F238E27FC236}">
                <a16:creationId xmlns:a16="http://schemas.microsoft.com/office/drawing/2014/main" id="{E100AD7B-86AC-0E4E-9A3A-9A7D570BD93E}"/>
              </a:ext>
            </a:extLst>
          </p:cNvPr>
          <p:cNvSpPr/>
          <p:nvPr/>
        </p:nvSpPr>
        <p:spPr>
          <a:xfrm>
            <a:off x="4689194"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角丸四角形 113">
            <a:extLst>
              <a:ext uri="{FF2B5EF4-FFF2-40B4-BE49-F238E27FC236}">
                <a16:creationId xmlns:a16="http://schemas.microsoft.com/office/drawing/2014/main" id="{93244785-F1BD-1C43-BC26-6544294067DD}"/>
              </a:ext>
            </a:extLst>
          </p:cNvPr>
          <p:cNvSpPr/>
          <p:nvPr/>
        </p:nvSpPr>
        <p:spPr>
          <a:xfrm>
            <a:off x="4687154"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角丸四角形 114">
            <a:extLst>
              <a:ext uri="{FF2B5EF4-FFF2-40B4-BE49-F238E27FC236}">
                <a16:creationId xmlns:a16="http://schemas.microsoft.com/office/drawing/2014/main" id="{EB8FD9BB-ED85-B44F-804C-6980995566A4}"/>
              </a:ext>
            </a:extLst>
          </p:cNvPr>
          <p:cNvSpPr/>
          <p:nvPr/>
        </p:nvSpPr>
        <p:spPr>
          <a:xfrm>
            <a:off x="4687154"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角丸四角形 115">
            <a:extLst>
              <a:ext uri="{FF2B5EF4-FFF2-40B4-BE49-F238E27FC236}">
                <a16:creationId xmlns:a16="http://schemas.microsoft.com/office/drawing/2014/main" id="{54AB2513-388A-FC42-B311-D96C4626DBF0}"/>
              </a:ext>
            </a:extLst>
          </p:cNvPr>
          <p:cNvSpPr/>
          <p:nvPr/>
        </p:nvSpPr>
        <p:spPr>
          <a:xfrm>
            <a:off x="4687154"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角丸四角形 116">
            <a:extLst>
              <a:ext uri="{FF2B5EF4-FFF2-40B4-BE49-F238E27FC236}">
                <a16:creationId xmlns:a16="http://schemas.microsoft.com/office/drawing/2014/main" id="{581A85E7-DA64-4442-BCB3-4A1A03748C47}"/>
              </a:ext>
            </a:extLst>
          </p:cNvPr>
          <p:cNvSpPr/>
          <p:nvPr/>
        </p:nvSpPr>
        <p:spPr>
          <a:xfrm>
            <a:off x="6950828"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角丸四角形 117">
            <a:extLst>
              <a:ext uri="{FF2B5EF4-FFF2-40B4-BE49-F238E27FC236}">
                <a16:creationId xmlns:a16="http://schemas.microsoft.com/office/drawing/2014/main" id="{C79C5C8C-F532-134B-972B-14EC0AEDB57E}"/>
              </a:ext>
            </a:extLst>
          </p:cNvPr>
          <p:cNvSpPr/>
          <p:nvPr/>
        </p:nvSpPr>
        <p:spPr>
          <a:xfrm>
            <a:off x="6950828"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角丸四角形 118">
            <a:extLst>
              <a:ext uri="{FF2B5EF4-FFF2-40B4-BE49-F238E27FC236}">
                <a16:creationId xmlns:a16="http://schemas.microsoft.com/office/drawing/2014/main" id="{3112E5C1-B0E7-7F46-8D63-B7D546D43DA8}"/>
              </a:ext>
            </a:extLst>
          </p:cNvPr>
          <p:cNvSpPr/>
          <p:nvPr/>
        </p:nvSpPr>
        <p:spPr>
          <a:xfrm>
            <a:off x="6950828"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角丸四角形 119">
            <a:extLst>
              <a:ext uri="{FF2B5EF4-FFF2-40B4-BE49-F238E27FC236}">
                <a16:creationId xmlns:a16="http://schemas.microsoft.com/office/drawing/2014/main" id="{FA228593-58AB-6B49-91FF-ED5E380ADCF4}"/>
              </a:ext>
            </a:extLst>
          </p:cNvPr>
          <p:cNvSpPr/>
          <p:nvPr/>
        </p:nvSpPr>
        <p:spPr>
          <a:xfrm>
            <a:off x="6948788"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角丸四角形 120">
            <a:extLst>
              <a:ext uri="{FF2B5EF4-FFF2-40B4-BE49-F238E27FC236}">
                <a16:creationId xmlns:a16="http://schemas.microsoft.com/office/drawing/2014/main" id="{B974A403-623D-AD49-B0E3-5C5CB00FABF0}"/>
              </a:ext>
            </a:extLst>
          </p:cNvPr>
          <p:cNvSpPr/>
          <p:nvPr/>
        </p:nvSpPr>
        <p:spPr>
          <a:xfrm>
            <a:off x="6948788"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角丸四角形 121">
            <a:extLst>
              <a:ext uri="{FF2B5EF4-FFF2-40B4-BE49-F238E27FC236}">
                <a16:creationId xmlns:a16="http://schemas.microsoft.com/office/drawing/2014/main" id="{753015AA-F375-F342-8E56-BC218803C0C3}"/>
              </a:ext>
            </a:extLst>
          </p:cNvPr>
          <p:cNvSpPr/>
          <p:nvPr/>
        </p:nvSpPr>
        <p:spPr>
          <a:xfrm>
            <a:off x="6948788"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4FBAC4D3-1BEB-A84E-BAE6-57837BB07387}"/>
              </a:ext>
            </a:extLst>
          </p:cNvPr>
          <p:cNvSpPr txBox="1"/>
          <p:nvPr/>
        </p:nvSpPr>
        <p:spPr>
          <a:xfrm>
            <a:off x="131064" y="588519"/>
            <a:ext cx="2005677"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1. </a:t>
            </a:r>
            <a:r>
              <a:rPr lang="ja-JP" altLang="en-US" sz="1100" b="1">
                <a:latin typeface="MS PGothic" charset="-128"/>
                <a:ea typeface="MS PGothic" charset="-128"/>
                <a:cs typeface="MS PGothic" charset="-128"/>
              </a:rPr>
              <a:t>エコシステムのアクセス制御</a:t>
            </a:r>
            <a:endParaRPr lang="ja-JP" altLang="en-US" sz="1100" b="1" dirty="0">
              <a:solidFill>
                <a:srgbClr val="7030A0"/>
              </a:solidFill>
              <a:latin typeface="MS PGothic" charset="-128"/>
              <a:ea typeface="MS PGothic" charset="-128"/>
              <a:cs typeface="MS PGothic" charset="-128"/>
            </a:endParaRPr>
          </a:p>
        </p:txBody>
      </p:sp>
      <p:sp>
        <p:nvSpPr>
          <p:cNvPr id="124" name="テキスト ボックス 123">
            <a:extLst>
              <a:ext uri="{FF2B5EF4-FFF2-40B4-BE49-F238E27FC236}">
                <a16:creationId xmlns:a16="http://schemas.microsoft.com/office/drawing/2014/main" id="{5436F3CE-E580-924C-A8E5-99C4DC403340}"/>
              </a:ext>
            </a:extLst>
          </p:cNvPr>
          <p:cNvSpPr txBox="1"/>
          <p:nvPr/>
        </p:nvSpPr>
        <p:spPr>
          <a:xfrm>
            <a:off x="131064" y="1754054"/>
            <a:ext cx="2076744" cy="1107996"/>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コンポーネント間の暗黙の信頼関係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セキュリティ設定</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廃棄されたシステム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アクセス手順の無効化 </a:t>
            </a:r>
          </a:p>
        </p:txBody>
      </p:sp>
      <p:sp>
        <p:nvSpPr>
          <p:cNvPr id="125" name="テキスト ボックス 124">
            <a:extLst>
              <a:ext uri="{FF2B5EF4-FFF2-40B4-BE49-F238E27FC236}">
                <a16:creationId xmlns:a16="http://schemas.microsoft.com/office/drawing/2014/main" id="{C46EEFC4-B397-0044-A460-286A05CEAF61}"/>
              </a:ext>
            </a:extLst>
          </p:cNvPr>
          <p:cNvSpPr txBox="1"/>
          <p:nvPr/>
        </p:nvSpPr>
        <p:spPr>
          <a:xfrm>
            <a:off x="131064" y="922404"/>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エコシステムの構築によりデバイスにより収集された情報をビッグデータ解析等で利用が可能</a:t>
            </a:r>
            <a:endParaRPr lang="en-US" altLang="ja-JP" sz="1100" b="1" dirty="0">
              <a:latin typeface="MS PGothic" charset="-128"/>
              <a:ea typeface="MS PGothic" charset="-128"/>
              <a:cs typeface="MS PGothic" charset="-128"/>
            </a:endParaRPr>
          </a:p>
        </p:txBody>
      </p:sp>
      <p:sp>
        <p:nvSpPr>
          <p:cNvPr id="126" name="テキスト ボックス 125">
            <a:extLst>
              <a:ext uri="{FF2B5EF4-FFF2-40B4-BE49-F238E27FC236}">
                <a16:creationId xmlns:a16="http://schemas.microsoft.com/office/drawing/2014/main" id="{C38A22A4-C71B-8041-9624-6AB31E03CC6E}"/>
              </a:ext>
            </a:extLst>
          </p:cNvPr>
          <p:cNvSpPr txBox="1"/>
          <p:nvPr/>
        </p:nvSpPr>
        <p:spPr>
          <a:xfrm>
            <a:off x="2426116" y="588519"/>
            <a:ext cx="1184940"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2. </a:t>
            </a:r>
            <a:r>
              <a:rPr lang="ja-JP" altLang="en-US" sz="1100" b="1">
                <a:latin typeface="MS PGothic" charset="-128"/>
                <a:ea typeface="MS PGothic" charset="-128"/>
                <a:cs typeface="MS PGothic" charset="-128"/>
              </a:rPr>
              <a:t>デバイスメモリ</a:t>
            </a:r>
            <a:endParaRPr lang="ja-JP" altLang="en-US" sz="1100" b="1" dirty="0">
              <a:latin typeface="MS PGothic" charset="-128"/>
              <a:ea typeface="MS PGothic" charset="-128"/>
              <a:cs typeface="MS PGothic" charset="-128"/>
            </a:endParaRPr>
          </a:p>
        </p:txBody>
      </p:sp>
      <p:sp>
        <p:nvSpPr>
          <p:cNvPr id="127" name="テキスト ボックス 126">
            <a:extLst>
              <a:ext uri="{FF2B5EF4-FFF2-40B4-BE49-F238E27FC236}">
                <a16:creationId xmlns:a16="http://schemas.microsoft.com/office/drawing/2014/main" id="{7FEE4356-1C7B-1647-A6E5-11394543B20D}"/>
              </a:ext>
            </a:extLst>
          </p:cNvPr>
          <p:cNvSpPr txBox="1"/>
          <p:nvPr/>
        </p:nvSpPr>
        <p:spPr>
          <a:xfrm>
            <a:off x="2433065" y="1760108"/>
            <a:ext cx="2076744" cy="1107996"/>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機密データ</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平文のユーザ名 </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平文のパスワード </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サードパーティの資格情報 </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暗号化キー </a:t>
            </a:r>
          </a:p>
        </p:txBody>
      </p:sp>
      <p:sp>
        <p:nvSpPr>
          <p:cNvPr id="128" name="テキスト ボックス 127">
            <a:extLst>
              <a:ext uri="{FF2B5EF4-FFF2-40B4-BE49-F238E27FC236}">
                <a16:creationId xmlns:a16="http://schemas.microsoft.com/office/drawing/2014/main" id="{B26D305D-06CC-C645-828D-769F10FF4CBE}"/>
              </a:ext>
            </a:extLst>
          </p:cNvPr>
          <p:cNvSpPr txBox="1"/>
          <p:nvPr/>
        </p:nvSpPr>
        <p:spPr>
          <a:xfrm>
            <a:off x="2433066" y="928458"/>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デバイスはセンサーから入手した情報等を一時的に保持するためのメモリ領域を保有．</a:t>
            </a:r>
            <a:endParaRPr lang="ja-JP" altLang="en-US" sz="1100" b="1">
              <a:solidFill>
                <a:srgbClr val="7030A0"/>
              </a:solidFill>
              <a:latin typeface="MS PGothic" charset="-128"/>
              <a:ea typeface="MS PGothic" charset="-128"/>
              <a:cs typeface="MS PGothic" charset="-128"/>
            </a:endParaRPr>
          </a:p>
        </p:txBody>
      </p:sp>
      <p:sp>
        <p:nvSpPr>
          <p:cNvPr id="129" name="テキスト ボックス 128">
            <a:extLst>
              <a:ext uri="{FF2B5EF4-FFF2-40B4-BE49-F238E27FC236}">
                <a16:creationId xmlns:a16="http://schemas.microsoft.com/office/drawing/2014/main" id="{17CDA713-7BFB-BA45-B662-4812E5B54B33}"/>
              </a:ext>
            </a:extLst>
          </p:cNvPr>
          <p:cNvSpPr txBox="1"/>
          <p:nvPr/>
        </p:nvSpPr>
        <p:spPr>
          <a:xfrm>
            <a:off x="4672164" y="526562"/>
            <a:ext cx="2057649"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3. </a:t>
            </a:r>
            <a:r>
              <a:rPr lang="ja-JP" altLang="en-US" sz="1100" b="1">
                <a:latin typeface="MS PGothic" charset="-128"/>
                <a:ea typeface="MS PGothic" charset="-128"/>
                <a:cs typeface="MS PGothic" charset="-128"/>
              </a:rPr>
              <a:t>デバイスの物理的なインター</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フェース</a:t>
            </a:r>
            <a:endParaRPr lang="ja-JP" altLang="en-US" sz="1100" b="1" dirty="0">
              <a:latin typeface="MS PGothic" charset="-128"/>
              <a:ea typeface="MS PGothic" charset="-128"/>
              <a:cs typeface="MS PGothic" charset="-128"/>
            </a:endParaRPr>
          </a:p>
        </p:txBody>
      </p:sp>
      <p:sp>
        <p:nvSpPr>
          <p:cNvPr id="130" name="テキスト ボックス 129">
            <a:extLst>
              <a:ext uri="{FF2B5EF4-FFF2-40B4-BE49-F238E27FC236}">
                <a16:creationId xmlns:a16="http://schemas.microsoft.com/office/drawing/2014/main" id="{B8F13299-B0C7-6347-A295-33542AAF63CE}"/>
              </a:ext>
            </a:extLst>
          </p:cNvPr>
          <p:cNvSpPr txBox="1"/>
          <p:nvPr/>
        </p:nvSpPr>
        <p:spPr>
          <a:xfrm>
            <a:off x="4679111" y="1764764"/>
            <a:ext cx="2112735" cy="1785104"/>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ファームウェアの抽出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ユーザ</a:t>
            </a:r>
            <a:r>
              <a:rPr lang="en-US" altLang="ja-JP" sz="1100" b="1" dirty="0">
                <a:latin typeface="MS PGothic" charset="-128"/>
                <a:ea typeface="MS PGothic" charset="-128"/>
                <a:cs typeface="MS PGothic" charset="-128"/>
              </a:rPr>
              <a:t>CLI </a:t>
            </a:r>
          </a:p>
          <a:p>
            <a:r>
              <a:rPr lang="ja-JP" altLang="en-US" sz="1100" b="1">
                <a:latin typeface="MS PGothic" charset="-128"/>
                <a:ea typeface="MS PGothic" charset="-128"/>
                <a:cs typeface="MS PGothic" charset="-128"/>
              </a:rPr>
              <a:t>管理者</a:t>
            </a:r>
            <a:r>
              <a:rPr lang="en-US" altLang="ja-JP" sz="1100" b="1" dirty="0">
                <a:latin typeface="MS PGothic" charset="-128"/>
                <a:ea typeface="MS PGothic" charset="-128"/>
                <a:cs typeface="MS PGothic" charset="-128"/>
              </a:rPr>
              <a:t>CLI </a:t>
            </a:r>
          </a:p>
          <a:p>
            <a:r>
              <a:rPr lang="ja-JP" altLang="en-US" sz="1100" b="1">
                <a:latin typeface="MS PGothic" charset="-128"/>
                <a:ea typeface="MS PGothic" charset="-128"/>
                <a:cs typeface="MS PGothic" charset="-128"/>
              </a:rPr>
              <a:t>特権昇格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脆弱な状態にリセット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記憶媒体の取り外し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耐タンパー性</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デバックポート</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デバイス</a:t>
            </a:r>
            <a:r>
              <a:rPr lang="en-US" altLang="ja-JP" sz="1100" b="1" dirty="0">
                <a:latin typeface="MS PGothic" charset="-128"/>
                <a:ea typeface="MS PGothic" charset="-128"/>
                <a:cs typeface="MS PGothic" charset="-128"/>
              </a:rPr>
              <a:t>ID/</a:t>
            </a:r>
            <a:r>
              <a:rPr lang="ja-JP" altLang="en-US" sz="1100" b="1">
                <a:latin typeface="MS PGothic" charset="-128"/>
                <a:ea typeface="MS PGothic" charset="-128"/>
                <a:cs typeface="MS PGothic" charset="-128"/>
              </a:rPr>
              <a:t>シリアル番号の公開</a:t>
            </a:r>
          </a:p>
        </p:txBody>
      </p:sp>
      <p:sp>
        <p:nvSpPr>
          <p:cNvPr id="131" name="テキスト ボックス 130">
            <a:extLst>
              <a:ext uri="{FF2B5EF4-FFF2-40B4-BE49-F238E27FC236}">
                <a16:creationId xmlns:a16="http://schemas.microsoft.com/office/drawing/2014/main" id="{FBFD3B54-719A-774D-8643-C0DD3DFFAA0D}"/>
              </a:ext>
            </a:extLst>
          </p:cNvPr>
          <p:cNvSpPr txBox="1"/>
          <p:nvPr/>
        </p:nvSpPr>
        <p:spPr>
          <a:xfrm>
            <a:off x="4679113" y="933114"/>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デバイス情報等のを実現するために外部デバイスを接続可能な物理的なインターフェースを保有．</a:t>
            </a:r>
            <a:endParaRPr lang="ja-JP" altLang="en-US" sz="1100" b="1">
              <a:solidFill>
                <a:srgbClr val="7030A0"/>
              </a:solidFill>
              <a:latin typeface="MS PGothic" charset="-128"/>
              <a:ea typeface="MS PGothic" charset="-128"/>
              <a:cs typeface="MS PGothic" charset="-128"/>
            </a:endParaRPr>
          </a:p>
        </p:txBody>
      </p:sp>
      <p:sp>
        <p:nvSpPr>
          <p:cNvPr id="132" name="テキスト ボックス 131">
            <a:extLst>
              <a:ext uri="{FF2B5EF4-FFF2-40B4-BE49-F238E27FC236}">
                <a16:creationId xmlns:a16="http://schemas.microsoft.com/office/drawing/2014/main" id="{95FAB4DE-047B-E542-83CD-3D9562FAF068}"/>
              </a:ext>
            </a:extLst>
          </p:cNvPr>
          <p:cNvSpPr txBox="1"/>
          <p:nvPr/>
        </p:nvSpPr>
        <p:spPr>
          <a:xfrm>
            <a:off x="6984699" y="526562"/>
            <a:ext cx="1980959"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4. </a:t>
            </a:r>
            <a:r>
              <a:rPr lang="ja-JP" altLang="en-US" sz="1100" b="1">
                <a:latin typeface="MS PGothic" charset="-128"/>
                <a:ea typeface="MS PGothic" charset="-128"/>
                <a:cs typeface="MS PGothic" charset="-128"/>
              </a:rPr>
              <a:t>デバイスの</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インターフェ</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ース</a:t>
            </a:r>
            <a:endParaRPr lang="ja-JP" altLang="en-US" sz="1100" b="1" dirty="0">
              <a:latin typeface="MS PGothic" charset="-128"/>
              <a:ea typeface="MS PGothic" charset="-128"/>
              <a:cs typeface="MS PGothic" charset="-128"/>
            </a:endParaRPr>
          </a:p>
        </p:txBody>
      </p:sp>
      <p:sp>
        <p:nvSpPr>
          <p:cNvPr id="133" name="テキスト ボックス 132">
            <a:extLst>
              <a:ext uri="{FF2B5EF4-FFF2-40B4-BE49-F238E27FC236}">
                <a16:creationId xmlns:a16="http://schemas.microsoft.com/office/drawing/2014/main" id="{A1A658C6-E73E-004B-858C-4952E356A2C2}"/>
              </a:ext>
            </a:extLst>
          </p:cNvPr>
          <p:cNvSpPr txBox="1"/>
          <p:nvPr/>
        </p:nvSpPr>
        <p:spPr>
          <a:xfrm>
            <a:off x="6991647" y="1767951"/>
            <a:ext cx="2076744" cy="1785104"/>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一般的な</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アプリケーションの脆弱性</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資格情報管理の脆弱性</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ユーザ名の列挙 </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脆弱なパスワード </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アカウントロック </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既知の資格情報 </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脆弱なパスワード復旧メカニズム</a:t>
            </a:r>
          </a:p>
        </p:txBody>
      </p:sp>
      <p:sp>
        <p:nvSpPr>
          <p:cNvPr id="134" name="テキスト ボックス 133">
            <a:extLst>
              <a:ext uri="{FF2B5EF4-FFF2-40B4-BE49-F238E27FC236}">
                <a16:creationId xmlns:a16="http://schemas.microsoft.com/office/drawing/2014/main" id="{0C46C719-C43D-994A-B9CF-715385BA56A7}"/>
              </a:ext>
            </a:extLst>
          </p:cNvPr>
          <p:cNvSpPr txBox="1"/>
          <p:nvPr/>
        </p:nvSpPr>
        <p:spPr>
          <a:xfrm>
            <a:off x="6991648" y="936301"/>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デバイス情報の閲覧等をネットワーク経由で</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ブラウザから実現するための機能を提供．</a:t>
            </a:r>
            <a:endParaRPr lang="ja-JP" altLang="en-US" sz="1100" b="1">
              <a:solidFill>
                <a:srgbClr val="7030A0"/>
              </a:solidFill>
              <a:latin typeface="MS PGothic" charset="-128"/>
              <a:ea typeface="MS PGothic" charset="-128"/>
              <a:cs typeface="MS PGothic" charset="-128"/>
            </a:endParaRPr>
          </a:p>
        </p:txBody>
      </p:sp>
      <p:sp>
        <p:nvSpPr>
          <p:cNvPr id="135" name="テキスト ボックス 134">
            <a:extLst>
              <a:ext uri="{FF2B5EF4-FFF2-40B4-BE49-F238E27FC236}">
                <a16:creationId xmlns:a16="http://schemas.microsoft.com/office/drawing/2014/main" id="{581E21B0-29E8-0749-A604-B952D8BEEF6D}"/>
              </a:ext>
            </a:extLst>
          </p:cNvPr>
          <p:cNvSpPr txBox="1"/>
          <p:nvPr/>
        </p:nvSpPr>
        <p:spPr>
          <a:xfrm>
            <a:off x="192550" y="3756519"/>
            <a:ext cx="1861449"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5. </a:t>
            </a:r>
            <a:r>
              <a:rPr lang="ja-JP" altLang="en-US" sz="1100" b="1">
                <a:latin typeface="MS PGothic" charset="-128"/>
                <a:ea typeface="MS PGothic" charset="-128"/>
                <a:cs typeface="MS PGothic" charset="-128"/>
              </a:rPr>
              <a:t>デバイスファームウェア</a:t>
            </a:r>
            <a:endParaRPr lang="ja-JP" altLang="en-US" sz="1100" b="1" dirty="0">
              <a:latin typeface="MS PGothic" charset="-128"/>
              <a:ea typeface="MS PGothic" charset="-128"/>
              <a:cs typeface="MS PGothic" charset="-128"/>
            </a:endParaRPr>
          </a:p>
        </p:txBody>
      </p:sp>
      <p:sp>
        <p:nvSpPr>
          <p:cNvPr id="136" name="テキスト ボックス 135">
            <a:extLst>
              <a:ext uri="{FF2B5EF4-FFF2-40B4-BE49-F238E27FC236}">
                <a16:creationId xmlns:a16="http://schemas.microsoft.com/office/drawing/2014/main" id="{AA188851-338F-3540-84EF-105AE4D93A6C}"/>
              </a:ext>
            </a:extLst>
          </p:cNvPr>
          <p:cNvSpPr txBox="1"/>
          <p:nvPr/>
        </p:nvSpPr>
        <p:spPr>
          <a:xfrm>
            <a:off x="192550" y="4915999"/>
            <a:ext cx="2076744" cy="1785104"/>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ハードコードされた資格情報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機密情報の漏洩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機密</a:t>
            </a:r>
            <a:r>
              <a:rPr lang="en-US" altLang="ja-JP" sz="1100" b="1" dirty="0">
                <a:latin typeface="MS PGothic" charset="-128"/>
                <a:ea typeface="MS PGothic" charset="-128"/>
                <a:cs typeface="MS PGothic" charset="-128"/>
              </a:rPr>
              <a:t>URL</a:t>
            </a:r>
            <a:r>
              <a:rPr lang="ja-JP" altLang="en-US" sz="1100" b="1">
                <a:latin typeface="MS PGothic" charset="-128"/>
                <a:ea typeface="MS PGothic" charset="-128"/>
                <a:cs typeface="MS PGothic" charset="-128"/>
              </a:rPr>
              <a:t>の漏洩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暗号化鍵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ファームウェアバージョンや最終更新日の表示</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セキュリティに関わる</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の公開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ファームウェアのダウングレード</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セキュリティ関連</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の公開</a:t>
            </a:r>
          </a:p>
        </p:txBody>
      </p:sp>
      <p:sp>
        <p:nvSpPr>
          <p:cNvPr id="137" name="テキスト ボックス 136">
            <a:extLst>
              <a:ext uri="{FF2B5EF4-FFF2-40B4-BE49-F238E27FC236}">
                <a16:creationId xmlns:a16="http://schemas.microsoft.com/office/drawing/2014/main" id="{E839EFB3-60AD-0B47-881E-0C7D2DA1D765}"/>
              </a:ext>
            </a:extLst>
          </p:cNvPr>
          <p:cNvSpPr txBox="1"/>
          <p:nvPr/>
        </p:nvSpPr>
        <p:spPr>
          <a:xfrm>
            <a:off x="192551" y="4084349"/>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デバイスを制御するため、デバイス内の</a:t>
            </a:r>
            <a:r>
              <a:rPr lang="en-US" altLang="ja-JP" sz="1100" b="1" dirty="0">
                <a:latin typeface="MS PGothic" charset="-128"/>
                <a:ea typeface="MS PGothic" charset="-128"/>
                <a:cs typeface="MS PGothic" charset="-128"/>
              </a:rPr>
              <a:t>ROM</a:t>
            </a:r>
            <a:r>
              <a:rPr lang="ja-JP" altLang="en-US" sz="1100" b="1">
                <a:latin typeface="MS PGothic" charset="-128"/>
                <a:ea typeface="MS PGothic" charset="-128"/>
                <a:cs typeface="MS PGothic" charset="-128"/>
              </a:rPr>
              <a:t>やフラッシュメモリに記録された組み込みのソフトウェアを保有</a:t>
            </a:r>
            <a:endParaRPr lang="ja-JP" altLang="en-US" sz="1100" b="1">
              <a:solidFill>
                <a:srgbClr val="7030A0"/>
              </a:solidFill>
              <a:latin typeface="MS PGothic" charset="-128"/>
              <a:ea typeface="MS PGothic" charset="-128"/>
              <a:cs typeface="MS PGothic" charset="-128"/>
            </a:endParaRPr>
          </a:p>
        </p:txBody>
      </p:sp>
      <p:sp>
        <p:nvSpPr>
          <p:cNvPr id="138" name="テキスト ボックス 137">
            <a:extLst>
              <a:ext uri="{FF2B5EF4-FFF2-40B4-BE49-F238E27FC236}">
                <a16:creationId xmlns:a16="http://schemas.microsoft.com/office/drawing/2014/main" id="{B27CF54A-D0DF-7647-9124-18F82F88BB94}"/>
              </a:ext>
            </a:extLst>
          </p:cNvPr>
          <p:cNvSpPr txBox="1"/>
          <p:nvPr/>
        </p:nvSpPr>
        <p:spPr>
          <a:xfrm>
            <a:off x="2407217" y="3696829"/>
            <a:ext cx="2234129"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6. </a:t>
            </a:r>
            <a:r>
              <a:rPr lang="ja-JP" altLang="en-US" sz="1100" b="1">
                <a:latin typeface="MS PGothic" charset="-128"/>
                <a:ea typeface="MS PGothic" charset="-128"/>
                <a:cs typeface="MS PGothic" charset="-128"/>
              </a:rPr>
              <a:t>デバイスのネットワーク</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サービス</a:t>
            </a:r>
            <a:endParaRPr lang="en-US" altLang="ja-JP" sz="1100" b="1" dirty="0">
              <a:latin typeface="MS PGothic" charset="-128"/>
              <a:ea typeface="MS PGothic" charset="-128"/>
              <a:cs typeface="MS PGothic" charset="-128"/>
            </a:endParaRPr>
          </a:p>
        </p:txBody>
      </p:sp>
      <p:sp>
        <p:nvSpPr>
          <p:cNvPr id="139" name="テキスト ボックス 138">
            <a:extLst>
              <a:ext uri="{FF2B5EF4-FFF2-40B4-BE49-F238E27FC236}">
                <a16:creationId xmlns:a16="http://schemas.microsoft.com/office/drawing/2014/main" id="{9E89BB44-10BE-734B-A536-51281D97C103}"/>
              </a:ext>
            </a:extLst>
          </p:cNvPr>
          <p:cNvSpPr txBox="1"/>
          <p:nvPr/>
        </p:nvSpPr>
        <p:spPr>
          <a:xfrm>
            <a:off x="2414166" y="4946124"/>
            <a:ext cx="2076744" cy="1954381"/>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情報漏洩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ユーザ</a:t>
            </a:r>
            <a:r>
              <a:rPr lang="en-US" altLang="ja-JP" sz="1100" b="1" dirty="0">
                <a:latin typeface="MS PGothic" charset="-128"/>
                <a:ea typeface="MS PGothic" charset="-128"/>
                <a:cs typeface="MS PGothic" charset="-128"/>
              </a:rPr>
              <a:t>CLI</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管理</a:t>
            </a:r>
            <a:r>
              <a:rPr lang="en-US" altLang="ja-JP" sz="1100" b="1" dirty="0">
                <a:latin typeface="MS PGothic" charset="-128"/>
                <a:ea typeface="MS PGothic" charset="-128"/>
                <a:cs typeface="MS PGothic" charset="-128"/>
              </a:rPr>
              <a:t>CLI </a:t>
            </a:r>
          </a:p>
          <a:p>
            <a:r>
              <a:rPr lang="ja-JP" altLang="en-US" sz="1100" b="1">
                <a:latin typeface="MS PGothic" charset="-128"/>
                <a:ea typeface="MS PGothic" charset="-128"/>
                <a:cs typeface="MS PGothic" charset="-128"/>
              </a:rPr>
              <a:t>インジェクション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サービスの停止，</a:t>
            </a:r>
            <a:r>
              <a:rPr lang="en-US" altLang="ja-JP" sz="1100" b="1" dirty="0">
                <a:latin typeface="MS PGothic" charset="-128"/>
                <a:ea typeface="MS PGothic" charset="-128"/>
                <a:cs typeface="MS PGothic" charset="-128"/>
              </a:rPr>
              <a:t> </a:t>
            </a:r>
            <a:r>
              <a:rPr lang="en-US" altLang="ja-JP" sz="1100" b="1" dirty="0" err="1">
                <a:latin typeface="MS PGothic" charset="-128"/>
                <a:ea typeface="MS PGothic" charset="-128"/>
                <a:cs typeface="MS PGothic" charset="-128"/>
              </a:rPr>
              <a:t>DoS</a:t>
            </a:r>
            <a:r>
              <a:rPr lang="ja-JP" altLang="en-US" sz="1100" b="1">
                <a:latin typeface="MS PGothic" charset="-128"/>
                <a:ea typeface="MS PGothic" charset="-128"/>
                <a:cs typeface="MS PGothic" charset="-128"/>
              </a:rPr>
              <a:t>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非暗号サービス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実装が適切でない暗号化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テスト</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開発サービス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バッファオーバフロー </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UPnP</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脆弱な</a:t>
            </a:r>
            <a:r>
              <a:rPr lang="en-US" altLang="ja-JP" sz="1100" b="1" dirty="0">
                <a:latin typeface="MS PGothic" charset="-128"/>
                <a:ea typeface="MS PGothic" charset="-128"/>
                <a:cs typeface="MS PGothic" charset="-128"/>
              </a:rPr>
              <a:t>UDP</a:t>
            </a:r>
            <a:r>
              <a:rPr lang="ja-JP" altLang="en-US" sz="1100" b="1">
                <a:latin typeface="MS PGothic" charset="-128"/>
                <a:ea typeface="MS PGothic" charset="-128"/>
                <a:cs typeface="MS PGothic" charset="-128"/>
              </a:rPr>
              <a:t>サービス </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 </a:t>
            </a:r>
          </a:p>
        </p:txBody>
      </p:sp>
      <p:sp>
        <p:nvSpPr>
          <p:cNvPr id="140" name="テキスト ボックス 139">
            <a:extLst>
              <a:ext uri="{FF2B5EF4-FFF2-40B4-BE49-F238E27FC236}">
                <a16:creationId xmlns:a16="http://schemas.microsoft.com/office/drawing/2014/main" id="{3D9AE7A9-6B8B-6948-8FE1-0EE8CA278326}"/>
              </a:ext>
            </a:extLst>
          </p:cNvPr>
          <p:cNvSpPr txBox="1"/>
          <p:nvPr/>
        </p:nvSpPr>
        <p:spPr>
          <a:xfrm>
            <a:off x="2414167" y="4114474"/>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操作性の向上等のため、ユーザに提供するネットワーク経由のサービスを保有</a:t>
            </a:r>
            <a:endParaRPr lang="ja-JP" altLang="en-US" sz="1100" b="1">
              <a:solidFill>
                <a:srgbClr val="7030A0"/>
              </a:solidFill>
              <a:latin typeface="MS PGothic" charset="-128"/>
              <a:ea typeface="MS PGothic" charset="-128"/>
              <a:cs typeface="MS PGothic" charset="-128"/>
            </a:endParaRPr>
          </a:p>
        </p:txBody>
      </p:sp>
      <p:sp>
        <p:nvSpPr>
          <p:cNvPr id="141" name="テキスト ボックス 140">
            <a:extLst>
              <a:ext uri="{FF2B5EF4-FFF2-40B4-BE49-F238E27FC236}">
                <a16:creationId xmlns:a16="http://schemas.microsoft.com/office/drawing/2014/main" id="{E47A21C0-6AAB-F94F-8817-AC23A4788E74}"/>
              </a:ext>
            </a:extLst>
          </p:cNvPr>
          <p:cNvSpPr txBox="1"/>
          <p:nvPr/>
        </p:nvSpPr>
        <p:spPr>
          <a:xfrm>
            <a:off x="4664121" y="3756519"/>
            <a:ext cx="1577676"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7. </a:t>
            </a:r>
            <a:r>
              <a:rPr lang="ja-JP" altLang="en-US" sz="1100" b="1">
                <a:latin typeface="MS PGothic" charset="-128"/>
                <a:ea typeface="MS PGothic" charset="-128"/>
                <a:cs typeface="MS PGothic" charset="-128"/>
              </a:rPr>
              <a:t>管理インターフェース</a:t>
            </a:r>
            <a:endParaRPr lang="ja-JP" altLang="en-US" sz="1100" b="1" dirty="0">
              <a:solidFill>
                <a:srgbClr val="7030A0"/>
              </a:solidFill>
              <a:latin typeface="MS PGothic" charset="-128"/>
              <a:ea typeface="MS PGothic" charset="-128"/>
              <a:cs typeface="MS PGothic" charset="-128"/>
            </a:endParaRPr>
          </a:p>
        </p:txBody>
      </p:sp>
      <p:sp>
        <p:nvSpPr>
          <p:cNvPr id="142" name="テキスト ボックス 141">
            <a:extLst>
              <a:ext uri="{FF2B5EF4-FFF2-40B4-BE49-F238E27FC236}">
                <a16:creationId xmlns:a16="http://schemas.microsoft.com/office/drawing/2014/main" id="{D5F07A68-7EEF-A949-A8CD-30B96F6BD511}"/>
              </a:ext>
            </a:extLst>
          </p:cNvPr>
          <p:cNvSpPr txBox="1"/>
          <p:nvPr/>
        </p:nvSpPr>
        <p:spPr>
          <a:xfrm>
            <a:off x="4621729" y="4915999"/>
            <a:ext cx="2172372" cy="1954381"/>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SQL</a:t>
            </a:r>
            <a:r>
              <a:rPr lang="ja-JP" altLang="en-US" sz="1100" b="1">
                <a:latin typeface="MS PGothic" charset="-128"/>
                <a:ea typeface="MS PGothic" charset="-128"/>
                <a:cs typeface="MS PGothic" charset="-128"/>
              </a:rPr>
              <a:t>インジェクション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クロスサイトスクリプティング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クロスサイトリクエストフォジュリー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ユーザ名の列挙，アカウントロック</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脆弱なパスワード，二要素認証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既知の資格情報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セキュリティ</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暗号化オプション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ロギングオプション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デバイスの消去が不能 </a:t>
            </a:r>
          </a:p>
          <a:p>
            <a:endParaRPr lang="en-US" altLang="ja-JP" sz="1100" b="1" dirty="0">
              <a:latin typeface="MS PGothic" charset="-128"/>
              <a:ea typeface="MS PGothic" charset="-128"/>
              <a:cs typeface="MS PGothic" charset="-128"/>
            </a:endParaRPr>
          </a:p>
        </p:txBody>
      </p:sp>
      <p:sp>
        <p:nvSpPr>
          <p:cNvPr id="143" name="テキスト ボックス 142">
            <a:extLst>
              <a:ext uri="{FF2B5EF4-FFF2-40B4-BE49-F238E27FC236}">
                <a16:creationId xmlns:a16="http://schemas.microsoft.com/office/drawing/2014/main" id="{B3471D77-3BCD-9141-90BF-645E9DC8EAD0}"/>
              </a:ext>
            </a:extLst>
          </p:cNvPr>
          <p:cNvSpPr txBox="1"/>
          <p:nvPr/>
        </p:nvSpPr>
        <p:spPr>
          <a:xfrm>
            <a:off x="4664122" y="4084349"/>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デバイスを直接または遠隔から管理するためのインターフェースを提供．操作性の向上により容易なデバイスの管理を実現．</a:t>
            </a:r>
            <a:endParaRPr lang="ja-JP" altLang="en-US" sz="1100" b="1">
              <a:solidFill>
                <a:srgbClr val="7030A0"/>
              </a:solidFill>
              <a:latin typeface="MS PGothic" charset="-128"/>
              <a:ea typeface="MS PGothic" charset="-128"/>
              <a:cs typeface="MS PGothic" charset="-128"/>
            </a:endParaRPr>
          </a:p>
        </p:txBody>
      </p:sp>
      <p:sp>
        <p:nvSpPr>
          <p:cNvPr id="144" name="テキスト ボックス 143">
            <a:extLst>
              <a:ext uri="{FF2B5EF4-FFF2-40B4-BE49-F238E27FC236}">
                <a16:creationId xmlns:a16="http://schemas.microsoft.com/office/drawing/2014/main" id="{A218FC55-7DDF-C24D-B1D3-4FC094DC75A3}"/>
              </a:ext>
            </a:extLst>
          </p:cNvPr>
          <p:cNvSpPr txBox="1"/>
          <p:nvPr/>
        </p:nvSpPr>
        <p:spPr>
          <a:xfrm>
            <a:off x="6930852" y="3751379"/>
            <a:ext cx="1827744" cy="261610"/>
          </a:xfrm>
          <a:prstGeom prst="rect">
            <a:avLst/>
          </a:prstGeom>
          <a:noFill/>
        </p:spPr>
        <p:txBody>
          <a:bodyPr wrap="none" rtlCol="0">
            <a:spAutoFit/>
          </a:bodyPr>
          <a:lstStyle/>
          <a:p>
            <a:r>
              <a:rPr lang="en-US" altLang="ja-JP" sz="1100" b="1" dirty="0">
                <a:latin typeface="MS PGothic" charset="-128"/>
                <a:ea typeface="MS PGothic" charset="-128"/>
                <a:cs typeface="MS PGothic" charset="-128"/>
              </a:rPr>
              <a:t>8. </a:t>
            </a:r>
            <a:r>
              <a:rPr lang="ja-JP" altLang="en-US" sz="1100" b="1">
                <a:latin typeface="MS PGothic" charset="-128"/>
                <a:ea typeface="MS PGothic" charset="-128"/>
                <a:cs typeface="MS PGothic" charset="-128"/>
              </a:rPr>
              <a:t>ローカルデータストレージ</a:t>
            </a:r>
            <a:endParaRPr lang="ja-JP" altLang="en-US" sz="1100" b="1" dirty="0">
              <a:latin typeface="MS PGothic" charset="-128"/>
              <a:ea typeface="MS PGothic" charset="-128"/>
              <a:cs typeface="MS PGothic" charset="-128"/>
            </a:endParaRPr>
          </a:p>
        </p:txBody>
      </p:sp>
      <p:sp>
        <p:nvSpPr>
          <p:cNvPr id="145" name="テキスト ボックス 144">
            <a:extLst>
              <a:ext uri="{FF2B5EF4-FFF2-40B4-BE49-F238E27FC236}">
                <a16:creationId xmlns:a16="http://schemas.microsoft.com/office/drawing/2014/main" id="{DC182C4F-CC78-1742-9242-7259D09E7391}"/>
              </a:ext>
            </a:extLst>
          </p:cNvPr>
          <p:cNvSpPr txBox="1"/>
          <p:nvPr/>
        </p:nvSpPr>
        <p:spPr>
          <a:xfrm>
            <a:off x="6930852" y="4916236"/>
            <a:ext cx="2076744" cy="1107996"/>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非暗号データ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公開された鍵でデータを暗号化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不十分なデータ完全性検査  </a:t>
            </a:r>
            <a:r>
              <a:rPr lang="en-US" altLang="ja-JP" sz="1100" b="1" dirty="0">
                <a:latin typeface="MS PGothic" charset="-128"/>
                <a:ea typeface="MS PGothic" charset="-128"/>
                <a:cs typeface="MS PGothic" charset="-128"/>
              </a:rPr>
              <a:t> </a:t>
            </a:r>
          </a:p>
          <a:p>
            <a:r>
              <a:rPr lang="ja-JP" altLang="en-US" sz="1100" b="1">
                <a:latin typeface="MS PGothic" charset="-128"/>
                <a:ea typeface="MS PGothic" charset="-128"/>
                <a:cs typeface="MS PGothic" charset="-128"/>
              </a:rPr>
              <a:t>静的な同一暗号化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復号鍵の使用</a:t>
            </a:r>
            <a:endParaRPr lang="en-US" altLang="ja-JP" sz="1100" b="1" dirty="0">
              <a:latin typeface="MS PGothic" charset="-128"/>
              <a:ea typeface="MS PGothic" charset="-128"/>
              <a:cs typeface="MS PGothic" charset="-128"/>
            </a:endParaRPr>
          </a:p>
        </p:txBody>
      </p:sp>
      <p:sp>
        <p:nvSpPr>
          <p:cNvPr id="146" name="テキスト ボックス 145">
            <a:extLst>
              <a:ext uri="{FF2B5EF4-FFF2-40B4-BE49-F238E27FC236}">
                <a16:creationId xmlns:a16="http://schemas.microsoft.com/office/drawing/2014/main" id="{25BA6020-846C-E14B-BAC5-A2163B10CC3C}"/>
              </a:ext>
            </a:extLst>
          </p:cNvPr>
          <p:cNvSpPr txBox="1"/>
          <p:nvPr/>
        </p:nvSpPr>
        <p:spPr>
          <a:xfrm>
            <a:off x="6930853" y="4084586"/>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デバイスは過去のセンサー情報等を蓄積するためにローカルデータストレージ領域を保有．</a:t>
            </a:r>
          </a:p>
        </p:txBody>
      </p:sp>
    </p:spTree>
    <p:extLst>
      <p:ext uri="{BB962C8B-B14F-4D97-AF65-F5344CB8AC3E}">
        <p14:creationId xmlns:p14="http://schemas.microsoft.com/office/powerpoint/2010/main" val="337932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527966" y="5776"/>
            <a:ext cx="391485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アタックサーフェスカード（裏）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52AF4498-96B6-4E4C-912D-894AE4A18ABC}"/>
              </a:ext>
            </a:extLst>
          </p:cNvPr>
          <p:cNvSpPr/>
          <p:nvPr/>
        </p:nvSpPr>
        <p:spPr>
          <a:xfrm>
            <a:off x="29192" y="49075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3081867-E03E-5B42-B242-3284E6234965}"/>
              </a:ext>
            </a:extLst>
          </p:cNvPr>
          <p:cNvPicPr>
            <a:picLocks noChangeAspect="1"/>
          </p:cNvPicPr>
          <p:nvPr/>
        </p:nvPicPr>
        <p:blipFill>
          <a:blip r:embed="rId3"/>
          <a:stretch>
            <a:fillRect/>
          </a:stretch>
        </p:blipFill>
        <p:spPr>
          <a:xfrm>
            <a:off x="135452" y="1296226"/>
            <a:ext cx="2055479" cy="2055479"/>
          </a:xfrm>
          <a:prstGeom prst="rect">
            <a:avLst/>
          </a:prstGeom>
        </p:spPr>
      </p:pic>
      <p:sp>
        <p:nvSpPr>
          <p:cNvPr id="33" name="正方形/長方形 32">
            <a:extLst>
              <a:ext uri="{FF2B5EF4-FFF2-40B4-BE49-F238E27FC236}">
                <a16:creationId xmlns:a16="http://schemas.microsoft.com/office/drawing/2014/main" id="{A5FDABFF-EBCE-7349-8C63-D700AE5D5F98}"/>
              </a:ext>
            </a:extLst>
          </p:cNvPr>
          <p:cNvSpPr/>
          <p:nvPr/>
        </p:nvSpPr>
        <p:spPr>
          <a:xfrm>
            <a:off x="2301273" y="491207"/>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34B11CB4-C47F-944D-939E-CCC1986D1DD1}"/>
              </a:ext>
            </a:extLst>
          </p:cNvPr>
          <p:cNvPicPr>
            <a:picLocks noChangeAspect="1"/>
          </p:cNvPicPr>
          <p:nvPr/>
        </p:nvPicPr>
        <p:blipFill>
          <a:blip r:embed="rId3"/>
          <a:stretch>
            <a:fillRect/>
          </a:stretch>
        </p:blipFill>
        <p:spPr>
          <a:xfrm>
            <a:off x="2407533" y="1296679"/>
            <a:ext cx="2055479" cy="2055479"/>
          </a:xfrm>
          <a:prstGeom prst="rect">
            <a:avLst/>
          </a:prstGeom>
        </p:spPr>
      </p:pic>
      <p:sp>
        <p:nvSpPr>
          <p:cNvPr id="35" name="正方形/長方形 34">
            <a:extLst>
              <a:ext uri="{FF2B5EF4-FFF2-40B4-BE49-F238E27FC236}">
                <a16:creationId xmlns:a16="http://schemas.microsoft.com/office/drawing/2014/main" id="{938986FF-6804-B048-9359-FA2760DFAFE0}"/>
              </a:ext>
            </a:extLst>
          </p:cNvPr>
          <p:cNvSpPr/>
          <p:nvPr/>
        </p:nvSpPr>
        <p:spPr>
          <a:xfrm>
            <a:off x="4564947" y="500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10845AF9-01F9-2C40-B569-C6E5E1BF88AA}"/>
              </a:ext>
            </a:extLst>
          </p:cNvPr>
          <p:cNvPicPr>
            <a:picLocks noChangeAspect="1"/>
          </p:cNvPicPr>
          <p:nvPr/>
        </p:nvPicPr>
        <p:blipFill>
          <a:blip r:embed="rId3"/>
          <a:stretch>
            <a:fillRect/>
          </a:stretch>
        </p:blipFill>
        <p:spPr>
          <a:xfrm>
            <a:off x="4671207" y="1306116"/>
            <a:ext cx="2055479" cy="2055479"/>
          </a:xfrm>
          <a:prstGeom prst="rect">
            <a:avLst/>
          </a:prstGeom>
        </p:spPr>
      </p:pic>
      <p:sp>
        <p:nvSpPr>
          <p:cNvPr id="37" name="正方形/長方形 36">
            <a:extLst>
              <a:ext uri="{FF2B5EF4-FFF2-40B4-BE49-F238E27FC236}">
                <a16:creationId xmlns:a16="http://schemas.microsoft.com/office/drawing/2014/main" id="{853269E8-3F88-7E43-9791-A4B16923C0A4}"/>
              </a:ext>
            </a:extLst>
          </p:cNvPr>
          <p:cNvSpPr/>
          <p:nvPr/>
        </p:nvSpPr>
        <p:spPr>
          <a:xfrm>
            <a:off x="6841804" y="500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7082A05C-4EF5-0549-88E3-6EA83FB691F1}"/>
              </a:ext>
            </a:extLst>
          </p:cNvPr>
          <p:cNvPicPr>
            <a:picLocks noChangeAspect="1"/>
          </p:cNvPicPr>
          <p:nvPr/>
        </p:nvPicPr>
        <p:blipFill>
          <a:blip r:embed="rId3"/>
          <a:stretch>
            <a:fillRect/>
          </a:stretch>
        </p:blipFill>
        <p:spPr>
          <a:xfrm>
            <a:off x="6948064" y="1306116"/>
            <a:ext cx="2055479" cy="2055479"/>
          </a:xfrm>
          <a:prstGeom prst="rect">
            <a:avLst/>
          </a:prstGeom>
        </p:spPr>
      </p:pic>
      <p:sp>
        <p:nvSpPr>
          <p:cNvPr id="39" name="正方形/長方形 38">
            <a:extLst>
              <a:ext uri="{FF2B5EF4-FFF2-40B4-BE49-F238E27FC236}">
                <a16:creationId xmlns:a16="http://schemas.microsoft.com/office/drawing/2014/main" id="{2CBE0D29-00F9-5E48-BFA9-CC11CACFA127}"/>
              </a:ext>
            </a:extLst>
          </p:cNvPr>
          <p:cNvSpPr/>
          <p:nvPr/>
        </p:nvSpPr>
        <p:spPr>
          <a:xfrm>
            <a:off x="29192" y="365875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75D17388-B299-964D-97EA-C809E6B6D88C}"/>
              </a:ext>
            </a:extLst>
          </p:cNvPr>
          <p:cNvPicPr>
            <a:picLocks noChangeAspect="1"/>
          </p:cNvPicPr>
          <p:nvPr/>
        </p:nvPicPr>
        <p:blipFill>
          <a:blip r:embed="rId3"/>
          <a:stretch>
            <a:fillRect/>
          </a:stretch>
        </p:blipFill>
        <p:spPr>
          <a:xfrm>
            <a:off x="135452" y="4464226"/>
            <a:ext cx="2055479" cy="2055479"/>
          </a:xfrm>
          <a:prstGeom prst="rect">
            <a:avLst/>
          </a:prstGeom>
        </p:spPr>
      </p:pic>
      <p:sp>
        <p:nvSpPr>
          <p:cNvPr id="41" name="正方形/長方形 40">
            <a:extLst>
              <a:ext uri="{FF2B5EF4-FFF2-40B4-BE49-F238E27FC236}">
                <a16:creationId xmlns:a16="http://schemas.microsoft.com/office/drawing/2014/main" id="{38F93CD5-2367-E947-8EA8-513C365B067B}"/>
              </a:ext>
            </a:extLst>
          </p:cNvPr>
          <p:cNvSpPr/>
          <p:nvPr/>
        </p:nvSpPr>
        <p:spPr>
          <a:xfrm>
            <a:off x="2301273" y="3659207"/>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C0DB2097-95B3-6340-B835-5A3B46C6EFFA}"/>
              </a:ext>
            </a:extLst>
          </p:cNvPr>
          <p:cNvPicPr>
            <a:picLocks noChangeAspect="1"/>
          </p:cNvPicPr>
          <p:nvPr/>
        </p:nvPicPr>
        <p:blipFill>
          <a:blip r:embed="rId3"/>
          <a:stretch>
            <a:fillRect/>
          </a:stretch>
        </p:blipFill>
        <p:spPr>
          <a:xfrm>
            <a:off x="2407533" y="4464679"/>
            <a:ext cx="2055479" cy="2055479"/>
          </a:xfrm>
          <a:prstGeom prst="rect">
            <a:avLst/>
          </a:prstGeom>
        </p:spPr>
      </p:pic>
      <p:sp>
        <p:nvSpPr>
          <p:cNvPr id="43" name="正方形/長方形 42">
            <a:extLst>
              <a:ext uri="{FF2B5EF4-FFF2-40B4-BE49-F238E27FC236}">
                <a16:creationId xmlns:a16="http://schemas.microsoft.com/office/drawing/2014/main" id="{E6BCCCB1-A6F0-B84F-8B6D-618D24B1EFCF}"/>
              </a:ext>
            </a:extLst>
          </p:cNvPr>
          <p:cNvSpPr/>
          <p:nvPr/>
        </p:nvSpPr>
        <p:spPr>
          <a:xfrm>
            <a:off x="4564947" y="3668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D3C660BA-3BEB-454C-AC2C-C735BB1198C8}"/>
              </a:ext>
            </a:extLst>
          </p:cNvPr>
          <p:cNvPicPr>
            <a:picLocks noChangeAspect="1"/>
          </p:cNvPicPr>
          <p:nvPr/>
        </p:nvPicPr>
        <p:blipFill>
          <a:blip r:embed="rId3"/>
          <a:stretch>
            <a:fillRect/>
          </a:stretch>
        </p:blipFill>
        <p:spPr>
          <a:xfrm>
            <a:off x="4671207" y="4474116"/>
            <a:ext cx="2055479" cy="2055479"/>
          </a:xfrm>
          <a:prstGeom prst="rect">
            <a:avLst/>
          </a:prstGeom>
        </p:spPr>
      </p:pic>
      <p:sp>
        <p:nvSpPr>
          <p:cNvPr id="45" name="正方形/長方形 44">
            <a:extLst>
              <a:ext uri="{FF2B5EF4-FFF2-40B4-BE49-F238E27FC236}">
                <a16:creationId xmlns:a16="http://schemas.microsoft.com/office/drawing/2014/main" id="{7CB41D7C-1041-1A49-9424-B0C48E1868FC}"/>
              </a:ext>
            </a:extLst>
          </p:cNvPr>
          <p:cNvSpPr/>
          <p:nvPr/>
        </p:nvSpPr>
        <p:spPr>
          <a:xfrm>
            <a:off x="6841804" y="3668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EF7C2E3C-78EC-DC45-BF5F-00126DCCEB34}"/>
              </a:ext>
            </a:extLst>
          </p:cNvPr>
          <p:cNvPicPr>
            <a:picLocks noChangeAspect="1"/>
          </p:cNvPicPr>
          <p:nvPr/>
        </p:nvPicPr>
        <p:blipFill>
          <a:blip r:embed="rId3"/>
          <a:stretch>
            <a:fillRect/>
          </a:stretch>
        </p:blipFill>
        <p:spPr>
          <a:xfrm>
            <a:off x="6948064" y="4474116"/>
            <a:ext cx="2055479" cy="2055479"/>
          </a:xfrm>
          <a:prstGeom prst="rect">
            <a:avLst/>
          </a:prstGeom>
        </p:spPr>
      </p:pic>
    </p:spTree>
    <p:extLst>
      <p:ext uri="{BB962C8B-B14F-4D97-AF65-F5344CB8AC3E}">
        <p14:creationId xmlns:p14="http://schemas.microsoft.com/office/powerpoint/2010/main" val="340284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27967" y="5776"/>
            <a:ext cx="391485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アタックサーフェスカード（表）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1" name="正方形/長方形 90">
            <a:extLst>
              <a:ext uri="{FF2B5EF4-FFF2-40B4-BE49-F238E27FC236}">
                <a16:creationId xmlns:a16="http://schemas.microsoft.com/office/drawing/2014/main" id="{15761F2C-EE8F-3B4B-8836-C528FDC04B07}"/>
              </a:ext>
            </a:extLst>
          </p:cNvPr>
          <p:cNvSpPr/>
          <p:nvPr/>
        </p:nvSpPr>
        <p:spPr>
          <a:xfrm>
            <a:off x="29192" y="365875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3" name="正方形/長方形 92">
            <a:extLst>
              <a:ext uri="{FF2B5EF4-FFF2-40B4-BE49-F238E27FC236}">
                <a16:creationId xmlns:a16="http://schemas.microsoft.com/office/drawing/2014/main" id="{1C9352A6-5F16-B94F-A40D-65421D70E7A8}"/>
              </a:ext>
            </a:extLst>
          </p:cNvPr>
          <p:cNvSpPr/>
          <p:nvPr/>
        </p:nvSpPr>
        <p:spPr>
          <a:xfrm>
            <a:off x="2301273" y="3659207"/>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5" name="正方形/長方形 94">
            <a:extLst>
              <a:ext uri="{FF2B5EF4-FFF2-40B4-BE49-F238E27FC236}">
                <a16:creationId xmlns:a16="http://schemas.microsoft.com/office/drawing/2014/main" id="{3F410547-908D-0449-97C3-65582DB6BA8B}"/>
              </a:ext>
            </a:extLst>
          </p:cNvPr>
          <p:cNvSpPr/>
          <p:nvPr/>
        </p:nvSpPr>
        <p:spPr>
          <a:xfrm>
            <a:off x="4564947" y="3668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7" name="正方形/長方形 96">
            <a:extLst>
              <a:ext uri="{FF2B5EF4-FFF2-40B4-BE49-F238E27FC236}">
                <a16:creationId xmlns:a16="http://schemas.microsoft.com/office/drawing/2014/main" id="{4128786F-25C4-EC41-8A3A-2D3DB2A38F9C}"/>
              </a:ext>
            </a:extLst>
          </p:cNvPr>
          <p:cNvSpPr/>
          <p:nvPr/>
        </p:nvSpPr>
        <p:spPr>
          <a:xfrm>
            <a:off x="6841804" y="3668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9" name="角丸四角形 98">
            <a:extLst>
              <a:ext uri="{FF2B5EF4-FFF2-40B4-BE49-F238E27FC236}">
                <a16:creationId xmlns:a16="http://schemas.microsoft.com/office/drawing/2014/main" id="{B0EF2885-E94D-D242-B367-6FDC133D43C8}"/>
              </a:ext>
            </a:extLst>
          </p:cNvPr>
          <p:cNvSpPr/>
          <p:nvPr/>
        </p:nvSpPr>
        <p:spPr>
          <a:xfrm>
            <a:off x="161001"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角丸四角形 99">
            <a:extLst>
              <a:ext uri="{FF2B5EF4-FFF2-40B4-BE49-F238E27FC236}">
                <a16:creationId xmlns:a16="http://schemas.microsoft.com/office/drawing/2014/main" id="{7CF3E231-7870-2143-BBFD-DFF9C68AF43B}"/>
              </a:ext>
            </a:extLst>
          </p:cNvPr>
          <p:cNvSpPr/>
          <p:nvPr/>
        </p:nvSpPr>
        <p:spPr>
          <a:xfrm>
            <a:off x="161001"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角丸四角形 100">
            <a:extLst>
              <a:ext uri="{FF2B5EF4-FFF2-40B4-BE49-F238E27FC236}">
                <a16:creationId xmlns:a16="http://schemas.microsoft.com/office/drawing/2014/main" id="{4D1F0909-BE92-7740-B31C-71C9C4E6DE6E}"/>
              </a:ext>
            </a:extLst>
          </p:cNvPr>
          <p:cNvSpPr/>
          <p:nvPr/>
        </p:nvSpPr>
        <p:spPr>
          <a:xfrm>
            <a:off x="161001"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角丸四角形 101">
            <a:extLst>
              <a:ext uri="{FF2B5EF4-FFF2-40B4-BE49-F238E27FC236}">
                <a16:creationId xmlns:a16="http://schemas.microsoft.com/office/drawing/2014/main" id="{CC077313-DAEA-CE42-ADB7-407390F36AC3}"/>
              </a:ext>
            </a:extLst>
          </p:cNvPr>
          <p:cNvSpPr/>
          <p:nvPr/>
        </p:nvSpPr>
        <p:spPr>
          <a:xfrm>
            <a:off x="158961"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角丸四角形 102">
            <a:extLst>
              <a:ext uri="{FF2B5EF4-FFF2-40B4-BE49-F238E27FC236}">
                <a16:creationId xmlns:a16="http://schemas.microsoft.com/office/drawing/2014/main" id="{9FC2CC3B-D3DB-7C48-AE63-5BA72697D86C}"/>
              </a:ext>
            </a:extLst>
          </p:cNvPr>
          <p:cNvSpPr/>
          <p:nvPr/>
        </p:nvSpPr>
        <p:spPr>
          <a:xfrm>
            <a:off x="158961"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角丸四角形 103">
            <a:extLst>
              <a:ext uri="{FF2B5EF4-FFF2-40B4-BE49-F238E27FC236}">
                <a16:creationId xmlns:a16="http://schemas.microsoft.com/office/drawing/2014/main" id="{054F8907-1181-714C-B349-409E4AFF1C08}"/>
              </a:ext>
            </a:extLst>
          </p:cNvPr>
          <p:cNvSpPr/>
          <p:nvPr/>
        </p:nvSpPr>
        <p:spPr>
          <a:xfrm>
            <a:off x="158961"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A49B78A9-0CE7-B745-B9C4-A6F2C67298D4}"/>
              </a:ext>
            </a:extLst>
          </p:cNvPr>
          <p:cNvSpPr/>
          <p:nvPr/>
        </p:nvSpPr>
        <p:spPr>
          <a:xfrm>
            <a:off x="2428156"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角丸四角形 105">
            <a:extLst>
              <a:ext uri="{FF2B5EF4-FFF2-40B4-BE49-F238E27FC236}">
                <a16:creationId xmlns:a16="http://schemas.microsoft.com/office/drawing/2014/main" id="{D3142E99-CC2B-B94B-9CDF-993FA90F2179}"/>
              </a:ext>
            </a:extLst>
          </p:cNvPr>
          <p:cNvSpPr/>
          <p:nvPr/>
        </p:nvSpPr>
        <p:spPr>
          <a:xfrm>
            <a:off x="2428156"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角丸四角形 106">
            <a:extLst>
              <a:ext uri="{FF2B5EF4-FFF2-40B4-BE49-F238E27FC236}">
                <a16:creationId xmlns:a16="http://schemas.microsoft.com/office/drawing/2014/main" id="{399C54AC-A46C-B345-B5D9-457BCA772608}"/>
              </a:ext>
            </a:extLst>
          </p:cNvPr>
          <p:cNvSpPr/>
          <p:nvPr/>
        </p:nvSpPr>
        <p:spPr>
          <a:xfrm>
            <a:off x="2428156"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角丸四角形 107">
            <a:extLst>
              <a:ext uri="{FF2B5EF4-FFF2-40B4-BE49-F238E27FC236}">
                <a16:creationId xmlns:a16="http://schemas.microsoft.com/office/drawing/2014/main" id="{E8320FEB-38F2-EC4A-87DB-09E29882C509}"/>
              </a:ext>
            </a:extLst>
          </p:cNvPr>
          <p:cNvSpPr/>
          <p:nvPr/>
        </p:nvSpPr>
        <p:spPr>
          <a:xfrm>
            <a:off x="2426116"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a:extLst>
              <a:ext uri="{FF2B5EF4-FFF2-40B4-BE49-F238E27FC236}">
                <a16:creationId xmlns:a16="http://schemas.microsoft.com/office/drawing/2014/main" id="{EB605221-9261-804D-AAFC-84B238B3F937}"/>
              </a:ext>
            </a:extLst>
          </p:cNvPr>
          <p:cNvSpPr/>
          <p:nvPr/>
        </p:nvSpPr>
        <p:spPr>
          <a:xfrm>
            <a:off x="2426116"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角丸四角形 109">
            <a:extLst>
              <a:ext uri="{FF2B5EF4-FFF2-40B4-BE49-F238E27FC236}">
                <a16:creationId xmlns:a16="http://schemas.microsoft.com/office/drawing/2014/main" id="{21B7FA78-A174-DA41-8432-661CD59286EF}"/>
              </a:ext>
            </a:extLst>
          </p:cNvPr>
          <p:cNvSpPr/>
          <p:nvPr/>
        </p:nvSpPr>
        <p:spPr>
          <a:xfrm>
            <a:off x="2426116"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角丸四角形 110">
            <a:extLst>
              <a:ext uri="{FF2B5EF4-FFF2-40B4-BE49-F238E27FC236}">
                <a16:creationId xmlns:a16="http://schemas.microsoft.com/office/drawing/2014/main" id="{90039C4E-C6D0-114B-A5D3-2BE2FEADAAE4}"/>
              </a:ext>
            </a:extLst>
          </p:cNvPr>
          <p:cNvSpPr/>
          <p:nvPr/>
        </p:nvSpPr>
        <p:spPr>
          <a:xfrm>
            <a:off x="4689194"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角丸四角形 111">
            <a:extLst>
              <a:ext uri="{FF2B5EF4-FFF2-40B4-BE49-F238E27FC236}">
                <a16:creationId xmlns:a16="http://schemas.microsoft.com/office/drawing/2014/main" id="{92F14C95-9032-AE4A-81E6-32625535915E}"/>
              </a:ext>
            </a:extLst>
          </p:cNvPr>
          <p:cNvSpPr/>
          <p:nvPr/>
        </p:nvSpPr>
        <p:spPr>
          <a:xfrm>
            <a:off x="4689194"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角丸四角形 112">
            <a:extLst>
              <a:ext uri="{FF2B5EF4-FFF2-40B4-BE49-F238E27FC236}">
                <a16:creationId xmlns:a16="http://schemas.microsoft.com/office/drawing/2014/main" id="{E100AD7B-86AC-0E4E-9A3A-9A7D570BD93E}"/>
              </a:ext>
            </a:extLst>
          </p:cNvPr>
          <p:cNvSpPr/>
          <p:nvPr/>
        </p:nvSpPr>
        <p:spPr>
          <a:xfrm>
            <a:off x="4689194"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角丸四角形 113">
            <a:extLst>
              <a:ext uri="{FF2B5EF4-FFF2-40B4-BE49-F238E27FC236}">
                <a16:creationId xmlns:a16="http://schemas.microsoft.com/office/drawing/2014/main" id="{93244785-F1BD-1C43-BC26-6544294067DD}"/>
              </a:ext>
            </a:extLst>
          </p:cNvPr>
          <p:cNvSpPr/>
          <p:nvPr/>
        </p:nvSpPr>
        <p:spPr>
          <a:xfrm>
            <a:off x="4687154"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角丸四角形 114">
            <a:extLst>
              <a:ext uri="{FF2B5EF4-FFF2-40B4-BE49-F238E27FC236}">
                <a16:creationId xmlns:a16="http://schemas.microsoft.com/office/drawing/2014/main" id="{EB8FD9BB-ED85-B44F-804C-6980995566A4}"/>
              </a:ext>
            </a:extLst>
          </p:cNvPr>
          <p:cNvSpPr/>
          <p:nvPr/>
        </p:nvSpPr>
        <p:spPr>
          <a:xfrm>
            <a:off x="4687154"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角丸四角形 115">
            <a:extLst>
              <a:ext uri="{FF2B5EF4-FFF2-40B4-BE49-F238E27FC236}">
                <a16:creationId xmlns:a16="http://schemas.microsoft.com/office/drawing/2014/main" id="{54AB2513-388A-FC42-B311-D96C4626DBF0}"/>
              </a:ext>
            </a:extLst>
          </p:cNvPr>
          <p:cNvSpPr/>
          <p:nvPr/>
        </p:nvSpPr>
        <p:spPr>
          <a:xfrm>
            <a:off x="4687154"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角丸四角形 116">
            <a:extLst>
              <a:ext uri="{FF2B5EF4-FFF2-40B4-BE49-F238E27FC236}">
                <a16:creationId xmlns:a16="http://schemas.microsoft.com/office/drawing/2014/main" id="{581A85E7-DA64-4442-BCB3-4A1A03748C47}"/>
              </a:ext>
            </a:extLst>
          </p:cNvPr>
          <p:cNvSpPr/>
          <p:nvPr/>
        </p:nvSpPr>
        <p:spPr>
          <a:xfrm>
            <a:off x="6950828"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角丸四角形 117">
            <a:extLst>
              <a:ext uri="{FF2B5EF4-FFF2-40B4-BE49-F238E27FC236}">
                <a16:creationId xmlns:a16="http://schemas.microsoft.com/office/drawing/2014/main" id="{C79C5C8C-F532-134B-972B-14EC0AEDB57E}"/>
              </a:ext>
            </a:extLst>
          </p:cNvPr>
          <p:cNvSpPr/>
          <p:nvPr/>
        </p:nvSpPr>
        <p:spPr>
          <a:xfrm>
            <a:off x="6950828"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角丸四角形 118">
            <a:extLst>
              <a:ext uri="{FF2B5EF4-FFF2-40B4-BE49-F238E27FC236}">
                <a16:creationId xmlns:a16="http://schemas.microsoft.com/office/drawing/2014/main" id="{3112E5C1-B0E7-7F46-8D63-B7D546D43DA8}"/>
              </a:ext>
            </a:extLst>
          </p:cNvPr>
          <p:cNvSpPr/>
          <p:nvPr/>
        </p:nvSpPr>
        <p:spPr>
          <a:xfrm>
            <a:off x="6950828"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角丸四角形 119">
            <a:extLst>
              <a:ext uri="{FF2B5EF4-FFF2-40B4-BE49-F238E27FC236}">
                <a16:creationId xmlns:a16="http://schemas.microsoft.com/office/drawing/2014/main" id="{FA228593-58AB-6B49-91FF-ED5E380ADCF4}"/>
              </a:ext>
            </a:extLst>
          </p:cNvPr>
          <p:cNvSpPr/>
          <p:nvPr/>
        </p:nvSpPr>
        <p:spPr>
          <a:xfrm>
            <a:off x="6948788"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角丸四角形 120">
            <a:extLst>
              <a:ext uri="{FF2B5EF4-FFF2-40B4-BE49-F238E27FC236}">
                <a16:creationId xmlns:a16="http://schemas.microsoft.com/office/drawing/2014/main" id="{B974A403-623D-AD49-B0E3-5C5CB00FABF0}"/>
              </a:ext>
            </a:extLst>
          </p:cNvPr>
          <p:cNvSpPr/>
          <p:nvPr/>
        </p:nvSpPr>
        <p:spPr>
          <a:xfrm>
            <a:off x="6948788"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角丸四角形 121">
            <a:extLst>
              <a:ext uri="{FF2B5EF4-FFF2-40B4-BE49-F238E27FC236}">
                <a16:creationId xmlns:a16="http://schemas.microsoft.com/office/drawing/2014/main" id="{753015AA-F375-F342-8E56-BC218803C0C3}"/>
              </a:ext>
            </a:extLst>
          </p:cNvPr>
          <p:cNvSpPr/>
          <p:nvPr/>
        </p:nvSpPr>
        <p:spPr>
          <a:xfrm>
            <a:off x="6948788"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18AD35D0-2FAA-B24A-BDAE-91F017627F96}"/>
              </a:ext>
            </a:extLst>
          </p:cNvPr>
          <p:cNvSpPr txBox="1"/>
          <p:nvPr/>
        </p:nvSpPr>
        <p:spPr>
          <a:xfrm>
            <a:off x="134972" y="599436"/>
            <a:ext cx="2029863"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9. </a:t>
            </a:r>
            <a:r>
              <a:rPr lang="ja-JP" altLang="en-US" sz="1100" b="1">
                <a:latin typeface="MS PGothic" charset="-128"/>
                <a:ea typeface="MS PGothic" charset="-128"/>
                <a:cs typeface="MS PGothic" charset="-128"/>
              </a:rPr>
              <a:t>クラウド</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インターフェース</a:t>
            </a:r>
            <a:endParaRPr lang="ja-JP" altLang="en-US" sz="1100" b="1" dirty="0">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4DE20DC4-B964-CB45-9029-19CDDC20CE7C}"/>
              </a:ext>
            </a:extLst>
          </p:cNvPr>
          <p:cNvSpPr txBox="1"/>
          <p:nvPr/>
        </p:nvSpPr>
        <p:spPr>
          <a:xfrm>
            <a:off x="135863" y="1764969"/>
            <a:ext cx="2172372" cy="1785104"/>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一般的な</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アプリケーションの脆弱性</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資格情報管理の脆弱性</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ユーザ名の列挙 </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脆弱なパスワード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　アカウントロック</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既知のデフォルトな資格情報</a:t>
            </a:r>
            <a:endParaRPr lang="en-US" altLang="ja-JP" sz="1100" b="1" dirty="0">
              <a:latin typeface="MS PGothic" charset="-128"/>
              <a:ea typeface="MS PGothic" charset="-128"/>
              <a:cs typeface="MS PGothic" charset="-128"/>
            </a:endParaRPr>
          </a:p>
          <a:p>
            <a:r>
              <a:rPr lang="ja-JP" altLang="en-US"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脆弱な</a:t>
            </a:r>
            <a:r>
              <a:rPr lang="en-US" altLang="ja-JP" sz="1100" b="1" dirty="0">
                <a:latin typeface="MS PGothic" charset="-128"/>
                <a:ea typeface="MS PGothic" charset="-128"/>
                <a:cs typeface="MS PGothic" charset="-128"/>
              </a:rPr>
              <a:t>PW</a:t>
            </a:r>
            <a:r>
              <a:rPr lang="ja-JP" altLang="en-US" sz="1100" b="1">
                <a:latin typeface="MS PGothic" charset="-128"/>
                <a:ea typeface="MS PGothic" charset="-128"/>
                <a:cs typeface="MS PGothic" charset="-128"/>
              </a:rPr>
              <a:t>回復メカニズム</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トランスポートの暗号化 </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2F4819B2-FAD9-E946-A843-3279092DF089}"/>
              </a:ext>
            </a:extLst>
          </p:cNvPr>
          <p:cNvSpPr txBox="1"/>
          <p:nvPr/>
        </p:nvSpPr>
        <p:spPr>
          <a:xfrm>
            <a:off x="135864" y="933319"/>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デバイスからクラウドに送信された情報を閲覧等が可能なクラウド</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インターフェースを保有．</a:t>
            </a:r>
          </a:p>
        </p:txBody>
      </p:sp>
      <p:sp>
        <p:nvSpPr>
          <p:cNvPr id="62" name="テキスト ボックス 61">
            <a:extLst>
              <a:ext uri="{FF2B5EF4-FFF2-40B4-BE49-F238E27FC236}">
                <a16:creationId xmlns:a16="http://schemas.microsoft.com/office/drawing/2014/main" id="{6ECD8CDB-ED04-6042-BC5E-96B8678F4650}"/>
              </a:ext>
            </a:extLst>
          </p:cNvPr>
          <p:cNvSpPr txBox="1"/>
          <p:nvPr/>
        </p:nvSpPr>
        <p:spPr>
          <a:xfrm>
            <a:off x="2372823" y="502432"/>
            <a:ext cx="2039482" cy="430887"/>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10. </a:t>
            </a:r>
            <a:r>
              <a:rPr lang="ja-JP" altLang="en-US" sz="1100" b="1">
                <a:latin typeface="MS PGothic" charset="-128"/>
                <a:ea typeface="MS PGothic" charset="-128"/>
                <a:cs typeface="MS PGothic" charset="-128"/>
              </a:rPr>
              <a:t>サードパーティバックエンド</a:t>
            </a:r>
            <a:r>
              <a:rPr lang="en-US" altLang="ja-JP" sz="1100" b="1" dirty="0">
                <a:latin typeface="MS PGothic" charset="-128"/>
                <a:ea typeface="MS PGothic" charset="-128"/>
                <a:cs typeface="MS PGothic" charset="-128"/>
              </a:rPr>
              <a:t>API</a:t>
            </a:r>
            <a:endParaRPr lang="ja-JP" altLang="en-US" sz="11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9E98A03F-0AAD-0848-9B2B-B6211150AEF6}"/>
              </a:ext>
            </a:extLst>
          </p:cNvPr>
          <p:cNvSpPr txBox="1"/>
          <p:nvPr/>
        </p:nvSpPr>
        <p:spPr>
          <a:xfrm>
            <a:off x="2372823" y="1753576"/>
            <a:ext cx="2172372" cy="938719"/>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非暗号</a:t>
            </a:r>
            <a:r>
              <a:rPr lang="en-US" altLang="ja-JP" sz="1100" b="1" dirty="0">
                <a:latin typeface="MS PGothic" charset="-128"/>
                <a:ea typeface="MS PGothic" charset="-128"/>
                <a:cs typeface="MS PGothic" charset="-128"/>
              </a:rPr>
              <a:t>PII</a:t>
            </a:r>
            <a:r>
              <a:rPr lang="ja-JP" altLang="en-US" sz="1100" b="1">
                <a:latin typeface="MS PGothic" charset="-128"/>
                <a:ea typeface="MS PGothic" charset="-128"/>
                <a:cs typeface="MS PGothic" charset="-128"/>
              </a:rPr>
              <a:t>の送信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暗号化</a:t>
            </a:r>
            <a:r>
              <a:rPr lang="en-US" altLang="ja-JP" sz="1100" b="1" dirty="0">
                <a:latin typeface="MS PGothic" charset="-128"/>
                <a:ea typeface="MS PGothic" charset="-128"/>
                <a:cs typeface="MS PGothic" charset="-128"/>
              </a:rPr>
              <a:t>PII</a:t>
            </a:r>
            <a:r>
              <a:rPr lang="ja-JP" altLang="en-US" sz="1100" b="1">
                <a:latin typeface="MS PGothic" charset="-128"/>
                <a:ea typeface="MS PGothic" charset="-128"/>
                <a:cs typeface="MS PGothic" charset="-128"/>
              </a:rPr>
              <a:t>の送信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デバイス情報の漏洩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位置情報の漏洩 </a:t>
            </a:r>
          </a:p>
        </p:txBody>
      </p:sp>
      <p:sp>
        <p:nvSpPr>
          <p:cNvPr id="64" name="テキスト ボックス 63">
            <a:extLst>
              <a:ext uri="{FF2B5EF4-FFF2-40B4-BE49-F238E27FC236}">
                <a16:creationId xmlns:a16="http://schemas.microsoft.com/office/drawing/2014/main" id="{EDC717AF-7E88-1F49-9AA0-1241349F3F1D}"/>
              </a:ext>
            </a:extLst>
          </p:cNvPr>
          <p:cNvSpPr txBox="1"/>
          <p:nvPr/>
        </p:nvSpPr>
        <p:spPr>
          <a:xfrm>
            <a:off x="2372824" y="921926"/>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デバイスから入力した情報からデータ処理、保存、結果の出力等を実行するため、サードパーティバックエンド</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を利用．</a:t>
            </a:r>
          </a:p>
        </p:txBody>
      </p:sp>
      <p:sp>
        <p:nvSpPr>
          <p:cNvPr id="65" name="テキスト ボックス 64">
            <a:extLst>
              <a:ext uri="{FF2B5EF4-FFF2-40B4-BE49-F238E27FC236}">
                <a16:creationId xmlns:a16="http://schemas.microsoft.com/office/drawing/2014/main" id="{B293E078-7370-374F-B92D-750EEDCC6C65}"/>
              </a:ext>
            </a:extLst>
          </p:cNvPr>
          <p:cNvSpPr txBox="1"/>
          <p:nvPr/>
        </p:nvSpPr>
        <p:spPr>
          <a:xfrm>
            <a:off x="4680327" y="622034"/>
            <a:ext cx="1991037"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11. </a:t>
            </a:r>
            <a:r>
              <a:rPr lang="ja-JP" altLang="en-US" sz="1100" b="1">
                <a:latin typeface="MS PGothic" charset="-128"/>
                <a:ea typeface="MS PGothic" charset="-128"/>
                <a:cs typeface="MS PGothic" charset="-128"/>
              </a:rPr>
              <a:t>アップデートの仕組み</a:t>
            </a:r>
            <a:endParaRPr lang="ja-JP" altLang="en-US" sz="1100" b="1" dirty="0">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37B1ABC7-B612-2B4D-8FE1-100A45E80A0A}"/>
              </a:ext>
            </a:extLst>
          </p:cNvPr>
          <p:cNvSpPr txBox="1"/>
          <p:nvPr/>
        </p:nvSpPr>
        <p:spPr>
          <a:xfrm>
            <a:off x="4680327" y="1775458"/>
            <a:ext cx="2172372" cy="1615827"/>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非暗号化で送られる更新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署名がない更新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書き込み可能な場所が更新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更新の確認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認証の更新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悪意のある更新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更新メカニズムがない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手動の更新メカニズムがない </a:t>
            </a:r>
          </a:p>
        </p:txBody>
      </p:sp>
      <p:sp>
        <p:nvSpPr>
          <p:cNvPr id="67" name="テキスト ボックス 66">
            <a:extLst>
              <a:ext uri="{FF2B5EF4-FFF2-40B4-BE49-F238E27FC236}">
                <a16:creationId xmlns:a16="http://schemas.microsoft.com/office/drawing/2014/main" id="{74FE61BD-191F-F845-B7BB-BE834C705AD2}"/>
              </a:ext>
            </a:extLst>
          </p:cNvPr>
          <p:cNvSpPr txBox="1"/>
          <p:nvPr/>
        </p:nvSpPr>
        <p:spPr>
          <a:xfrm>
            <a:off x="4680328" y="943808"/>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デバイスの脆弱性の修正等のため、アップデートの仕組みを提供．</a:t>
            </a:r>
          </a:p>
        </p:txBody>
      </p:sp>
      <p:sp>
        <p:nvSpPr>
          <p:cNvPr id="68" name="テキスト ボックス 67">
            <a:extLst>
              <a:ext uri="{FF2B5EF4-FFF2-40B4-BE49-F238E27FC236}">
                <a16:creationId xmlns:a16="http://schemas.microsoft.com/office/drawing/2014/main" id="{7F41B39C-4449-5F48-87FF-2DF0B5EB3FBC}"/>
              </a:ext>
            </a:extLst>
          </p:cNvPr>
          <p:cNvSpPr txBox="1"/>
          <p:nvPr/>
        </p:nvSpPr>
        <p:spPr>
          <a:xfrm>
            <a:off x="6915744" y="585219"/>
            <a:ext cx="2049914"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12. </a:t>
            </a:r>
            <a:r>
              <a:rPr lang="ja-JP" altLang="en-US" sz="1100" b="1">
                <a:latin typeface="MS PGothic" charset="-128"/>
                <a:ea typeface="MS PGothic" charset="-128"/>
                <a:cs typeface="MS PGothic" charset="-128"/>
              </a:rPr>
              <a:t>モバイルアプリケーション</a:t>
            </a:r>
            <a:endParaRPr lang="en-US" altLang="ja-JP" sz="1100" b="1" dirty="0">
              <a:latin typeface="MS PGothic" charset="-128"/>
              <a:ea typeface="MS PGothic" charset="-128"/>
              <a:cs typeface="MS PGothic" charset="-128"/>
            </a:endParaRPr>
          </a:p>
        </p:txBody>
      </p:sp>
      <p:sp>
        <p:nvSpPr>
          <p:cNvPr id="69" name="テキスト ボックス 68">
            <a:extLst>
              <a:ext uri="{FF2B5EF4-FFF2-40B4-BE49-F238E27FC236}">
                <a16:creationId xmlns:a16="http://schemas.microsoft.com/office/drawing/2014/main" id="{3B328617-B39C-574B-88E0-A36ABA1012E7}"/>
              </a:ext>
            </a:extLst>
          </p:cNvPr>
          <p:cNvSpPr txBox="1"/>
          <p:nvPr/>
        </p:nvSpPr>
        <p:spPr>
          <a:xfrm>
            <a:off x="6915744" y="1750755"/>
            <a:ext cx="2172372" cy="1785104"/>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デバイスやクラウドにより暗黙的に信頼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ユーザ名の列挙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アカウントロック，二要素認証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既知のデフォルトな資格情報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脆弱なパスワード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脆弱なデータストレージ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トランスポートの暗号化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脆弱なパスワード回復メカニズム </a:t>
            </a:r>
            <a:endParaRPr lang="en-US" altLang="ja-JP" sz="1100" b="1" dirty="0">
              <a:latin typeface="MS PGothic" charset="-128"/>
              <a:ea typeface="MS PGothic" charset="-128"/>
              <a:cs typeface="MS PGothic" charset="-128"/>
            </a:endParaRPr>
          </a:p>
        </p:txBody>
      </p:sp>
      <p:sp>
        <p:nvSpPr>
          <p:cNvPr id="70" name="テキスト ボックス 69">
            <a:extLst>
              <a:ext uri="{FF2B5EF4-FFF2-40B4-BE49-F238E27FC236}">
                <a16:creationId xmlns:a16="http://schemas.microsoft.com/office/drawing/2014/main" id="{FA8B87FF-0942-D745-8493-0AE0D5679802}"/>
              </a:ext>
            </a:extLst>
          </p:cNvPr>
          <p:cNvSpPr txBox="1"/>
          <p:nvPr/>
        </p:nvSpPr>
        <p:spPr>
          <a:xfrm>
            <a:off x="6915745" y="919105"/>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スマートフォンやタブレット端末からデバイスを管理しセンサー情報を閲覧できるようにモバイルアプリ機能を提供</a:t>
            </a:r>
          </a:p>
        </p:txBody>
      </p:sp>
      <p:sp>
        <p:nvSpPr>
          <p:cNvPr id="71" name="テキスト ボックス 70">
            <a:extLst>
              <a:ext uri="{FF2B5EF4-FFF2-40B4-BE49-F238E27FC236}">
                <a16:creationId xmlns:a16="http://schemas.microsoft.com/office/drawing/2014/main" id="{305C96D3-D150-0E4E-B40F-61E69A5FEE56}"/>
              </a:ext>
            </a:extLst>
          </p:cNvPr>
          <p:cNvSpPr txBox="1"/>
          <p:nvPr/>
        </p:nvSpPr>
        <p:spPr>
          <a:xfrm>
            <a:off x="121830" y="3767436"/>
            <a:ext cx="1857813"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13. </a:t>
            </a:r>
            <a:r>
              <a:rPr lang="ja-JP" altLang="en-US" sz="1100" b="1">
                <a:latin typeface="MS PGothic" charset="-128"/>
                <a:ea typeface="MS PGothic" charset="-128"/>
                <a:cs typeface="MS PGothic" charset="-128"/>
              </a:rPr>
              <a:t>ベンダーバックエンド</a:t>
            </a:r>
            <a:r>
              <a:rPr lang="en-US" altLang="ja-JP" sz="1100" b="1" dirty="0">
                <a:latin typeface="MS PGothic" charset="-128"/>
                <a:ea typeface="MS PGothic" charset="-128"/>
                <a:cs typeface="MS PGothic" charset="-128"/>
              </a:rPr>
              <a:t>API</a:t>
            </a:r>
            <a:endParaRPr lang="ja-JP" altLang="en-US" sz="1100" b="1" dirty="0">
              <a:latin typeface="MS PGothic" charset="-128"/>
              <a:ea typeface="MS PGothic" charset="-128"/>
              <a:cs typeface="MS PGothic" charset="-128"/>
            </a:endParaRPr>
          </a:p>
        </p:txBody>
      </p:sp>
      <p:sp>
        <p:nvSpPr>
          <p:cNvPr id="72" name="テキスト ボックス 71">
            <a:extLst>
              <a:ext uri="{FF2B5EF4-FFF2-40B4-BE49-F238E27FC236}">
                <a16:creationId xmlns:a16="http://schemas.microsoft.com/office/drawing/2014/main" id="{89CA105F-BEB3-9144-B16F-CF012BB31495}"/>
              </a:ext>
            </a:extLst>
          </p:cNvPr>
          <p:cNvSpPr txBox="1"/>
          <p:nvPr/>
        </p:nvSpPr>
        <p:spPr>
          <a:xfrm>
            <a:off x="121830" y="4926916"/>
            <a:ext cx="2172372" cy="1277273"/>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クラウドやモバイルアプリの本来の信頼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脆弱な認証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脆弱なアクセス制御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インジェクション攻撃</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隠されたサービス </a:t>
            </a:r>
            <a:endParaRPr lang="en-US" altLang="ja-JP" sz="1100" b="1" dirty="0">
              <a:latin typeface="MS PGothic" charset="-128"/>
              <a:ea typeface="MS PGothic" charset="-128"/>
              <a:cs typeface="MS PGothic" charset="-128"/>
            </a:endParaRPr>
          </a:p>
        </p:txBody>
      </p:sp>
      <p:sp>
        <p:nvSpPr>
          <p:cNvPr id="73" name="テキスト ボックス 72">
            <a:extLst>
              <a:ext uri="{FF2B5EF4-FFF2-40B4-BE49-F238E27FC236}">
                <a16:creationId xmlns:a16="http://schemas.microsoft.com/office/drawing/2014/main" id="{33CC50EA-7C07-C943-8904-3CFE27CB5709}"/>
              </a:ext>
            </a:extLst>
          </p:cNvPr>
          <p:cNvSpPr txBox="1"/>
          <p:nvPr/>
        </p:nvSpPr>
        <p:spPr>
          <a:xfrm>
            <a:off x="121831" y="4095266"/>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デバイスから入力した情報からデータ処理、保存、結果の出力等を実行するため、ベンダーバックエンド</a:t>
            </a:r>
            <a:r>
              <a:rPr lang="en-US" altLang="ja-JP" sz="1100" b="1" dirty="0">
                <a:latin typeface="MS PGothic" charset="-128"/>
                <a:ea typeface="MS PGothic" charset="-128"/>
                <a:cs typeface="MS PGothic" charset="-128"/>
              </a:rPr>
              <a:t>API</a:t>
            </a:r>
            <a:r>
              <a:rPr lang="ja-JP" altLang="en-US" sz="1100" b="1">
                <a:latin typeface="MS PGothic" charset="-128"/>
                <a:ea typeface="MS PGothic" charset="-128"/>
                <a:cs typeface="MS PGothic" charset="-128"/>
              </a:rPr>
              <a:t>を利用．</a:t>
            </a:r>
          </a:p>
        </p:txBody>
      </p:sp>
      <p:sp>
        <p:nvSpPr>
          <p:cNvPr id="74" name="テキスト ボックス 73">
            <a:extLst>
              <a:ext uri="{FF2B5EF4-FFF2-40B4-BE49-F238E27FC236}">
                <a16:creationId xmlns:a16="http://schemas.microsoft.com/office/drawing/2014/main" id="{B3892F00-9D87-B24A-983E-3B6DCD58695A}"/>
              </a:ext>
            </a:extLst>
          </p:cNvPr>
          <p:cNvSpPr txBox="1"/>
          <p:nvPr/>
        </p:nvSpPr>
        <p:spPr>
          <a:xfrm>
            <a:off x="2419153" y="3750307"/>
            <a:ext cx="1712478"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14. </a:t>
            </a:r>
            <a:r>
              <a:rPr lang="ja-JP" altLang="en-US" sz="1100" b="1">
                <a:latin typeface="MS PGothic" charset="-128"/>
                <a:ea typeface="MS PGothic" charset="-128"/>
                <a:cs typeface="MS PGothic" charset="-128"/>
              </a:rPr>
              <a:t>エコシステムの通信</a:t>
            </a:r>
            <a:endParaRPr lang="ja-JP" altLang="en-US" sz="1100" b="1" dirty="0">
              <a:latin typeface="MS PGothic" charset="-128"/>
              <a:ea typeface="MS PGothic" charset="-128"/>
              <a:cs typeface="MS PGothic" charset="-128"/>
            </a:endParaRPr>
          </a:p>
        </p:txBody>
      </p:sp>
      <p:sp>
        <p:nvSpPr>
          <p:cNvPr id="75" name="テキスト ボックス 74">
            <a:extLst>
              <a:ext uri="{FF2B5EF4-FFF2-40B4-BE49-F238E27FC236}">
                <a16:creationId xmlns:a16="http://schemas.microsoft.com/office/drawing/2014/main" id="{B809CA42-B86D-184F-B2AB-2CE6789ACC07}"/>
              </a:ext>
            </a:extLst>
          </p:cNvPr>
          <p:cNvSpPr txBox="1"/>
          <p:nvPr/>
        </p:nvSpPr>
        <p:spPr>
          <a:xfrm>
            <a:off x="2419153" y="4915842"/>
            <a:ext cx="2172372" cy="1107996"/>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ヘルスチェック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ハートビート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エコシステムコマンド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プロビジョニングの解除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更新を強制</a:t>
            </a:r>
            <a:endParaRPr lang="en-US" altLang="ja-JP" sz="1100" b="1" dirty="0">
              <a:latin typeface="MS PGothic" charset="-128"/>
              <a:ea typeface="MS PGothic" charset="-128"/>
              <a:cs typeface="MS PGothic" charset="-128"/>
            </a:endParaRPr>
          </a:p>
        </p:txBody>
      </p:sp>
      <p:sp>
        <p:nvSpPr>
          <p:cNvPr id="76" name="テキスト ボックス 75">
            <a:extLst>
              <a:ext uri="{FF2B5EF4-FFF2-40B4-BE49-F238E27FC236}">
                <a16:creationId xmlns:a16="http://schemas.microsoft.com/office/drawing/2014/main" id="{0BDD1F00-9381-7D44-A0AC-3E1041E74FC5}"/>
              </a:ext>
            </a:extLst>
          </p:cNvPr>
          <p:cNvSpPr txBox="1"/>
          <p:nvPr/>
        </p:nvSpPr>
        <p:spPr>
          <a:xfrm>
            <a:off x="2419154" y="4084192"/>
            <a:ext cx="2076744"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デバイスの死活監視等を実現するための通信を実行．</a:t>
            </a:r>
          </a:p>
        </p:txBody>
      </p:sp>
      <p:sp>
        <p:nvSpPr>
          <p:cNvPr id="77" name="テキスト ボックス 76">
            <a:extLst>
              <a:ext uri="{FF2B5EF4-FFF2-40B4-BE49-F238E27FC236}">
                <a16:creationId xmlns:a16="http://schemas.microsoft.com/office/drawing/2014/main" id="{3DE24D2B-20E1-2F4F-BA06-EDB8D6D30666}"/>
              </a:ext>
            </a:extLst>
          </p:cNvPr>
          <p:cNvSpPr txBox="1"/>
          <p:nvPr/>
        </p:nvSpPr>
        <p:spPr>
          <a:xfrm>
            <a:off x="4635032" y="3790034"/>
            <a:ext cx="1638085"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15. </a:t>
            </a:r>
            <a:r>
              <a:rPr lang="ja-JP" altLang="en-US" sz="1100" b="1">
                <a:latin typeface="MS PGothic" charset="-128"/>
                <a:ea typeface="MS PGothic" charset="-128"/>
                <a:cs typeface="MS PGothic" charset="-128"/>
              </a:rPr>
              <a:t>ネットワーク通信</a:t>
            </a:r>
            <a:endParaRPr lang="en-US" altLang="ja-JP" sz="1100" b="1" dirty="0">
              <a:latin typeface="MS PGothic" charset="-128"/>
              <a:ea typeface="MS PGothic" charset="-128"/>
              <a:cs typeface="MS PGothic" charset="-128"/>
            </a:endParaRPr>
          </a:p>
        </p:txBody>
      </p:sp>
      <p:sp>
        <p:nvSpPr>
          <p:cNvPr id="78" name="テキスト ボックス 77">
            <a:extLst>
              <a:ext uri="{FF2B5EF4-FFF2-40B4-BE49-F238E27FC236}">
                <a16:creationId xmlns:a16="http://schemas.microsoft.com/office/drawing/2014/main" id="{11768F29-F5E2-9F44-AF5C-13FEA7864A1E}"/>
              </a:ext>
            </a:extLst>
          </p:cNvPr>
          <p:cNvSpPr txBox="1"/>
          <p:nvPr/>
        </p:nvSpPr>
        <p:spPr>
          <a:xfrm>
            <a:off x="4635032" y="4955569"/>
            <a:ext cx="2172372" cy="1446550"/>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LAN </a:t>
            </a:r>
          </a:p>
          <a:p>
            <a:r>
              <a:rPr lang="ja-JP" altLang="en-US" sz="1100" b="1">
                <a:latin typeface="MS PGothic" charset="-128"/>
                <a:ea typeface="MS PGothic" charset="-128"/>
                <a:cs typeface="MS PGothic" charset="-128"/>
              </a:rPr>
              <a:t>インターネットに繋がった</a:t>
            </a:r>
            <a:r>
              <a:rPr lang="en-US" altLang="ja-JP" sz="1100" b="1" dirty="0">
                <a:latin typeface="MS PGothic" charset="-128"/>
                <a:ea typeface="MS PGothic" charset="-128"/>
                <a:cs typeface="MS PGothic" charset="-128"/>
              </a:rPr>
              <a:t>LAN </a:t>
            </a:r>
          </a:p>
          <a:p>
            <a:r>
              <a:rPr lang="ja-JP" altLang="en-US" sz="1100" b="1">
                <a:latin typeface="MS PGothic" charset="-128"/>
                <a:ea typeface="MS PGothic" charset="-128"/>
                <a:cs typeface="MS PGothic" charset="-128"/>
              </a:rPr>
              <a:t>短距離通信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非標準通信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無線 </a:t>
            </a:r>
            <a:r>
              <a:rPr lang="en-US" altLang="ja-JP" sz="1100" b="1" dirty="0">
                <a:latin typeface="MS PGothic" charset="-128"/>
                <a:ea typeface="MS PGothic" charset="-128"/>
                <a:cs typeface="MS PGothic" charset="-128"/>
              </a:rPr>
              <a:t>(</a:t>
            </a:r>
            <a:r>
              <a:rPr lang="en-US" altLang="ja-JP" sz="1100" b="1" dirty="0" err="1">
                <a:latin typeface="MS PGothic" charset="-128"/>
                <a:ea typeface="MS PGothic" charset="-128"/>
                <a:cs typeface="MS PGothic" charset="-128"/>
              </a:rPr>
              <a:t>WiFi</a:t>
            </a:r>
            <a:r>
              <a:rPr lang="en-US" altLang="ja-JP" sz="1100" b="1" dirty="0">
                <a:latin typeface="MS PGothic" charset="-128"/>
                <a:ea typeface="MS PGothic" charset="-128"/>
                <a:cs typeface="MS PGothic" charset="-128"/>
              </a:rPr>
              <a:t>, Z-wave, </a:t>
            </a:r>
            <a:r>
              <a:rPr lang="en-US" altLang="ja-JP" sz="1100" b="1" dirty="0" err="1">
                <a:latin typeface="MS PGothic" charset="-128"/>
                <a:ea typeface="MS PGothic" charset="-128"/>
                <a:cs typeface="MS PGothic" charset="-128"/>
              </a:rPr>
              <a:t>XBee</a:t>
            </a:r>
            <a:r>
              <a:rPr lang="en-US" altLang="ja-JP" sz="1100" b="1" dirty="0">
                <a:latin typeface="MS PGothic" charset="-128"/>
                <a:ea typeface="MS PGothic" charset="-128"/>
                <a:cs typeface="MS PGothic" charset="-128"/>
              </a:rPr>
              <a:t>, Zigbee, Bluetooth, </a:t>
            </a:r>
            <a:r>
              <a:rPr lang="en-US" altLang="ja-JP" sz="1100" b="1" dirty="0" err="1">
                <a:latin typeface="MS PGothic" charset="-128"/>
                <a:ea typeface="MS PGothic" charset="-128"/>
                <a:cs typeface="MS PGothic" charset="-128"/>
              </a:rPr>
              <a:t>LoRA</a:t>
            </a:r>
            <a:r>
              <a:rPr lang="en-US" altLang="ja-JP" sz="1100" b="1" dirty="0">
                <a:latin typeface="MS PGothic" charset="-128"/>
                <a:ea typeface="MS PGothic" charset="-128"/>
                <a:cs typeface="MS PGothic" charset="-128"/>
              </a:rPr>
              <a:t>)</a:t>
            </a:r>
          </a:p>
          <a:p>
            <a:r>
              <a:rPr lang="ja-JP" altLang="en-US" sz="1100" b="1">
                <a:latin typeface="MS PGothic" charset="-128"/>
                <a:ea typeface="MS PGothic" charset="-128"/>
                <a:cs typeface="MS PGothic" charset="-128"/>
              </a:rPr>
              <a:t>プロトコルファジング </a:t>
            </a:r>
          </a:p>
        </p:txBody>
      </p:sp>
      <p:sp>
        <p:nvSpPr>
          <p:cNvPr id="79" name="テキスト ボックス 78">
            <a:extLst>
              <a:ext uri="{FF2B5EF4-FFF2-40B4-BE49-F238E27FC236}">
                <a16:creationId xmlns:a16="http://schemas.microsoft.com/office/drawing/2014/main" id="{F60299FE-E107-D94B-8246-D4E5A71E7017}"/>
              </a:ext>
            </a:extLst>
          </p:cNvPr>
          <p:cNvSpPr txBox="1"/>
          <p:nvPr/>
        </p:nvSpPr>
        <p:spPr>
          <a:xfrm>
            <a:off x="4635033" y="4123919"/>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デバイスへの双方向な通信を実現するため、様々なネットワーク通信機能を保有</a:t>
            </a:r>
          </a:p>
        </p:txBody>
      </p:sp>
      <p:sp>
        <p:nvSpPr>
          <p:cNvPr id="80" name="テキスト ボックス 79">
            <a:extLst>
              <a:ext uri="{FF2B5EF4-FFF2-40B4-BE49-F238E27FC236}">
                <a16:creationId xmlns:a16="http://schemas.microsoft.com/office/drawing/2014/main" id="{2D99B002-FA39-C24F-B2C3-DFB42F67DCA0}"/>
              </a:ext>
            </a:extLst>
          </p:cNvPr>
          <p:cNvSpPr txBox="1"/>
          <p:nvPr/>
        </p:nvSpPr>
        <p:spPr>
          <a:xfrm>
            <a:off x="6912081" y="3782882"/>
            <a:ext cx="1330973"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16. </a:t>
            </a:r>
            <a:r>
              <a:rPr lang="ja-JP" altLang="en-US" sz="1100" b="1">
                <a:latin typeface="MS PGothic" charset="-128"/>
                <a:ea typeface="MS PGothic" charset="-128"/>
                <a:cs typeface="MS PGothic" charset="-128"/>
              </a:rPr>
              <a:t>認証</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認可</a:t>
            </a:r>
            <a:endParaRPr lang="en-US" altLang="ja-JP" sz="1100" b="1" dirty="0">
              <a:latin typeface="MS PGothic" charset="-128"/>
              <a:ea typeface="MS PGothic" charset="-128"/>
              <a:cs typeface="MS PGothic" charset="-128"/>
            </a:endParaRPr>
          </a:p>
        </p:txBody>
      </p:sp>
      <p:sp>
        <p:nvSpPr>
          <p:cNvPr id="81" name="テキスト ボックス 80">
            <a:extLst>
              <a:ext uri="{FF2B5EF4-FFF2-40B4-BE49-F238E27FC236}">
                <a16:creationId xmlns:a16="http://schemas.microsoft.com/office/drawing/2014/main" id="{BAE0DD6C-7EBB-CD4F-904D-3E585B9B1458}"/>
              </a:ext>
            </a:extLst>
          </p:cNvPr>
          <p:cNvSpPr txBox="1"/>
          <p:nvPr/>
        </p:nvSpPr>
        <p:spPr>
          <a:xfrm>
            <a:off x="6912081" y="4948417"/>
            <a:ext cx="2172372" cy="1785104"/>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認証</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許可関連の情報（セッション鍵、トークンなど）の開示</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セッション鍵、トークン等の再利用</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デバイスからデバイス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デバイスからモバイルアプリ</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デバイスからクラウド</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モバイルアプリからクラウド</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アプリからクラウド</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動的認証の欠如</a:t>
            </a:r>
            <a:endParaRPr lang="en-US" altLang="ja-JP" sz="1100" b="1" dirty="0">
              <a:latin typeface="MS PGothic" charset="-128"/>
              <a:ea typeface="MS PGothic" charset="-128"/>
              <a:cs typeface="MS PGothic" charset="-128"/>
            </a:endParaRPr>
          </a:p>
        </p:txBody>
      </p:sp>
      <p:sp>
        <p:nvSpPr>
          <p:cNvPr id="82" name="テキスト ボックス 81">
            <a:extLst>
              <a:ext uri="{FF2B5EF4-FFF2-40B4-BE49-F238E27FC236}">
                <a16:creationId xmlns:a16="http://schemas.microsoft.com/office/drawing/2014/main" id="{F07D87DB-899A-6B4E-B761-07732633B6E2}"/>
              </a:ext>
            </a:extLst>
          </p:cNvPr>
          <p:cNvSpPr txBox="1"/>
          <p:nvPr/>
        </p:nvSpPr>
        <p:spPr>
          <a:xfrm>
            <a:off x="6912082" y="4116767"/>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正当なユーザやデバイス等との情報のやりとりを保証するため認証</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認可機能を保有</a:t>
            </a:r>
          </a:p>
        </p:txBody>
      </p:sp>
    </p:spTree>
    <p:extLst>
      <p:ext uri="{BB962C8B-B14F-4D97-AF65-F5344CB8AC3E}">
        <p14:creationId xmlns:p14="http://schemas.microsoft.com/office/powerpoint/2010/main" val="33311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527966" y="5776"/>
            <a:ext cx="391485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アタックサーフェスカード（裏）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52AF4498-96B6-4E4C-912D-894AE4A18ABC}"/>
              </a:ext>
            </a:extLst>
          </p:cNvPr>
          <p:cNvSpPr/>
          <p:nvPr/>
        </p:nvSpPr>
        <p:spPr>
          <a:xfrm>
            <a:off x="29192" y="49075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3081867-E03E-5B42-B242-3284E6234965}"/>
              </a:ext>
            </a:extLst>
          </p:cNvPr>
          <p:cNvPicPr>
            <a:picLocks noChangeAspect="1"/>
          </p:cNvPicPr>
          <p:nvPr/>
        </p:nvPicPr>
        <p:blipFill>
          <a:blip r:embed="rId3"/>
          <a:stretch>
            <a:fillRect/>
          </a:stretch>
        </p:blipFill>
        <p:spPr>
          <a:xfrm>
            <a:off x="135452" y="1296226"/>
            <a:ext cx="2055479" cy="2055479"/>
          </a:xfrm>
          <a:prstGeom prst="rect">
            <a:avLst/>
          </a:prstGeom>
        </p:spPr>
      </p:pic>
      <p:sp>
        <p:nvSpPr>
          <p:cNvPr id="33" name="正方形/長方形 32">
            <a:extLst>
              <a:ext uri="{FF2B5EF4-FFF2-40B4-BE49-F238E27FC236}">
                <a16:creationId xmlns:a16="http://schemas.microsoft.com/office/drawing/2014/main" id="{A5FDABFF-EBCE-7349-8C63-D700AE5D5F98}"/>
              </a:ext>
            </a:extLst>
          </p:cNvPr>
          <p:cNvSpPr/>
          <p:nvPr/>
        </p:nvSpPr>
        <p:spPr>
          <a:xfrm>
            <a:off x="2301273" y="491207"/>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34B11CB4-C47F-944D-939E-CCC1986D1DD1}"/>
              </a:ext>
            </a:extLst>
          </p:cNvPr>
          <p:cNvPicPr>
            <a:picLocks noChangeAspect="1"/>
          </p:cNvPicPr>
          <p:nvPr/>
        </p:nvPicPr>
        <p:blipFill>
          <a:blip r:embed="rId3"/>
          <a:stretch>
            <a:fillRect/>
          </a:stretch>
        </p:blipFill>
        <p:spPr>
          <a:xfrm>
            <a:off x="2407533" y="1296679"/>
            <a:ext cx="2055479" cy="2055479"/>
          </a:xfrm>
          <a:prstGeom prst="rect">
            <a:avLst/>
          </a:prstGeom>
        </p:spPr>
      </p:pic>
      <p:sp>
        <p:nvSpPr>
          <p:cNvPr id="35" name="正方形/長方形 34">
            <a:extLst>
              <a:ext uri="{FF2B5EF4-FFF2-40B4-BE49-F238E27FC236}">
                <a16:creationId xmlns:a16="http://schemas.microsoft.com/office/drawing/2014/main" id="{938986FF-6804-B048-9359-FA2760DFAFE0}"/>
              </a:ext>
            </a:extLst>
          </p:cNvPr>
          <p:cNvSpPr/>
          <p:nvPr/>
        </p:nvSpPr>
        <p:spPr>
          <a:xfrm>
            <a:off x="4564947" y="500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10845AF9-01F9-2C40-B569-C6E5E1BF88AA}"/>
              </a:ext>
            </a:extLst>
          </p:cNvPr>
          <p:cNvPicPr>
            <a:picLocks noChangeAspect="1"/>
          </p:cNvPicPr>
          <p:nvPr/>
        </p:nvPicPr>
        <p:blipFill>
          <a:blip r:embed="rId3"/>
          <a:stretch>
            <a:fillRect/>
          </a:stretch>
        </p:blipFill>
        <p:spPr>
          <a:xfrm>
            <a:off x="4671207" y="1306116"/>
            <a:ext cx="2055479" cy="2055479"/>
          </a:xfrm>
          <a:prstGeom prst="rect">
            <a:avLst/>
          </a:prstGeom>
        </p:spPr>
      </p:pic>
      <p:sp>
        <p:nvSpPr>
          <p:cNvPr id="37" name="正方形/長方形 36">
            <a:extLst>
              <a:ext uri="{FF2B5EF4-FFF2-40B4-BE49-F238E27FC236}">
                <a16:creationId xmlns:a16="http://schemas.microsoft.com/office/drawing/2014/main" id="{853269E8-3F88-7E43-9791-A4B16923C0A4}"/>
              </a:ext>
            </a:extLst>
          </p:cNvPr>
          <p:cNvSpPr/>
          <p:nvPr/>
        </p:nvSpPr>
        <p:spPr>
          <a:xfrm>
            <a:off x="6841804" y="500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7082A05C-4EF5-0549-88E3-6EA83FB691F1}"/>
              </a:ext>
            </a:extLst>
          </p:cNvPr>
          <p:cNvPicPr>
            <a:picLocks noChangeAspect="1"/>
          </p:cNvPicPr>
          <p:nvPr/>
        </p:nvPicPr>
        <p:blipFill>
          <a:blip r:embed="rId3"/>
          <a:stretch>
            <a:fillRect/>
          </a:stretch>
        </p:blipFill>
        <p:spPr>
          <a:xfrm>
            <a:off x="6948064" y="1306116"/>
            <a:ext cx="2055479" cy="2055479"/>
          </a:xfrm>
          <a:prstGeom prst="rect">
            <a:avLst/>
          </a:prstGeom>
        </p:spPr>
      </p:pic>
      <p:sp>
        <p:nvSpPr>
          <p:cNvPr id="39" name="正方形/長方形 38">
            <a:extLst>
              <a:ext uri="{FF2B5EF4-FFF2-40B4-BE49-F238E27FC236}">
                <a16:creationId xmlns:a16="http://schemas.microsoft.com/office/drawing/2014/main" id="{2CBE0D29-00F9-5E48-BFA9-CC11CACFA127}"/>
              </a:ext>
            </a:extLst>
          </p:cNvPr>
          <p:cNvSpPr/>
          <p:nvPr/>
        </p:nvSpPr>
        <p:spPr>
          <a:xfrm>
            <a:off x="29192" y="365875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75D17388-B299-964D-97EA-C809E6B6D88C}"/>
              </a:ext>
            </a:extLst>
          </p:cNvPr>
          <p:cNvPicPr>
            <a:picLocks noChangeAspect="1"/>
          </p:cNvPicPr>
          <p:nvPr/>
        </p:nvPicPr>
        <p:blipFill>
          <a:blip r:embed="rId3"/>
          <a:stretch>
            <a:fillRect/>
          </a:stretch>
        </p:blipFill>
        <p:spPr>
          <a:xfrm>
            <a:off x="135452" y="4464226"/>
            <a:ext cx="2055479" cy="2055479"/>
          </a:xfrm>
          <a:prstGeom prst="rect">
            <a:avLst/>
          </a:prstGeom>
        </p:spPr>
      </p:pic>
      <p:sp>
        <p:nvSpPr>
          <p:cNvPr id="41" name="正方形/長方形 40">
            <a:extLst>
              <a:ext uri="{FF2B5EF4-FFF2-40B4-BE49-F238E27FC236}">
                <a16:creationId xmlns:a16="http://schemas.microsoft.com/office/drawing/2014/main" id="{38F93CD5-2367-E947-8EA8-513C365B067B}"/>
              </a:ext>
            </a:extLst>
          </p:cNvPr>
          <p:cNvSpPr/>
          <p:nvPr/>
        </p:nvSpPr>
        <p:spPr>
          <a:xfrm>
            <a:off x="2301273" y="3659207"/>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C0DB2097-95B3-6340-B835-5A3B46C6EFFA}"/>
              </a:ext>
            </a:extLst>
          </p:cNvPr>
          <p:cNvPicPr>
            <a:picLocks noChangeAspect="1"/>
          </p:cNvPicPr>
          <p:nvPr/>
        </p:nvPicPr>
        <p:blipFill>
          <a:blip r:embed="rId3"/>
          <a:stretch>
            <a:fillRect/>
          </a:stretch>
        </p:blipFill>
        <p:spPr>
          <a:xfrm>
            <a:off x="2407533" y="4464679"/>
            <a:ext cx="2055479" cy="2055479"/>
          </a:xfrm>
          <a:prstGeom prst="rect">
            <a:avLst/>
          </a:prstGeom>
        </p:spPr>
      </p:pic>
      <p:sp>
        <p:nvSpPr>
          <p:cNvPr id="43" name="正方形/長方形 42">
            <a:extLst>
              <a:ext uri="{FF2B5EF4-FFF2-40B4-BE49-F238E27FC236}">
                <a16:creationId xmlns:a16="http://schemas.microsoft.com/office/drawing/2014/main" id="{E6BCCCB1-A6F0-B84F-8B6D-618D24B1EFCF}"/>
              </a:ext>
            </a:extLst>
          </p:cNvPr>
          <p:cNvSpPr/>
          <p:nvPr/>
        </p:nvSpPr>
        <p:spPr>
          <a:xfrm>
            <a:off x="4564947" y="3668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D3C660BA-3BEB-454C-AC2C-C735BB1198C8}"/>
              </a:ext>
            </a:extLst>
          </p:cNvPr>
          <p:cNvPicPr>
            <a:picLocks noChangeAspect="1"/>
          </p:cNvPicPr>
          <p:nvPr/>
        </p:nvPicPr>
        <p:blipFill>
          <a:blip r:embed="rId3"/>
          <a:stretch>
            <a:fillRect/>
          </a:stretch>
        </p:blipFill>
        <p:spPr>
          <a:xfrm>
            <a:off x="4671207" y="4474116"/>
            <a:ext cx="2055479" cy="2055479"/>
          </a:xfrm>
          <a:prstGeom prst="rect">
            <a:avLst/>
          </a:prstGeom>
        </p:spPr>
      </p:pic>
      <p:sp>
        <p:nvSpPr>
          <p:cNvPr id="45" name="正方形/長方形 44">
            <a:extLst>
              <a:ext uri="{FF2B5EF4-FFF2-40B4-BE49-F238E27FC236}">
                <a16:creationId xmlns:a16="http://schemas.microsoft.com/office/drawing/2014/main" id="{7CB41D7C-1041-1A49-9424-B0C48E1868FC}"/>
              </a:ext>
            </a:extLst>
          </p:cNvPr>
          <p:cNvSpPr/>
          <p:nvPr/>
        </p:nvSpPr>
        <p:spPr>
          <a:xfrm>
            <a:off x="6841804" y="3668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EF7C2E3C-78EC-DC45-BF5F-00126DCCEB34}"/>
              </a:ext>
            </a:extLst>
          </p:cNvPr>
          <p:cNvPicPr>
            <a:picLocks noChangeAspect="1"/>
          </p:cNvPicPr>
          <p:nvPr/>
        </p:nvPicPr>
        <p:blipFill>
          <a:blip r:embed="rId3"/>
          <a:stretch>
            <a:fillRect/>
          </a:stretch>
        </p:blipFill>
        <p:spPr>
          <a:xfrm>
            <a:off x="6948064" y="4474116"/>
            <a:ext cx="2055479" cy="2055479"/>
          </a:xfrm>
          <a:prstGeom prst="rect">
            <a:avLst/>
          </a:prstGeom>
        </p:spPr>
      </p:pic>
    </p:spTree>
    <p:extLst>
      <p:ext uri="{BB962C8B-B14F-4D97-AF65-F5344CB8AC3E}">
        <p14:creationId xmlns:p14="http://schemas.microsoft.com/office/powerpoint/2010/main" val="169408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27967" y="5776"/>
            <a:ext cx="391485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アタックサーフェスカード（表）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1" name="正方形/長方形 90">
            <a:extLst>
              <a:ext uri="{FF2B5EF4-FFF2-40B4-BE49-F238E27FC236}">
                <a16:creationId xmlns:a16="http://schemas.microsoft.com/office/drawing/2014/main" id="{15761F2C-EE8F-3B4B-8836-C528FDC04B07}"/>
              </a:ext>
            </a:extLst>
          </p:cNvPr>
          <p:cNvSpPr/>
          <p:nvPr/>
        </p:nvSpPr>
        <p:spPr>
          <a:xfrm>
            <a:off x="29192" y="365875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3" name="正方形/長方形 92">
            <a:extLst>
              <a:ext uri="{FF2B5EF4-FFF2-40B4-BE49-F238E27FC236}">
                <a16:creationId xmlns:a16="http://schemas.microsoft.com/office/drawing/2014/main" id="{1C9352A6-5F16-B94F-A40D-65421D70E7A8}"/>
              </a:ext>
            </a:extLst>
          </p:cNvPr>
          <p:cNvSpPr/>
          <p:nvPr/>
        </p:nvSpPr>
        <p:spPr>
          <a:xfrm>
            <a:off x="2301273" y="3659207"/>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5" name="正方形/長方形 94">
            <a:extLst>
              <a:ext uri="{FF2B5EF4-FFF2-40B4-BE49-F238E27FC236}">
                <a16:creationId xmlns:a16="http://schemas.microsoft.com/office/drawing/2014/main" id="{3F410547-908D-0449-97C3-65582DB6BA8B}"/>
              </a:ext>
            </a:extLst>
          </p:cNvPr>
          <p:cNvSpPr/>
          <p:nvPr/>
        </p:nvSpPr>
        <p:spPr>
          <a:xfrm>
            <a:off x="4564947" y="3668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7" name="正方形/長方形 96">
            <a:extLst>
              <a:ext uri="{FF2B5EF4-FFF2-40B4-BE49-F238E27FC236}">
                <a16:creationId xmlns:a16="http://schemas.microsoft.com/office/drawing/2014/main" id="{4128786F-25C4-EC41-8A3A-2D3DB2A38F9C}"/>
              </a:ext>
            </a:extLst>
          </p:cNvPr>
          <p:cNvSpPr/>
          <p:nvPr/>
        </p:nvSpPr>
        <p:spPr>
          <a:xfrm>
            <a:off x="6841804" y="3668644"/>
            <a:ext cx="2268000" cy="3168000"/>
          </a:xfrm>
          <a:prstGeom prst="rect">
            <a:avLst/>
          </a:prstGeom>
          <a:solidFill>
            <a:srgbClr val="FFF2CC"/>
          </a:solidFill>
          <a:ln>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99" name="角丸四角形 98">
            <a:extLst>
              <a:ext uri="{FF2B5EF4-FFF2-40B4-BE49-F238E27FC236}">
                <a16:creationId xmlns:a16="http://schemas.microsoft.com/office/drawing/2014/main" id="{B0EF2885-E94D-D242-B367-6FDC133D43C8}"/>
              </a:ext>
            </a:extLst>
          </p:cNvPr>
          <p:cNvSpPr/>
          <p:nvPr/>
        </p:nvSpPr>
        <p:spPr>
          <a:xfrm>
            <a:off x="161001"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角丸四角形 99">
            <a:extLst>
              <a:ext uri="{FF2B5EF4-FFF2-40B4-BE49-F238E27FC236}">
                <a16:creationId xmlns:a16="http://schemas.microsoft.com/office/drawing/2014/main" id="{7CF3E231-7870-2143-BBFD-DFF9C68AF43B}"/>
              </a:ext>
            </a:extLst>
          </p:cNvPr>
          <p:cNvSpPr/>
          <p:nvPr/>
        </p:nvSpPr>
        <p:spPr>
          <a:xfrm>
            <a:off x="161001"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角丸四角形 100">
            <a:extLst>
              <a:ext uri="{FF2B5EF4-FFF2-40B4-BE49-F238E27FC236}">
                <a16:creationId xmlns:a16="http://schemas.microsoft.com/office/drawing/2014/main" id="{4D1F0909-BE92-7740-B31C-71C9C4E6DE6E}"/>
              </a:ext>
            </a:extLst>
          </p:cNvPr>
          <p:cNvSpPr/>
          <p:nvPr/>
        </p:nvSpPr>
        <p:spPr>
          <a:xfrm>
            <a:off x="161001"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角丸四角形 101">
            <a:extLst>
              <a:ext uri="{FF2B5EF4-FFF2-40B4-BE49-F238E27FC236}">
                <a16:creationId xmlns:a16="http://schemas.microsoft.com/office/drawing/2014/main" id="{CC077313-DAEA-CE42-ADB7-407390F36AC3}"/>
              </a:ext>
            </a:extLst>
          </p:cNvPr>
          <p:cNvSpPr/>
          <p:nvPr/>
        </p:nvSpPr>
        <p:spPr>
          <a:xfrm>
            <a:off x="158961"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角丸四角形 102">
            <a:extLst>
              <a:ext uri="{FF2B5EF4-FFF2-40B4-BE49-F238E27FC236}">
                <a16:creationId xmlns:a16="http://schemas.microsoft.com/office/drawing/2014/main" id="{9FC2CC3B-D3DB-7C48-AE63-5BA72697D86C}"/>
              </a:ext>
            </a:extLst>
          </p:cNvPr>
          <p:cNvSpPr/>
          <p:nvPr/>
        </p:nvSpPr>
        <p:spPr>
          <a:xfrm>
            <a:off x="158961"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角丸四角形 103">
            <a:extLst>
              <a:ext uri="{FF2B5EF4-FFF2-40B4-BE49-F238E27FC236}">
                <a16:creationId xmlns:a16="http://schemas.microsoft.com/office/drawing/2014/main" id="{054F8907-1181-714C-B349-409E4AFF1C08}"/>
              </a:ext>
            </a:extLst>
          </p:cNvPr>
          <p:cNvSpPr/>
          <p:nvPr/>
        </p:nvSpPr>
        <p:spPr>
          <a:xfrm>
            <a:off x="158961"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A49B78A9-0CE7-B745-B9C4-A6F2C67298D4}"/>
              </a:ext>
            </a:extLst>
          </p:cNvPr>
          <p:cNvSpPr/>
          <p:nvPr/>
        </p:nvSpPr>
        <p:spPr>
          <a:xfrm>
            <a:off x="2428156"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角丸四角形 105">
            <a:extLst>
              <a:ext uri="{FF2B5EF4-FFF2-40B4-BE49-F238E27FC236}">
                <a16:creationId xmlns:a16="http://schemas.microsoft.com/office/drawing/2014/main" id="{D3142E99-CC2B-B94B-9CDF-993FA90F2179}"/>
              </a:ext>
            </a:extLst>
          </p:cNvPr>
          <p:cNvSpPr/>
          <p:nvPr/>
        </p:nvSpPr>
        <p:spPr>
          <a:xfrm>
            <a:off x="2428156"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角丸四角形 106">
            <a:extLst>
              <a:ext uri="{FF2B5EF4-FFF2-40B4-BE49-F238E27FC236}">
                <a16:creationId xmlns:a16="http://schemas.microsoft.com/office/drawing/2014/main" id="{399C54AC-A46C-B345-B5D9-457BCA772608}"/>
              </a:ext>
            </a:extLst>
          </p:cNvPr>
          <p:cNvSpPr/>
          <p:nvPr/>
        </p:nvSpPr>
        <p:spPr>
          <a:xfrm>
            <a:off x="2428156"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角丸四角形 107">
            <a:extLst>
              <a:ext uri="{FF2B5EF4-FFF2-40B4-BE49-F238E27FC236}">
                <a16:creationId xmlns:a16="http://schemas.microsoft.com/office/drawing/2014/main" id="{E8320FEB-38F2-EC4A-87DB-09E29882C509}"/>
              </a:ext>
            </a:extLst>
          </p:cNvPr>
          <p:cNvSpPr/>
          <p:nvPr/>
        </p:nvSpPr>
        <p:spPr>
          <a:xfrm>
            <a:off x="2426116"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a:extLst>
              <a:ext uri="{FF2B5EF4-FFF2-40B4-BE49-F238E27FC236}">
                <a16:creationId xmlns:a16="http://schemas.microsoft.com/office/drawing/2014/main" id="{EB605221-9261-804D-AAFC-84B238B3F937}"/>
              </a:ext>
            </a:extLst>
          </p:cNvPr>
          <p:cNvSpPr/>
          <p:nvPr/>
        </p:nvSpPr>
        <p:spPr>
          <a:xfrm>
            <a:off x="2426116"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角丸四角形 109">
            <a:extLst>
              <a:ext uri="{FF2B5EF4-FFF2-40B4-BE49-F238E27FC236}">
                <a16:creationId xmlns:a16="http://schemas.microsoft.com/office/drawing/2014/main" id="{21B7FA78-A174-DA41-8432-661CD59286EF}"/>
              </a:ext>
            </a:extLst>
          </p:cNvPr>
          <p:cNvSpPr/>
          <p:nvPr/>
        </p:nvSpPr>
        <p:spPr>
          <a:xfrm>
            <a:off x="2426116"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角丸四角形 110">
            <a:extLst>
              <a:ext uri="{FF2B5EF4-FFF2-40B4-BE49-F238E27FC236}">
                <a16:creationId xmlns:a16="http://schemas.microsoft.com/office/drawing/2014/main" id="{90039C4E-C6D0-114B-A5D3-2BE2FEADAAE4}"/>
              </a:ext>
            </a:extLst>
          </p:cNvPr>
          <p:cNvSpPr/>
          <p:nvPr/>
        </p:nvSpPr>
        <p:spPr>
          <a:xfrm>
            <a:off x="4689194"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角丸四角形 111">
            <a:extLst>
              <a:ext uri="{FF2B5EF4-FFF2-40B4-BE49-F238E27FC236}">
                <a16:creationId xmlns:a16="http://schemas.microsoft.com/office/drawing/2014/main" id="{92F14C95-9032-AE4A-81E6-32625535915E}"/>
              </a:ext>
            </a:extLst>
          </p:cNvPr>
          <p:cNvSpPr/>
          <p:nvPr/>
        </p:nvSpPr>
        <p:spPr>
          <a:xfrm>
            <a:off x="4689194"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角丸四角形 112">
            <a:extLst>
              <a:ext uri="{FF2B5EF4-FFF2-40B4-BE49-F238E27FC236}">
                <a16:creationId xmlns:a16="http://schemas.microsoft.com/office/drawing/2014/main" id="{E100AD7B-86AC-0E4E-9A3A-9A7D570BD93E}"/>
              </a:ext>
            </a:extLst>
          </p:cNvPr>
          <p:cNvSpPr/>
          <p:nvPr/>
        </p:nvSpPr>
        <p:spPr>
          <a:xfrm>
            <a:off x="4689194"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角丸四角形 113">
            <a:extLst>
              <a:ext uri="{FF2B5EF4-FFF2-40B4-BE49-F238E27FC236}">
                <a16:creationId xmlns:a16="http://schemas.microsoft.com/office/drawing/2014/main" id="{93244785-F1BD-1C43-BC26-6544294067DD}"/>
              </a:ext>
            </a:extLst>
          </p:cNvPr>
          <p:cNvSpPr/>
          <p:nvPr/>
        </p:nvSpPr>
        <p:spPr>
          <a:xfrm>
            <a:off x="4687154"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角丸四角形 114">
            <a:extLst>
              <a:ext uri="{FF2B5EF4-FFF2-40B4-BE49-F238E27FC236}">
                <a16:creationId xmlns:a16="http://schemas.microsoft.com/office/drawing/2014/main" id="{EB8FD9BB-ED85-B44F-804C-6980995566A4}"/>
              </a:ext>
            </a:extLst>
          </p:cNvPr>
          <p:cNvSpPr/>
          <p:nvPr/>
        </p:nvSpPr>
        <p:spPr>
          <a:xfrm>
            <a:off x="4687154"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角丸四角形 115">
            <a:extLst>
              <a:ext uri="{FF2B5EF4-FFF2-40B4-BE49-F238E27FC236}">
                <a16:creationId xmlns:a16="http://schemas.microsoft.com/office/drawing/2014/main" id="{54AB2513-388A-FC42-B311-D96C4626DBF0}"/>
              </a:ext>
            </a:extLst>
          </p:cNvPr>
          <p:cNvSpPr/>
          <p:nvPr/>
        </p:nvSpPr>
        <p:spPr>
          <a:xfrm>
            <a:off x="4687154"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角丸四角形 116">
            <a:extLst>
              <a:ext uri="{FF2B5EF4-FFF2-40B4-BE49-F238E27FC236}">
                <a16:creationId xmlns:a16="http://schemas.microsoft.com/office/drawing/2014/main" id="{581A85E7-DA64-4442-BCB3-4A1A03748C47}"/>
              </a:ext>
            </a:extLst>
          </p:cNvPr>
          <p:cNvSpPr/>
          <p:nvPr/>
        </p:nvSpPr>
        <p:spPr>
          <a:xfrm>
            <a:off x="6950828" y="578590"/>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角丸四角形 117">
            <a:extLst>
              <a:ext uri="{FF2B5EF4-FFF2-40B4-BE49-F238E27FC236}">
                <a16:creationId xmlns:a16="http://schemas.microsoft.com/office/drawing/2014/main" id="{C79C5C8C-F532-134B-972B-14EC0AEDB57E}"/>
              </a:ext>
            </a:extLst>
          </p:cNvPr>
          <p:cNvSpPr/>
          <p:nvPr/>
        </p:nvSpPr>
        <p:spPr>
          <a:xfrm>
            <a:off x="6950828" y="960980"/>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角丸四角形 118">
            <a:extLst>
              <a:ext uri="{FF2B5EF4-FFF2-40B4-BE49-F238E27FC236}">
                <a16:creationId xmlns:a16="http://schemas.microsoft.com/office/drawing/2014/main" id="{3112E5C1-B0E7-7F46-8D63-B7D546D43DA8}"/>
              </a:ext>
            </a:extLst>
          </p:cNvPr>
          <p:cNvSpPr/>
          <p:nvPr/>
        </p:nvSpPr>
        <p:spPr>
          <a:xfrm>
            <a:off x="6950828" y="1757684"/>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角丸四角形 119">
            <a:extLst>
              <a:ext uri="{FF2B5EF4-FFF2-40B4-BE49-F238E27FC236}">
                <a16:creationId xmlns:a16="http://schemas.microsoft.com/office/drawing/2014/main" id="{FA228593-58AB-6B49-91FF-ED5E380ADCF4}"/>
              </a:ext>
            </a:extLst>
          </p:cNvPr>
          <p:cNvSpPr/>
          <p:nvPr/>
        </p:nvSpPr>
        <p:spPr>
          <a:xfrm>
            <a:off x="6948788" y="3746589"/>
            <a:ext cx="2016870"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角丸四角形 120">
            <a:extLst>
              <a:ext uri="{FF2B5EF4-FFF2-40B4-BE49-F238E27FC236}">
                <a16:creationId xmlns:a16="http://schemas.microsoft.com/office/drawing/2014/main" id="{B974A403-623D-AD49-B0E3-5C5CB00FABF0}"/>
              </a:ext>
            </a:extLst>
          </p:cNvPr>
          <p:cNvSpPr/>
          <p:nvPr/>
        </p:nvSpPr>
        <p:spPr>
          <a:xfrm>
            <a:off x="6948788" y="4128979"/>
            <a:ext cx="2016870" cy="734358"/>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角丸四角形 121">
            <a:extLst>
              <a:ext uri="{FF2B5EF4-FFF2-40B4-BE49-F238E27FC236}">
                <a16:creationId xmlns:a16="http://schemas.microsoft.com/office/drawing/2014/main" id="{753015AA-F375-F342-8E56-BC218803C0C3}"/>
              </a:ext>
            </a:extLst>
          </p:cNvPr>
          <p:cNvSpPr/>
          <p:nvPr/>
        </p:nvSpPr>
        <p:spPr>
          <a:xfrm>
            <a:off x="6948788" y="4925683"/>
            <a:ext cx="2016870" cy="1813235"/>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5D6974DF-E57C-3244-A32A-B22ADDE03ADA}"/>
              </a:ext>
            </a:extLst>
          </p:cNvPr>
          <p:cNvSpPr txBox="1"/>
          <p:nvPr/>
        </p:nvSpPr>
        <p:spPr>
          <a:xfrm>
            <a:off x="170471" y="591696"/>
            <a:ext cx="1330973"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17. </a:t>
            </a:r>
            <a:r>
              <a:rPr lang="ja-JP" altLang="en-US" sz="1100" b="1">
                <a:latin typeface="MS PGothic" charset="-128"/>
                <a:ea typeface="MS PGothic" charset="-128"/>
                <a:cs typeface="MS PGothic" charset="-128"/>
              </a:rPr>
              <a:t>プライバシー</a:t>
            </a:r>
            <a:endParaRPr lang="en-US" altLang="ja-JP" sz="1100" b="1" dirty="0">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02B81382-413D-D548-A237-20F36F49D1FD}"/>
              </a:ext>
            </a:extLst>
          </p:cNvPr>
          <p:cNvSpPr txBox="1"/>
          <p:nvPr/>
        </p:nvSpPr>
        <p:spPr>
          <a:xfrm>
            <a:off x="170471" y="1757231"/>
            <a:ext cx="2172372" cy="769441"/>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ユーザデータの開示</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ユーザ</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デバイスの位置の開示</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プライバシーの区分</a:t>
            </a:r>
          </a:p>
        </p:txBody>
      </p:sp>
      <p:sp>
        <p:nvSpPr>
          <p:cNvPr id="37" name="テキスト ボックス 36">
            <a:extLst>
              <a:ext uri="{FF2B5EF4-FFF2-40B4-BE49-F238E27FC236}">
                <a16:creationId xmlns:a16="http://schemas.microsoft.com/office/drawing/2014/main" id="{913C1706-67C7-5649-898A-A14BA04EE2B8}"/>
              </a:ext>
            </a:extLst>
          </p:cNvPr>
          <p:cNvSpPr txBox="1"/>
          <p:nvPr/>
        </p:nvSpPr>
        <p:spPr>
          <a:xfrm>
            <a:off x="170472" y="925581"/>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デバイスが取得する情報や保有する情報の中にユーザのプライバシー情報が含まれる．</a:t>
            </a:r>
          </a:p>
        </p:txBody>
      </p:sp>
      <p:sp>
        <p:nvSpPr>
          <p:cNvPr id="38" name="テキスト ボックス 37">
            <a:extLst>
              <a:ext uri="{FF2B5EF4-FFF2-40B4-BE49-F238E27FC236}">
                <a16:creationId xmlns:a16="http://schemas.microsoft.com/office/drawing/2014/main" id="{F1595851-88AB-2C42-B5DD-9C408FE31FE7}"/>
              </a:ext>
            </a:extLst>
          </p:cNvPr>
          <p:cNvSpPr txBox="1"/>
          <p:nvPr/>
        </p:nvSpPr>
        <p:spPr>
          <a:xfrm>
            <a:off x="2431890" y="577064"/>
            <a:ext cx="2021993" cy="261610"/>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18. </a:t>
            </a:r>
            <a:r>
              <a:rPr lang="ja-JP" altLang="en-US" sz="1100" b="1">
                <a:latin typeface="MS PGothic" charset="-128"/>
                <a:ea typeface="MS PGothic" charset="-128"/>
                <a:cs typeface="MS PGothic" charset="-128"/>
              </a:rPr>
              <a:t>ハードウェア（センサー）</a:t>
            </a:r>
            <a:endParaRPr lang="en-US" altLang="ja-JP"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0766DC28-F833-E841-8DC0-A330D43112E3}"/>
              </a:ext>
            </a:extLst>
          </p:cNvPr>
          <p:cNvSpPr txBox="1"/>
          <p:nvPr/>
        </p:nvSpPr>
        <p:spPr>
          <a:xfrm>
            <a:off x="2431891" y="1742599"/>
            <a:ext cx="2172372" cy="769441"/>
          </a:xfrm>
          <a:prstGeom prst="rect">
            <a:avLst/>
          </a:prstGeom>
          <a:noFill/>
        </p:spPr>
        <p:txBody>
          <a:bodyPr wrap="square" rtlCol="0">
            <a:spAutoFit/>
          </a:bodyPr>
          <a:lstStyle/>
          <a:p>
            <a:r>
              <a:rPr lang="ja-JP" altLang="en-US" sz="1100" b="1">
                <a:solidFill>
                  <a:schemeClr val="accent4">
                    <a:lumMod val="75000"/>
                  </a:schemeClr>
                </a:solidFill>
                <a:latin typeface="MS PGothic" charset="-128"/>
                <a:ea typeface="MS PGothic" charset="-128"/>
                <a:cs typeface="MS PGothic" charset="-128"/>
              </a:rPr>
              <a:t>脆弱性</a:t>
            </a:r>
            <a:endParaRPr lang="en-US" altLang="ja-JP" sz="1100" b="1" dirty="0">
              <a:solidFill>
                <a:schemeClr val="accent4">
                  <a:lumMod val="75000"/>
                </a:schemeClr>
              </a:solidFill>
              <a:latin typeface="MS PGothic" charset="-128"/>
              <a:ea typeface="MS PGothic" charset="-128"/>
              <a:cs typeface="MS PGothic" charset="-128"/>
            </a:endParaRPr>
          </a:p>
          <a:p>
            <a:r>
              <a:rPr lang="ja-JP" altLang="en-US" sz="1100" b="1">
                <a:latin typeface="MS PGothic" charset="-128"/>
                <a:ea typeface="MS PGothic" charset="-128"/>
                <a:cs typeface="MS PGothic" charset="-128"/>
              </a:rPr>
              <a:t>センシング環境の操作</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改ざん（物理的）</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損害（物理的）</a:t>
            </a:r>
          </a:p>
        </p:txBody>
      </p:sp>
      <p:sp>
        <p:nvSpPr>
          <p:cNvPr id="40" name="テキスト ボックス 39">
            <a:extLst>
              <a:ext uri="{FF2B5EF4-FFF2-40B4-BE49-F238E27FC236}">
                <a16:creationId xmlns:a16="http://schemas.microsoft.com/office/drawing/2014/main" id="{93656272-0514-8B42-852A-12000C273599}"/>
              </a:ext>
            </a:extLst>
          </p:cNvPr>
          <p:cNvSpPr txBox="1"/>
          <p:nvPr/>
        </p:nvSpPr>
        <p:spPr>
          <a:xfrm>
            <a:off x="2431892" y="910949"/>
            <a:ext cx="2076744"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物理的にセンサーやその周辺環境にアクセスや操作が可能</a:t>
            </a:r>
          </a:p>
        </p:txBody>
      </p:sp>
    </p:spTree>
    <p:extLst>
      <p:ext uri="{BB962C8B-B14F-4D97-AF65-F5344CB8AC3E}">
        <p14:creationId xmlns:p14="http://schemas.microsoft.com/office/powerpoint/2010/main" val="82150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2527966" y="5776"/>
            <a:ext cx="391485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アタックサーフェスカード（裏）</a:t>
            </a:r>
            <a:endParaRPr lang="ja-JP" altLang="en-US" sz="2400" dirty="0">
              <a:latin typeface="MS PGothic" panose="020B0600070205080204" pitchFamily="34" charset="-128"/>
              <a:ea typeface="MS PGothic" panose="020B0600070205080204" pitchFamily="34" charset="-128"/>
            </a:endParaRPr>
          </a:p>
        </p:txBody>
      </p:sp>
      <p:sp>
        <p:nvSpPr>
          <p:cNvPr id="31" name="正方形/長方形 30">
            <a:extLst>
              <a:ext uri="{FF2B5EF4-FFF2-40B4-BE49-F238E27FC236}">
                <a16:creationId xmlns:a16="http://schemas.microsoft.com/office/drawing/2014/main" id="{52AF4498-96B6-4E4C-912D-894AE4A18ABC}"/>
              </a:ext>
            </a:extLst>
          </p:cNvPr>
          <p:cNvSpPr/>
          <p:nvPr/>
        </p:nvSpPr>
        <p:spPr>
          <a:xfrm>
            <a:off x="29192" y="49075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2" name="図 31">
            <a:extLst>
              <a:ext uri="{FF2B5EF4-FFF2-40B4-BE49-F238E27FC236}">
                <a16:creationId xmlns:a16="http://schemas.microsoft.com/office/drawing/2014/main" id="{33081867-E03E-5B42-B242-3284E6234965}"/>
              </a:ext>
            </a:extLst>
          </p:cNvPr>
          <p:cNvPicPr>
            <a:picLocks noChangeAspect="1"/>
          </p:cNvPicPr>
          <p:nvPr/>
        </p:nvPicPr>
        <p:blipFill>
          <a:blip r:embed="rId3"/>
          <a:stretch>
            <a:fillRect/>
          </a:stretch>
        </p:blipFill>
        <p:spPr>
          <a:xfrm>
            <a:off x="135452" y="1296226"/>
            <a:ext cx="2055479" cy="2055479"/>
          </a:xfrm>
          <a:prstGeom prst="rect">
            <a:avLst/>
          </a:prstGeom>
        </p:spPr>
      </p:pic>
      <p:sp>
        <p:nvSpPr>
          <p:cNvPr id="33" name="正方形/長方形 32">
            <a:extLst>
              <a:ext uri="{FF2B5EF4-FFF2-40B4-BE49-F238E27FC236}">
                <a16:creationId xmlns:a16="http://schemas.microsoft.com/office/drawing/2014/main" id="{A5FDABFF-EBCE-7349-8C63-D700AE5D5F98}"/>
              </a:ext>
            </a:extLst>
          </p:cNvPr>
          <p:cNvSpPr/>
          <p:nvPr/>
        </p:nvSpPr>
        <p:spPr>
          <a:xfrm>
            <a:off x="2301273" y="491207"/>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4" name="図 33">
            <a:extLst>
              <a:ext uri="{FF2B5EF4-FFF2-40B4-BE49-F238E27FC236}">
                <a16:creationId xmlns:a16="http://schemas.microsoft.com/office/drawing/2014/main" id="{34B11CB4-C47F-944D-939E-CCC1986D1DD1}"/>
              </a:ext>
            </a:extLst>
          </p:cNvPr>
          <p:cNvPicPr>
            <a:picLocks noChangeAspect="1"/>
          </p:cNvPicPr>
          <p:nvPr/>
        </p:nvPicPr>
        <p:blipFill>
          <a:blip r:embed="rId3"/>
          <a:stretch>
            <a:fillRect/>
          </a:stretch>
        </p:blipFill>
        <p:spPr>
          <a:xfrm>
            <a:off x="2407533" y="1296679"/>
            <a:ext cx="2055479" cy="2055479"/>
          </a:xfrm>
          <a:prstGeom prst="rect">
            <a:avLst/>
          </a:prstGeom>
        </p:spPr>
      </p:pic>
      <p:sp>
        <p:nvSpPr>
          <p:cNvPr id="35" name="正方形/長方形 34">
            <a:extLst>
              <a:ext uri="{FF2B5EF4-FFF2-40B4-BE49-F238E27FC236}">
                <a16:creationId xmlns:a16="http://schemas.microsoft.com/office/drawing/2014/main" id="{938986FF-6804-B048-9359-FA2760DFAFE0}"/>
              </a:ext>
            </a:extLst>
          </p:cNvPr>
          <p:cNvSpPr/>
          <p:nvPr/>
        </p:nvSpPr>
        <p:spPr>
          <a:xfrm>
            <a:off x="4564947" y="500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6" name="図 35">
            <a:extLst>
              <a:ext uri="{FF2B5EF4-FFF2-40B4-BE49-F238E27FC236}">
                <a16:creationId xmlns:a16="http://schemas.microsoft.com/office/drawing/2014/main" id="{10845AF9-01F9-2C40-B569-C6E5E1BF88AA}"/>
              </a:ext>
            </a:extLst>
          </p:cNvPr>
          <p:cNvPicPr>
            <a:picLocks noChangeAspect="1"/>
          </p:cNvPicPr>
          <p:nvPr/>
        </p:nvPicPr>
        <p:blipFill>
          <a:blip r:embed="rId3"/>
          <a:stretch>
            <a:fillRect/>
          </a:stretch>
        </p:blipFill>
        <p:spPr>
          <a:xfrm>
            <a:off x="4671207" y="1306116"/>
            <a:ext cx="2055479" cy="2055479"/>
          </a:xfrm>
          <a:prstGeom prst="rect">
            <a:avLst/>
          </a:prstGeom>
        </p:spPr>
      </p:pic>
      <p:sp>
        <p:nvSpPr>
          <p:cNvPr id="37" name="正方形/長方形 36">
            <a:extLst>
              <a:ext uri="{FF2B5EF4-FFF2-40B4-BE49-F238E27FC236}">
                <a16:creationId xmlns:a16="http://schemas.microsoft.com/office/drawing/2014/main" id="{853269E8-3F88-7E43-9791-A4B16923C0A4}"/>
              </a:ext>
            </a:extLst>
          </p:cNvPr>
          <p:cNvSpPr/>
          <p:nvPr/>
        </p:nvSpPr>
        <p:spPr>
          <a:xfrm>
            <a:off x="6841804" y="500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38" name="図 37">
            <a:extLst>
              <a:ext uri="{FF2B5EF4-FFF2-40B4-BE49-F238E27FC236}">
                <a16:creationId xmlns:a16="http://schemas.microsoft.com/office/drawing/2014/main" id="{7082A05C-4EF5-0549-88E3-6EA83FB691F1}"/>
              </a:ext>
            </a:extLst>
          </p:cNvPr>
          <p:cNvPicPr>
            <a:picLocks noChangeAspect="1"/>
          </p:cNvPicPr>
          <p:nvPr/>
        </p:nvPicPr>
        <p:blipFill>
          <a:blip r:embed="rId3"/>
          <a:stretch>
            <a:fillRect/>
          </a:stretch>
        </p:blipFill>
        <p:spPr>
          <a:xfrm>
            <a:off x="6948064" y="1306116"/>
            <a:ext cx="2055479" cy="2055479"/>
          </a:xfrm>
          <a:prstGeom prst="rect">
            <a:avLst/>
          </a:prstGeom>
        </p:spPr>
      </p:pic>
      <p:sp>
        <p:nvSpPr>
          <p:cNvPr id="39" name="正方形/長方形 38">
            <a:extLst>
              <a:ext uri="{FF2B5EF4-FFF2-40B4-BE49-F238E27FC236}">
                <a16:creationId xmlns:a16="http://schemas.microsoft.com/office/drawing/2014/main" id="{2CBE0D29-00F9-5E48-BFA9-CC11CACFA127}"/>
              </a:ext>
            </a:extLst>
          </p:cNvPr>
          <p:cNvSpPr/>
          <p:nvPr/>
        </p:nvSpPr>
        <p:spPr>
          <a:xfrm>
            <a:off x="29192" y="365875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0" name="図 39">
            <a:extLst>
              <a:ext uri="{FF2B5EF4-FFF2-40B4-BE49-F238E27FC236}">
                <a16:creationId xmlns:a16="http://schemas.microsoft.com/office/drawing/2014/main" id="{75D17388-B299-964D-97EA-C809E6B6D88C}"/>
              </a:ext>
            </a:extLst>
          </p:cNvPr>
          <p:cNvPicPr>
            <a:picLocks noChangeAspect="1"/>
          </p:cNvPicPr>
          <p:nvPr/>
        </p:nvPicPr>
        <p:blipFill>
          <a:blip r:embed="rId3"/>
          <a:stretch>
            <a:fillRect/>
          </a:stretch>
        </p:blipFill>
        <p:spPr>
          <a:xfrm>
            <a:off x="135452" y="4464226"/>
            <a:ext cx="2055479" cy="2055479"/>
          </a:xfrm>
          <a:prstGeom prst="rect">
            <a:avLst/>
          </a:prstGeom>
        </p:spPr>
      </p:pic>
      <p:sp>
        <p:nvSpPr>
          <p:cNvPr id="41" name="正方形/長方形 40">
            <a:extLst>
              <a:ext uri="{FF2B5EF4-FFF2-40B4-BE49-F238E27FC236}">
                <a16:creationId xmlns:a16="http://schemas.microsoft.com/office/drawing/2014/main" id="{38F93CD5-2367-E947-8EA8-513C365B067B}"/>
              </a:ext>
            </a:extLst>
          </p:cNvPr>
          <p:cNvSpPr/>
          <p:nvPr/>
        </p:nvSpPr>
        <p:spPr>
          <a:xfrm>
            <a:off x="2301273" y="3659207"/>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2" name="図 41">
            <a:extLst>
              <a:ext uri="{FF2B5EF4-FFF2-40B4-BE49-F238E27FC236}">
                <a16:creationId xmlns:a16="http://schemas.microsoft.com/office/drawing/2014/main" id="{C0DB2097-95B3-6340-B835-5A3B46C6EFFA}"/>
              </a:ext>
            </a:extLst>
          </p:cNvPr>
          <p:cNvPicPr>
            <a:picLocks noChangeAspect="1"/>
          </p:cNvPicPr>
          <p:nvPr/>
        </p:nvPicPr>
        <p:blipFill>
          <a:blip r:embed="rId3"/>
          <a:stretch>
            <a:fillRect/>
          </a:stretch>
        </p:blipFill>
        <p:spPr>
          <a:xfrm>
            <a:off x="2407533" y="4464679"/>
            <a:ext cx="2055479" cy="2055479"/>
          </a:xfrm>
          <a:prstGeom prst="rect">
            <a:avLst/>
          </a:prstGeom>
        </p:spPr>
      </p:pic>
      <p:sp>
        <p:nvSpPr>
          <p:cNvPr id="43" name="正方形/長方形 42">
            <a:extLst>
              <a:ext uri="{FF2B5EF4-FFF2-40B4-BE49-F238E27FC236}">
                <a16:creationId xmlns:a16="http://schemas.microsoft.com/office/drawing/2014/main" id="{E6BCCCB1-A6F0-B84F-8B6D-618D24B1EFCF}"/>
              </a:ext>
            </a:extLst>
          </p:cNvPr>
          <p:cNvSpPr/>
          <p:nvPr/>
        </p:nvSpPr>
        <p:spPr>
          <a:xfrm>
            <a:off x="4564947" y="3668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4" name="図 43">
            <a:extLst>
              <a:ext uri="{FF2B5EF4-FFF2-40B4-BE49-F238E27FC236}">
                <a16:creationId xmlns:a16="http://schemas.microsoft.com/office/drawing/2014/main" id="{D3C660BA-3BEB-454C-AC2C-C735BB1198C8}"/>
              </a:ext>
            </a:extLst>
          </p:cNvPr>
          <p:cNvPicPr>
            <a:picLocks noChangeAspect="1"/>
          </p:cNvPicPr>
          <p:nvPr/>
        </p:nvPicPr>
        <p:blipFill>
          <a:blip r:embed="rId3"/>
          <a:stretch>
            <a:fillRect/>
          </a:stretch>
        </p:blipFill>
        <p:spPr>
          <a:xfrm>
            <a:off x="4671207" y="4474116"/>
            <a:ext cx="2055479" cy="2055479"/>
          </a:xfrm>
          <a:prstGeom prst="rect">
            <a:avLst/>
          </a:prstGeom>
        </p:spPr>
      </p:pic>
      <p:sp>
        <p:nvSpPr>
          <p:cNvPr id="45" name="正方形/長方形 44">
            <a:extLst>
              <a:ext uri="{FF2B5EF4-FFF2-40B4-BE49-F238E27FC236}">
                <a16:creationId xmlns:a16="http://schemas.microsoft.com/office/drawing/2014/main" id="{7CB41D7C-1041-1A49-9424-B0C48E1868FC}"/>
              </a:ext>
            </a:extLst>
          </p:cNvPr>
          <p:cNvSpPr/>
          <p:nvPr/>
        </p:nvSpPr>
        <p:spPr>
          <a:xfrm>
            <a:off x="6841804" y="3668644"/>
            <a:ext cx="2268000" cy="3168000"/>
          </a:xfrm>
          <a:prstGeom prst="rect">
            <a:avLst/>
          </a:prstGeom>
          <a:gradFill>
            <a:gsLst>
              <a:gs pos="0">
                <a:schemeClr val="bg1"/>
              </a:gs>
              <a:gs pos="51000">
                <a:schemeClr val="accent2">
                  <a:lumMod val="20000"/>
                  <a:lumOff val="80000"/>
                </a:schemeClr>
              </a:gs>
              <a:gs pos="100000">
                <a:schemeClr val="accent2">
                  <a:lumMod val="20000"/>
                  <a:lumOff val="80000"/>
                </a:schemeClr>
              </a:gs>
            </a:gsLst>
            <a:path path="circle">
              <a:fillToRect l="50000" t="50000" r="50000" b="50000"/>
            </a:path>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000" b="1">
                <a:solidFill>
                  <a:schemeClr val="accent4">
                    <a:lumMod val="75000"/>
                  </a:schemeClr>
                </a:solidFill>
                <a:latin typeface="MS PGothic" charset="-128"/>
                <a:ea typeface="MS PGothic" charset="-128"/>
                <a:cs typeface="MS PGothic" charset="-128"/>
              </a:rPr>
              <a:t>アタックサーフェス</a:t>
            </a:r>
            <a:endParaRPr lang="en-US" altLang="ja-JP" sz="2000" b="1" dirty="0">
              <a:solidFill>
                <a:schemeClr val="accent4">
                  <a:lumMod val="75000"/>
                </a:schemeClr>
              </a:solidFill>
              <a:latin typeface="MS PGothic" charset="-128"/>
              <a:ea typeface="MS PGothic" charset="-128"/>
              <a:cs typeface="MS PGothic" charset="-128"/>
            </a:endParaRPr>
          </a:p>
          <a:p>
            <a:pPr algn="ctr"/>
            <a:r>
              <a:rPr lang="ja-JP" altLang="en-US" sz="2000" b="1">
                <a:solidFill>
                  <a:schemeClr val="accent4">
                    <a:lumMod val="75000"/>
                  </a:schemeClr>
                </a:solidFill>
                <a:latin typeface="MS PGothic" charset="-128"/>
                <a:ea typeface="MS PGothic" charset="-128"/>
                <a:cs typeface="MS PGothic" charset="-128"/>
              </a:rPr>
              <a:t>（</a:t>
            </a:r>
            <a:r>
              <a:rPr lang="en-US" altLang="ja-JP" sz="2000" b="1" dirty="0">
                <a:solidFill>
                  <a:schemeClr val="accent4">
                    <a:lumMod val="75000"/>
                  </a:schemeClr>
                </a:solidFill>
                <a:latin typeface="MS PGothic" charset="-128"/>
                <a:ea typeface="MS PGothic" charset="-128"/>
                <a:cs typeface="MS PGothic" charset="-128"/>
              </a:rPr>
              <a:t>OWASP</a:t>
            </a:r>
            <a:r>
              <a:rPr lang="ja-JP" altLang="en-US" sz="2000" b="1">
                <a:solidFill>
                  <a:schemeClr val="accent4">
                    <a:lumMod val="75000"/>
                  </a:schemeClr>
                </a:solidFill>
                <a:latin typeface="MS PGothic" charset="-128"/>
                <a:ea typeface="MS PGothic" charset="-128"/>
                <a:cs typeface="MS PGothic" charset="-128"/>
              </a:rPr>
              <a:t>）</a:t>
            </a:r>
            <a:endParaRPr lang="en-US" altLang="ja-JP" sz="2000" b="1" dirty="0">
              <a:solidFill>
                <a:schemeClr val="accent4">
                  <a:lumMod val="75000"/>
                </a:schemeClr>
              </a:solidFill>
              <a:latin typeface="MS PGothic" charset="-128"/>
              <a:ea typeface="MS PGothic" charset="-128"/>
              <a:cs typeface="MS PGothic" charset="-128"/>
            </a:endParaRPr>
          </a:p>
        </p:txBody>
      </p:sp>
      <p:pic>
        <p:nvPicPr>
          <p:cNvPr id="46" name="図 45">
            <a:extLst>
              <a:ext uri="{FF2B5EF4-FFF2-40B4-BE49-F238E27FC236}">
                <a16:creationId xmlns:a16="http://schemas.microsoft.com/office/drawing/2014/main" id="{EF7C2E3C-78EC-DC45-BF5F-00126DCCEB34}"/>
              </a:ext>
            </a:extLst>
          </p:cNvPr>
          <p:cNvPicPr>
            <a:picLocks noChangeAspect="1"/>
          </p:cNvPicPr>
          <p:nvPr/>
        </p:nvPicPr>
        <p:blipFill>
          <a:blip r:embed="rId3"/>
          <a:stretch>
            <a:fillRect/>
          </a:stretch>
        </p:blipFill>
        <p:spPr>
          <a:xfrm>
            <a:off x="6948064" y="4474116"/>
            <a:ext cx="2055479" cy="2055479"/>
          </a:xfrm>
          <a:prstGeom prst="rect">
            <a:avLst/>
          </a:prstGeom>
        </p:spPr>
      </p:pic>
    </p:spTree>
    <p:extLst>
      <p:ext uri="{BB962C8B-B14F-4D97-AF65-F5344CB8AC3E}">
        <p14:creationId xmlns:p14="http://schemas.microsoft.com/office/powerpoint/2010/main" val="896871780"/>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72880</TotalTime>
  <Words>972</Words>
  <Application>Microsoft Macintosh PowerPoint</Application>
  <PresentationFormat>画面に合わせる (4:3)</PresentationFormat>
  <Paragraphs>231</Paragraphs>
  <Slides>6</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vt:i4>
      </vt:variant>
    </vt:vector>
  </HeadingPairs>
  <TitlesOfParts>
    <vt:vector size="14" baseType="lpstr">
      <vt:lpstr>MS PGothic</vt:lpstr>
      <vt:lpstr>Yu Gothic</vt:lpstr>
      <vt:lpstr>Yu Gothic</vt:lpstr>
      <vt:lpstr>游ゴシック Light</vt:lpstr>
      <vt:lpstr>Arial</vt:lpstr>
      <vt:lpstr>Calibri</vt:lpstr>
      <vt:lpstr>Calibri Light</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405</cp:revision>
  <cp:lastPrinted>2017-09-10T13:56:28Z</cp:lastPrinted>
  <dcterms:created xsi:type="dcterms:W3CDTF">2017-04-24T01:48:29Z</dcterms:created>
  <dcterms:modified xsi:type="dcterms:W3CDTF">2019-01-27T09:31:22Z</dcterms:modified>
</cp:coreProperties>
</file>