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18"/>
  </p:notesMasterIdLst>
  <p:handoutMasterIdLst>
    <p:handoutMasterId r:id="rId19"/>
  </p:handoutMasterIdLst>
  <p:sldIdLst>
    <p:sldId id="451" r:id="rId2"/>
    <p:sldId id="497" r:id="rId3"/>
    <p:sldId id="498" r:id="rId4"/>
    <p:sldId id="496" r:id="rId5"/>
    <p:sldId id="501" r:id="rId6"/>
    <p:sldId id="493" r:id="rId7"/>
    <p:sldId id="502" r:id="rId8"/>
    <p:sldId id="503" r:id="rId9"/>
    <p:sldId id="504" r:id="rId10"/>
    <p:sldId id="505" r:id="rId11"/>
    <p:sldId id="506" r:id="rId12"/>
    <p:sldId id="507" r:id="rId13"/>
    <p:sldId id="508" r:id="rId14"/>
    <p:sldId id="509" r:id="rId15"/>
    <p:sldId id="510" r:id="rId16"/>
    <p:sldId id="51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F6"/>
    <a:srgbClr val="F7D5F7"/>
    <a:srgbClr val="F7E0D7"/>
    <a:srgbClr val="FF04C1"/>
    <a:srgbClr val="FFC1F3"/>
    <a:srgbClr val="FFA4FF"/>
    <a:srgbClr val="7EDBF0"/>
    <a:srgbClr val="ADEEF0"/>
    <a:srgbClr val="F8938F"/>
    <a:srgbClr val="F8D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6"/>
    <p:restoredTop sz="77006"/>
  </p:normalViewPr>
  <p:slideViewPr>
    <p:cSldViewPr snapToGrid="0" snapToObjects="1">
      <p:cViewPr varScale="1">
        <p:scale>
          <a:sx n="85" d="100"/>
          <a:sy n="85"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85492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30938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36817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1522068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1865005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832986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279344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186411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52711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2472896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382204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97413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3678142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24649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360720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538E8945-E271-AA43-AF49-BC6059D4B224}"/>
              </a:ext>
            </a:extLst>
          </p:cNvPr>
          <p:cNvSpPr txBox="1"/>
          <p:nvPr/>
        </p:nvSpPr>
        <p:spPr>
          <a:xfrm>
            <a:off x="162835" y="673390"/>
            <a:ext cx="1952191"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CAPEC-21</a:t>
            </a:r>
            <a:r>
              <a:rPr lang="ja-JP" altLang="en-US" sz="1100" b="1">
                <a:latin typeface="MS PGothic" charset="-128"/>
                <a:ea typeface="MS PGothic" charset="-128"/>
                <a:cs typeface="MS PGothic" charset="-128"/>
              </a:rPr>
              <a:t> 資格情報の悪用</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91E3DFF0-B81D-864B-BDD9-36AE4587F9AF}"/>
              </a:ext>
            </a:extLst>
          </p:cNvPr>
          <p:cNvSpPr txBox="1"/>
          <p:nvPr/>
        </p:nvSpPr>
        <p:spPr>
          <a:xfrm>
            <a:off x="162835" y="1154868"/>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セッション</a:t>
            </a:r>
            <a:r>
              <a:rPr lang="en-US" altLang="ja-JP" sz="1100" b="1" dirty="0">
                <a:latin typeface="MS PGothic" charset="-128"/>
                <a:ea typeface="MS PGothic" charset="-128"/>
                <a:cs typeface="MS PGothic" charset="-128"/>
              </a:rPr>
              <a:t>ID</a:t>
            </a:r>
            <a:r>
              <a:rPr lang="ja-JP" altLang="en-US" sz="1100" b="1">
                <a:latin typeface="MS PGothic" charset="-128"/>
                <a:ea typeface="MS PGothic" charset="-128"/>
                <a:cs typeface="MS PGothic" charset="-128"/>
              </a:rPr>
              <a:t>とリソース</a:t>
            </a:r>
            <a:r>
              <a:rPr lang="en-US" altLang="ja-JP" sz="1100" b="1" dirty="0">
                <a:latin typeface="MS PGothic" charset="-128"/>
                <a:ea typeface="MS PGothic" charset="-128"/>
                <a:cs typeface="MS PGothic" charset="-128"/>
              </a:rPr>
              <a:t>ID</a:t>
            </a:r>
            <a:r>
              <a:rPr lang="ja-JP" altLang="en-US" sz="1100" b="1">
                <a:latin typeface="MS PGothic" charset="-128"/>
                <a:ea typeface="MS PGothic" charset="-128"/>
                <a:cs typeface="MS PGothic" charset="-128"/>
              </a:rPr>
              <a:t>へ攻撃を行う。</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一部のソフトウェアが信頼性を確認せずにユーザの入力を受け入れることを悪用する。</a:t>
            </a:r>
          </a:p>
        </p:txBody>
      </p:sp>
      <p:sp>
        <p:nvSpPr>
          <p:cNvPr id="61" name="テキスト ボックス 60">
            <a:extLst>
              <a:ext uri="{FF2B5EF4-FFF2-40B4-BE49-F238E27FC236}">
                <a16:creationId xmlns:a16="http://schemas.microsoft.com/office/drawing/2014/main" id="{5E6AA933-D76B-8B4F-9E8D-38BF06BBA6B7}"/>
              </a:ext>
            </a:extLst>
          </p:cNvPr>
          <p:cNvSpPr txBox="1"/>
          <p:nvPr/>
        </p:nvSpPr>
        <p:spPr>
          <a:xfrm>
            <a:off x="127934" y="2801026"/>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セッションクレデンシャルの改ざん</a:t>
            </a:r>
            <a:endParaRPr lang="en-US" altLang="ja-JP" sz="1100" b="1">
              <a:latin typeface="MS PGothic" charset="-128"/>
              <a:ea typeface="MS PGothic" charset="-128"/>
              <a:cs typeface="MS PGothic" charset="-128"/>
            </a:endParaRPr>
          </a:p>
          <a:p>
            <a:r>
              <a:rPr lang="ja-JP" altLang="en-US" sz="1100" b="1">
                <a:latin typeface="MS PGothic" charset="-128"/>
                <a:ea typeface="MS PGothic" charset="-128"/>
                <a:cs typeface="MS PGothic" charset="-128"/>
              </a:rPr>
              <a:t>セッションハイジャック</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クロスサイトリクエストフォージェリ</a:t>
            </a:r>
          </a:p>
        </p:txBody>
      </p:sp>
      <p:sp>
        <p:nvSpPr>
          <p:cNvPr id="62" name="テキスト ボックス 61">
            <a:extLst>
              <a:ext uri="{FF2B5EF4-FFF2-40B4-BE49-F238E27FC236}">
                <a16:creationId xmlns:a16="http://schemas.microsoft.com/office/drawing/2014/main" id="{39DB7EA8-0807-AD48-AD3C-72566746F6A3}"/>
              </a:ext>
            </a:extLst>
          </p:cNvPr>
          <p:cNvSpPr txBox="1"/>
          <p:nvPr/>
        </p:nvSpPr>
        <p:spPr>
          <a:xfrm>
            <a:off x="2430835" y="597305"/>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CAPEC-22</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クライアントへの信頼を悪用</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40422E0E-3964-5646-8C1B-86B23473C034}"/>
              </a:ext>
            </a:extLst>
          </p:cNvPr>
          <p:cNvSpPr txBox="1"/>
          <p:nvPr/>
        </p:nvSpPr>
        <p:spPr>
          <a:xfrm>
            <a:off x="2430835" y="121140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クライアント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サーバ通信チャネル認証とデータ整合性の脆弱性を悪用する。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攻撃者は、クライアントとサーバ間の通信チャネルに自分自身を認識させる。</a:t>
            </a:r>
          </a:p>
        </p:txBody>
      </p:sp>
      <p:sp>
        <p:nvSpPr>
          <p:cNvPr id="64" name="テキスト ボックス 63">
            <a:extLst>
              <a:ext uri="{FF2B5EF4-FFF2-40B4-BE49-F238E27FC236}">
                <a16:creationId xmlns:a16="http://schemas.microsoft.com/office/drawing/2014/main" id="{67D2170F-1AC4-BD49-BE8C-0D6BFC4A5072}"/>
              </a:ext>
            </a:extLst>
          </p:cNvPr>
          <p:cNvSpPr txBox="1"/>
          <p:nvPr/>
        </p:nvSpPr>
        <p:spPr>
          <a:xfrm>
            <a:off x="2395934" y="2815681"/>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中間者攻撃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悪意のあるクライアントを作成</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トークンの操作（クッキー，</a:t>
            </a:r>
            <a:r>
              <a:rPr lang="en-US" altLang="ja-JP" sz="1100" b="1" dirty="0">
                <a:latin typeface="MS PGothic" charset="-128"/>
                <a:ea typeface="MS PGothic" charset="-128"/>
                <a:cs typeface="MS PGothic" charset="-128"/>
              </a:rPr>
              <a:t>URL</a:t>
            </a:r>
            <a:r>
              <a:rPr lang="ja-JP" altLang="en-US" sz="1100" b="1">
                <a:latin typeface="MS PGothic" charset="-128"/>
                <a:ea typeface="MS PGothic" charset="-128"/>
                <a:cs typeface="MS PGothic" charset="-128"/>
              </a:rPr>
              <a:t>等）</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D823FDF0-F06D-5042-8893-4039F4AFFDEA}"/>
              </a:ext>
            </a:extLst>
          </p:cNvPr>
          <p:cNvSpPr txBox="1"/>
          <p:nvPr/>
        </p:nvSpPr>
        <p:spPr>
          <a:xfrm>
            <a:off x="4711206" y="653765"/>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CAPEC-25</a:t>
            </a:r>
            <a:r>
              <a:rPr lang="ja-JP" altLang="en-US" sz="1100" b="1">
                <a:latin typeface="MS PGothic" charset="-128"/>
                <a:ea typeface="MS PGothic" charset="-128"/>
                <a:cs typeface="MS PGothic" charset="-128"/>
              </a:rPr>
              <a:t> デッドロックの強制</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6838DC7A-E756-9B4F-B068-4278A8D45667}"/>
              </a:ext>
            </a:extLst>
          </p:cNvPr>
          <p:cNvSpPr txBox="1"/>
          <p:nvPr/>
        </p:nvSpPr>
        <p:spPr>
          <a:xfrm>
            <a:off x="4711206" y="112128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標的ソフトウェアをデッドロック状態にし、サービス拒否状態にする。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デッドロックは、</a:t>
            </a:r>
            <a:r>
              <a:rPr lang="en-US" altLang="ja-JP" sz="1100" b="1" dirty="0">
                <a:latin typeface="MS PGothic" charset="-128"/>
                <a:ea typeface="MS PGothic" charset="-128"/>
                <a:cs typeface="MS PGothic" charset="-128"/>
              </a:rPr>
              <a:t>2</a:t>
            </a:r>
            <a:r>
              <a:rPr lang="ja-JP" altLang="en-US" sz="1100" b="1">
                <a:latin typeface="MS PGothic" charset="-128"/>
                <a:ea typeface="MS PGothic" charset="-128"/>
                <a:cs typeface="MS PGothic" charset="-128"/>
              </a:rPr>
              <a:t>つ以上の競合するアクションがお互いに完了するのを待っているときに発生する可能性がある。</a:t>
            </a:r>
          </a:p>
        </p:txBody>
      </p:sp>
      <p:sp>
        <p:nvSpPr>
          <p:cNvPr id="67" name="テキスト ボックス 66">
            <a:extLst>
              <a:ext uri="{FF2B5EF4-FFF2-40B4-BE49-F238E27FC236}">
                <a16:creationId xmlns:a16="http://schemas.microsoft.com/office/drawing/2014/main" id="{33546AB9-AE36-B84D-81BD-A33C96711660}"/>
              </a:ext>
            </a:extLst>
          </p:cNvPr>
          <p:cNvSpPr txBox="1"/>
          <p:nvPr/>
        </p:nvSpPr>
        <p:spPr>
          <a:xfrm>
            <a:off x="4732145" y="2802341"/>
            <a:ext cx="1938233"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D85141D0-9C1F-6544-AFFB-631FF4FAB09D}"/>
              </a:ext>
            </a:extLst>
          </p:cNvPr>
          <p:cNvSpPr txBox="1"/>
          <p:nvPr/>
        </p:nvSpPr>
        <p:spPr>
          <a:xfrm>
            <a:off x="6961731" y="669665"/>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CAPEC-26</a:t>
            </a:r>
            <a:r>
              <a:rPr lang="ja-JP" altLang="en-US" sz="1100" b="1">
                <a:latin typeface="MS PGothic" charset="-128"/>
                <a:ea typeface="MS PGothic" charset="-128"/>
                <a:cs typeface="MS PGothic" charset="-128"/>
              </a:rPr>
              <a:t> 競合状態の悪用</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3EFCCE00-2225-4D45-B9F4-DC9FA0A3AD4E}"/>
              </a:ext>
            </a:extLst>
          </p:cNvPr>
          <p:cNvSpPr txBox="1"/>
          <p:nvPr/>
        </p:nvSpPr>
        <p:spPr>
          <a:xfrm>
            <a:off x="6961731" y="1165103"/>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複数のプロセスが同じリソースに同時にアクセスし操作するときに発生する競合状態を悪用する。</a:t>
            </a:r>
            <a:endParaRPr lang="en-US" altLang="ja-JP" sz="1100" b="1" dirty="0">
              <a:latin typeface="MS PGothic" charset="-128"/>
              <a:ea typeface="MS PGothic" charset="-128"/>
              <a:cs typeface="MS PGothic" charset="-128"/>
            </a:endParaRPr>
          </a:p>
        </p:txBody>
      </p:sp>
      <p:sp>
        <p:nvSpPr>
          <p:cNvPr id="70" name="テキスト ボックス 69">
            <a:extLst>
              <a:ext uri="{FF2B5EF4-FFF2-40B4-BE49-F238E27FC236}">
                <a16:creationId xmlns:a16="http://schemas.microsoft.com/office/drawing/2014/main" id="{FB756CE3-BB1C-1743-ABE4-C6D5C0C065AF}"/>
              </a:ext>
            </a:extLst>
          </p:cNvPr>
          <p:cNvSpPr txBox="1"/>
          <p:nvPr/>
        </p:nvSpPr>
        <p:spPr>
          <a:xfrm>
            <a:off x="6926830" y="2804281"/>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シンボリックリンクによる競合条件チェックから使用までの間（</a:t>
            </a:r>
            <a:r>
              <a:rPr lang="en-US" altLang="ja-JP" sz="1100" b="1" dirty="0">
                <a:latin typeface="MS PGothic" charset="-128"/>
                <a:ea typeface="MS PGothic" charset="-128"/>
                <a:cs typeface="MS PGothic" charset="-128"/>
              </a:rPr>
              <a:t>TOCTOU</a:t>
            </a:r>
            <a:r>
              <a:rPr lang="ja-JP" altLang="en-US" sz="1100" b="1">
                <a:latin typeface="MS PGothic" charset="-128"/>
                <a:ea typeface="MS PGothic" charset="-128"/>
                <a:cs typeface="MS PGothic" charset="-128"/>
              </a:rPr>
              <a:t>）における競合条件</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C94987EC-6131-C24C-9032-9EFFA4A64ACA}"/>
              </a:ext>
            </a:extLst>
          </p:cNvPr>
          <p:cNvSpPr txBox="1"/>
          <p:nvPr/>
        </p:nvSpPr>
        <p:spPr>
          <a:xfrm>
            <a:off x="162834" y="3814784"/>
            <a:ext cx="1784668"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CAPEC-28</a:t>
            </a:r>
            <a:r>
              <a:rPr lang="ja-JP" altLang="en-US" sz="1100" b="1">
                <a:latin typeface="MS PGothic" charset="-128"/>
                <a:ea typeface="MS PGothic" charset="-128"/>
                <a:cs typeface="MS PGothic" charset="-128"/>
              </a:rPr>
              <a:t> ファジング</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F2FE2DC0-B5A6-E247-826C-2853A828F38D}"/>
              </a:ext>
            </a:extLst>
          </p:cNvPr>
          <p:cNvSpPr txBox="1"/>
          <p:nvPr/>
        </p:nvSpPr>
        <p:spPr>
          <a:xfrm>
            <a:off x="127934" y="430324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ファジングによりシステムの弱点を特定する。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ファジングはシステムにランダムな入力を与え、障害が生じた結果を調査するソフトウェアのセキュリティ・機能テストの手法である。</a:t>
            </a:r>
            <a:endParaRPr lang="ja-JP" altLang="en-US" sz="1100" b="1">
              <a:solidFill>
                <a:srgbClr val="FF0000"/>
              </a:solidFill>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370772D4-5D19-454C-A065-9A69A7CB5C96}"/>
              </a:ext>
            </a:extLst>
          </p:cNvPr>
          <p:cNvSpPr txBox="1"/>
          <p:nvPr/>
        </p:nvSpPr>
        <p:spPr>
          <a:xfrm>
            <a:off x="176793" y="5977320"/>
            <a:ext cx="1791649"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24F62970-2A4A-0C44-823F-9B6848C8415F}"/>
              </a:ext>
            </a:extLst>
          </p:cNvPr>
          <p:cNvSpPr txBox="1"/>
          <p:nvPr/>
        </p:nvSpPr>
        <p:spPr>
          <a:xfrm>
            <a:off x="2370433" y="3814784"/>
            <a:ext cx="218252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CAPEC-74 </a:t>
            </a:r>
            <a:r>
              <a:rPr lang="ja-JP" altLang="en-US" sz="1100" b="1">
                <a:latin typeface="MS PGothic" charset="-128"/>
                <a:ea typeface="MS PGothic" charset="-128"/>
                <a:cs typeface="MS PGothic" charset="-128"/>
              </a:rPr>
              <a:t>ユーザの状態を操作</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F92C7ED0-A9E7-6946-94CC-9086C4F19D26}"/>
              </a:ext>
            </a:extLst>
          </p:cNvPr>
          <p:cNvSpPr txBox="1"/>
          <p:nvPr/>
        </p:nvSpPr>
        <p:spPr>
          <a:xfrm>
            <a:off x="2384393" y="431022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標的ソフトウェアにより保持される状態情報をユーザがアクセス可能な場所に変更する。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成功すると、標的ソフトウェアは侵害された状態情報を使用し、意図しない方法で実行してしまう。</a:t>
            </a:r>
            <a:endParaRPr lang="ja-JP" altLang="en-US" sz="1100" b="1">
              <a:solidFill>
                <a:srgbClr val="FF0000"/>
              </a:solidFill>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970A6916-03C7-BC4C-8896-B7DF43F85929}"/>
              </a:ext>
            </a:extLst>
          </p:cNvPr>
          <p:cNvSpPr txBox="1"/>
          <p:nvPr/>
        </p:nvSpPr>
        <p:spPr>
          <a:xfrm>
            <a:off x="2363452" y="5935440"/>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複数のフォームセット内の中間フォームのバイパス（</a:t>
            </a:r>
            <a:r>
              <a:rPr lang="en-US" altLang="ja-JP" sz="1100" b="1" dirty="0">
                <a:latin typeface="MS PGothic" charset="-128"/>
                <a:ea typeface="MS PGothic" charset="-128"/>
                <a:cs typeface="MS PGothic" charset="-128"/>
              </a:rPr>
              <a:t> Web</a:t>
            </a:r>
            <a:r>
              <a:rPr lang="ja-JP" altLang="en-US" sz="1100" b="1">
                <a:latin typeface="MS PGothic" charset="-128"/>
                <a:ea typeface="MS PGothic" charset="-128"/>
                <a:cs typeface="MS PGothic" charset="-128"/>
              </a:rPr>
              <a:t>フォームの順序をバイパスなど）</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C0A00E22-2441-964D-AA1A-5B5D1084515E}"/>
              </a:ext>
            </a:extLst>
          </p:cNvPr>
          <p:cNvSpPr txBox="1"/>
          <p:nvPr/>
        </p:nvSpPr>
        <p:spPr>
          <a:xfrm>
            <a:off x="4710164" y="3814784"/>
            <a:ext cx="1959172"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CAPEC-112 </a:t>
            </a:r>
            <a:r>
              <a:rPr lang="ja-JP" altLang="en-US" sz="1100" b="1">
                <a:latin typeface="MS PGothic" charset="-128"/>
                <a:ea typeface="MS PGothic" charset="-128"/>
                <a:cs typeface="MS PGothic" charset="-128"/>
              </a:rPr>
              <a:t>ブルートフォース</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5C2600F1-18D9-CC47-959E-7EEC0A17F4A1}"/>
              </a:ext>
            </a:extLst>
          </p:cNvPr>
          <p:cNvSpPr txBox="1"/>
          <p:nvPr/>
        </p:nvSpPr>
        <p:spPr>
          <a:xfrm>
            <a:off x="4710164" y="431022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アセットをロック解除する秘密等を発見するため、すべての可能な秘密値を探索するブルートフォースにより資産にアクセスする。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秘密の例には、パスワード、暗号化キーなどがある。</a:t>
            </a:r>
          </a:p>
        </p:txBody>
      </p:sp>
      <p:sp>
        <p:nvSpPr>
          <p:cNvPr id="79" name="テキスト ボックス 78">
            <a:extLst>
              <a:ext uri="{FF2B5EF4-FFF2-40B4-BE49-F238E27FC236}">
                <a16:creationId xmlns:a16="http://schemas.microsoft.com/office/drawing/2014/main" id="{9F454166-3B27-334F-A37E-67900A409A66}"/>
              </a:ext>
            </a:extLst>
          </p:cNvPr>
          <p:cNvSpPr txBox="1"/>
          <p:nvPr/>
        </p:nvSpPr>
        <p:spPr>
          <a:xfrm>
            <a:off x="4689223" y="5949400"/>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暗号化鍵へのブルートフォース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パスワードへのブルートフォース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ﾚｲﾝﾎﾞｰﾃｰﾌﾞﾙﾊﾟｽﾜｰﾄﾞｸﾗｯｷﾝｸﾞ</a:t>
            </a:r>
            <a:endParaRPr lang="en-US" altLang="ja-JP" sz="1100" b="1" dirty="0">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C4B57F1A-3C2D-5B4D-96CB-47D4E1509472}"/>
              </a:ext>
            </a:extLst>
          </p:cNvPr>
          <p:cNvSpPr txBox="1"/>
          <p:nvPr/>
        </p:nvSpPr>
        <p:spPr>
          <a:xfrm>
            <a:off x="6926830" y="3823269"/>
            <a:ext cx="1593706"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CAPEC-113 API</a:t>
            </a:r>
            <a:r>
              <a:rPr lang="ja-JP" altLang="en-US" sz="1100" b="1">
                <a:latin typeface="MS PGothic" charset="-128"/>
                <a:ea typeface="MS PGothic" charset="-128"/>
                <a:cs typeface="MS PGothic" charset="-128"/>
              </a:rPr>
              <a:t>の操作</a:t>
            </a:r>
            <a:endParaRPr lang="ja-JP" altLang="en-US" sz="1100" b="1" dirty="0">
              <a:solidFill>
                <a:srgbClr val="7030A0"/>
              </a:solidFill>
              <a:latin typeface="MS PGothic" charset="-128"/>
              <a:ea typeface="MS PGothic" charset="-128"/>
              <a:cs typeface="MS PGothic" charset="-128"/>
            </a:endParaRPr>
          </a:p>
        </p:txBody>
      </p:sp>
      <p:sp>
        <p:nvSpPr>
          <p:cNvPr id="81" name="テキスト ボックス 80">
            <a:extLst>
              <a:ext uri="{FF2B5EF4-FFF2-40B4-BE49-F238E27FC236}">
                <a16:creationId xmlns:a16="http://schemas.microsoft.com/office/drawing/2014/main" id="{9B189150-7E43-4946-A920-A05894A62821}"/>
              </a:ext>
            </a:extLst>
          </p:cNvPr>
          <p:cNvSpPr txBox="1"/>
          <p:nvPr/>
        </p:nvSpPr>
        <p:spPr>
          <a:xfrm>
            <a:off x="6926830" y="429776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アプリケーションプログラミングインターフェイス（</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）の機能を悪用し、</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を実装しているシステムを攻撃する。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意図しない機能が実行され、</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を実装するシステムが侵害される。</a:t>
            </a:r>
          </a:p>
        </p:txBody>
      </p:sp>
      <p:sp>
        <p:nvSpPr>
          <p:cNvPr id="82" name="テキスト ボックス 81">
            <a:extLst>
              <a:ext uri="{FF2B5EF4-FFF2-40B4-BE49-F238E27FC236}">
                <a16:creationId xmlns:a16="http://schemas.microsoft.com/office/drawing/2014/main" id="{6324A9DF-BD0C-0A43-8BC8-30E98F055EDE}"/>
              </a:ext>
            </a:extLst>
          </p:cNvPr>
          <p:cNvSpPr txBox="1"/>
          <p:nvPr/>
        </p:nvSpPr>
        <p:spPr>
          <a:xfrm>
            <a:off x="6926830" y="5943925"/>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テスト</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の悪用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未公開</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の悪用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スクリプトベースの</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を悪用</a:t>
            </a:r>
          </a:p>
        </p:txBody>
      </p:sp>
    </p:spTree>
    <p:extLst>
      <p:ext uri="{BB962C8B-B14F-4D97-AF65-F5344CB8AC3E}">
        <p14:creationId xmlns:p14="http://schemas.microsoft.com/office/powerpoint/2010/main" val="33793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167700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958AB2A-614E-BE47-9A5B-DFC5BAA8C87F}"/>
              </a:ext>
            </a:extLst>
          </p:cNvPr>
          <p:cNvSpPr txBox="1"/>
          <p:nvPr/>
        </p:nvSpPr>
        <p:spPr>
          <a:xfrm>
            <a:off x="167770" y="578136"/>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CAPEC-248</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コマンドインジェクション</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8C034EC2-464E-AC43-B033-D219ABF2C8F3}"/>
              </a:ext>
            </a:extLst>
          </p:cNvPr>
          <p:cNvSpPr txBox="1"/>
          <p:nvPr/>
        </p:nvSpPr>
        <p:spPr>
          <a:xfrm>
            <a:off x="167770" y="1129414"/>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攻撃者が任意の命令を実行しようとする際、既存のコマンドに新しい項目を挿入し、意図されたものから解釈を変更する。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信頼できない値を使用してこれらのコマンド文字列を作成する。</a:t>
            </a:r>
          </a:p>
        </p:txBody>
      </p:sp>
      <p:sp>
        <p:nvSpPr>
          <p:cNvPr id="39" name="テキスト ボックス 38">
            <a:extLst>
              <a:ext uri="{FF2B5EF4-FFF2-40B4-BE49-F238E27FC236}">
                <a16:creationId xmlns:a16="http://schemas.microsoft.com/office/drawing/2014/main" id="{FD63260A-471C-C842-BEE1-642B03EAC6A1}"/>
              </a:ext>
            </a:extLst>
          </p:cNvPr>
          <p:cNvSpPr txBox="1"/>
          <p:nvPr/>
        </p:nvSpPr>
        <p:spPr>
          <a:xfrm>
            <a:off x="167769" y="2775572"/>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SQL</a:t>
            </a:r>
            <a:r>
              <a:rPr lang="ja-JP" altLang="en-US" sz="1100" b="1">
                <a:latin typeface="MS PGothic" charset="-128"/>
                <a:ea typeface="MS PGothic" charset="-128"/>
                <a:cs typeface="MS PGothic" charset="-128"/>
              </a:rPr>
              <a:t>インジェクション</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コマンドインジェクション</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XML</a:t>
            </a:r>
            <a:r>
              <a:rPr lang="ja-JP" altLang="en-US" sz="1100" b="1">
                <a:latin typeface="MS PGothic" charset="-128"/>
                <a:ea typeface="MS PGothic" charset="-128"/>
                <a:cs typeface="MS PGothic" charset="-128"/>
              </a:rPr>
              <a:t>インジェクション</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4CBEFFD7-A2E7-2449-9F05-2FDBE70B7B45}"/>
              </a:ext>
            </a:extLst>
          </p:cNvPr>
          <p:cNvSpPr txBox="1"/>
          <p:nvPr/>
        </p:nvSpPr>
        <p:spPr>
          <a:xfrm>
            <a:off x="2398000" y="629253"/>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CAPEC-272</a:t>
            </a:r>
            <a:r>
              <a:rPr lang="ja-JP" altLang="en-US" sz="1100" b="1">
                <a:latin typeface="MS PGothic" charset="-128"/>
                <a:ea typeface="MS PGothic" charset="-128"/>
                <a:cs typeface="MS PGothic" charset="-128"/>
              </a:rPr>
              <a:t> プロトコル操作 </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0850A5D0-52DA-DD47-8748-C4BBF5EE7204}"/>
              </a:ext>
            </a:extLst>
          </p:cNvPr>
          <p:cNvSpPr txBox="1"/>
          <p:nvPr/>
        </p:nvSpPr>
        <p:spPr>
          <a:xfrm>
            <a:off x="2398000" y="1110731"/>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通信プロトコルを悪用し、他人を偽装、機密情報の発見、セッションの制御などを実行する。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プロトコル実装上の固有な前提、プロトコルの不正な実装、プロトコル自体の脆弱性を対象とする。</a:t>
            </a:r>
          </a:p>
        </p:txBody>
      </p:sp>
      <p:sp>
        <p:nvSpPr>
          <p:cNvPr id="61" name="テキスト ボックス 60">
            <a:extLst>
              <a:ext uri="{FF2B5EF4-FFF2-40B4-BE49-F238E27FC236}">
                <a16:creationId xmlns:a16="http://schemas.microsoft.com/office/drawing/2014/main" id="{3127EA1E-629F-8C43-9095-75CCAFAE602F}"/>
              </a:ext>
            </a:extLst>
          </p:cNvPr>
          <p:cNvSpPr txBox="1"/>
          <p:nvPr/>
        </p:nvSpPr>
        <p:spPr>
          <a:xfrm>
            <a:off x="2370079" y="2749909"/>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HTTP</a:t>
            </a:r>
            <a:r>
              <a:rPr lang="ja-JP" altLang="en-US" sz="1100" b="1">
                <a:latin typeface="MS PGothic" charset="-128"/>
                <a:ea typeface="MS PGothic" charset="-128"/>
                <a:cs typeface="MS PGothic" charset="-128"/>
              </a:rPr>
              <a:t>リクエストスマグリング攻撃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コンポーネント間、データ交換、</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サービスのプロトコル操作</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AB1B6E74-FDBD-1D4B-B3D8-1F02D10F0459}"/>
              </a:ext>
            </a:extLst>
          </p:cNvPr>
          <p:cNvSpPr txBox="1"/>
          <p:nvPr/>
        </p:nvSpPr>
        <p:spPr>
          <a:xfrm>
            <a:off x="4649085" y="647851"/>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CAPEC-410</a:t>
            </a:r>
            <a:r>
              <a:rPr lang="ja-JP" altLang="en-US" sz="1100" b="1">
                <a:latin typeface="MS PGothic" charset="-128"/>
                <a:ea typeface="MS PGothic" charset="-128"/>
                <a:cs typeface="MS PGothic" charset="-128"/>
              </a:rPr>
              <a:t> 情報の抽出</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6EDF12CF-2D2E-4749-B9B5-FECC3BF8D70F}"/>
              </a:ext>
            </a:extLst>
          </p:cNvPr>
          <p:cNvSpPr txBox="1"/>
          <p:nvPr/>
        </p:nvSpPr>
        <p:spPr>
          <a:xfrm>
            <a:off x="4649085" y="1108389"/>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ソーシャルエンジニアリング手法の組み合わせを使用する。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詳細な知識と組み合わせた信憑性のある偽装は、攻撃の成功確率を増加させる。</a:t>
            </a:r>
          </a:p>
        </p:txBody>
      </p:sp>
      <p:sp>
        <p:nvSpPr>
          <p:cNvPr id="70" name="テキスト ボックス 69">
            <a:extLst>
              <a:ext uri="{FF2B5EF4-FFF2-40B4-BE49-F238E27FC236}">
                <a16:creationId xmlns:a16="http://schemas.microsoft.com/office/drawing/2014/main" id="{95FE9316-4936-9E44-A75B-76F3AB1B310A}"/>
              </a:ext>
            </a:extLst>
          </p:cNvPr>
          <p:cNvSpPr txBox="1"/>
          <p:nvPr/>
        </p:nvSpPr>
        <p:spPr>
          <a:xfrm>
            <a:off x="4656064" y="2730517"/>
            <a:ext cx="206976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プリテキスティング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　カスタマーサービスの偽装</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宅配便の偽装など</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1128AE00-332E-AA4F-AF99-5FEE33D31380}"/>
              </a:ext>
            </a:extLst>
          </p:cNvPr>
          <p:cNvSpPr txBox="1"/>
          <p:nvPr/>
        </p:nvSpPr>
        <p:spPr>
          <a:xfrm>
            <a:off x="6945712" y="678322"/>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CAPEC-416</a:t>
            </a:r>
            <a:r>
              <a:rPr lang="ja-JP" altLang="en-US" sz="1100" b="1">
                <a:latin typeface="MS PGothic" charset="-128"/>
                <a:ea typeface="MS PGothic" charset="-128"/>
                <a:cs typeface="MS PGothic" charset="-128"/>
              </a:rPr>
              <a:t> 人間の行動を操作</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3960818E-B761-204E-95D5-C246D669E5E3}"/>
              </a:ext>
            </a:extLst>
          </p:cNvPr>
          <p:cNvSpPr txBox="1"/>
          <p:nvPr/>
        </p:nvSpPr>
        <p:spPr>
          <a:xfrm>
            <a:off x="6945712" y="1152820"/>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人間の心理的性質を利用し、</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①標的となる個人・グループに影響を与え情報を取得</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標的を操作して攻撃者に役立つアクションを実行させる。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標的が情報を直接共有するようにするか、重要な情報を意図せずに漏洩させる。</a:t>
            </a:r>
          </a:p>
        </p:txBody>
      </p:sp>
      <p:sp>
        <p:nvSpPr>
          <p:cNvPr id="73" name="テキスト ボックス 72">
            <a:extLst>
              <a:ext uri="{FF2B5EF4-FFF2-40B4-BE49-F238E27FC236}">
                <a16:creationId xmlns:a16="http://schemas.microsoft.com/office/drawing/2014/main" id="{34B87E3A-6D5C-5646-98FB-24C6A8596094}"/>
              </a:ext>
            </a:extLst>
          </p:cNvPr>
          <p:cNvSpPr txBox="1"/>
          <p:nvPr/>
        </p:nvSpPr>
        <p:spPr>
          <a:xfrm>
            <a:off x="6931751" y="2798978"/>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知覚・認知へ影響を与える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インセンティブ（金銭的な詐欺等）</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フレーミング技法</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B7A1EFD7-439F-0D49-98FB-A76CDA4AE94E}"/>
              </a:ext>
            </a:extLst>
          </p:cNvPr>
          <p:cNvSpPr txBox="1"/>
          <p:nvPr/>
        </p:nvSpPr>
        <p:spPr>
          <a:xfrm>
            <a:off x="167770" y="3828104"/>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CAPEC-438</a:t>
            </a:r>
            <a:r>
              <a:rPr lang="ja-JP" altLang="en-US" sz="1100" b="1">
                <a:latin typeface="MS PGothic" charset="-128"/>
                <a:ea typeface="MS PGothic" charset="-128"/>
                <a:cs typeface="MS PGothic" charset="-128"/>
              </a:rPr>
              <a:t> 製造時の変更</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6B4E7A91-27A5-E54C-88CA-C32C3D277F69}"/>
              </a:ext>
            </a:extLst>
          </p:cNvPr>
          <p:cNvSpPr txBox="1"/>
          <p:nvPr/>
        </p:nvSpPr>
        <p:spPr>
          <a:xfrm>
            <a:off x="167770" y="4295622"/>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サプライチェーンにおける一部のエンティティに対する攻撃を行う目的で、製造段階の技術、製品、コンポーネントを変更する。</a:t>
            </a:r>
          </a:p>
        </p:txBody>
      </p:sp>
      <p:sp>
        <p:nvSpPr>
          <p:cNvPr id="76" name="テキスト ボックス 75">
            <a:extLst>
              <a:ext uri="{FF2B5EF4-FFF2-40B4-BE49-F238E27FC236}">
                <a16:creationId xmlns:a16="http://schemas.microsoft.com/office/drawing/2014/main" id="{8A61B7AF-7644-7D43-ACB1-FBCF7C5C34C1}"/>
              </a:ext>
            </a:extLst>
          </p:cNvPr>
          <p:cNvSpPr txBox="1"/>
          <p:nvPr/>
        </p:nvSpPr>
        <p:spPr>
          <a:xfrm>
            <a:off x="181729" y="5955740"/>
            <a:ext cx="1931253"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製品等のデザインの変更</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開発中に製品等を変更</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071CE4D1-33F5-244D-830D-0A0099224749}"/>
              </a:ext>
            </a:extLst>
          </p:cNvPr>
          <p:cNvSpPr txBox="1"/>
          <p:nvPr/>
        </p:nvSpPr>
        <p:spPr>
          <a:xfrm>
            <a:off x="2426598" y="3828104"/>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CAPEC-439</a:t>
            </a:r>
            <a:r>
              <a:rPr lang="ja-JP" altLang="en-US" sz="1100" b="1">
                <a:latin typeface="MS PGothic" charset="-128"/>
                <a:ea typeface="MS PGothic" charset="-128"/>
                <a:cs typeface="MS PGothic" charset="-128"/>
              </a:rPr>
              <a:t> 配布中の操作</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081C0A4C-0B92-E446-A58E-92BF4BEE9A3C}"/>
              </a:ext>
            </a:extLst>
          </p:cNvPr>
          <p:cNvSpPr txBox="1"/>
          <p:nvPr/>
        </p:nvSpPr>
        <p:spPr>
          <a:xfrm>
            <a:off x="2426598" y="430958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流通経路のある段階で製品、ソフトウェア、技術の完全性を攻撃する。</a:t>
            </a:r>
          </a:p>
          <a:p>
            <a:r>
              <a:rPr lang="ja-JP" altLang="en-US" sz="1100" b="1">
                <a:latin typeface="MS PGothic" charset="-128"/>
                <a:ea typeface="MS PGothic" charset="-128"/>
                <a:cs typeface="MS PGothic" charset="-128"/>
              </a:rPr>
              <a:t>最終的に資産が提供される際に複数のサプライヤや企業を経由する可能性があるため、多くの流通段階から生起する。</a:t>
            </a:r>
          </a:p>
        </p:txBody>
      </p:sp>
      <p:sp>
        <p:nvSpPr>
          <p:cNvPr id="79" name="テキスト ボックス 78">
            <a:extLst>
              <a:ext uri="{FF2B5EF4-FFF2-40B4-BE49-F238E27FC236}">
                <a16:creationId xmlns:a16="http://schemas.microsoft.com/office/drawing/2014/main" id="{94AAA95D-BF37-0646-A109-20A27734F07E}"/>
              </a:ext>
            </a:extLst>
          </p:cNvPr>
          <p:cNvSpPr txBox="1"/>
          <p:nvPr/>
        </p:nvSpPr>
        <p:spPr>
          <a:xfrm>
            <a:off x="2412637" y="5948760"/>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悪意のあるハードウェアコンポーネントに交換</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悪意のあるソフトウェアの埋込</a:t>
            </a:r>
            <a:endParaRPr lang="en-US" altLang="ja-JP" sz="1100" b="1" dirty="0">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62BAF0DF-5BDE-3248-8C81-ABF3D3BF247A}"/>
              </a:ext>
            </a:extLst>
          </p:cNvPr>
          <p:cNvSpPr txBox="1"/>
          <p:nvPr/>
        </p:nvSpPr>
        <p:spPr>
          <a:xfrm>
            <a:off x="4679590" y="374557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CAPEC-440</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ハードウェア完全性攻撃</a:t>
            </a:r>
            <a:endParaRPr lang="ja-JP" altLang="en-US" sz="1100" b="1" dirty="0">
              <a:solidFill>
                <a:srgbClr val="7030A0"/>
              </a:solidFill>
              <a:latin typeface="MS PGothic" charset="-128"/>
              <a:ea typeface="MS PGothic" charset="-128"/>
              <a:cs typeface="MS PGothic" charset="-128"/>
            </a:endParaRPr>
          </a:p>
        </p:txBody>
      </p:sp>
      <p:sp>
        <p:nvSpPr>
          <p:cNvPr id="81" name="テキスト ボックス 80">
            <a:extLst>
              <a:ext uri="{FF2B5EF4-FFF2-40B4-BE49-F238E27FC236}">
                <a16:creationId xmlns:a16="http://schemas.microsoft.com/office/drawing/2014/main" id="{5073DE75-BEBE-B340-BE48-E452AB6753E1}"/>
              </a:ext>
            </a:extLst>
          </p:cNvPr>
          <p:cNvSpPr txBox="1"/>
          <p:nvPr/>
        </p:nvSpPr>
        <p:spPr>
          <a:xfrm>
            <a:off x="4679590" y="4303829"/>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標的に導入・使用されているハードウェアに攻撃を実行するため、テクノロジ、製品、コンポーネント、サブコンポーネントを変更する。</a:t>
            </a:r>
          </a:p>
        </p:txBody>
      </p:sp>
      <p:sp>
        <p:nvSpPr>
          <p:cNvPr id="82" name="テキスト ボックス 81">
            <a:extLst>
              <a:ext uri="{FF2B5EF4-FFF2-40B4-BE49-F238E27FC236}">
                <a16:creationId xmlns:a16="http://schemas.microsoft.com/office/drawing/2014/main" id="{CF4C4402-8688-1149-AA7D-009DCE3B58B7}"/>
              </a:ext>
            </a:extLst>
          </p:cNvPr>
          <p:cNvSpPr txBox="1"/>
          <p:nvPr/>
        </p:nvSpPr>
        <p:spPr>
          <a:xfrm>
            <a:off x="4679589" y="5970927"/>
            <a:ext cx="2076745"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ハードウェアをハッキング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悪意のあるハードウェアの更新</a:t>
            </a:r>
            <a:endParaRPr lang="en-US" altLang="ja-JP" sz="1100" b="1" dirty="0">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E042F955-2923-A140-956F-618AE735E703}"/>
              </a:ext>
            </a:extLst>
          </p:cNvPr>
          <p:cNvSpPr txBox="1"/>
          <p:nvPr/>
        </p:nvSpPr>
        <p:spPr>
          <a:xfrm>
            <a:off x="6945712" y="374557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CAPEC-441</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悪意のあるロジックの挿入</a:t>
            </a:r>
            <a:endParaRPr lang="ja-JP" altLang="en-US" sz="1100" b="1" dirty="0">
              <a:solidFill>
                <a:srgbClr val="7030A0"/>
              </a:solidFill>
              <a:latin typeface="MS PGothic" charset="-128"/>
              <a:ea typeface="MS PGothic" charset="-128"/>
              <a:cs typeface="MS PGothic" charset="-128"/>
            </a:endParaRPr>
          </a:p>
        </p:txBody>
      </p:sp>
      <p:sp>
        <p:nvSpPr>
          <p:cNvPr id="84" name="テキスト ボックス 83">
            <a:extLst>
              <a:ext uri="{FF2B5EF4-FFF2-40B4-BE49-F238E27FC236}">
                <a16:creationId xmlns:a16="http://schemas.microsoft.com/office/drawing/2014/main" id="{79728845-668B-D646-BA11-8168E226B8DF}"/>
              </a:ext>
            </a:extLst>
          </p:cNvPr>
          <p:cNvSpPr txBox="1"/>
          <p:nvPr/>
        </p:nvSpPr>
        <p:spPr>
          <a:xfrm>
            <a:off x="6945712" y="431080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悪意のあるロジックをシステムの一見正しいコンポーネントにインストール・追加する。</a:t>
            </a:r>
          </a:p>
          <a:p>
            <a:r>
              <a:rPr lang="ja-JP" altLang="en-US" sz="1100" b="1">
                <a:latin typeface="MS PGothic" charset="-128"/>
                <a:ea typeface="MS PGothic" charset="-128"/>
                <a:cs typeface="MS PGothic" charset="-128"/>
              </a:rPr>
              <a:t>このロジックはシステムのユーザから隠され、画面の裏で悪影響を与える動作を実行する。</a:t>
            </a:r>
          </a:p>
        </p:txBody>
      </p:sp>
      <p:sp>
        <p:nvSpPr>
          <p:cNvPr id="85" name="テキスト ボックス 84">
            <a:extLst>
              <a:ext uri="{FF2B5EF4-FFF2-40B4-BE49-F238E27FC236}">
                <a16:creationId xmlns:a16="http://schemas.microsoft.com/office/drawing/2014/main" id="{A14BD879-0294-8F4A-BDA3-DCD50DAA6212}"/>
              </a:ext>
            </a:extLst>
          </p:cNvPr>
          <p:cNvSpPr txBox="1"/>
          <p:nvPr/>
        </p:nvSpPr>
        <p:spPr>
          <a:xfrm>
            <a:off x="6910811" y="5943007"/>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製品ソフトウェア・ハードウェア・メモリに悪意のあるロジック（トロイ等）を挿入</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92196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241069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ACB2D763-AD46-264F-A9F3-F00AE76AFE94}"/>
              </a:ext>
            </a:extLst>
          </p:cNvPr>
          <p:cNvSpPr txBox="1"/>
          <p:nvPr/>
        </p:nvSpPr>
        <p:spPr>
          <a:xfrm>
            <a:off x="141286" y="578136"/>
            <a:ext cx="2175545"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CAPEC-466</a:t>
            </a:r>
            <a:r>
              <a:rPr lang="ja-JP" altLang="en-US" sz="1100" b="1">
                <a:latin typeface="MS PGothic" charset="-128"/>
                <a:ea typeface="MS PGothic" charset="-128"/>
                <a:cs typeface="MS PGothic" charset="-128"/>
              </a:rPr>
              <a:t> 同じ発信元ポリシーを迂回する中間者攻撃を活用</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23CAD36E-CF62-2D47-8C66-83A4329125F8}"/>
              </a:ext>
            </a:extLst>
          </p:cNvPr>
          <p:cNvSpPr txBox="1"/>
          <p:nvPr/>
        </p:nvSpPr>
        <p:spPr>
          <a:xfrm>
            <a:off x="155247" y="1157334"/>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被害者のブラウザで同じ発信元ポリシーの保護をバイパスするため、中間者攻撃を利用する。この攻撃は、セッション固定化とキャッシュポイズニング攻撃を有効にするためにも使用できる。</a:t>
            </a:r>
          </a:p>
        </p:txBody>
      </p:sp>
      <p:sp>
        <p:nvSpPr>
          <p:cNvPr id="39" name="テキスト ボックス 38">
            <a:extLst>
              <a:ext uri="{FF2B5EF4-FFF2-40B4-BE49-F238E27FC236}">
                <a16:creationId xmlns:a16="http://schemas.microsoft.com/office/drawing/2014/main" id="{B457CADE-8E63-D845-8174-E1D886BE8196}"/>
              </a:ext>
            </a:extLst>
          </p:cNvPr>
          <p:cNvSpPr txBox="1"/>
          <p:nvPr/>
        </p:nvSpPr>
        <p:spPr>
          <a:xfrm>
            <a:off x="162226" y="2810472"/>
            <a:ext cx="1819570"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05A4516C-6B58-2543-81E5-D7430DC20C3F}"/>
              </a:ext>
            </a:extLst>
          </p:cNvPr>
          <p:cNvSpPr txBox="1"/>
          <p:nvPr/>
        </p:nvSpPr>
        <p:spPr>
          <a:xfrm>
            <a:off x="2416619" y="657255"/>
            <a:ext cx="195219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CAPEC-507</a:t>
            </a:r>
            <a:r>
              <a:rPr lang="ja-JP" altLang="en-US" sz="1100" b="1">
                <a:latin typeface="MS PGothic" charset="-128"/>
                <a:ea typeface="MS PGothic" charset="-128"/>
                <a:cs typeface="MS PGothic" charset="-128"/>
              </a:rPr>
              <a:t> 物理的な窃盗</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CF530335-63E9-2546-AD97-AC9A58D77BFB}"/>
              </a:ext>
            </a:extLst>
          </p:cNvPr>
          <p:cNvSpPr txBox="1"/>
          <p:nvPr/>
        </p:nvSpPr>
        <p:spPr>
          <a:xfrm>
            <a:off x="2416620" y="1131753"/>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物品の窃盗によってシステム・デバイスに物理的にアクセスする。システム・デバイスの所持は、多くの攻撃のを実行可能にし、攻撃者に長期の時間を提供する。</a:t>
            </a:r>
          </a:p>
        </p:txBody>
      </p:sp>
      <p:sp>
        <p:nvSpPr>
          <p:cNvPr id="61" name="テキスト ボックス 60">
            <a:extLst>
              <a:ext uri="{FF2B5EF4-FFF2-40B4-BE49-F238E27FC236}">
                <a16:creationId xmlns:a16="http://schemas.microsoft.com/office/drawing/2014/main" id="{A99DD643-83A9-0545-839C-9D611F2314FA}"/>
              </a:ext>
            </a:extLst>
          </p:cNvPr>
          <p:cNvSpPr txBox="1"/>
          <p:nvPr/>
        </p:nvSpPr>
        <p:spPr>
          <a:xfrm>
            <a:off x="2416619" y="2798851"/>
            <a:ext cx="1889371"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40BEB128-EC70-6343-901C-C31D09AEA9E1}"/>
              </a:ext>
            </a:extLst>
          </p:cNvPr>
          <p:cNvSpPr txBox="1"/>
          <p:nvPr/>
        </p:nvSpPr>
        <p:spPr>
          <a:xfrm>
            <a:off x="4702174" y="620680"/>
            <a:ext cx="197313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CAPEC-548</a:t>
            </a:r>
            <a:r>
              <a:rPr lang="ja-JP" altLang="en-US" sz="1100" b="1">
                <a:latin typeface="MS PGothic" charset="-128"/>
                <a:ea typeface="MS PGothic" charset="-128"/>
                <a:cs typeface="MS PGothic" charset="-128"/>
              </a:rPr>
              <a:t> 情報資源の侵害</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963ED973-531E-D646-90F6-1A45BEFF3BE8}"/>
              </a:ext>
            </a:extLst>
          </p:cNvPr>
          <p:cNvSpPr txBox="1"/>
          <p:nvPr/>
        </p:nvSpPr>
        <p:spPr>
          <a:xfrm>
            <a:off x="4702175" y="1102158"/>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認可されていない分類</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機密性の情報を取り扱わせることで、（デバイスやネットワークを含む）システムを侵害する。情報へのアクセスが未許可の個人に公開され、流出の調査中はシステムを利用できなくなる。</a:t>
            </a:r>
          </a:p>
        </p:txBody>
      </p:sp>
      <p:sp>
        <p:nvSpPr>
          <p:cNvPr id="64" name="テキスト ボックス 63">
            <a:extLst>
              <a:ext uri="{FF2B5EF4-FFF2-40B4-BE49-F238E27FC236}">
                <a16:creationId xmlns:a16="http://schemas.microsoft.com/office/drawing/2014/main" id="{C306C52B-371B-AC4C-BA90-C70D8FC2B3DD}"/>
              </a:ext>
            </a:extLst>
          </p:cNvPr>
          <p:cNvSpPr txBox="1"/>
          <p:nvPr/>
        </p:nvSpPr>
        <p:spPr>
          <a:xfrm>
            <a:off x="4709154" y="2783216"/>
            <a:ext cx="1763729"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94579780-92F4-7F4D-BAA6-2A757B57B07A}"/>
              </a:ext>
            </a:extLst>
          </p:cNvPr>
          <p:cNvSpPr txBox="1"/>
          <p:nvPr/>
        </p:nvSpPr>
        <p:spPr>
          <a:xfrm>
            <a:off x="6931044" y="600652"/>
            <a:ext cx="2175545"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CAPEC-549</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コードのローカル実行</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7D84A40D-EAF6-174E-A23F-E91FDC9D469A}"/>
              </a:ext>
            </a:extLst>
          </p:cNvPr>
          <p:cNvSpPr txBox="1"/>
          <p:nvPr/>
        </p:nvSpPr>
        <p:spPr>
          <a:xfrm>
            <a:off x="6931045" y="1165890"/>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組織の情報テクノロジ環境における既知の脆弱性を利用する標的型マルウェアを開発する。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標的型マルウェアは、特に、テクノロジ環境について収集された情報に基づいている。</a:t>
            </a:r>
          </a:p>
        </p:txBody>
      </p:sp>
      <p:sp>
        <p:nvSpPr>
          <p:cNvPr id="67" name="テキスト ボックス 66">
            <a:extLst>
              <a:ext uri="{FF2B5EF4-FFF2-40B4-BE49-F238E27FC236}">
                <a16:creationId xmlns:a16="http://schemas.microsoft.com/office/drawing/2014/main" id="{C8D7E955-E2B2-C941-B7DA-2AE4AF3B685A}"/>
              </a:ext>
            </a:extLst>
          </p:cNvPr>
          <p:cNvSpPr txBox="1"/>
          <p:nvPr/>
        </p:nvSpPr>
        <p:spPr>
          <a:xfrm>
            <a:off x="6931044" y="2812048"/>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標的型マルウェア</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サービスなどのインストール</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ログオン時に実行など</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69C8B29A-3D03-8140-9F25-A89AF5A078ED}"/>
              </a:ext>
            </a:extLst>
          </p:cNvPr>
          <p:cNvSpPr txBox="1"/>
          <p:nvPr/>
        </p:nvSpPr>
        <p:spPr>
          <a:xfrm>
            <a:off x="174617" y="3786501"/>
            <a:ext cx="195917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CAPEC-554</a:t>
            </a:r>
            <a:r>
              <a:rPr lang="ja-JP" altLang="en-US" sz="1100" b="1">
                <a:latin typeface="MS PGothic" charset="-128"/>
                <a:ea typeface="MS PGothic" charset="-128"/>
                <a:cs typeface="MS PGothic" charset="-128"/>
              </a:rPr>
              <a:t> 機能のバイパス</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06DFB36E-23E6-864E-B5BC-5372F7594EA4}"/>
              </a:ext>
            </a:extLst>
          </p:cNvPr>
          <p:cNvSpPr txBox="1"/>
          <p:nvPr/>
        </p:nvSpPr>
        <p:spPr>
          <a:xfrm>
            <a:off x="174618" y="4267979"/>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システムを保護するために意図された機能の一部・全部をバイパスすることでシステムを攻撃する。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多くの場合、システムユーザは保護が適切であると考えているが、攻撃者はその保護機能を無効にしている。</a:t>
            </a:r>
          </a:p>
        </p:txBody>
      </p:sp>
      <p:sp>
        <p:nvSpPr>
          <p:cNvPr id="70" name="テキスト ボックス 69">
            <a:extLst>
              <a:ext uri="{FF2B5EF4-FFF2-40B4-BE49-F238E27FC236}">
                <a16:creationId xmlns:a16="http://schemas.microsoft.com/office/drawing/2014/main" id="{E5DDB268-78F4-2148-A757-97527F9FAA54}"/>
              </a:ext>
            </a:extLst>
          </p:cNvPr>
          <p:cNvSpPr txBox="1"/>
          <p:nvPr/>
        </p:nvSpPr>
        <p:spPr>
          <a:xfrm>
            <a:off x="202537" y="5907157"/>
            <a:ext cx="1931253"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エバークッキー</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マイクロサービスの悪用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透過的なプロキシの悪用</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B6458186-44BF-B149-9579-F2B3D80101BB}"/>
              </a:ext>
            </a:extLst>
          </p:cNvPr>
          <p:cNvSpPr txBox="1"/>
          <p:nvPr/>
        </p:nvSpPr>
        <p:spPr>
          <a:xfrm>
            <a:off x="2416143" y="3750149"/>
            <a:ext cx="2175545"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CAPEC-586</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オブジェクトインジェクション</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B2DE7FA0-A40D-A14A-9D47-AFB4B83533C4}"/>
              </a:ext>
            </a:extLst>
          </p:cNvPr>
          <p:cNvSpPr txBox="1"/>
          <p:nvPr/>
        </p:nvSpPr>
        <p:spPr>
          <a:xfrm>
            <a:off x="2444064" y="4322367"/>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オブジェクトのシリアル化処理中に追加の悪質なコンテンツを注入する。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開発者はデータや状態を静的なバイナリ形式に変換してディスクに保存、ネットワーク経由で転送するためにシリアル化を利用する。</a:t>
            </a:r>
          </a:p>
        </p:txBody>
      </p:sp>
      <p:sp>
        <p:nvSpPr>
          <p:cNvPr id="73" name="テキスト ボックス 72">
            <a:extLst>
              <a:ext uri="{FF2B5EF4-FFF2-40B4-BE49-F238E27FC236}">
                <a16:creationId xmlns:a16="http://schemas.microsoft.com/office/drawing/2014/main" id="{E0916DEC-2BD9-094C-93D4-C273FD99F5A6}"/>
              </a:ext>
            </a:extLst>
          </p:cNvPr>
          <p:cNvSpPr txBox="1"/>
          <p:nvPr/>
        </p:nvSpPr>
        <p:spPr>
          <a:xfrm>
            <a:off x="2465003" y="6003425"/>
            <a:ext cx="1735808"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CB69C558-1B95-824F-B07B-340787D128DE}"/>
              </a:ext>
            </a:extLst>
          </p:cNvPr>
          <p:cNvSpPr txBox="1"/>
          <p:nvPr/>
        </p:nvSpPr>
        <p:spPr>
          <a:xfrm>
            <a:off x="4683094" y="3809657"/>
            <a:ext cx="1833530"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CAPEC-594</a:t>
            </a:r>
            <a:r>
              <a:rPr lang="ja-JP" altLang="en-US" sz="1100" b="1">
                <a:latin typeface="MS PGothic" charset="-128"/>
                <a:ea typeface="MS PGothic" charset="-128"/>
                <a:cs typeface="MS PGothic" charset="-128"/>
              </a:rPr>
              <a:t> 接続リセット</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82E12F58-558F-3841-87E3-E27DF1B8DBEF}"/>
              </a:ext>
            </a:extLst>
          </p:cNvPr>
          <p:cNvSpPr txBox="1"/>
          <p:nvPr/>
        </p:nvSpPr>
        <p:spPr>
          <a:xfrm>
            <a:off x="4683094" y="4305095"/>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標的の接続の片方または両方に接続リセットパケットを注入する。</a:t>
            </a:r>
          </a:p>
          <a:p>
            <a:r>
              <a:rPr lang="ja-JP" altLang="en-US" sz="1100" b="1">
                <a:latin typeface="MS PGothic" charset="-128"/>
                <a:ea typeface="MS PGothic" charset="-128"/>
                <a:cs typeface="MS PGothic" charset="-128"/>
              </a:rPr>
              <a:t>攻撃者は標的サーバ・宛先サーバの間でトラフィックを直接フィルタリングする必要がなく、接続を切断することができる。</a:t>
            </a:r>
          </a:p>
        </p:txBody>
      </p:sp>
      <p:sp>
        <p:nvSpPr>
          <p:cNvPr id="76" name="テキスト ボックス 75">
            <a:extLst>
              <a:ext uri="{FF2B5EF4-FFF2-40B4-BE49-F238E27FC236}">
                <a16:creationId xmlns:a16="http://schemas.microsoft.com/office/drawing/2014/main" id="{5F9E45C2-8C62-B44D-B907-B3BE8B80C69B}"/>
              </a:ext>
            </a:extLst>
          </p:cNvPr>
          <p:cNvSpPr txBox="1"/>
          <p:nvPr/>
        </p:nvSpPr>
        <p:spPr>
          <a:xfrm>
            <a:off x="4683093" y="5944273"/>
            <a:ext cx="1994074"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TCP RST </a:t>
            </a:r>
            <a:r>
              <a:rPr lang="ja-JP" altLang="en-US" sz="1100" b="1">
                <a:latin typeface="MS PGothic" charset="-128"/>
                <a:ea typeface="MS PGothic" charset="-128"/>
                <a:cs typeface="MS PGothic" charset="-128"/>
              </a:rPr>
              <a:t>インジェクション</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CEB58DBA-AC63-C046-A8CA-0B46521C8367}"/>
              </a:ext>
            </a:extLst>
          </p:cNvPr>
          <p:cNvSpPr txBox="1"/>
          <p:nvPr/>
        </p:nvSpPr>
        <p:spPr>
          <a:xfrm>
            <a:off x="6942650" y="3809657"/>
            <a:ext cx="198709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CAPEC-607</a:t>
            </a:r>
            <a:r>
              <a:rPr lang="ja-JP" altLang="en-US" sz="1100" b="1">
                <a:latin typeface="MS PGothic" charset="-128"/>
                <a:ea typeface="MS PGothic" charset="-128"/>
                <a:cs typeface="MS PGothic" charset="-128"/>
              </a:rPr>
              <a:t> 妨害</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8584A152-4499-5E4E-A1E2-BB046F5BFC5B}"/>
              </a:ext>
            </a:extLst>
          </p:cNvPr>
          <p:cNvSpPr txBox="1"/>
          <p:nvPr/>
        </p:nvSpPr>
        <p:spPr>
          <a:xfrm>
            <a:off x="6942651" y="4291135"/>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システムコンポーネント間のやり取りを妨害する。</a:t>
            </a:r>
          </a:p>
          <a:p>
            <a:r>
              <a:rPr lang="ja-JP" altLang="en-US" sz="1100" b="1">
                <a:latin typeface="MS PGothic" charset="-128"/>
                <a:ea typeface="MS PGothic" charset="-128"/>
                <a:cs typeface="MS PGothic" charset="-128"/>
              </a:rPr>
              <a:t>システム間の相互作用を中断・無効にすることで、</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システムが劣化状態になる。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障害を引き起こす。</a:t>
            </a:r>
          </a:p>
        </p:txBody>
      </p:sp>
      <p:sp>
        <p:nvSpPr>
          <p:cNvPr id="79" name="テキスト ボックス 78">
            <a:extLst>
              <a:ext uri="{FF2B5EF4-FFF2-40B4-BE49-F238E27FC236}">
                <a16:creationId xmlns:a16="http://schemas.microsoft.com/office/drawing/2014/main" id="{B3227D36-A903-0C47-8020-91B3ABA1A016}"/>
              </a:ext>
            </a:extLst>
          </p:cNvPr>
          <p:cNvSpPr txBox="1"/>
          <p:nvPr/>
        </p:nvSpPr>
        <p:spPr>
          <a:xfrm>
            <a:off x="6942650" y="5944273"/>
            <a:ext cx="1987093"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デバイス等の物理的破壊</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ジャミング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ネットワークルートの無効化</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153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351686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A1251A9D-37EE-C74C-B5A8-6A94397392B9}"/>
              </a:ext>
            </a:extLst>
          </p:cNvPr>
          <p:cNvSpPr txBox="1"/>
          <p:nvPr/>
        </p:nvSpPr>
        <p:spPr>
          <a:xfrm>
            <a:off x="137832" y="578136"/>
            <a:ext cx="2076745"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CAPEC-624 </a:t>
            </a:r>
          </a:p>
          <a:p>
            <a:r>
              <a:rPr lang="ja-JP" altLang="en-US" sz="1100" b="1">
                <a:latin typeface="MS PGothic" charset="-128"/>
                <a:ea typeface="MS PGothic" charset="-128"/>
                <a:cs typeface="MS PGothic" charset="-128"/>
              </a:rPr>
              <a:t>フォルトインジェクション</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A4B1760-E3A0-4344-91FD-4193EC99E907}"/>
              </a:ext>
            </a:extLst>
          </p:cNvPr>
          <p:cNvSpPr txBox="1"/>
          <p:nvPr/>
        </p:nvSpPr>
        <p:spPr>
          <a:xfrm>
            <a:off x="137833" y="1136394"/>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破壊的な信号・イベント（電磁パルス、レーザパルス、クロックグリッチなど）を使用して、電子デバイスの誤動作を引き起こす。暗号操作を行うデバイスの場合、この誤動作により秘密鍵情報を導出することができる。</a:t>
            </a:r>
          </a:p>
        </p:txBody>
      </p:sp>
      <p:sp>
        <p:nvSpPr>
          <p:cNvPr id="39" name="テキスト ボックス 38">
            <a:extLst>
              <a:ext uri="{FF2B5EF4-FFF2-40B4-BE49-F238E27FC236}">
                <a16:creationId xmlns:a16="http://schemas.microsoft.com/office/drawing/2014/main" id="{9FEEF375-6476-8B45-A93D-516F0B61C0B4}"/>
              </a:ext>
            </a:extLst>
          </p:cNvPr>
          <p:cNvSpPr txBox="1"/>
          <p:nvPr/>
        </p:nvSpPr>
        <p:spPr>
          <a:xfrm>
            <a:off x="130852" y="2789532"/>
            <a:ext cx="2090705"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モバイルデバイスへのフォルトインジェクション</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00194CB1-C061-904A-87B5-FE8A9FA8CA6B}"/>
              </a:ext>
            </a:extLst>
          </p:cNvPr>
          <p:cNvSpPr txBox="1"/>
          <p:nvPr/>
        </p:nvSpPr>
        <p:spPr>
          <a:xfrm>
            <a:off x="122799" y="3742317"/>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CAPEC-390</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物理的セキュリティのバイパス</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8A6DE541-CF32-E940-8778-C342B61E0AFD}"/>
              </a:ext>
            </a:extLst>
          </p:cNvPr>
          <p:cNvSpPr txBox="1"/>
          <p:nvPr/>
        </p:nvSpPr>
        <p:spPr>
          <a:xfrm>
            <a:off x="122799" y="4300575"/>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施設で使用されるロック、電子的なカード入力システム、物理的なアラームなどによる検出を避けるため、監視の回避、エントリポイントを保護する電子的・物理的なロックをバイパスする。</a:t>
            </a:r>
          </a:p>
        </p:txBody>
      </p:sp>
      <p:sp>
        <p:nvSpPr>
          <p:cNvPr id="61" name="テキスト ボックス 60">
            <a:extLst>
              <a:ext uri="{FF2B5EF4-FFF2-40B4-BE49-F238E27FC236}">
                <a16:creationId xmlns:a16="http://schemas.microsoft.com/office/drawing/2014/main" id="{7F50625C-ABF4-EC44-A019-781726C607D8}"/>
              </a:ext>
            </a:extLst>
          </p:cNvPr>
          <p:cNvSpPr txBox="1"/>
          <p:nvPr/>
        </p:nvSpPr>
        <p:spPr>
          <a:xfrm>
            <a:off x="94878" y="5946733"/>
            <a:ext cx="2175546"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磁気ストリップ・</a:t>
            </a:r>
            <a:r>
              <a:rPr lang="en-US" altLang="ja-JP" sz="1100" b="1" dirty="0">
                <a:latin typeface="MS PGothic" charset="-128"/>
                <a:ea typeface="MS PGothic" charset="-128"/>
                <a:cs typeface="MS PGothic" charset="-128"/>
              </a:rPr>
              <a:t>RFID</a:t>
            </a:r>
            <a:r>
              <a:rPr lang="ja-JP" altLang="en-US" sz="1100" b="1">
                <a:latin typeface="MS PGothic" charset="-128"/>
                <a:ea typeface="MS PGothic" charset="-128"/>
                <a:cs typeface="MS PGothic" charset="-128"/>
              </a:rPr>
              <a:t>カードへのブルートフォース攻撃・クローニング</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RFID</a:t>
            </a:r>
            <a:r>
              <a:rPr lang="ja-JP" altLang="en-US" sz="1100" b="1">
                <a:latin typeface="MS PGothic" charset="-128"/>
                <a:ea typeface="MS PGothic" charset="-128"/>
                <a:cs typeface="MS PGothic" charset="-128"/>
              </a:rPr>
              <a:t>チップの無効化、破壊</a:t>
            </a:r>
            <a:endParaRPr lang="en-US" altLang="ja-JP"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29CE30C1-E771-7B4F-892F-F6F569D6880F}"/>
              </a:ext>
            </a:extLst>
          </p:cNvPr>
          <p:cNvSpPr txBox="1"/>
          <p:nvPr/>
        </p:nvSpPr>
        <p:spPr>
          <a:xfrm>
            <a:off x="2400437" y="3757307"/>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CAPEC-391</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物理的なロックをバイパス</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99BF4296-AB65-1145-BE8F-981F9C63FB53}"/>
              </a:ext>
            </a:extLst>
          </p:cNvPr>
          <p:cNvSpPr txBox="1"/>
          <p:nvPr/>
        </p:nvSpPr>
        <p:spPr>
          <a:xfrm>
            <a:off x="2400437" y="4315565"/>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建物や施設の物理的なセキュリティ対策を回避するための手法や方法を使用する。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物理的なロックには、ラップトップやサーバーを保護するために使用されるケーブルロック、サーバーケースのロックなど、さまざまなデバイスにまで及ぶ。</a:t>
            </a:r>
          </a:p>
        </p:txBody>
      </p:sp>
      <p:sp>
        <p:nvSpPr>
          <p:cNvPr id="64" name="テキスト ボックス 63">
            <a:extLst>
              <a:ext uri="{FF2B5EF4-FFF2-40B4-BE49-F238E27FC236}">
                <a16:creationId xmlns:a16="http://schemas.microsoft.com/office/drawing/2014/main" id="{FBFACF15-4283-D646-9C4F-66F782B7504F}"/>
              </a:ext>
            </a:extLst>
          </p:cNvPr>
          <p:cNvSpPr txBox="1"/>
          <p:nvPr/>
        </p:nvSpPr>
        <p:spPr>
          <a:xfrm>
            <a:off x="2414396" y="5982663"/>
            <a:ext cx="2175546"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ピッキング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スナップガンによるロック強制</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D8DDC1B7-9442-BF46-B263-A9545CC9FE0E}"/>
              </a:ext>
            </a:extLst>
          </p:cNvPr>
          <p:cNvSpPr txBox="1"/>
          <p:nvPr/>
        </p:nvSpPr>
        <p:spPr>
          <a:xfrm>
            <a:off x="4696045" y="3798124"/>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CAPEC-392</a:t>
            </a:r>
            <a:r>
              <a:rPr lang="ja-JP" altLang="en-US" sz="1100" b="1">
                <a:latin typeface="MS PGothic" charset="-128"/>
                <a:ea typeface="MS PGothic" charset="-128"/>
                <a:cs typeface="MS PGothic" charset="-128"/>
              </a:rPr>
              <a:t> バンピング</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30A0D6BE-C38E-A64B-9837-CD68C4CE2ABC}"/>
              </a:ext>
            </a:extLst>
          </p:cNvPr>
          <p:cNvSpPr txBox="1"/>
          <p:nvPr/>
        </p:nvSpPr>
        <p:spPr>
          <a:xfrm>
            <a:off x="4696045" y="4265642"/>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バンプキーを使用しビルや施設の施錠・開錠を行う。バンピングとは、ロック内のピンを一時的な位置合わせに落としロックを開くことを可能にする特殊なタイプのキーを使用することである。</a:t>
            </a:r>
          </a:p>
        </p:txBody>
      </p:sp>
      <p:sp>
        <p:nvSpPr>
          <p:cNvPr id="67" name="テキスト ボックス 66">
            <a:extLst>
              <a:ext uri="{FF2B5EF4-FFF2-40B4-BE49-F238E27FC236}">
                <a16:creationId xmlns:a16="http://schemas.microsoft.com/office/drawing/2014/main" id="{E61D0CB7-A1E7-BE41-A2BF-110AE09F3CB6}"/>
              </a:ext>
            </a:extLst>
          </p:cNvPr>
          <p:cNvSpPr txBox="1"/>
          <p:nvPr/>
        </p:nvSpPr>
        <p:spPr>
          <a:xfrm>
            <a:off x="4723964" y="5960660"/>
            <a:ext cx="1847491"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63364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21028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340284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958B6334-0CF3-1F4C-9033-A113C1AB0804}"/>
              </a:ext>
            </a:extLst>
          </p:cNvPr>
          <p:cNvSpPr txBox="1"/>
          <p:nvPr/>
        </p:nvSpPr>
        <p:spPr>
          <a:xfrm>
            <a:off x="167769" y="678322"/>
            <a:ext cx="1689886"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CAPEC-114</a:t>
            </a:r>
            <a:r>
              <a:rPr lang="ja-JP" altLang="en-US" sz="1100" b="1">
                <a:latin typeface="MS PGothic" charset="-128"/>
                <a:ea typeface="MS PGothic" charset="-128"/>
                <a:cs typeface="MS PGothic" charset="-128"/>
              </a:rPr>
              <a:t> 認証の悪用</a:t>
            </a:r>
            <a:endParaRPr lang="ja-JP" altLang="en-US" sz="1100" b="1" dirty="0">
              <a:solidFill>
                <a:srgbClr val="7030A0"/>
              </a:solidFill>
              <a:latin typeface="MS PGothic" charset="-128"/>
              <a:ea typeface="MS PGothic" charset="-128"/>
              <a:cs typeface="MS PGothic" charset="-128"/>
            </a:endParaRPr>
          </a:p>
        </p:txBody>
      </p:sp>
      <p:sp>
        <p:nvSpPr>
          <p:cNvPr id="84" name="テキスト ボックス 83">
            <a:extLst>
              <a:ext uri="{FF2B5EF4-FFF2-40B4-BE49-F238E27FC236}">
                <a16:creationId xmlns:a16="http://schemas.microsoft.com/office/drawing/2014/main" id="{2188E5C3-D8D0-BF46-91AB-E75014E71AC6}"/>
              </a:ext>
            </a:extLst>
          </p:cNvPr>
          <p:cNvSpPr txBox="1"/>
          <p:nvPr/>
        </p:nvSpPr>
        <p:spPr>
          <a:xfrm>
            <a:off x="167769" y="1159800"/>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認証メカニズムの固有の弱点・認証スキームの実装の欠陥を悪用し、アプリケーション・サービス・デバイスに不正にアクセスする。</a:t>
            </a:r>
          </a:p>
        </p:txBody>
      </p:sp>
      <p:sp>
        <p:nvSpPr>
          <p:cNvPr id="85" name="テキスト ボックス 84">
            <a:extLst>
              <a:ext uri="{FF2B5EF4-FFF2-40B4-BE49-F238E27FC236}">
                <a16:creationId xmlns:a16="http://schemas.microsoft.com/office/drawing/2014/main" id="{41ABF6BA-0B99-3D46-B307-792CD05956F0}"/>
              </a:ext>
            </a:extLst>
          </p:cNvPr>
          <p:cNvSpPr txBox="1"/>
          <p:nvPr/>
        </p:nvSpPr>
        <p:spPr>
          <a:xfrm>
            <a:off x="167769" y="2798978"/>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デバイスリソースの不正使用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認証プロトコルへのリフレクション攻撃</a:t>
            </a:r>
          </a:p>
        </p:txBody>
      </p:sp>
      <p:sp>
        <p:nvSpPr>
          <p:cNvPr id="86" name="テキスト ボックス 85">
            <a:extLst>
              <a:ext uri="{FF2B5EF4-FFF2-40B4-BE49-F238E27FC236}">
                <a16:creationId xmlns:a16="http://schemas.microsoft.com/office/drawing/2014/main" id="{CB375C2F-FCBD-FD42-A36B-DC80E31BC27F}"/>
              </a:ext>
            </a:extLst>
          </p:cNvPr>
          <p:cNvSpPr txBox="1"/>
          <p:nvPr/>
        </p:nvSpPr>
        <p:spPr>
          <a:xfrm>
            <a:off x="2428520" y="622273"/>
            <a:ext cx="1907895"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CAPEC-115</a:t>
            </a:r>
            <a:r>
              <a:rPr lang="ja-JP" altLang="en-US" sz="1100" b="1">
                <a:latin typeface="MS PGothic" charset="-128"/>
                <a:ea typeface="MS PGothic" charset="-128"/>
                <a:cs typeface="MS PGothic" charset="-128"/>
              </a:rPr>
              <a:t> 認証のバイパス</a:t>
            </a:r>
            <a:endParaRPr lang="ja-JP" altLang="en-US" sz="1100" b="1" dirty="0">
              <a:solidFill>
                <a:srgbClr val="7030A0"/>
              </a:solidFill>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38E83B47-683E-BB41-A506-FD831F562506}"/>
              </a:ext>
            </a:extLst>
          </p:cNvPr>
          <p:cNvSpPr txBox="1"/>
          <p:nvPr/>
        </p:nvSpPr>
        <p:spPr>
          <a:xfrm>
            <a:off x="2428520" y="1110731"/>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認証メカニズムを回避し、許可されたユーザ・特権ユーザ権限でアプリケーション・サービス・デバイスにアクセスする。</a:t>
            </a:r>
          </a:p>
          <a:p>
            <a:r>
              <a:rPr lang="ja-JP" altLang="en-US" sz="1100" b="1">
                <a:latin typeface="MS PGothic" charset="-128"/>
                <a:ea typeface="MS PGothic" charset="-128"/>
                <a:cs typeface="MS PGothic" charset="-128"/>
              </a:rPr>
              <a:t>攻撃者の予期しないアクセス手順が認証のための適切なチェックポイントを通過しないことが原因である。</a:t>
            </a:r>
          </a:p>
        </p:txBody>
      </p:sp>
      <p:sp>
        <p:nvSpPr>
          <p:cNvPr id="88" name="テキスト ボックス 87">
            <a:extLst>
              <a:ext uri="{FF2B5EF4-FFF2-40B4-BE49-F238E27FC236}">
                <a16:creationId xmlns:a16="http://schemas.microsoft.com/office/drawing/2014/main" id="{14485623-4EFC-6443-A411-C614494E2DE6}"/>
              </a:ext>
            </a:extLst>
          </p:cNvPr>
          <p:cNvSpPr txBox="1"/>
          <p:nvPr/>
        </p:nvSpPr>
        <p:spPr>
          <a:xfrm>
            <a:off x="2428520" y="2756889"/>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強制的ブラウズ</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ハッシュ関数拡張機能の弱点がある</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サービス</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署名偽造</a:t>
            </a:r>
            <a:endParaRPr lang="en-US" altLang="ja-JP" sz="1100" b="1" dirty="0">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64A63092-1588-C54E-8857-F95B53D2692D}"/>
              </a:ext>
            </a:extLst>
          </p:cNvPr>
          <p:cNvSpPr txBox="1"/>
          <p:nvPr/>
        </p:nvSpPr>
        <p:spPr>
          <a:xfrm>
            <a:off x="4717905" y="676551"/>
            <a:ext cx="1239442"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CAPEC-116</a:t>
            </a:r>
            <a:r>
              <a:rPr lang="ja-JP" altLang="en-US" sz="1100" b="1">
                <a:latin typeface="MS PGothic" charset="-128"/>
                <a:ea typeface="MS PGothic" charset="-128"/>
                <a:cs typeface="MS PGothic" charset="-128"/>
              </a:rPr>
              <a:t> 発掘</a:t>
            </a:r>
            <a:endParaRPr lang="ja-JP" altLang="en-US" sz="1100" b="1" dirty="0">
              <a:solidFill>
                <a:srgbClr val="7030A0"/>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870D7FEE-AAC5-944B-ACFB-CFF416658E24}"/>
              </a:ext>
            </a:extLst>
          </p:cNvPr>
          <p:cNvSpPr txBox="1"/>
          <p:nvPr/>
        </p:nvSpPr>
        <p:spPr>
          <a:xfrm>
            <a:off x="4717905" y="116500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標的の情報を収集するため、</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①通常のやりとりで標的を探索する。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所望のデータを含む応答を生成するため、構文的に無効・非標準のデータを送信する。</a:t>
            </a:r>
          </a:p>
        </p:txBody>
      </p:sp>
      <p:sp>
        <p:nvSpPr>
          <p:cNvPr id="91" name="テキスト ボックス 90">
            <a:extLst>
              <a:ext uri="{FF2B5EF4-FFF2-40B4-BE49-F238E27FC236}">
                <a16:creationId xmlns:a16="http://schemas.microsoft.com/office/drawing/2014/main" id="{FA0ADC1D-3B91-144C-B3DE-927D919FB600}"/>
              </a:ext>
            </a:extLst>
          </p:cNvPr>
          <p:cNvSpPr txBox="1"/>
          <p:nvPr/>
        </p:nvSpPr>
        <p:spPr>
          <a:xfrm>
            <a:off x="4717905" y="2797207"/>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ゴミ箱あさり</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共有・システムリソースからデータを収集</a:t>
            </a:r>
            <a:endParaRPr lang="en-US" altLang="ja-JP" sz="1100" b="1" dirty="0">
              <a:latin typeface="MS PGothic" charset="-128"/>
              <a:ea typeface="MS PGothic" charset="-128"/>
              <a:cs typeface="MS PGothic" charset="-128"/>
            </a:endParaRPr>
          </a:p>
        </p:txBody>
      </p:sp>
      <p:sp>
        <p:nvSpPr>
          <p:cNvPr id="92" name="テキスト ボックス 91">
            <a:extLst>
              <a:ext uri="{FF2B5EF4-FFF2-40B4-BE49-F238E27FC236}">
                <a16:creationId xmlns:a16="http://schemas.microsoft.com/office/drawing/2014/main" id="{AFC78532-D039-5B41-A7D2-8601450605D4}"/>
              </a:ext>
            </a:extLst>
          </p:cNvPr>
          <p:cNvSpPr txBox="1"/>
          <p:nvPr/>
        </p:nvSpPr>
        <p:spPr>
          <a:xfrm>
            <a:off x="6968455" y="654581"/>
            <a:ext cx="1239442"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CAPEC-117</a:t>
            </a:r>
            <a:r>
              <a:rPr lang="ja-JP" altLang="en-US" sz="1100" b="1">
                <a:latin typeface="MS PGothic" charset="-128"/>
                <a:ea typeface="MS PGothic" charset="-128"/>
                <a:cs typeface="MS PGothic" charset="-128"/>
              </a:rPr>
              <a:t> 傍受</a:t>
            </a:r>
            <a:endParaRPr lang="ja-JP" altLang="en-US" sz="1100" b="1" dirty="0">
              <a:solidFill>
                <a:srgbClr val="7030A0"/>
              </a:solidFill>
              <a:latin typeface="MS PGothic" charset="-128"/>
              <a:ea typeface="MS PGothic" charset="-128"/>
              <a:cs typeface="MS PGothic" charset="-128"/>
            </a:endParaRPr>
          </a:p>
        </p:txBody>
      </p:sp>
      <p:sp>
        <p:nvSpPr>
          <p:cNvPr id="93" name="テキスト ボックス 92">
            <a:extLst>
              <a:ext uri="{FF2B5EF4-FFF2-40B4-BE49-F238E27FC236}">
                <a16:creationId xmlns:a16="http://schemas.microsoft.com/office/drawing/2014/main" id="{8D0B7F60-32F5-8A44-8ED3-7DA274C47C7E}"/>
              </a:ext>
            </a:extLst>
          </p:cNvPr>
          <p:cNvSpPr txBox="1"/>
          <p:nvPr/>
        </p:nvSpPr>
        <p:spPr>
          <a:xfrm>
            <a:off x="6940535" y="1143039"/>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情報収集のため、標的のデータのやりとりを監視する。</a:t>
            </a:r>
          </a:p>
          <a:p>
            <a:r>
              <a:rPr lang="ja-JP" altLang="en-US" sz="1100" b="1">
                <a:latin typeface="MS PGothic" charset="-128"/>
                <a:ea typeface="MS PGothic" charset="-128"/>
                <a:cs typeface="MS PGothic" charset="-128"/>
              </a:rPr>
              <a:t>後に続く攻撃のための情報収集か、収集されたデータが攻撃の最終目標となる可能性がある。</a:t>
            </a:r>
          </a:p>
        </p:txBody>
      </p:sp>
      <p:sp>
        <p:nvSpPr>
          <p:cNvPr id="94" name="テキスト ボックス 93">
            <a:extLst>
              <a:ext uri="{FF2B5EF4-FFF2-40B4-BE49-F238E27FC236}">
                <a16:creationId xmlns:a16="http://schemas.microsoft.com/office/drawing/2014/main" id="{0FB8B2AF-E9D5-974E-A875-A1D4C5B5CE24}"/>
              </a:ext>
            </a:extLst>
          </p:cNvPr>
          <p:cNvSpPr txBox="1"/>
          <p:nvPr/>
        </p:nvSpPr>
        <p:spPr>
          <a:xfrm>
            <a:off x="6940535" y="2782217"/>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スニッフィング攻撃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インテントの傍受</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ビデオ周辺機器等を用い盗聴</a:t>
            </a:r>
            <a:endParaRPr lang="en-US" altLang="ja-JP" sz="1100" b="1" dirty="0">
              <a:latin typeface="MS PGothic" charset="-128"/>
              <a:ea typeface="MS PGothic" charset="-128"/>
              <a:cs typeface="MS PGothic" charset="-128"/>
            </a:endParaRPr>
          </a:p>
        </p:txBody>
      </p:sp>
      <p:sp>
        <p:nvSpPr>
          <p:cNvPr id="95" name="テキスト ボックス 94">
            <a:extLst>
              <a:ext uri="{FF2B5EF4-FFF2-40B4-BE49-F238E27FC236}">
                <a16:creationId xmlns:a16="http://schemas.microsoft.com/office/drawing/2014/main" id="{57343E2E-5C91-9549-9641-BACD2310AC82}"/>
              </a:ext>
            </a:extLst>
          </p:cNvPr>
          <p:cNvSpPr txBox="1"/>
          <p:nvPr/>
        </p:nvSpPr>
        <p:spPr>
          <a:xfrm>
            <a:off x="167769" y="3828277"/>
            <a:ext cx="1577676"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CAPEC-122</a:t>
            </a:r>
            <a:r>
              <a:rPr lang="ja-JP" altLang="en-US" sz="1100" b="1">
                <a:latin typeface="MS PGothic" charset="-128"/>
                <a:ea typeface="MS PGothic" charset="-128"/>
                <a:cs typeface="MS PGothic" charset="-128"/>
              </a:rPr>
              <a:t> 特権悪用</a:t>
            </a:r>
            <a:endParaRPr lang="ja-JP" altLang="en-US" sz="1100" b="1" dirty="0">
              <a:solidFill>
                <a:srgbClr val="7030A0"/>
              </a:solidFill>
              <a:latin typeface="MS PGothic" charset="-128"/>
              <a:ea typeface="MS PGothic" charset="-128"/>
              <a:cs typeface="MS PGothic" charset="-128"/>
            </a:endParaRPr>
          </a:p>
        </p:txBody>
      </p:sp>
      <p:sp>
        <p:nvSpPr>
          <p:cNvPr id="96" name="テキスト ボックス 95">
            <a:extLst>
              <a:ext uri="{FF2B5EF4-FFF2-40B4-BE49-F238E27FC236}">
                <a16:creationId xmlns:a16="http://schemas.microsoft.com/office/drawing/2014/main" id="{74D4093E-7681-7249-8991-55D096F0EA86}"/>
              </a:ext>
            </a:extLst>
          </p:cNvPr>
          <p:cNvSpPr txBox="1"/>
          <p:nvPr/>
        </p:nvSpPr>
        <p:spPr>
          <a:xfrm>
            <a:off x="153809" y="4316735"/>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特権を持つユーザ・管理者が実行するべきであるが特権のないアカウントによって使用できてしまう機能を利用する。</a:t>
            </a:r>
          </a:p>
        </p:txBody>
      </p:sp>
      <p:sp>
        <p:nvSpPr>
          <p:cNvPr id="97" name="テキスト ボックス 96">
            <a:extLst>
              <a:ext uri="{FF2B5EF4-FFF2-40B4-BE49-F238E27FC236}">
                <a16:creationId xmlns:a16="http://schemas.microsoft.com/office/drawing/2014/main" id="{98B5F32E-EA54-2F4A-BF35-07CE2F83671D}"/>
              </a:ext>
            </a:extLst>
          </p:cNvPr>
          <p:cNvSpPr txBox="1"/>
          <p:nvPr/>
        </p:nvSpPr>
        <p:spPr>
          <a:xfrm>
            <a:off x="153809" y="5955913"/>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ACL</a:t>
            </a:r>
            <a:r>
              <a:rPr lang="ja-JP" altLang="en-US" sz="1100" b="1">
                <a:latin typeface="MS PGothic" charset="-128"/>
                <a:ea typeface="MS PGothic" charset="-128"/>
                <a:cs typeface="MS PGothic" charset="-128"/>
              </a:rPr>
              <a:t>制限がない機能にアクセス</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ACL</a:t>
            </a:r>
            <a:r>
              <a:rPr lang="ja-JP" altLang="en-US" sz="1100" b="1">
                <a:latin typeface="MS PGothic" charset="-128"/>
                <a:ea typeface="MS PGothic" charset="-128"/>
                <a:cs typeface="MS PGothic" charset="-128"/>
              </a:rPr>
              <a:t>の誤った設定</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WebView</a:t>
            </a:r>
            <a:r>
              <a:rPr lang="ja-JP" altLang="en-US" sz="1100" b="1">
                <a:latin typeface="MS PGothic" charset="-128"/>
                <a:ea typeface="MS PGothic" charset="-128"/>
                <a:cs typeface="MS PGothic" charset="-128"/>
              </a:rPr>
              <a:t>の公開</a:t>
            </a:r>
            <a:endParaRPr lang="en-US" altLang="ja-JP" sz="1100" b="1" dirty="0">
              <a:latin typeface="MS PGothic" charset="-128"/>
              <a:ea typeface="MS PGothic" charset="-128"/>
              <a:cs typeface="MS PGothic" charset="-128"/>
            </a:endParaRPr>
          </a:p>
        </p:txBody>
      </p:sp>
      <p:sp>
        <p:nvSpPr>
          <p:cNvPr id="98" name="テキスト ボックス 97">
            <a:extLst>
              <a:ext uri="{FF2B5EF4-FFF2-40B4-BE49-F238E27FC236}">
                <a16:creationId xmlns:a16="http://schemas.microsoft.com/office/drawing/2014/main" id="{7E7EDC8D-1619-154A-91B8-5BCBFC5AB5C1}"/>
              </a:ext>
            </a:extLst>
          </p:cNvPr>
          <p:cNvSpPr txBox="1"/>
          <p:nvPr/>
        </p:nvSpPr>
        <p:spPr>
          <a:xfrm>
            <a:off x="2432528" y="3828277"/>
            <a:ext cx="1846980"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CAPEC-123</a:t>
            </a:r>
            <a:r>
              <a:rPr lang="ja-JP" altLang="en-US" sz="1100" b="1">
                <a:latin typeface="MS PGothic" charset="-128"/>
                <a:ea typeface="MS PGothic" charset="-128"/>
                <a:cs typeface="MS PGothic" charset="-128"/>
              </a:rPr>
              <a:t> バッファの操作</a:t>
            </a:r>
            <a:endParaRPr lang="ja-JP" altLang="en-US" sz="1100" b="1" dirty="0">
              <a:solidFill>
                <a:srgbClr val="7030A0"/>
              </a:solidFill>
              <a:latin typeface="MS PGothic" charset="-128"/>
              <a:ea typeface="MS PGothic" charset="-128"/>
              <a:cs typeface="MS PGothic" charset="-128"/>
            </a:endParaRPr>
          </a:p>
        </p:txBody>
      </p:sp>
      <p:sp>
        <p:nvSpPr>
          <p:cNvPr id="99" name="テキスト ボックス 98">
            <a:extLst>
              <a:ext uri="{FF2B5EF4-FFF2-40B4-BE49-F238E27FC236}">
                <a16:creationId xmlns:a16="http://schemas.microsoft.com/office/drawing/2014/main" id="{8858B2CC-6FA4-2A42-B7D4-42DDCC7933A0}"/>
              </a:ext>
            </a:extLst>
          </p:cNvPr>
          <p:cNvSpPr txBox="1"/>
          <p:nvPr/>
        </p:nvSpPr>
        <p:spPr>
          <a:xfrm>
            <a:off x="2432528" y="4302775"/>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バッファ攻撃の対象は、バッファの内容を解釈するコードではなく、バッファ空間自体である。</a:t>
            </a:r>
          </a:p>
          <a:p>
            <a:r>
              <a:rPr lang="ja-JP" altLang="en-US" sz="1100" b="1">
                <a:latin typeface="MS PGothic" charset="-128"/>
                <a:ea typeface="MS PGothic" charset="-128"/>
                <a:cs typeface="MS PGothic" charset="-128"/>
              </a:rPr>
              <a:t>割り当てられたバッファに格納できる以上の入力を取得・送信し、意図しない他のプログラムメモリを読み書きする。</a:t>
            </a:r>
          </a:p>
        </p:txBody>
      </p:sp>
      <p:sp>
        <p:nvSpPr>
          <p:cNvPr id="100" name="テキスト ボックス 99">
            <a:extLst>
              <a:ext uri="{FF2B5EF4-FFF2-40B4-BE49-F238E27FC236}">
                <a16:creationId xmlns:a16="http://schemas.microsoft.com/office/drawing/2014/main" id="{2C1ED0B1-FAD9-204F-8F7C-C5144964743C}"/>
              </a:ext>
            </a:extLst>
          </p:cNvPr>
          <p:cNvSpPr txBox="1"/>
          <p:nvPr/>
        </p:nvSpPr>
        <p:spPr>
          <a:xfrm>
            <a:off x="2446488" y="5962893"/>
            <a:ext cx="2076744"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バッファオーバーフロー</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バッファオーバーリード</a:t>
            </a:r>
            <a:endParaRPr lang="en-US" altLang="ja-JP" sz="1100" b="1" dirty="0">
              <a:latin typeface="MS PGothic" charset="-128"/>
              <a:ea typeface="MS PGothic" charset="-128"/>
              <a:cs typeface="MS PGothic" charset="-128"/>
            </a:endParaRPr>
          </a:p>
        </p:txBody>
      </p:sp>
      <p:sp>
        <p:nvSpPr>
          <p:cNvPr id="101" name="テキスト ボックス 100">
            <a:extLst>
              <a:ext uri="{FF2B5EF4-FFF2-40B4-BE49-F238E27FC236}">
                <a16:creationId xmlns:a16="http://schemas.microsoft.com/office/drawing/2014/main" id="{44FBFB9F-963F-9B42-8647-FA084E529EFA}"/>
              </a:ext>
            </a:extLst>
          </p:cNvPr>
          <p:cNvSpPr txBox="1"/>
          <p:nvPr/>
        </p:nvSpPr>
        <p:spPr>
          <a:xfrm>
            <a:off x="4695462" y="3826506"/>
            <a:ext cx="2044149"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CAPEC-124</a:t>
            </a:r>
            <a:r>
              <a:rPr lang="ja-JP" altLang="en-US" sz="1100" b="1">
                <a:latin typeface="MS PGothic" charset="-128"/>
                <a:ea typeface="MS PGothic" charset="-128"/>
                <a:cs typeface="MS PGothic" charset="-128"/>
              </a:rPr>
              <a:t> 共有データの操作</a:t>
            </a:r>
            <a:endParaRPr lang="ja-JP" altLang="en-US" sz="1100" b="1" dirty="0">
              <a:solidFill>
                <a:srgbClr val="7030A0"/>
              </a:solidFill>
              <a:latin typeface="MS PGothic" charset="-128"/>
              <a:ea typeface="MS PGothic" charset="-128"/>
              <a:cs typeface="MS PGothic" charset="-128"/>
            </a:endParaRPr>
          </a:p>
        </p:txBody>
      </p:sp>
      <p:sp>
        <p:nvSpPr>
          <p:cNvPr id="102" name="テキスト ボックス 101">
            <a:extLst>
              <a:ext uri="{FF2B5EF4-FFF2-40B4-BE49-F238E27FC236}">
                <a16:creationId xmlns:a16="http://schemas.microsoft.com/office/drawing/2014/main" id="{D6D283AD-0CB1-D349-8937-EFA3E30EA436}"/>
              </a:ext>
            </a:extLst>
          </p:cNvPr>
          <p:cNvSpPr txBox="1"/>
          <p:nvPr/>
        </p:nvSpPr>
        <p:spPr>
          <a:xfrm>
            <a:off x="4695462" y="4307984"/>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複数のアプリケーションで共有されるデータ構造を利用し、アプリケーション動作に影響を与える。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データは複数のアプリケーション間、単一のアプリケーションの複数のスレッド間で共有できる。</a:t>
            </a:r>
          </a:p>
        </p:txBody>
      </p:sp>
      <p:sp>
        <p:nvSpPr>
          <p:cNvPr id="103" name="テキスト ボックス 102">
            <a:extLst>
              <a:ext uri="{FF2B5EF4-FFF2-40B4-BE49-F238E27FC236}">
                <a16:creationId xmlns:a16="http://schemas.microsoft.com/office/drawing/2014/main" id="{BAF6A501-7B2B-1D4B-B84D-3FB2BF7700A1}"/>
              </a:ext>
            </a:extLst>
          </p:cNvPr>
          <p:cNvSpPr txBox="1"/>
          <p:nvPr/>
        </p:nvSpPr>
        <p:spPr>
          <a:xfrm>
            <a:off x="4723382" y="5996022"/>
            <a:ext cx="2048824"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104" name="テキスト ボックス 103">
            <a:extLst>
              <a:ext uri="{FF2B5EF4-FFF2-40B4-BE49-F238E27FC236}">
                <a16:creationId xmlns:a16="http://schemas.microsoft.com/office/drawing/2014/main" id="{DD2C7C50-9C8C-AB40-94FB-889D2AF12D38}"/>
              </a:ext>
            </a:extLst>
          </p:cNvPr>
          <p:cNvSpPr txBox="1"/>
          <p:nvPr/>
        </p:nvSpPr>
        <p:spPr>
          <a:xfrm>
            <a:off x="6942631" y="3822581"/>
            <a:ext cx="1774845"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CAPEC-125</a:t>
            </a:r>
            <a:r>
              <a:rPr lang="ja-JP" altLang="en-US" sz="1100" b="1">
                <a:latin typeface="MS PGothic" charset="-128"/>
                <a:ea typeface="MS PGothic" charset="-128"/>
                <a:cs typeface="MS PGothic" charset="-128"/>
              </a:rPr>
              <a:t> フラッディング</a:t>
            </a:r>
            <a:endParaRPr lang="ja-JP" altLang="en-US" sz="1100" b="1" dirty="0">
              <a:solidFill>
                <a:srgbClr val="7030A0"/>
              </a:solidFill>
              <a:latin typeface="MS PGothic" charset="-128"/>
              <a:ea typeface="MS PGothic" charset="-128"/>
              <a:cs typeface="MS PGothic" charset="-128"/>
            </a:endParaRPr>
          </a:p>
        </p:txBody>
      </p:sp>
      <p:sp>
        <p:nvSpPr>
          <p:cNvPr id="105" name="テキスト ボックス 104">
            <a:extLst>
              <a:ext uri="{FF2B5EF4-FFF2-40B4-BE49-F238E27FC236}">
                <a16:creationId xmlns:a16="http://schemas.microsoft.com/office/drawing/2014/main" id="{08C4E093-E43C-A94A-97F4-52E6F54B5554}"/>
              </a:ext>
            </a:extLst>
          </p:cNvPr>
          <p:cNvSpPr txBox="1"/>
          <p:nvPr/>
        </p:nvSpPr>
        <p:spPr>
          <a:xfrm>
            <a:off x="6942631" y="4297079"/>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標的とのインタラクションの数を急激に増やすことで、標的のリソースを消費させる。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レート制限またはフローの弱点を突くことで正当なユーザがサービスにアクセスできなくなり、標的がクラッシュする可能性がある。 </a:t>
            </a:r>
          </a:p>
        </p:txBody>
      </p:sp>
      <p:sp>
        <p:nvSpPr>
          <p:cNvPr id="106" name="テキスト ボックス 105">
            <a:extLst>
              <a:ext uri="{FF2B5EF4-FFF2-40B4-BE49-F238E27FC236}">
                <a16:creationId xmlns:a16="http://schemas.microsoft.com/office/drawing/2014/main" id="{DFCA5B85-ED61-7A4E-BF67-098A0EA7F376}"/>
              </a:ext>
            </a:extLst>
          </p:cNvPr>
          <p:cNvSpPr txBox="1"/>
          <p:nvPr/>
        </p:nvSpPr>
        <p:spPr>
          <a:xfrm>
            <a:off x="6942631" y="5936257"/>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TCP Flood</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UDP Flood</a:t>
            </a:r>
          </a:p>
          <a:p>
            <a:r>
              <a:rPr lang="en-US" altLang="ja-JP" sz="1100" b="1" dirty="0">
                <a:latin typeface="MS PGothic" charset="-128"/>
                <a:ea typeface="MS PGothic" charset="-128"/>
                <a:cs typeface="MS PGothic" charset="-128"/>
              </a:rPr>
              <a:t>ICMP Flood</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HTTP Flood</a:t>
            </a:r>
          </a:p>
          <a:p>
            <a:r>
              <a:rPr lang="ja-JP" altLang="en-US" sz="1100" b="1">
                <a:latin typeface="MS PGothic" charset="-128"/>
                <a:ea typeface="MS PGothic" charset="-128"/>
                <a:cs typeface="MS PGothic" charset="-128"/>
              </a:rPr>
              <a:t>増幅攻撃，</a:t>
            </a:r>
            <a:r>
              <a:rPr lang="en-US" altLang="ja-JP" sz="1100" b="1" dirty="0">
                <a:latin typeface="MS PGothic" charset="-128"/>
                <a:ea typeface="MS PGothic" charset="-128"/>
                <a:cs typeface="MS PGothic" charset="-128"/>
              </a:rPr>
              <a:t>XML Flood</a:t>
            </a:r>
          </a:p>
        </p:txBody>
      </p:sp>
    </p:spTree>
    <p:extLst>
      <p:ext uri="{BB962C8B-B14F-4D97-AF65-F5344CB8AC3E}">
        <p14:creationId xmlns:p14="http://schemas.microsoft.com/office/powerpoint/2010/main" val="10001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384409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13C9DCF-3694-1A40-87F2-3F6C205131B8}"/>
              </a:ext>
            </a:extLst>
          </p:cNvPr>
          <p:cNvSpPr txBox="1"/>
          <p:nvPr/>
        </p:nvSpPr>
        <p:spPr>
          <a:xfrm>
            <a:off x="167769" y="650275"/>
            <a:ext cx="1863011"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CAPEC-129 </a:t>
            </a:r>
            <a:r>
              <a:rPr lang="ja-JP" altLang="en-US" sz="1100" b="1">
                <a:latin typeface="MS PGothic" charset="-128"/>
                <a:ea typeface="MS PGothic" charset="-128"/>
                <a:cs typeface="MS PGothic" charset="-128"/>
              </a:rPr>
              <a:t>ポインタの操作</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C88BF2A4-B5C7-4A4B-8028-454564B0D5AC}"/>
              </a:ext>
            </a:extLst>
          </p:cNvPr>
          <p:cNvSpPr txBox="1"/>
          <p:nvPr/>
        </p:nvSpPr>
        <p:spPr>
          <a:xfrm>
            <a:off x="167769" y="113175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標的アプリケーション内のポインタを操作し、アプリケーションの意図しないメモリ位置にアクセスする。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アプリケーションのクラッシュ、任意のコードの実行等の可能性がある。</a:t>
            </a:r>
          </a:p>
        </p:txBody>
      </p:sp>
      <p:sp>
        <p:nvSpPr>
          <p:cNvPr id="39" name="テキスト ボックス 38">
            <a:extLst>
              <a:ext uri="{FF2B5EF4-FFF2-40B4-BE49-F238E27FC236}">
                <a16:creationId xmlns:a16="http://schemas.microsoft.com/office/drawing/2014/main" id="{7DADBE4B-1CF9-8447-8FFC-7B18F7CE73D0}"/>
              </a:ext>
            </a:extLst>
          </p:cNvPr>
          <p:cNvSpPr txBox="1"/>
          <p:nvPr/>
        </p:nvSpPr>
        <p:spPr>
          <a:xfrm>
            <a:off x="188709" y="2805831"/>
            <a:ext cx="1842071"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3B38B3F6-8D2E-6F48-90D0-7628C9F36FE2}"/>
              </a:ext>
            </a:extLst>
          </p:cNvPr>
          <p:cNvSpPr txBox="1"/>
          <p:nvPr/>
        </p:nvSpPr>
        <p:spPr>
          <a:xfrm>
            <a:off x="2410996" y="650275"/>
            <a:ext cx="1883849"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CAPEC-130 </a:t>
            </a:r>
            <a:r>
              <a:rPr lang="ja-JP" altLang="en-US" sz="1100" b="1">
                <a:latin typeface="MS PGothic" charset="-128"/>
                <a:ea typeface="MS PGothic" charset="-128"/>
                <a:cs typeface="MS PGothic" charset="-128"/>
              </a:rPr>
              <a:t>過度な割り当て</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C6AB816D-BCC8-D949-8DA7-EB6A358020BD}"/>
              </a:ext>
            </a:extLst>
          </p:cNvPr>
          <p:cNvSpPr txBox="1"/>
          <p:nvPr/>
        </p:nvSpPr>
        <p:spPr>
          <a:xfrm>
            <a:off x="2410996" y="113873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サービスの悪用・拒否のため、標的に過度のリソースを割り当てる。 </a:t>
            </a:r>
          </a:p>
          <a:p>
            <a:r>
              <a:rPr lang="ja-JP" altLang="en-US" sz="1100" b="1">
                <a:latin typeface="MS PGothic" charset="-128"/>
                <a:ea typeface="MS PGothic" charset="-128"/>
                <a:cs typeface="MS PGothic" charset="-128"/>
              </a:rPr>
              <a:t>慎重にフォーマットされた</a:t>
            </a:r>
            <a:r>
              <a:rPr lang="en-US" altLang="ja-JP" sz="1100" b="1" dirty="0">
                <a:latin typeface="MS PGothic" charset="-128"/>
                <a:ea typeface="MS PGothic" charset="-128"/>
                <a:cs typeface="MS PGothic" charset="-128"/>
              </a:rPr>
              <a:t>1</a:t>
            </a:r>
            <a:r>
              <a:rPr lang="ja-JP" altLang="en-US" sz="1100" b="1">
                <a:latin typeface="MS PGothic" charset="-128"/>
                <a:ea typeface="MS PGothic" charset="-128"/>
                <a:cs typeface="MS PGothic" charset="-128"/>
              </a:rPr>
              <a:t>つまたは少数の要求により、標的に要求を処理するための過剰なリソースを割り当てさせる。</a:t>
            </a:r>
          </a:p>
        </p:txBody>
      </p:sp>
      <p:sp>
        <p:nvSpPr>
          <p:cNvPr id="61" name="テキスト ボックス 60">
            <a:extLst>
              <a:ext uri="{FF2B5EF4-FFF2-40B4-BE49-F238E27FC236}">
                <a16:creationId xmlns:a16="http://schemas.microsoft.com/office/drawing/2014/main" id="{830F7F67-65F8-D146-A094-1A7A3B14E282}"/>
              </a:ext>
            </a:extLst>
          </p:cNvPr>
          <p:cNvSpPr txBox="1"/>
          <p:nvPr/>
        </p:nvSpPr>
        <p:spPr>
          <a:xfrm>
            <a:off x="2410996" y="2784891"/>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TCP, UDP </a:t>
            </a:r>
            <a:r>
              <a:rPr lang="ja-JP" altLang="en-US" sz="1100" b="1">
                <a:latin typeface="MS PGothic" charset="-128"/>
                <a:ea typeface="MS PGothic" charset="-128"/>
                <a:cs typeface="MS PGothic" charset="-128"/>
              </a:rPr>
              <a:t>フラグメンテーション</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ICMP</a:t>
            </a:r>
            <a:r>
              <a:rPr lang="ja-JP" altLang="en-US" sz="1100" b="1">
                <a:latin typeface="MS PGothic" charset="-128"/>
                <a:ea typeface="MS PGothic" charset="-128"/>
                <a:cs typeface="MS PGothic" charset="-128"/>
              </a:rPr>
              <a:t>フラグメンテーション</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SOAP</a:t>
            </a:r>
            <a:r>
              <a:rPr lang="ja-JP" altLang="en-US" sz="1100" b="1">
                <a:latin typeface="MS PGothic" charset="-128"/>
                <a:ea typeface="MS PGothic" charset="-128"/>
                <a:cs typeface="MS PGothic" charset="-128"/>
              </a:rPr>
              <a:t>配列拡張</a:t>
            </a:r>
            <a:endParaRPr lang="en-US" altLang="ja-JP"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D8ED593F-51B1-E04B-850B-075BAEB487FE}"/>
              </a:ext>
            </a:extLst>
          </p:cNvPr>
          <p:cNvSpPr txBox="1"/>
          <p:nvPr/>
        </p:nvSpPr>
        <p:spPr>
          <a:xfrm>
            <a:off x="4678996" y="630904"/>
            <a:ext cx="1938351"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CAPEC-131 </a:t>
            </a:r>
            <a:r>
              <a:rPr lang="ja-JP" altLang="en-US" sz="1100" b="1">
                <a:latin typeface="MS PGothic" charset="-128"/>
                <a:ea typeface="MS PGothic" charset="-128"/>
                <a:cs typeface="MS PGothic" charset="-128"/>
              </a:rPr>
              <a:t>リソースのリーク</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48D3DA12-7C7F-3846-9DD7-F0CE5545BD5C}"/>
              </a:ext>
            </a:extLst>
          </p:cNvPr>
          <p:cNvSpPr txBox="1"/>
          <p:nvPr/>
        </p:nvSpPr>
        <p:spPr>
          <a:xfrm>
            <a:off x="4678996" y="1112382"/>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標的上のリソースリークを悪用し、正当な要求処理に利用可能なリソースの量を枯渇させる。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割り当てられたメモリが処理後に解放されず、メモリリークを生起される手法が最も一般的。</a:t>
            </a:r>
          </a:p>
        </p:txBody>
      </p:sp>
      <p:sp>
        <p:nvSpPr>
          <p:cNvPr id="64" name="テキスト ボックス 63">
            <a:extLst>
              <a:ext uri="{FF2B5EF4-FFF2-40B4-BE49-F238E27FC236}">
                <a16:creationId xmlns:a16="http://schemas.microsoft.com/office/drawing/2014/main" id="{5DD8042C-292F-C34E-BD0B-34C19C1B0B5C}"/>
              </a:ext>
            </a:extLst>
          </p:cNvPr>
          <p:cNvSpPr txBox="1"/>
          <p:nvPr/>
        </p:nvSpPr>
        <p:spPr>
          <a:xfrm>
            <a:off x="4706916" y="2779480"/>
            <a:ext cx="1833529"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なし</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30E1BA84-1BE1-7742-A592-CD617D2768D0}"/>
              </a:ext>
            </a:extLst>
          </p:cNvPr>
          <p:cNvSpPr txBox="1"/>
          <p:nvPr/>
        </p:nvSpPr>
        <p:spPr>
          <a:xfrm>
            <a:off x="6992991" y="630904"/>
            <a:ext cx="1984839"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CAPEC-137 </a:t>
            </a:r>
            <a:r>
              <a:rPr lang="ja-JP" altLang="en-US" sz="1100" b="1">
                <a:latin typeface="MS PGothic" charset="-128"/>
                <a:ea typeface="MS PGothic" charset="-128"/>
                <a:cs typeface="MS PGothic" charset="-128"/>
              </a:rPr>
              <a:t>パラメータの注入</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C8D7BA26-98AC-DB45-A4BE-B6B4433DAEE8}"/>
              </a:ext>
            </a:extLst>
          </p:cNvPr>
          <p:cNvSpPr txBox="1"/>
          <p:nvPr/>
        </p:nvSpPr>
        <p:spPr>
          <a:xfrm>
            <a:off x="6992991" y="1112382"/>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入力検証の弱点を悪用し、要求されるパラメータの内容を操作する。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分離文字であるテキスト文字列を操作できる場合、エンコーディングスキームで使用される特殊文字を挿入しパラメータを追加、変更できる。</a:t>
            </a:r>
          </a:p>
        </p:txBody>
      </p:sp>
      <p:sp>
        <p:nvSpPr>
          <p:cNvPr id="67" name="テキスト ボックス 66">
            <a:extLst>
              <a:ext uri="{FF2B5EF4-FFF2-40B4-BE49-F238E27FC236}">
                <a16:creationId xmlns:a16="http://schemas.microsoft.com/office/drawing/2014/main" id="{FF9BFB59-A3E1-F046-9010-984E61B3EB3D}"/>
              </a:ext>
            </a:extLst>
          </p:cNvPr>
          <p:cNvSpPr txBox="1"/>
          <p:nvPr/>
        </p:nvSpPr>
        <p:spPr>
          <a:xfrm>
            <a:off x="6992991" y="2765520"/>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書式文字列攻撃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コマンド区切り文字</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メールヘッダーインジェクション</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D7461B99-851F-FF4D-BB76-7A87DE98DDCE}"/>
              </a:ext>
            </a:extLst>
          </p:cNvPr>
          <p:cNvSpPr txBox="1"/>
          <p:nvPr/>
        </p:nvSpPr>
        <p:spPr>
          <a:xfrm>
            <a:off x="139362" y="3721898"/>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CAPEC-148</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コンテンツスプーフィング</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9B0CA08C-52C9-6F4E-BBEE-DF75FCA3828A}"/>
              </a:ext>
            </a:extLst>
          </p:cNvPr>
          <p:cNvSpPr txBox="1"/>
          <p:nvPr/>
        </p:nvSpPr>
        <p:spPr>
          <a:xfrm>
            <a:off x="139362" y="4280156"/>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コンテンツの見かけのソースを変更せずに元のコンテンツ制作者が意図したものとは異なるものを含むようにコンテンツを変更する。</a:t>
            </a:r>
          </a:p>
        </p:txBody>
      </p:sp>
      <p:sp>
        <p:nvSpPr>
          <p:cNvPr id="70" name="テキスト ボックス 69">
            <a:extLst>
              <a:ext uri="{FF2B5EF4-FFF2-40B4-BE49-F238E27FC236}">
                <a16:creationId xmlns:a16="http://schemas.microsoft.com/office/drawing/2014/main" id="{FDC581DA-201F-144D-9143-1BECCF66677C}"/>
              </a:ext>
            </a:extLst>
          </p:cNvPr>
          <p:cNvSpPr txBox="1"/>
          <p:nvPr/>
        </p:nvSpPr>
        <p:spPr>
          <a:xfrm>
            <a:off x="139362" y="5933294"/>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GPS</a:t>
            </a:r>
            <a:r>
              <a:rPr lang="ja-JP" altLang="en-US" sz="1100" b="1">
                <a:latin typeface="MS PGothic" charset="-128"/>
                <a:ea typeface="MS PGothic" charset="-128"/>
                <a:cs typeface="MS PGothic" charset="-128"/>
              </a:rPr>
              <a:t>信号の偽装</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インテントの偽装</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UDDI / </a:t>
            </a:r>
            <a:r>
              <a:rPr lang="en-US" altLang="ja-JP" sz="1100" b="1" dirty="0" err="1">
                <a:latin typeface="MS PGothic" charset="-128"/>
                <a:ea typeface="MS PGothic" charset="-128"/>
                <a:cs typeface="MS PGothic" charset="-128"/>
              </a:rPr>
              <a:t>ebXML</a:t>
            </a:r>
            <a:r>
              <a:rPr lang="ja-JP" altLang="en-US" sz="1100" b="1">
                <a:latin typeface="MS PGothic" charset="-128"/>
                <a:ea typeface="MS PGothic" charset="-128"/>
                <a:cs typeface="MS PGothic" charset="-128"/>
              </a:rPr>
              <a:t>メッセージの偽装</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D2491399-DF55-8D4F-97CF-2642181D880E}"/>
              </a:ext>
            </a:extLst>
          </p:cNvPr>
          <p:cNvSpPr txBox="1"/>
          <p:nvPr/>
        </p:nvSpPr>
        <p:spPr>
          <a:xfrm>
            <a:off x="2419467" y="374004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CAPEC-151</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識別情報のなりすまし</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112AE95E-84D5-4149-9B4A-5605612F47CC}"/>
              </a:ext>
            </a:extLst>
          </p:cNvPr>
          <p:cNvSpPr txBox="1"/>
          <p:nvPr/>
        </p:nvSpPr>
        <p:spPr>
          <a:xfrm>
            <a:off x="2419467" y="4305279"/>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ある他のエンティティ（人間・人間以外）の識別情報を仮定し、その識別情報を用いて目標達成を試みる。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関係者から送られたように見えるメッセージを作成、盗まれた</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偽装された認証資格を使用することがある。</a:t>
            </a:r>
          </a:p>
        </p:txBody>
      </p:sp>
      <p:sp>
        <p:nvSpPr>
          <p:cNvPr id="73" name="テキスト ボックス 72">
            <a:extLst>
              <a:ext uri="{FF2B5EF4-FFF2-40B4-BE49-F238E27FC236}">
                <a16:creationId xmlns:a16="http://schemas.microsoft.com/office/drawing/2014/main" id="{F5402C03-0CEA-A141-9A4F-E6181957C933}"/>
              </a:ext>
            </a:extLst>
          </p:cNvPr>
          <p:cNvSpPr txBox="1"/>
          <p:nvPr/>
        </p:nvSpPr>
        <p:spPr>
          <a:xfrm>
            <a:off x="2419467" y="5965397"/>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署名の偽装</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クロスフレームスクリプティング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プリンシパル・スプーフィング</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6F4AF705-168D-7C42-AB4A-EA0A09486D6F}"/>
              </a:ext>
            </a:extLst>
          </p:cNvPr>
          <p:cNvSpPr txBox="1"/>
          <p:nvPr/>
        </p:nvSpPr>
        <p:spPr>
          <a:xfrm>
            <a:off x="4678996" y="3805315"/>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CAPEC-153</a:t>
            </a:r>
            <a:r>
              <a:rPr lang="ja-JP" altLang="en-US" sz="1100" b="1">
                <a:latin typeface="MS PGothic" charset="-128"/>
                <a:ea typeface="MS PGothic" charset="-128"/>
                <a:cs typeface="MS PGothic" charset="-128"/>
              </a:rPr>
              <a:t> 入力データの操作</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AE9876B3-4F2B-2C42-A2D5-80654F63448B}"/>
              </a:ext>
            </a:extLst>
          </p:cNvPr>
          <p:cNvSpPr txBox="1"/>
          <p:nvPr/>
        </p:nvSpPr>
        <p:spPr>
          <a:xfrm>
            <a:off x="4678996" y="428679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入力値検証の弱点を突き、入力処理インターフェースのデータフォーマット・構造を制御する。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非標準・予期しない形式の入力を実行することで、攻撃者は標的のセキュリティに悪影響を与える。</a:t>
            </a:r>
          </a:p>
        </p:txBody>
      </p:sp>
      <p:sp>
        <p:nvSpPr>
          <p:cNvPr id="76" name="テキスト ボックス 75">
            <a:extLst>
              <a:ext uri="{FF2B5EF4-FFF2-40B4-BE49-F238E27FC236}">
                <a16:creationId xmlns:a16="http://schemas.microsoft.com/office/drawing/2014/main" id="{CA4D7955-14D9-394E-9BC7-731B171F74EC}"/>
              </a:ext>
            </a:extLst>
          </p:cNvPr>
          <p:cNvSpPr txBox="1"/>
          <p:nvPr/>
        </p:nvSpPr>
        <p:spPr>
          <a:xfrm>
            <a:off x="4678996" y="5932951"/>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ディレクトリトラバーサル</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整数型攻撃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代替エンコーディングの利用</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A650D0DA-7E3B-3A42-9BE7-347071AFB92A}"/>
              </a:ext>
            </a:extLst>
          </p:cNvPr>
          <p:cNvSpPr txBox="1"/>
          <p:nvPr/>
        </p:nvSpPr>
        <p:spPr>
          <a:xfrm>
            <a:off x="6946996" y="374004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CAPEC-154</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リソース位置のなりすまし</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B93303C2-D642-434E-B43B-B7E3728E6669}"/>
              </a:ext>
            </a:extLst>
          </p:cNvPr>
          <p:cNvSpPr txBox="1"/>
          <p:nvPr/>
        </p:nvSpPr>
        <p:spPr>
          <a:xfrm>
            <a:off x="6946996" y="429829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アプリケーションやユーザを欺いて、意図しない場所からリソースを要求するように誘導する。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これにより、攻撃者は悪意のあるリソースを使用させることができる。</a:t>
            </a:r>
          </a:p>
        </p:txBody>
      </p:sp>
      <p:sp>
        <p:nvSpPr>
          <p:cNvPr id="79" name="テキスト ボックス 78">
            <a:extLst>
              <a:ext uri="{FF2B5EF4-FFF2-40B4-BE49-F238E27FC236}">
                <a16:creationId xmlns:a16="http://schemas.microsoft.com/office/drawing/2014/main" id="{5B759403-CF17-D842-8706-DB3B77C82F70}"/>
              </a:ext>
            </a:extLst>
          </p:cNvPr>
          <p:cNvSpPr txBox="1"/>
          <p:nvPr/>
        </p:nvSpPr>
        <p:spPr>
          <a:xfrm>
            <a:off x="6946996" y="5951437"/>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ライブラリアクセスをリダイレクト</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類似した場所に悪意のあるバージョンを配置</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76384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50014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4C3379E-6635-404D-BCC9-4F8C06DC04E0}"/>
              </a:ext>
            </a:extLst>
          </p:cNvPr>
          <p:cNvSpPr txBox="1"/>
          <p:nvPr/>
        </p:nvSpPr>
        <p:spPr>
          <a:xfrm>
            <a:off x="137832" y="578136"/>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CAPEC-161 </a:t>
            </a:r>
          </a:p>
          <a:p>
            <a:r>
              <a:rPr lang="ja-JP" altLang="en-US" sz="1100" b="1">
                <a:latin typeface="MS PGothic" charset="-128"/>
                <a:ea typeface="MS PGothic" charset="-128"/>
                <a:cs typeface="MS PGothic" charset="-128"/>
              </a:rPr>
              <a:t>インフラストラクチャの操作</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C38E0B2D-1F00-E84C-8A68-684237FB9B59}"/>
              </a:ext>
            </a:extLst>
          </p:cNvPr>
          <p:cNvSpPr txBox="1"/>
          <p:nvPr/>
        </p:nvSpPr>
        <p:spPr>
          <a:xfrm>
            <a:off x="137832" y="1143374"/>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ネットワークエンティティのインフラストラクチャの特性を悪用する。</a:t>
            </a:r>
          </a:p>
          <a:p>
            <a:r>
              <a:rPr lang="ja-JP" altLang="en-US" sz="1100" b="1">
                <a:latin typeface="MS PGothic" charset="-128"/>
                <a:ea typeface="MS PGothic" charset="-128"/>
                <a:cs typeface="MS PGothic" charset="-128"/>
              </a:rPr>
              <a:t>ネットワークオブジェクト上の攻撃や情報収集を行い、ネットワークオブジェクト間の通常の情報フローの変化を発生させる。</a:t>
            </a:r>
          </a:p>
        </p:txBody>
      </p:sp>
      <p:sp>
        <p:nvSpPr>
          <p:cNvPr id="39" name="テキスト ボックス 38">
            <a:extLst>
              <a:ext uri="{FF2B5EF4-FFF2-40B4-BE49-F238E27FC236}">
                <a16:creationId xmlns:a16="http://schemas.microsoft.com/office/drawing/2014/main" id="{E5CD2441-5892-F844-8D05-1991A0573F80}"/>
              </a:ext>
            </a:extLst>
          </p:cNvPr>
          <p:cNvSpPr txBox="1"/>
          <p:nvPr/>
        </p:nvSpPr>
        <p:spPr>
          <a:xfrm>
            <a:off x="137832" y="2789532"/>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キャッシュポイズニング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監査ログの操作</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中央リポジトリへのログを遮断</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7E2A638C-6F8F-1742-B241-8168AD14ED6F}"/>
              </a:ext>
            </a:extLst>
          </p:cNvPr>
          <p:cNvSpPr txBox="1"/>
          <p:nvPr/>
        </p:nvSpPr>
        <p:spPr>
          <a:xfrm>
            <a:off x="2401897" y="607264"/>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CAPEC-165</a:t>
            </a:r>
            <a:r>
              <a:rPr lang="ja-JP" altLang="en-US" sz="1100" b="1">
                <a:latin typeface="MS PGothic" charset="-128"/>
                <a:ea typeface="MS PGothic" charset="-128"/>
                <a:cs typeface="MS PGothic" charset="-128"/>
              </a:rPr>
              <a:t> ファイルの操作</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64E8079A-3E72-264D-9B8F-648BBCD5F215}"/>
              </a:ext>
            </a:extLst>
          </p:cNvPr>
          <p:cNvSpPr txBox="1"/>
          <p:nvPr/>
        </p:nvSpPr>
        <p:spPr>
          <a:xfrm>
            <a:off x="2401897" y="1081762"/>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アプリケーションが誤った処理をするようにファイルの内容や属性（拡張子や名前など）を変更する。</a:t>
            </a: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アプリケーションを不安定な状態にする、</a:t>
            </a:r>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機密情報を上書きする、</a:t>
            </a:r>
            <a:r>
              <a:rPr lang="en-US" altLang="ja-JP" sz="1100" b="1" dirty="0">
                <a:latin typeface="MS PGothic" charset="-128"/>
                <a:ea typeface="MS PGothic" charset="-128"/>
                <a:cs typeface="MS PGothic" charset="-128"/>
              </a:rPr>
              <a:t>③</a:t>
            </a:r>
            <a:r>
              <a:rPr lang="ja-JP" altLang="en-US" sz="1100" b="1">
                <a:latin typeface="MS PGothic" charset="-128"/>
                <a:ea typeface="MS PGothic" charset="-128"/>
                <a:cs typeface="MS PGothic" charset="-128"/>
              </a:rPr>
              <a:t>特権で任意のコードを実行することができる。</a:t>
            </a:r>
          </a:p>
        </p:txBody>
      </p:sp>
      <p:sp>
        <p:nvSpPr>
          <p:cNvPr id="61" name="テキスト ボックス 60">
            <a:extLst>
              <a:ext uri="{FF2B5EF4-FFF2-40B4-BE49-F238E27FC236}">
                <a16:creationId xmlns:a16="http://schemas.microsoft.com/office/drawing/2014/main" id="{C868BD9E-303A-0844-8900-F68F75AA6617}"/>
              </a:ext>
            </a:extLst>
          </p:cNvPr>
          <p:cNvSpPr txBox="1"/>
          <p:nvPr/>
        </p:nvSpPr>
        <p:spPr>
          <a:xfrm>
            <a:off x="2401897" y="2741880"/>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サーバーの誤ったファイルタイプを処理させる。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代替データストリーム</a:t>
            </a:r>
            <a:endParaRPr lang="en-US" altLang="ja-JP"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40863E45-3213-F34B-9984-3AEADE62F28A}"/>
              </a:ext>
            </a:extLst>
          </p:cNvPr>
          <p:cNvSpPr txBox="1"/>
          <p:nvPr/>
        </p:nvSpPr>
        <p:spPr>
          <a:xfrm>
            <a:off x="4709704" y="666578"/>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CAPEC-169</a:t>
            </a:r>
            <a:r>
              <a:rPr lang="ja-JP" altLang="en-US" sz="1100" b="1">
                <a:latin typeface="MS PGothic" charset="-128"/>
                <a:ea typeface="MS PGothic" charset="-128"/>
                <a:cs typeface="MS PGothic" charset="-128"/>
              </a:rPr>
              <a:t> フットプリンティング</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F914C94F-65D8-2244-92BF-1A525DFC714D}"/>
              </a:ext>
            </a:extLst>
          </p:cNvPr>
          <p:cNvSpPr txBox="1"/>
          <p:nvPr/>
        </p:nvSpPr>
        <p:spPr>
          <a:xfrm>
            <a:off x="4709704" y="1141076"/>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スキャンにより、対象の構成要素と特性を特定する。</a:t>
            </a:r>
          </a:p>
          <a:p>
            <a:r>
              <a:rPr lang="ja-JP" altLang="en-US" sz="1100" b="1">
                <a:latin typeface="MS PGothic" charset="-128"/>
                <a:ea typeface="MS PGothic" charset="-128"/>
                <a:cs typeface="MS PGothic" charset="-128"/>
              </a:rPr>
              <a:t>攻撃の準備時によく利用され、収集される情報には、オープンポート、アプリケーションとそのバージョン、ネットワークトポロジなどの情報がある。</a:t>
            </a:r>
          </a:p>
        </p:txBody>
      </p:sp>
      <p:sp>
        <p:nvSpPr>
          <p:cNvPr id="64" name="テキスト ボックス 63">
            <a:extLst>
              <a:ext uri="{FF2B5EF4-FFF2-40B4-BE49-F238E27FC236}">
                <a16:creationId xmlns:a16="http://schemas.microsoft.com/office/drawing/2014/main" id="{53375F13-788F-D44C-8AEA-B010AA643D36}"/>
              </a:ext>
            </a:extLst>
          </p:cNvPr>
          <p:cNvSpPr txBox="1"/>
          <p:nvPr/>
        </p:nvSpPr>
        <p:spPr>
          <a:xfrm>
            <a:off x="4709704" y="2794214"/>
            <a:ext cx="2076744"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ポートスキャン</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ネットワークトポロジマッピング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ホストの発見</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E8247134-CFBD-2042-B979-279DDBA5365B}"/>
              </a:ext>
            </a:extLst>
          </p:cNvPr>
          <p:cNvSpPr txBox="1"/>
          <p:nvPr/>
        </p:nvSpPr>
        <p:spPr>
          <a:xfrm>
            <a:off x="6961731" y="572780"/>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CAPEC-173</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アクションスプーフィング</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B6B9A0C3-7029-1D48-8EA4-C9530BDF47AA}"/>
              </a:ext>
            </a:extLst>
          </p:cNvPr>
          <p:cNvSpPr txBox="1"/>
          <p:nvPr/>
        </p:nvSpPr>
        <p:spPr>
          <a:xfrm>
            <a:off x="6961731" y="1138018"/>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攻撃者は、あるアクションを別のアクションに変えることができる。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ユーザがある動作を開始しようとするときに、ユーザが意図した動作と別の動作を開始することでユーザを騙す。</a:t>
            </a:r>
          </a:p>
        </p:txBody>
      </p:sp>
      <p:sp>
        <p:nvSpPr>
          <p:cNvPr id="67" name="テキスト ボックス 66">
            <a:extLst>
              <a:ext uri="{FF2B5EF4-FFF2-40B4-BE49-F238E27FC236}">
                <a16:creationId xmlns:a16="http://schemas.microsoft.com/office/drawing/2014/main" id="{4814D983-28FE-5C41-A59B-680ACC44B6DE}"/>
              </a:ext>
            </a:extLst>
          </p:cNvPr>
          <p:cNvSpPr txBox="1"/>
          <p:nvPr/>
        </p:nvSpPr>
        <p:spPr>
          <a:xfrm>
            <a:off x="6989651" y="2791156"/>
            <a:ext cx="1924272"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クリックジャッキング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タップジャック攻撃</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9823325A-3C30-A04C-A309-A7BD99541871}"/>
              </a:ext>
            </a:extLst>
          </p:cNvPr>
          <p:cNvSpPr txBox="1"/>
          <p:nvPr/>
        </p:nvSpPr>
        <p:spPr>
          <a:xfrm>
            <a:off x="167769" y="3796413"/>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CAPEC-175</a:t>
            </a:r>
            <a:r>
              <a:rPr lang="ja-JP" altLang="en-US" sz="1100" b="1">
                <a:latin typeface="MS PGothic" charset="-128"/>
                <a:ea typeface="MS PGothic" charset="-128"/>
                <a:cs typeface="MS PGothic" charset="-128"/>
              </a:rPr>
              <a:t> コードの包含</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7F3EF2FB-20F5-FE43-914B-9E6293850C81}"/>
              </a:ext>
            </a:extLst>
          </p:cNvPr>
          <p:cNvSpPr txBox="1"/>
          <p:nvPr/>
        </p:nvSpPr>
        <p:spPr>
          <a:xfrm>
            <a:off x="167769" y="4277891"/>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標的上の弱点を突き、任意のコードをローカル・リモートから実行する。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コードファイルへの参照の追加・置換を伴い、コードファイルが標的によってロードされ、あるアプリケーションのコードの一部として使用される。</a:t>
            </a:r>
          </a:p>
        </p:txBody>
      </p:sp>
      <p:sp>
        <p:nvSpPr>
          <p:cNvPr id="70" name="テキスト ボックス 69">
            <a:extLst>
              <a:ext uri="{FF2B5EF4-FFF2-40B4-BE49-F238E27FC236}">
                <a16:creationId xmlns:a16="http://schemas.microsoft.com/office/drawing/2014/main" id="{27415976-EB79-7242-B8D6-1ED1CFE12ADE}"/>
              </a:ext>
            </a:extLst>
          </p:cNvPr>
          <p:cNvSpPr txBox="1"/>
          <p:nvPr/>
        </p:nvSpPr>
        <p:spPr>
          <a:xfrm>
            <a:off x="153808" y="5931029"/>
            <a:ext cx="2175545"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ローカルコードのインジェクション</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リモートコードのインジェクション</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0C094DFD-63E1-6149-B0FE-C7DBAF000F28}"/>
              </a:ext>
            </a:extLst>
          </p:cNvPr>
          <p:cNvSpPr txBox="1"/>
          <p:nvPr/>
        </p:nvSpPr>
        <p:spPr>
          <a:xfrm>
            <a:off x="2418594" y="3820804"/>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CAPEC-176 </a:t>
            </a:r>
            <a:r>
              <a:rPr lang="ja-JP" altLang="en-US" sz="1100" b="1">
                <a:latin typeface="MS PGothic" charset="-128"/>
                <a:ea typeface="MS PGothic" charset="-128"/>
                <a:cs typeface="MS PGothic" charset="-128"/>
              </a:rPr>
              <a:t>構成</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環境の操作</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6F521374-06B7-DC43-9353-54E0B22A3244}"/>
              </a:ext>
            </a:extLst>
          </p:cNvPr>
          <p:cNvSpPr txBox="1"/>
          <p:nvPr/>
        </p:nvSpPr>
        <p:spPr>
          <a:xfrm>
            <a:off x="2418594" y="429530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対象アプリケーションの外部にあるファイルや設定を操作し、動作に影響を与える。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外部構成ファイル・ライブラリを変更し、アプリケーションがこれらを使用する能力に影響を与える。</a:t>
            </a:r>
          </a:p>
        </p:txBody>
      </p:sp>
      <p:sp>
        <p:nvSpPr>
          <p:cNvPr id="73" name="テキスト ボックス 72">
            <a:extLst>
              <a:ext uri="{FF2B5EF4-FFF2-40B4-BE49-F238E27FC236}">
                <a16:creationId xmlns:a16="http://schemas.microsoft.com/office/drawing/2014/main" id="{C0B08098-2BDB-064F-BDE1-28D27DFBE8F1}"/>
              </a:ext>
            </a:extLst>
          </p:cNvPr>
          <p:cNvSpPr txBox="1"/>
          <p:nvPr/>
        </p:nvSpPr>
        <p:spPr>
          <a:xfrm>
            <a:off x="2397653" y="5955420"/>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アプリのレジストリ値を操作</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スキーマポイズニング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セキュリティソフトウェアの無効化</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0993D171-3843-7545-9B4B-664E0F7B8EC2}"/>
              </a:ext>
            </a:extLst>
          </p:cNvPr>
          <p:cNvSpPr txBox="1"/>
          <p:nvPr/>
        </p:nvSpPr>
        <p:spPr>
          <a:xfrm>
            <a:off x="4664033" y="3730888"/>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CAPEC-184</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ソフトウェアの完全性を攻撃</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35C3EA8A-3D01-4D42-A62A-2BF3F3DFF57A}"/>
              </a:ext>
            </a:extLst>
          </p:cNvPr>
          <p:cNvSpPr txBox="1"/>
          <p:nvPr/>
        </p:nvSpPr>
        <p:spPr>
          <a:xfrm>
            <a:off x="4664033" y="4289146"/>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ソフトウェアコード、デバイスデータ構造、デバイスファームウェアの完全性を侵害することで標的の整合性を変更して安全性の低い状態にする。</a:t>
            </a:r>
          </a:p>
        </p:txBody>
      </p:sp>
      <p:sp>
        <p:nvSpPr>
          <p:cNvPr id="76" name="テキスト ボックス 75">
            <a:extLst>
              <a:ext uri="{FF2B5EF4-FFF2-40B4-BE49-F238E27FC236}">
                <a16:creationId xmlns:a16="http://schemas.microsoft.com/office/drawing/2014/main" id="{62070487-498E-2C4B-840D-9FABE4246769}"/>
              </a:ext>
            </a:extLst>
          </p:cNvPr>
          <p:cNvSpPr txBox="1"/>
          <p:nvPr/>
        </p:nvSpPr>
        <p:spPr>
          <a:xfrm>
            <a:off x="4664032" y="5942284"/>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悪意のあるソフトウェアのダウンロード</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悪意のあるソフトウェアの更新</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2A13508E-97D7-6640-A00E-04C3AF7E484F}"/>
              </a:ext>
            </a:extLst>
          </p:cNvPr>
          <p:cNvSpPr txBox="1"/>
          <p:nvPr/>
        </p:nvSpPr>
        <p:spPr>
          <a:xfrm>
            <a:off x="6968553" y="375172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CAPEC-188</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リバースエンジニアリング</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3437CF7B-2ADC-404D-9E99-5232089D90E5}"/>
              </a:ext>
            </a:extLst>
          </p:cNvPr>
          <p:cNvSpPr txBox="1"/>
          <p:nvPr/>
        </p:nvSpPr>
        <p:spPr>
          <a:xfrm>
            <a:off x="6968553" y="430997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分析対象のエンティティがどのように構築され動作するかを効果的に判定するため、様々な分析技術を使用してオブジェクト、リソース、システムの構造、機能、構成を探索する。</a:t>
            </a:r>
          </a:p>
        </p:txBody>
      </p:sp>
      <p:sp>
        <p:nvSpPr>
          <p:cNvPr id="79" name="テキスト ボックス 78">
            <a:extLst>
              <a:ext uri="{FF2B5EF4-FFF2-40B4-BE49-F238E27FC236}">
                <a16:creationId xmlns:a16="http://schemas.microsoft.com/office/drawing/2014/main" id="{3F435F55-27A5-5D46-B3E4-5103368BE703}"/>
              </a:ext>
            </a:extLst>
          </p:cNvPr>
          <p:cNvSpPr txBox="1"/>
          <p:nvPr/>
        </p:nvSpPr>
        <p:spPr>
          <a:xfrm>
            <a:off x="6975532" y="5963117"/>
            <a:ext cx="2104665" cy="600164"/>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ホワイトボックス・ブラックボックスリバースエンジニアリング</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95262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FF0000"/>
                </a:solidFill>
                <a:latin typeface="MS PGothic" charset="-128"/>
                <a:ea typeface="MS PGothic" charset="-128"/>
                <a:cs typeface="MS PGothic" charset="-128"/>
              </a:rPr>
              <a:t>脅威カード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CAPEC</a:t>
            </a:r>
            <a:r>
              <a:rPr lang="ja-JP" altLang="en-US" sz="2400" b="1">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Tree>
    <p:extLst>
      <p:ext uri="{BB962C8B-B14F-4D97-AF65-F5344CB8AC3E}">
        <p14:creationId xmlns:p14="http://schemas.microsoft.com/office/powerpoint/2010/main" val="16273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脅威カード（表）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75B7FA2-C2F9-D744-B639-47F468B31CCE}"/>
              </a:ext>
            </a:extLst>
          </p:cNvPr>
          <p:cNvSpPr txBox="1"/>
          <p:nvPr/>
        </p:nvSpPr>
        <p:spPr>
          <a:xfrm>
            <a:off x="165954" y="680370"/>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CAPEC-192</a:t>
            </a:r>
            <a:r>
              <a:rPr lang="ja-JP" altLang="en-US" sz="1100" b="1">
                <a:latin typeface="MS PGothic" charset="-128"/>
                <a:ea typeface="MS PGothic" charset="-128"/>
                <a:cs typeface="MS PGothic" charset="-128"/>
              </a:rPr>
              <a:t> プロトコル解析</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D992E788-F573-4E46-8FB4-A24D9295D0CA}"/>
              </a:ext>
            </a:extLst>
          </p:cNvPr>
          <p:cNvSpPr txBox="1"/>
          <p:nvPr/>
        </p:nvSpPr>
        <p:spPr>
          <a:xfrm>
            <a:off x="165954" y="1154868"/>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パケット交換データネットワーク上に相互接続されたノード・システム間で情報を送信するために使用されるネットワーク・アプリケーション通信プロトコルのプロトコル情報を解読・復号する。</a:t>
            </a:r>
          </a:p>
        </p:txBody>
      </p:sp>
      <p:sp>
        <p:nvSpPr>
          <p:cNvPr id="39" name="テキスト ボックス 38">
            <a:extLst>
              <a:ext uri="{FF2B5EF4-FFF2-40B4-BE49-F238E27FC236}">
                <a16:creationId xmlns:a16="http://schemas.microsoft.com/office/drawing/2014/main" id="{C70B9D9A-FFEA-E543-8D95-2496242AE06B}"/>
              </a:ext>
            </a:extLst>
          </p:cNvPr>
          <p:cNvSpPr txBox="1"/>
          <p:nvPr/>
        </p:nvSpPr>
        <p:spPr>
          <a:xfrm>
            <a:off x="165953" y="2801026"/>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暗号解読</a:t>
            </a:r>
          </a:p>
          <a:p>
            <a:pPr lvl="1"/>
            <a:r>
              <a:rPr lang="ja-JP" altLang="en-US" sz="1100" b="1">
                <a:latin typeface="MS PGothic" charset="-128"/>
                <a:ea typeface="MS PGothic" charset="-128"/>
                <a:cs typeface="MS PGothic" charset="-128"/>
              </a:rPr>
              <a:t>セルラ暗号の暗号解読</a:t>
            </a:r>
            <a:endParaRPr lang="en-US" altLang="ja-JP" sz="1100" b="1" dirty="0">
              <a:latin typeface="MS PGothic" charset="-128"/>
              <a:ea typeface="MS PGothic" charset="-128"/>
              <a:cs typeface="MS PGothic" charset="-128"/>
            </a:endParaRPr>
          </a:p>
          <a:p>
            <a:pPr lvl="1"/>
            <a:r>
              <a:rPr lang="ja-JP" altLang="en-US" sz="1100" b="1">
                <a:latin typeface="MS PGothic" charset="-128"/>
                <a:ea typeface="MS PGothic" charset="-128"/>
                <a:cs typeface="MS PGothic" charset="-128"/>
              </a:rPr>
              <a:t>パディングオラクル攻撃</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D6D370BD-E6DB-1042-9500-447AA23A7A87}"/>
              </a:ext>
            </a:extLst>
          </p:cNvPr>
          <p:cNvSpPr txBox="1"/>
          <p:nvPr/>
        </p:nvSpPr>
        <p:spPr>
          <a:xfrm>
            <a:off x="2430019" y="640785"/>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CAPEC-212</a:t>
            </a:r>
            <a:r>
              <a:rPr lang="ja-JP" altLang="en-US" sz="1100" b="1">
                <a:latin typeface="MS PGothic" charset="-128"/>
                <a:ea typeface="MS PGothic" charset="-128"/>
                <a:cs typeface="MS PGothic" charset="-128"/>
              </a:rPr>
              <a:t> 機能の悪用</a:t>
            </a:r>
            <a:endParaRPr lang="ja-JP" altLang="en-US" sz="1100" b="1" dirty="0">
              <a:solidFill>
                <a:srgbClr val="7030A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BE91B161-BC82-3442-84F6-CDEDC7035714}"/>
              </a:ext>
            </a:extLst>
          </p:cNvPr>
          <p:cNvSpPr txBox="1"/>
          <p:nvPr/>
        </p:nvSpPr>
        <p:spPr>
          <a:xfrm>
            <a:off x="2430019" y="110830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アプリケーションの正当な能力を悪用する。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システムの機能が意図されていない方法で使用される。特定の機能を過度に使用、不正に機密データにアクセス可能な設計上の欠陥を悪用する。</a:t>
            </a:r>
          </a:p>
        </p:txBody>
      </p:sp>
      <p:sp>
        <p:nvSpPr>
          <p:cNvPr id="61" name="テキスト ボックス 60">
            <a:extLst>
              <a:ext uri="{FF2B5EF4-FFF2-40B4-BE49-F238E27FC236}">
                <a16:creationId xmlns:a16="http://schemas.microsoft.com/office/drawing/2014/main" id="{C0E29214-E694-2842-BD8B-94A98EAE031D}"/>
              </a:ext>
            </a:extLst>
          </p:cNvPr>
          <p:cNvSpPr txBox="1"/>
          <p:nvPr/>
        </p:nvSpPr>
        <p:spPr>
          <a:xfrm>
            <a:off x="2430018" y="2768421"/>
            <a:ext cx="21755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アカウントロックアウトの誘導</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パスワードリカバリの悪用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暗号化レベルの低下を強制</a:t>
            </a:r>
            <a:endParaRPr lang="en-US" altLang="ja-JP"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3E96417E-CF7E-6048-A895-47AB5E672898}"/>
              </a:ext>
            </a:extLst>
          </p:cNvPr>
          <p:cNvSpPr txBox="1"/>
          <p:nvPr/>
        </p:nvSpPr>
        <p:spPr>
          <a:xfrm>
            <a:off x="4649113" y="645287"/>
            <a:ext cx="21755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CAPEC-216</a:t>
            </a:r>
            <a:r>
              <a:rPr lang="ja-JP" altLang="en-US" sz="1100" b="1">
                <a:latin typeface="MS PGothic" charset="-128"/>
                <a:ea typeface="MS PGothic" charset="-128"/>
                <a:cs typeface="MS PGothic" charset="-128"/>
              </a:rPr>
              <a:t> 通信チャネルの操作</a:t>
            </a:r>
            <a:endParaRPr lang="ja-JP" altLang="en-US" sz="1100" b="1" dirty="0">
              <a:solidFill>
                <a:srgbClr val="7030A0"/>
              </a:solidFill>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6A7B0D38-0647-D343-8D94-CDED2AE2D9EA}"/>
              </a:ext>
            </a:extLst>
          </p:cNvPr>
          <p:cNvSpPr txBox="1"/>
          <p:nvPr/>
        </p:nvSpPr>
        <p:spPr>
          <a:xfrm>
            <a:off x="4684013" y="1133745"/>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通信チャネル上の設定やパラメータを操作する。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これは、情報漏洩、通信ストリームからの情報の挿入</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除去、システムの侵害をもたらす可能性がある。</a:t>
            </a:r>
          </a:p>
        </p:txBody>
      </p:sp>
      <p:sp>
        <p:nvSpPr>
          <p:cNvPr id="64" name="テキスト ボックス 63">
            <a:extLst>
              <a:ext uri="{FF2B5EF4-FFF2-40B4-BE49-F238E27FC236}">
                <a16:creationId xmlns:a16="http://schemas.microsoft.com/office/drawing/2014/main" id="{0AFDF9BD-D21D-1345-8EAB-7352A9FDE6AA}"/>
              </a:ext>
            </a:extLst>
          </p:cNvPr>
          <p:cNvSpPr txBox="1"/>
          <p:nvPr/>
        </p:nvSpPr>
        <p:spPr>
          <a:xfrm>
            <a:off x="4684012" y="2786883"/>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誤った設定された</a:t>
            </a:r>
            <a:r>
              <a:rPr lang="en-US" altLang="ja-JP" sz="1100" b="1" dirty="0">
                <a:latin typeface="MS PGothic" charset="-128"/>
                <a:ea typeface="MS PGothic" charset="-128"/>
                <a:cs typeface="MS PGothic" charset="-128"/>
              </a:rPr>
              <a:t>SSL</a:t>
            </a:r>
            <a:r>
              <a:rPr lang="ja-JP" altLang="en-US" sz="1100" b="1">
                <a:latin typeface="MS PGothic" charset="-128"/>
                <a:ea typeface="MS PGothic" charset="-128"/>
                <a:cs typeface="MS PGothic" charset="-128"/>
              </a:rPr>
              <a:t>の悪用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他のクライアントに割り当てられたメッセージ識別子の選択</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13013F98-9B89-114F-8E6B-225867CA9636}"/>
              </a:ext>
            </a:extLst>
          </p:cNvPr>
          <p:cNvSpPr txBox="1"/>
          <p:nvPr/>
        </p:nvSpPr>
        <p:spPr>
          <a:xfrm>
            <a:off x="6971445" y="680370"/>
            <a:ext cx="207674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CAPEC-224</a:t>
            </a:r>
            <a:r>
              <a:rPr lang="ja-JP" altLang="en-US" sz="1100" b="1">
                <a:latin typeface="MS PGothic" charset="-128"/>
                <a:ea typeface="MS PGothic" charset="-128"/>
                <a:cs typeface="MS PGothic" charset="-128"/>
              </a:rPr>
              <a:t> フィンガープリント</a:t>
            </a:r>
            <a:endParaRPr lang="ja-JP" altLang="en-US" sz="1100" b="1" dirty="0">
              <a:solidFill>
                <a:srgbClr val="7030A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14761802-2E82-B745-A976-81C6EFCCB574}"/>
              </a:ext>
            </a:extLst>
          </p:cNvPr>
          <p:cNvSpPr txBox="1"/>
          <p:nvPr/>
        </p:nvSpPr>
        <p:spPr>
          <a:xfrm>
            <a:off x="6971445" y="1154868"/>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標的システムからの出力と標的に関する特定の情報を一意に識別する既知のインジケータを比較する。これにより，攻撃者は標的の既存の弱点を発見することができる。</a:t>
            </a:r>
          </a:p>
        </p:txBody>
      </p:sp>
      <p:sp>
        <p:nvSpPr>
          <p:cNvPr id="67" name="テキスト ボックス 66">
            <a:extLst>
              <a:ext uri="{FF2B5EF4-FFF2-40B4-BE49-F238E27FC236}">
                <a16:creationId xmlns:a16="http://schemas.microsoft.com/office/drawing/2014/main" id="{86D30B0F-D342-C448-84CA-87D7EE28D58A}"/>
              </a:ext>
            </a:extLst>
          </p:cNvPr>
          <p:cNvSpPr txBox="1"/>
          <p:nvPr/>
        </p:nvSpPr>
        <p:spPr>
          <a:xfrm>
            <a:off x="6971444" y="2814986"/>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フィンガープリンティング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アプリケーションフィンガープリンティング</a:t>
            </a:r>
            <a:endParaRPr lang="en-US" altLang="ja-JP"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51B34328-4BEE-254E-934C-A9045CEB97F2}"/>
              </a:ext>
            </a:extLst>
          </p:cNvPr>
          <p:cNvSpPr txBox="1"/>
          <p:nvPr/>
        </p:nvSpPr>
        <p:spPr>
          <a:xfrm>
            <a:off x="139361" y="3742317"/>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CAPEC-227</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継続的なクライアントによる攻撃</a:t>
            </a:r>
            <a:endParaRPr lang="ja-JP" altLang="en-US" sz="1100" b="1" dirty="0">
              <a:solidFill>
                <a:srgbClr val="7030A0"/>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DFD2906F-A2C7-714F-8294-5480C7856FE0}"/>
              </a:ext>
            </a:extLst>
          </p:cNvPr>
          <p:cNvSpPr txBox="1"/>
          <p:nvPr/>
        </p:nvSpPr>
        <p:spPr>
          <a:xfrm>
            <a:off x="139361" y="4307555"/>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リソースを可能な限り長く縛り続けるため、特定のリソースを継続的に関与させる。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これにより、正当なユーザによるリソースへのアクセスを拒否する。</a:t>
            </a:r>
          </a:p>
        </p:txBody>
      </p:sp>
      <p:sp>
        <p:nvSpPr>
          <p:cNvPr id="70" name="テキスト ボックス 69">
            <a:extLst>
              <a:ext uri="{FF2B5EF4-FFF2-40B4-BE49-F238E27FC236}">
                <a16:creationId xmlns:a16="http://schemas.microsoft.com/office/drawing/2014/main" id="{847591AB-CFFE-0C42-A62A-DC13E7FA7327}"/>
              </a:ext>
            </a:extLst>
          </p:cNvPr>
          <p:cNvSpPr txBox="1"/>
          <p:nvPr/>
        </p:nvSpPr>
        <p:spPr>
          <a:xfrm>
            <a:off x="139360" y="5988613"/>
            <a:ext cx="2076745" cy="430887"/>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HTTP </a:t>
            </a:r>
            <a:r>
              <a:rPr lang="en-US" altLang="ja-JP" sz="1100" b="1" dirty="0" err="1">
                <a:latin typeface="MS PGothic" charset="-128"/>
                <a:ea typeface="MS PGothic" charset="-128"/>
                <a:cs typeface="MS PGothic" charset="-128"/>
              </a:rPr>
              <a:t>DoS</a:t>
            </a:r>
            <a:endParaRPr lang="en-US" altLang="ja-JP"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D5653DE3-F657-104C-AE77-A847552F7293}"/>
              </a:ext>
            </a:extLst>
          </p:cNvPr>
          <p:cNvSpPr txBox="1"/>
          <p:nvPr/>
        </p:nvSpPr>
        <p:spPr>
          <a:xfrm>
            <a:off x="2430019" y="3827895"/>
            <a:ext cx="1861450"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CAPEC-233</a:t>
            </a:r>
            <a:r>
              <a:rPr lang="ja-JP" altLang="en-US" sz="1100" b="1">
                <a:latin typeface="MS PGothic" charset="-128"/>
                <a:ea typeface="MS PGothic" charset="-128"/>
                <a:cs typeface="MS PGothic" charset="-128"/>
              </a:rPr>
              <a:t> 特権昇格</a:t>
            </a:r>
            <a:endParaRPr lang="ja-JP" altLang="en-US" sz="1100" b="1" dirty="0">
              <a:solidFill>
                <a:srgbClr val="7030A0"/>
              </a:solidFill>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24A385F2-775B-5C43-8C05-CCCE75CFECB5}"/>
              </a:ext>
            </a:extLst>
          </p:cNvPr>
          <p:cNvSpPr txBox="1"/>
          <p:nvPr/>
        </p:nvSpPr>
        <p:spPr>
          <a:xfrm>
            <a:off x="2430019" y="4316353"/>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脆弱性を悪用してシステムの権限を昇格させ、実行権限のない処理を実行する。</a:t>
            </a:r>
          </a:p>
        </p:txBody>
      </p:sp>
      <p:sp>
        <p:nvSpPr>
          <p:cNvPr id="73" name="テキスト ボックス 72">
            <a:extLst>
              <a:ext uri="{FF2B5EF4-FFF2-40B4-BE49-F238E27FC236}">
                <a16:creationId xmlns:a16="http://schemas.microsoft.com/office/drawing/2014/main" id="{8D03A7E2-A29C-1248-AA3A-7F280F237204}"/>
              </a:ext>
            </a:extLst>
          </p:cNvPr>
          <p:cNvSpPr txBox="1"/>
          <p:nvPr/>
        </p:nvSpPr>
        <p:spPr>
          <a:xfrm>
            <a:off x="2430018" y="5948551"/>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クロスゾーンスクリプティング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特権プロセスの乗っ取り</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特権実行スレッドのハイジャック</a:t>
            </a:r>
            <a:endParaRPr lang="en-US" altLang="ja-JP"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E5F979E1-05C8-7B4C-BD4E-D40D468446DB}"/>
              </a:ext>
            </a:extLst>
          </p:cNvPr>
          <p:cNvSpPr txBox="1"/>
          <p:nvPr/>
        </p:nvSpPr>
        <p:spPr>
          <a:xfrm>
            <a:off x="4684012" y="3745280"/>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CAPEC-240</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リソースインジェクション</a:t>
            </a:r>
            <a:endParaRPr lang="ja-JP" altLang="en-US" sz="1100" b="1" dirty="0">
              <a:solidFill>
                <a:srgbClr val="7030A0"/>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46484BF8-2A7B-0A41-B6E4-F1D9535D2494}"/>
              </a:ext>
            </a:extLst>
          </p:cNvPr>
          <p:cNvSpPr txBox="1"/>
          <p:nvPr/>
        </p:nvSpPr>
        <p:spPr>
          <a:xfrm>
            <a:off x="4684012" y="4303538"/>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入力検証の弱点を突き、リソースの意図しない変更・指定を可能にするリソース識別子を操作する。</a:t>
            </a:r>
          </a:p>
        </p:txBody>
      </p:sp>
      <p:sp>
        <p:nvSpPr>
          <p:cNvPr id="76" name="テキスト ボックス 75">
            <a:extLst>
              <a:ext uri="{FF2B5EF4-FFF2-40B4-BE49-F238E27FC236}">
                <a16:creationId xmlns:a16="http://schemas.microsoft.com/office/drawing/2014/main" id="{0D0D2189-C629-1C45-9F02-146FCB2FA90A}"/>
              </a:ext>
            </a:extLst>
          </p:cNvPr>
          <p:cNvSpPr txBox="1"/>
          <p:nvPr/>
        </p:nvSpPr>
        <p:spPr>
          <a:xfrm>
            <a:off x="4684011" y="5949696"/>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モバイル技術のトラフィックにデータ（シグナリングデータ）を注入し、通信を中断</a:t>
            </a:r>
            <a:endParaRPr lang="en-US" altLang="ja-JP"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A0746A28-CF26-1E48-A613-C9C308FF1791}"/>
              </a:ext>
            </a:extLst>
          </p:cNvPr>
          <p:cNvSpPr txBox="1"/>
          <p:nvPr/>
        </p:nvSpPr>
        <p:spPr>
          <a:xfrm>
            <a:off x="6961731" y="3751721"/>
            <a:ext cx="2076744"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CAPEC-242</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コードのインジェクション</a:t>
            </a:r>
            <a:endParaRPr lang="ja-JP" altLang="en-US" sz="1100" b="1" dirty="0">
              <a:solidFill>
                <a:srgbClr val="7030A0"/>
              </a:solidFill>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D913CB9D-33E5-D546-BD59-16A6B97CE1A1}"/>
              </a:ext>
            </a:extLst>
          </p:cNvPr>
          <p:cNvSpPr txBox="1"/>
          <p:nvPr/>
        </p:nvSpPr>
        <p:spPr>
          <a:xfrm>
            <a:off x="6961731" y="4309979"/>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標的上の入力検証の弱点を突き、現在実行中のコードに新しいコードを注入する。</a:t>
            </a:r>
          </a:p>
        </p:txBody>
      </p:sp>
      <p:sp>
        <p:nvSpPr>
          <p:cNvPr id="79" name="テキスト ボックス 78">
            <a:extLst>
              <a:ext uri="{FF2B5EF4-FFF2-40B4-BE49-F238E27FC236}">
                <a16:creationId xmlns:a16="http://schemas.microsoft.com/office/drawing/2014/main" id="{E72EDE5B-F230-F744-9099-4B6A9B359354}"/>
              </a:ext>
            </a:extLst>
          </p:cNvPr>
          <p:cNvSpPr txBox="1"/>
          <p:nvPr/>
        </p:nvSpPr>
        <p:spPr>
          <a:xfrm>
            <a:off x="6961730" y="5956137"/>
            <a:ext cx="2076745" cy="769441"/>
          </a:xfrm>
          <a:prstGeom prst="rect">
            <a:avLst/>
          </a:prstGeom>
          <a:noFill/>
        </p:spPr>
        <p:txBody>
          <a:bodyPr wrap="square" rtlCol="0">
            <a:spAutoFit/>
          </a:bodyPr>
          <a:lstStyle/>
          <a:p>
            <a:r>
              <a:rPr lang="ja-JP" altLang="en-US" sz="1100" b="1">
                <a:solidFill>
                  <a:srgbClr val="FF0000"/>
                </a:solidFill>
                <a:latin typeface="MS PGothic" charset="-128"/>
                <a:ea typeface="MS PGothic" charset="-128"/>
                <a:cs typeface="MS PGothic" charset="-128"/>
              </a:rPr>
              <a:t>具体的な攻撃手法（例）</a:t>
            </a:r>
            <a:endParaRPr lang="en-US" altLang="ja-JP" sz="1100" b="1" dirty="0">
              <a:solidFill>
                <a:srgbClr val="FF0000"/>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クロスサイトスクリプティング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クロスドメイン窃取</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スクリプト内にスクリプトの埋込</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28048872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72866</TotalTime>
  <Words>3882</Words>
  <Application>Microsoft Macintosh PowerPoint</Application>
  <PresentationFormat>画面に合わせる (4:3)</PresentationFormat>
  <Paragraphs>532</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403</cp:revision>
  <cp:lastPrinted>2017-09-10T13:56:28Z</cp:lastPrinted>
  <dcterms:created xsi:type="dcterms:W3CDTF">2017-04-24T01:48:29Z</dcterms:created>
  <dcterms:modified xsi:type="dcterms:W3CDTF">2019-01-27T09:16:23Z</dcterms:modified>
</cp:coreProperties>
</file>