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51" r:id="rId2"/>
    <p:sldId id="497" r:id="rId3"/>
    <p:sldId id="516" r:id="rId4"/>
    <p:sldId id="518" r:id="rId5"/>
    <p:sldId id="517" r:id="rId6"/>
    <p:sldId id="51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2CC"/>
    <a:srgbClr val="FFE7F6"/>
    <a:srgbClr val="F7D5F7"/>
    <a:srgbClr val="F7E0D7"/>
    <a:srgbClr val="FF04C1"/>
    <a:srgbClr val="FFC1F3"/>
    <a:srgbClr val="FFA4FF"/>
    <a:srgbClr val="7EDBF0"/>
    <a:srgbClr val="AD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2"/>
    <p:restoredTop sz="77006"/>
  </p:normalViewPr>
  <p:slideViewPr>
    <p:cSldViewPr snapToGrid="0" snapToObjects="1">
      <p:cViewPr varScale="1">
        <p:scale>
          <a:sx n="85" d="100"/>
          <a:sy n="85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61E7A-B278-EA43-AA0B-EB1B28620DC3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CAB6-A8D3-644B-8A6A-C75C3BDEC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58082-82E7-F746-A8A4-E914AEEEDAC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9AAC-A361-DC4F-99DD-F2A7F824C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02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38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1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12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3122" y="5776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Attack Surface Cards (Front)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5761F2C-EE8F-3B4B-8836-C528FDC04B07}"/>
              </a:ext>
            </a:extLst>
          </p:cNvPr>
          <p:cNvSpPr/>
          <p:nvPr/>
        </p:nvSpPr>
        <p:spPr>
          <a:xfrm>
            <a:off x="29192" y="365875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C9352A6-5F16-B94F-A40D-65421D70E7A8}"/>
              </a:ext>
            </a:extLst>
          </p:cNvPr>
          <p:cNvSpPr/>
          <p:nvPr/>
        </p:nvSpPr>
        <p:spPr>
          <a:xfrm>
            <a:off x="2301273" y="3659207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F410547-908D-0449-97C3-65582DB6BA8B}"/>
              </a:ext>
            </a:extLst>
          </p:cNvPr>
          <p:cNvSpPr/>
          <p:nvPr/>
        </p:nvSpPr>
        <p:spPr>
          <a:xfrm>
            <a:off x="4564947" y="3668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28786F-25C4-EC41-8A3A-2D3DB2A38F9C}"/>
              </a:ext>
            </a:extLst>
          </p:cNvPr>
          <p:cNvSpPr/>
          <p:nvPr/>
        </p:nvSpPr>
        <p:spPr>
          <a:xfrm>
            <a:off x="6841804" y="3668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B0EF2885-E94D-D242-B367-6FDC133D43C8}"/>
              </a:ext>
            </a:extLst>
          </p:cNvPr>
          <p:cNvSpPr/>
          <p:nvPr/>
        </p:nvSpPr>
        <p:spPr>
          <a:xfrm>
            <a:off x="161001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7CF3E231-7870-2143-BBFD-DFF9C68AF43B}"/>
              </a:ext>
            </a:extLst>
          </p:cNvPr>
          <p:cNvSpPr/>
          <p:nvPr/>
        </p:nvSpPr>
        <p:spPr>
          <a:xfrm>
            <a:off x="161001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4D1F0909-BE92-7740-B31C-71C9C4E6DE6E}"/>
              </a:ext>
            </a:extLst>
          </p:cNvPr>
          <p:cNvSpPr/>
          <p:nvPr/>
        </p:nvSpPr>
        <p:spPr>
          <a:xfrm>
            <a:off x="161001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角丸四角形 101">
            <a:extLst>
              <a:ext uri="{FF2B5EF4-FFF2-40B4-BE49-F238E27FC236}">
                <a16:creationId xmlns:a16="http://schemas.microsoft.com/office/drawing/2014/main" id="{CC077313-DAEA-CE42-ADB7-407390F36AC3}"/>
              </a:ext>
            </a:extLst>
          </p:cNvPr>
          <p:cNvSpPr/>
          <p:nvPr/>
        </p:nvSpPr>
        <p:spPr>
          <a:xfrm>
            <a:off x="158961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9FC2CC3B-D3DB-7C48-AE63-5BA72697D86C}"/>
              </a:ext>
            </a:extLst>
          </p:cNvPr>
          <p:cNvSpPr/>
          <p:nvPr/>
        </p:nvSpPr>
        <p:spPr>
          <a:xfrm>
            <a:off x="158961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>
            <a:extLst>
              <a:ext uri="{FF2B5EF4-FFF2-40B4-BE49-F238E27FC236}">
                <a16:creationId xmlns:a16="http://schemas.microsoft.com/office/drawing/2014/main" id="{054F8907-1181-714C-B349-409E4AFF1C08}"/>
              </a:ext>
            </a:extLst>
          </p:cNvPr>
          <p:cNvSpPr/>
          <p:nvPr/>
        </p:nvSpPr>
        <p:spPr>
          <a:xfrm>
            <a:off x="158961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A49B78A9-0CE7-B745-B9C4-A6F2C67298D4}"/>
              </a:ext>
            </a:extLst>
          </p:cNvPr>
          <p:cNvSpPr/>
          <p:nvPr/>
        </p:nvSpPr>
        <p:spPr>
          <a:xfrm>
            <a:off x="2428156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D3142E99-CC2B-B94B-9CDF-993FA90F2179}"/>
              </a:ext>
            </a:extLst>
          </p:cNvPr>
          <p:cNvSpPr/>
          <p:nvPr/>
        </p:nvSpPr>
        <p:spPr>
          <a:xfrm>
            <a:off x="2428156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399C54AC-A46C-B345-B5D9-457BCA772608}"/>
              </a:ext>
            </a:extLst>
          </p:cNvPr>
          <p:cNvSpPr/>
          <p:nvPr/>
        </p:nvSpPr>
        <p:spPr>
          <a:xfrm>
            <a:off x="2428156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E8320FEB-38F2-EC4A-87DB-09E29882C509}"/>
              </a:ext>
            </a:extLst>
          </p:cNvPr>
          <p:cNvSpPr/>
          <p:nvPr/>
        </p:nvSpPr>
        <p:spPr>
          <a:xfrm>
            <a:off x="2426116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EB605221-9261-804D-AAFC-84B238B3F937}"/>
              </a:ext>
            </a:extLst>
          </p:cNvPr>
          <p:cNvSpPr/>
          <p:nvPr/>
        </p:nvSpPr>
        <p:spPr>
          <a:xfrm>
            <a:off x="2426116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21B7FA78-A174-DA41-8432-661CD59286EF}"/>
              </a:ext>
            </a:extLst>
          </p:cNvPr>
          <p:cNvSpPr/>
          <p:nvPr/>
        </p:nvSpPr>
        <p:spPr>
          <a:xfrm>
            <a:off x="2426116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90039C4E-C6D0-114B-A5D3-2BE2FEADAAE4}"/>
              </a:ext>
            </a:extLst>
          </p:cNvPr>
          <p:cNvSpPr/>
          <p:nvPr/>
        </p:nvSpPr>
        <p:spPr>
          <a:xfrm>
            <a:off x="4689194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角丸四角形 111">
            <a:extLst>
              <a:ext uri="{FF2B5EF4-FFF2-40B4-BE49-F238E27FC236}">
                <a16:creationId xmlns:a16="http://schemas.microsoft.com/office/drawing/2014/main" id="{92F14C95-9032-AE4A-81E6-32625535915E}"/>
              </a:ext>
            </a:extLst>
          </p:cNvPr>
          <p:cNvSpPr/>
          <p:nvPr/>
        </p:nvSpPr>
        <p:spPr>
          <a:xfrm>
            <a:off x="4689194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角丸四角形 112">
            <a:extLst>
              <a:ext uri="{FF2B5EF4-FFF2-40B4-BE49-F238E27FC236}">
                <a16:creationId xmlns:a16="http://schemas.microsoft.com/office/drawing/2014/main" id="{E100AD7B-86AC-0E4E-9A3A-9A7D570BD93E}"/>
              </a:ext>
            </a:extLst>
          </p:cNvPr>
          <p:cNvSpPr/>
          <p:nvPr/>
        </p:nvSpPr>
        <p:spPr>
          <a:xfrm>
            <a:off x="4689194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93244785-F1BD-1C43-BC26-6544294067DD}"/>
              </a:ext>
            </a:extLst>
          </p:cNvPr>
          <p:cNvSpPr/>
          <p:nvPr/>
        </p:nvSpPr>
        <p:spPr>
          <a:xfrm>
            <a:off x="4687154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EB8FD9BB-ED85-B44F-804C-6980995566A4}"/>
              </a:ext>
            </a:extLst>
          </p:cNvPr>
          <p:cNvSpPr/>
          <p:nvPr/>
        </p:nvSpPr>
        <p:spPr>
          <a:xfrm>
            <a:off x="4687154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115">
            <a:extLst>
              <a:ext uri="{FF2B5EF4-FFF2-40B4-BE49-F238E27FC236}">
                <a16:creationId xmlns:a16="http://schemas.microsoft.com/office/drawing/2014/main" id="{54AB2513-388A-FC42-B311-D96C4626DBF0}"/>
              </a:ext>
            </a:extLst>
          </p:cNvPr>
          <p:cNvSpPr/>
          <p:nvPr/>
        </p:nvSpPr>
        <p:spPr>
          <a:xfrm>
            <a:off x="4687154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角丸四角形 116">
            <a:extLst>
              <a:ext uri="{FF2B5EF4-FFF2-40B4-BE49-F238E27FC236}">
                <a16:creationId xmlns:a16="http://schemas.microsoft.com/office/drawing/2014/main" id="{581A85E7-DA64-4442-BCB3-4A1A03748C47}"/>
              </a:ext>
            </a:extLst>
          </p:cNvPr>
          <p:cNvSpPr/>
          <p:nvPr/>
        </p:nvSpPr>
        <p:spPr>
          <a:xfrm>
            <a:off x="6950828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角丸四角形 117">
            <a:extLst>
              <a:ext uri="{FF2B5EF4-FFF2-40B4-BE49-F238E27FC236}">
                <a16:creationId xmlns:a16="http://schemas.microsoft.com/office/drawing/2014/main" id="{C79C5C8C-F532-134B-972B-14EC0AEDB57E}"/>
              </a:ext>
            </a:extLst>
          </p:cNvPr>
          <p:cNvSpPr/>
          <p:nvPr/>
        </p:nvSpPr>
        <p:spPr>
          <a:xfrm>
            <a:off x="6950828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>
            <a:extLst>
              <a:ext uri="{FF2B5EF4-FFF2-40B4-BE49-F238E27FC236}">
                <a16:creationId xmlns:a16="http://schemas.microsoft.com/office/drawing/2014/main" id="{3112E5C1-B0E7-7F46-8D63-B7D546D43DA8}"/>
              </a:ext>
            </a:extLst>
          </p:cNvPr>
          <p:cNvSpPr/>
          <p:nvPr/>
        </p:nvSpPr>
        <p:spPr>
          <a:xfrm>
            <a:off x="6950828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角丸四角形 119">
            <a:extLst>
              <a:ext uri="{FF2B5EF4-FFF2-40B4-BE49-F238E27FC236}">
                <a16:creationId xmlns:a16="http://schemas.microsoft.com/office/drawing/2014/main" id="{FA228593-58AB-6B49-91FF-ED5E380ADCF4}"/>
              </a:ext>
            </a:extLst>
          </p:cNvPr>
          <p:cNvSpPr/>
          <p:nvPr/>
        </p:nvSpPr>
        <p:spPr>
          <a:xfrm>
            <a:off x="6948788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B974A403-623D-AD49-B0E3-5C5CB00FABF0}"/>
              </a:ext>
            </a:extLst>
          </p:cNvPr>
          <p:cNvSpPr/>
          <p:nvPr/>
        </p:nvSpPr>
        <p:spPr>
          <a:xfrm>
            <a:off x="6948788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角丸四角形 121">
            <a:extLst>
              <a:ext uri="{FF2B5EF4-FFF2-40B4-BE49-F238E27FC236}">
                <a16:creationId xmlns:a16="http://schemas.microsoft.com/office/drawing/2014/main" id="{753015AA-F375-F342-8E56-BC218803C0C3}"/>
              </a:ext>
            </a:extLst>
          </p:cNvPr>
          <p:cNvSpPr/>
          <p:nvPr/>
        </p:nvSpPr>
        <p:spPr>
          <a:xfrm>
            <a:off x="6948788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D8C38DA-0157-0542-B444-B60B0607ED08}"/>
              </a:ext>
            </a:extLst>
          </p:cNvPr>
          <p:cNvSpPr txBox="1"/>
          <p:nvPr/>
        </p:nvSpPr>
        <p:spPr>
          <a:xfrm>
            <a:off x="200841" y="644718"/>
            <a:ext cx="1936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1. Ecosystem Access Control</a:t>
            </a:r>
            <a:endParaRPr lang="ja-JP" altLang="en-US" sz="1050" dirty="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F7A553A-F6BF-434A-8552-CFA0B5F68A1B}"/>
              </a:ext>
            </a:extLst>
          </p:cNvPr>
          <p:cNvSpPr txBox="1"/>
          <p:nvPr/>
        </p:nvSpPr>
        <p:spPr>
          <a:xfrm>
            <a:off x="158961" y="1803273"/>
            <a:ext cx="20767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Interoperability standards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Data governance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System wide failure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Individual stakeholder risks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Implicit trust between components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Enrollment security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Decommissioning system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Lost access procedures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3537FA1-324D-EF49-9006-480CC021AD39}"/>
              </a:ext>
            </a:extLst>
          </p:cNvPr>
          <p:cNvSpPr txBox="1"/>
          <p:nvPr/>
        </p:nvSpPr>
        <p:spPr>
          <a:xfrm>
            <a:off x="158961" y="992563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" pitchFamily="2" charset="0"/>
                <a:ea typeface="MS PGothic" charset="-128"/>
                <a:cs typeface="Times New Roman" panose="02020603050405020304" pitchFamily="18" charset="0"/>
              </a:rPr>
              <a:t>Information gathered with the device by constructing the ecosystem can be used for big data analysis etc.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6E5D7D-1A04-F54A-A7EA-44026D6780ED}"/>
              </a:ext>
            </a:extLst>
          </p:cNvPr>
          <p:cNvSpPr txBox="1"/>
          <p:nvPr/>
        </p:nvSpPr>
        <p:spPr>
          <a:xfrm>
            <a:off x="2480860" y="637024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2. Device Memory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8FB705C-33B6-4142-83A5-6315CBBAAB98}"/>
              </a:ext>
            </a:extLst>
          </p:cNvPr>
          <p:cNvSpPr txBox="1"/>
          <p:nvPr/>
        </p:nvSpPr>
        <p:spPr>
          <a:xfrm>
            <a:off x="2424989" y="1794653"/>
            <a:ext cx="207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Sensitive data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Cleartext usernames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Cleartext passwords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Third-party credentials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Encryption keys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6967332-B3CE-FB46-920D-A6D321AC8749}"/>
              </a:ext>
            </a:extLst>
          </p:cNvPr>
          <p:cNvSpPr txBox="1"/>
          <p:nvPr/>
        </p:nvSpPr>
        <p:spPr>
          <a:xfrm>
            <a:off x="2424990" y="963003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Devices have memory for temporarily holding information obtained from the sensor.</a:t>
            </a:r>
            <a:endParaRPr lang="ja-JP" altLang="en-US" sz="90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B39C5C-9449-BE49-AEDD-45680312D44E}"/>
              </a:ext>
            </a:extLst>
          </p:cNvPr>
          <p:cNvSpPr txBox="1"/>
          <p:nvPr/>
        </p:nvSpPr>
        <p:spPr>
          <a:xfrm>
            <a:off x="4750181" y="597592"/>
            <a:ext cx="2057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3. Device Physical Interfaces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148B38B-657F-7745-A966-5C3709F61992}"/>
              </a:ext>
            </a:extLst>
          </p:cNvPr>
          <p:cNvSpPr txBox="1"/>
          <p:nvPr/>
        </p:nvSpPr>
        <p:spPr>
          <a:xfrm>
            <a:off x="4701288" y="1759014"/>
            <a:ext cx="21127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Firmware extraction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User CLI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Admin CLI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Privilege escalation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Reset to insecure state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Removal of storage media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Tamper resistance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Debug port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UART (Serial), JTAG / SWD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Device ID number exposure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34BAE46-CB0C-7A4E-AE29-305A8614DE19}"/>
              </a:ext>
            </a:extLst>
          </p:cNvPr>
          <p:cNvSpPr txBox="1"/>
          <p:nvPr/>
        </p:nvSpPr>
        <p:spPr>
          <a:xfrm>
            <a:off x="4701290" y="927364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Devices have physical interfaces that allows external devices to be connected for collecting information and so on.</a:t>
            </a:r>
            <a:endParaRPr lang="ja-JP" altLang="en-US" sz="90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7F8356-A63C-844B-B11D-788BE0AC0D87}"/>
              </a:ext>
            </a:extLst>
          </p:cNvPr>
          <p:cNvSpPr txBox="1"/>
          <p:nvPr/>
        </p:nvSpPr>
        <p:spPr>
          <a:xfrm>
            <a:off x="7001914" y="635301"/>
            <a:ext cx="208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4. Device Web Interface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D186D37-6002-0048-8B6F-A92506A5F675}"/>
              </a:ext>
            </a:extLst>
          </p:cNvPr>
          <p:cNvSpPr txBox="1"/>
          <p:nvPr/>
        </p:nvSpPr>
        <p:spPr>
          <a:xfrm>
            <a:off x="6946040" y="1792930"/>
            <a:ext cx="21046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Standard set of web application vulnerabilities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Credential management vulnerabilities: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Username enumeration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Weak passwords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Account lockout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Known default credentials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Insecure password recovery mechanism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A8625E8-4565-F346-87DC-B0A528F42F06}"/>
              </a:ext>
            </a:extLst>
          </p:cNvPr>
          <p:cNvSpPr txBox="1"/>
          <p:nvPr/>
        </p:nvSpPr>
        <p:spPr>
          <a:xfrm>
            <a:off x="6946042" y="989200"/>
            <a:ext cx="20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 web interface is held for viewing device information via the network.</a:t>
            </a:r>
            <a:endParaRPr lang="ja-JP" altLang="en-US" sz="90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8CFD261-2BFA-9948-910B-AA00D0A9EF90}"/>
              </a:ext>
            </a:extLst>
          </p:cNvPr>
          <p:cNvSpPr txBox="1"/>
          <p:nvPr/>
        </p:nvSpPr>
        <p:spPr>
          <a:xfrm>
            <a:off x="182774" y="3804571"/>
            <a:ext cx="1793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5. Device Firmware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F92FC5C-073E-0947-98B5-AAC1F5194662}"/>
              </a:ext>
            </a:extLst>
          </p:cNvPr>
          <p:cNvSpPr txBox="1"/>
          <p:nvPr/>
        </p:nvSpPr>
        <p:spPr>
          <a:xfrm>
            <a:off x="136163" y="4964051"/>
            <a:ext cx="207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Sensitive data exposure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Hardcoded credentials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Encryption keys, etc.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Firmware version display and/or last update date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Vulnerable services (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ssh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, 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tftp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, etc.)</a:t>
            </a:r>
            <a:b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</a:b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Security related function API exposure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Firmware downgrade possibility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C91A86F-6287-0E44-817C-C350AD6E4E40}"/>
              </a:ext>
            </a:extLst>
          </p:cNvPr>
          <p:cNvSpPr txBox="1"/>
          <p:nvPr/>
        </p:nvSpPr>
        <p:spPr>
          <a:xfrm>
            <a:off x="136164" y="4132401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The built-in software recorded of the ROM or the flash memory in the device is held to control the device.</a:t>
            </a:r>
            <a:endParaRPr lang="ja-JP" altLang="en-US" sz="90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4E52C69-B154-C340-ABEC-660A2CEED9CF}"/>
              </a:ext>
            </a:extLst>
          </p:cNvPr>
          <p:cNvSpPr txBox="1"/>
          <p:nvPr/>
        </p:nvSpPr>
        <p:spPr>
          <a:xfrm>
            <a:off x="2496094" y="3804571"/>
            <a:ext cx="195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6. Device Network Services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AEDF66-5C21-9A42-893F-BE99BE95C8AB}"/>
              </a:ext>
            </a:extLst>
          </p:cNvPr>
          <p:cNvSpPr txBox="1"/>
          <p:nvPr/>
        </p:nvSpPr>
        <p:spPr>
          <a:xfrm>
            <a:off x="2447202" y="4963126"/>
            <a:ext cx="20767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Information disclosure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User or Administrative CLI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Injection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Denial of Service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Unencrypted Services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Poorly implemented encryption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Test/Development Services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Buffer Overflow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UPnP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Vulnerable UDP, etc.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EAAEFBE-A8A6-5B4C-982F-9B681BE5C5C7}"/>
              </a:ext>
            </a:extLst>
          </p:cNvPr>
          <p:cNvSpPr txBox="1"/>
          <p:nvPr/>
        </p:nvSpPr>
        <p:spPr>
          <a:xfrm>
            <a:off x="2447203" y="4131476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Services via the network provided to the user is held for improving their operability.</a:t>
            </a:r>
            <a:endParaRPr lang="ja-JP" altLang="en-US" sz="90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084A992-B578-BB4D-A7DD-058E1275ABA2}"/>
              </a:ext>
            </a:extLst>
          </p:cNvPr>
          <p:cNvSpPr txBox="1"/>
          <p:nvPr/>
        </p:nvSpPr>
        <p:spPr>
          <a:xfrm>
            <a:off x="4750083" y="3804094"/>
            <a:ext cx="203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7. Administrative Interface</a:t>
            </a:r>
            <a:endParaRPr lang="ja-JP" altLang="en-US" sz="1050" dirty="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87CEB5B-8938-2146-821E-0211FED27417}"/>
              </a:ext>
            </a:extLst>
          </p:cNvPr>
          <p:cNvSpPr txBox="1"/>
          <p:nvPr/>
        </p:nvSpPr>
        <p:spPr>
          <a:xfrm>
            <a:off x="4750083" y="4963574"/>
            <a:ext cx="20903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SQL injection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Cross-site scripting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Cross-site Request Forgery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Username enumeration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Weak passwords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Account lockout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Known default credentials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Security/encryption options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Logging options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Inability to wipe device, etc.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E70CABB-F5AF-A14F-915D-F86C05115A80}"/>
              </a:ext>
            </a:extLst>
          </p:cNvPr>
          <p:cNvSpPr txBox="1"/>
          <p:nvPr/>
        </p:nvSpPr>
        <p:spPr>
          <a:xfrm>
            <a:off x="4710454" y="4131924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Administrative Interfaces are held for maintaining devices directly or remotely.</a:t>
            </a:r>
            <a:endParaRPr lang="ja-JP" altLang="en-US" sz="900">
              <a:solidFill>
                <a:srgbClr val="7030A0"/>
              </a:solidFill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5C5751C-2C19-4F4B-83AE-CCDC3EC92191}"/>
              </a:ext>
            </a:extLst>
          </p:cNvPr>
          <p:cNvSpPr txBox="1"/>
          <p:nvPr/>
        </p:nvSpPr>
        <p:spPr>
          <a:xfrm>
            <a:off x="7053073" y="3830806"/>
            <a:ext cx="157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8. Local Data Storage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4C94A4A-779A-2F48-9182-D52B39AE237B}"/>
              </a:ext>
            </a:extLst>
          </p:cNvPr>
          <p:cNvSpPr txBox="1"/>
          <p:nvPr/>
        </p:nvSpPr>
        <p:spPr>
          <a:xfrm>
            <a:off x="6999484" y="4995663"/>
            <a:ext cx="207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Unencrypted data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Data encrypted with discovered keys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Lack of data integrity checks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 of static same 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enc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/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dec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key 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BF21C62-892C-CD45-B3EB-719A8D4514B2}"/>
              </a:ext>
            </a:extLst>
          </p:cNvPr>
          <p:cNvSpPr txBox="1"/>
          <p:nvPr/>
        </p:nvSpPr>
        <p:spPr>
          <a:xfrm>
            <a:off x="6999485" y="4233813"/>
            <a:ext cx="20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Device have a local data storage for storing past sensor information, etc.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2531974" y="5776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Attack Surface Cards (Back)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AF4498-96B6-4E4C-912D-894AE4A18ABC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33081867-E03E-5B42-B242-3284E623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" y="1296226"/>
            <a:ext cx="2055479" cy="205547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DABFF-EBCE-7349-8C63-D700AE5D5F98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34B11CB4-C47F-944D-939E-CCC1986D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3" y="1296679"/>
            <a:ext cx="2055479" cy="205547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38986FF-6804-B048-9359-FA2760DFAFE0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0845AF9-01F9-2C40-B569-C6E5E1BF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07" y="1306116"/>
            <a:ext cx="2055479" cy="2055479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53269E8-3F88-7E43-9791-A4B16923C0A4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7082A05C-4EF5-0549-88E3-6EA83FB6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64" y="1306116"/>
            <a:ext cx="2055479" cy="2055479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CBE0D29-00F9-5E48-BFA9-CC11CACFA127}"/>
              </a:ext>
            </a:extLst>
          </p:cNvPr>
          <p:cNvSpPr/>
          <p:nvPr/>
        </p:nvSpPr>
        <p:spPr>
          <a:xfrm>
            <a:off x="29192" y="365875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75D17388-B299-964D-97EA-C809E6B6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" y="4464226"/>
            <a:ext cx="2055479" cy="2055479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F93CD5-2367-E947-8EA8-513C365B067B}"/>
              </a:ext>
            </a:extLst>
          </p:cNvPr>
          <p:cNvSpPr/>
          <p:nvPr/>
        </p:nvSpPr>
        <p:spPr>
          <a:xfrm>
            <a:off x="2301273" y="3659207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C0DB2097-95B3-6340-B835-5A3B46C6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3" y="4464679"/>
            <a:ext cx="2055479" cy="2055479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6BCCCB1-A6F0-B84F-8B6D-618D24B1EFCF}"/>
              </a:ext>
            </a:extLst>
          </p:cNvPr>
          <p:cNvSpPr/>
          <p:nvPr/>
        </p:nvSpPr>
        <p:spPr>
          <a:xfrm>
            <a:off x="4564947" y="3668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D3C660BA-3BEB-454C-AC2C-C735BB11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07" y="4474116"/>
            <a:ext cx="2055479" cy="2055479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CB41D7C-1041-1A49-9424-B0C48E1868FC}"/>
              </a:ext>
            </a:extLst>
          </p:cNvPr>
          <p:cNvSpPr/>
          <p:nvPr/>
        </p:nvSpPr>
        <p:spPr>
          <a:xfrm>
            <a:off x="6841804" y="3668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EF7C2E3C-78EC-DC45-BF5F-00126DCC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64" y="4474116"/>
            <a:ext cx="2055479" cy="20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3122" y="5776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Attack Surface Cards (Front)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5761F2C-EE8F-3B4B-8836-C528FDC04B07}"/>
              </a:ext>
            </a:extLst>
          </p:cNvPr>
          <p:cNvSpPr/>
          <p:nvPr/>
        </p:nvSpPr>
        <p:spPr>
          <a:xfrm>
            <a:off x="29192" y="365875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C9352A6-5F16-B94F-A40D-65421D70E7A8}"/>
              </a:ext>
            </a:extLst>
          </p:cNvPr>
          <p:cNvSpPr/>
          <p:nvPr/>
        </p:nvSpPr>
        <p:spPr>
          <a:xfrm>
            <a:off x="2301273" y="3659207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F410547-908D-0449-97C3-65582DB6BA8B}"/>
              </a:ext>
            </a:extLst>
          </p:cNvPr>
          <p:cNvSpPr/>
          <p:nvPr/>
        </p:nvSpPr>
        <p:spPr>
          <a:xfrm>
            <a:off x="4564947" y="3668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28786F-25C4-EC41-8A3A-2D3DB2A38F9C}"/>
              </a:ext>
            </a:extLst>
          </p:cNvPr>
          <p:cNvSpPr/>
          <p:nvPr/>
        </p:nvSpPr>
        <p:spPr>
          <a:xfrm>
            <a:off x="6841804" y="3668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B0EF2885-E94D-D242-B367-6FDC133D43C8}"/>
              </a:ext>
            </a:extLst>
          </p:cNvPr>
          <p:cNvSpPr/>
          <p:nvPr/>
        </p:nvSpPr>
        <p:spPr>
          <a:xfrm>
            <a:off x="161001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7CF3E231-7870-2143-BBFD-DFF9C68AF43B}"/>
              </a:ext>
            </a:extLst>
          </p:cNvPr>
          <p:cNvSpPr/>
          <p:nvPr/>
        </p:nvSpPr>
        <p:spPr>
          <a:xfrm>
            <a:off x="161001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4D1F0909-BE92-7740-B31C-71C9C4E6DE6E}"/>
              </a:ext>
            </a:extLst>
          </p:cNvPr>
          <p:cNvSpPr/>
          <p:nvPr/>
        </p:nvSpPr>
        <p:spPr>
          <a:xfrm>
            <a:off x="161001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角丸四角形 101">
            <a:extLst>
              <a:ext uri="{FF2B5EF4-FFF2-40B4-BE49-F238E27FC236}">
                <a16:creationId xmlns:a16="http://schemas.microsoft.com/office/drawing/2014/main" id="{CC077313-DAEA-CE42-ADB7-407390F36AC3}"/>
              </a:ext>
            </a:extLst>
          </p:cNvPr>
          <p:cNvSpPr/>
          <p:nvPr/>
        </p:nvSpPr>
        <p:spPr>
          <a:xfrm>
            <a:off x="158961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9FC2CC3B-D3DB-7C48-AE63-5BA72697D86C}"/>
              </a:ext>
            </a:extLst>
          </p:cNvPr>
          <p:cNvSpPr/>
          <p:nvPr/>
        </p:nvSpPr>
        <p:spPr>
          <a:xfrm>
            <a:off x="158961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>
            <a:extLst>
              <a:ext uri="{FF2B5EF4-FFF2-40B4-BE49-F238E27FC236}">
                <a16:creationId xmlns:a16="http://schemas.microsoft.com/office/drawing/2014/main" id="{054F8907-1181-714C-B349-409E4AFF1C08}"/>
              </a:ext>
            </a:extLst>
          </p:cNvPr>
          <p:cNvSpPr/>
          <p:nvPr/>
        </p:nvSpPr>
        <p:spPr>
          <a:xfrm>
            <a:off x="158961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A49B78A9-0CE7-B745-B9C4-A6F2C67298D4}"/>
              </a:ext>
            </a:extLst>
          </p:cNvPr>
          <p:cNvSpPr/>
          <p:nvPr/>
        </p:nvSpPr>
        <p:spPr>
          <a:xfrm>
            <a:off x="2428156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D3142E99-CC2B-B94B-9CDF-993FA90F2179}"/>
              </a:ext>
            </a:extLst>
          </p:cNvPr>
          <p:cNvSpPr/>
          <p:nvPr/>
        </p:nvSpPr>
        <p:spPr>
          <a:xfrm>
            <a:off x="2428156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399C54AC-A46C-B345-B5D9-457BCA772608}"/>
              </a:ext>
            </a:extLst>
          </p:cNvPr>
          <p:cNvSpPr/>
          <p:nvPr/>
        </p:nvSpPr>
        <p:spPr>
          <a:xfrm>
            <a:off x="2428156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E8320FEB-38F2-EC4A-87DB-09E29882C509}"/>
              </a:ext>
            </a:extLst>
          </p:cNvPr>
          <p:cNvSpPr/>
          <p:nvPr/>
        </p:nvSpPr>
        <p:spPr>
          <a:xfrm>
            <a:off x="2426116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EB605221-9261-804D-AAFC-84B238B3F937}"/>
              </a:ext>
            </a:extLst>
          </p:cNvPr>
          <p:cNvSpPr/>
          <p:nvPr/>
        </p:nvSpPr>
        <p:spPr>
          <a:xfrm>
            <a:off x="2426116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21B7FA78-A174-DA41-8432-661CD59286EF}"/>
              </a:ext>
            </a:extLst>
          </p:cNvPr>
          <p:cNvSpPr/>
          <p:nvPr/>
        </p:nvSpPr>
        <p:spPr>
          <a:xfrm>
            <a:off x="2426116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90039C4E-C6D0-114B-A5D3-2BE2FEADAAE4}"/>
              </a:ext>
            </a:extLst>
          </p:cNvPr>
          <p:cNvSpPr/>
          <p:nvPr/>
        </p:nvSpPr>
        <p:spPr>
          <a:xfrm>
            <a:off x="4689194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角丸四角形 111">
            <a:extLst>
              <a:ext uri="{FF2B5EF4-FFF2-40B4-BE49-F238E27FC236}">
                <a16:creationId xmlns:a16="http://schemas.microsoft.com/office/drawing/2014/main" id="{92F14C95-9032-AE4A-81E6-32625535915E}"/>
              </a:ext>
            </a:extLst>
          </p:cNvPr>
          <p:cNvSpPr/>
          <p:nvPr/>
        </p:nvSpPr>
        <p:spPr>
          <a:xfrm>
            <a:off x="4689194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角丸四角形 112">
            <a:extLst>
              <a:ext uri="{FF2B5EF4-FFF2-40B4-BE49-F238E27FC236}">
                <a16:creationId xmlns:a16="http://schemas.microsoft.com/office/drawing/2014/main" id="{E100AD7B-86AC-0E4E-9A3A-9A7D570BD93E}"/>
              </a:ext>
            </a:extLst>
          </p:cNvPr>
          <p:cNvSpPr/>
          <p:nvPr/>
        </p:nvSpPr>
        <p:spPr>
          <a:xfrm>
            <a:off x="4689194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93244785-F1BD-1C43-BC26-6544294067DD}"/>
              </a:ext>
            </a:extLst>
          </p:cNvPr>
          <p:cNvSpPr/>
          <p:nvPr/>
        </p:nvSpPr>
        <p:spPr>
          <a:xfrm>
            <a:off x="4687154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EB8FD9BB-ED85-B44F-804C-6980995566A4}"/>
              </a:ext>
            </a:extLst>
          </p:cNvPr>
          <p:cNvSpPr/>
          <p:nvPr/>
        </p:nvSpPr>
        <p:spPr>
          <a:xfrm>
            <a:off x="4687154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115">
            <a:extLst>
              <a:ext uri="{FF2B5EF4-FFF2-40B4-BE49-F238E27FC236}">
                <a16:creationId xmlns:a16="http://schemas.microsoft.com/office/drawing/2014/main" id="{54AB2513-388A-FC42-B311-D96C4626DBF0}"/>
              </a:ext>
            </a:extLst>
          </p:cNvPr>
          <p:cNvSpPr/>
          <p:nvPr/>
        </p:nvSpPr>
        <p:spPr>
          <a:xfrm>
            <a:off x="4687154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角丸四角形 116">
            <a:extLst>
              <a:ext uri="{FF2B5EF4-FFF2-40B4-BE49-F238E27FC236}">
                <a16:creationId xmlns:a16="http://schemas.microsoft.com/office/drawing/2014/main" id="{581A85E7-DA64-4442-BCB3-4A1A03748C47}"/>
              </a:ext>
            </a:extLst>
          </p:cNvPr>
          <p:cNvSpPr/>
          <p:nvPr/>
        </p:nvSpPr>
        <p:spPr>
          <a:xfrm>
            <a:off x="6950828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角丸四角形 117">
            <a:extLst>
              <a:ext uri="{FF2B5EF4-FFF2-40B4-BE49-F238E27FC236}">
                <a16:creationId xmlns:a16="http://schemas.microsoft.com/office/drawing/2014/main" id="{C79C5C8C-F532-134B-972B-14EC0AEDB57E}"/>
              </a:ext>
            </a:extLst>
          </p:cNvPr>
          <p:cNvSpPr/>
          <p:nvPr/>
        </p:nvSpPr>
        <p:spPr>
          <a:xfrm>
            <a:off x="6950828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>
            <a:extLst>
              <a:ext uri="{FF2B5EF4-FFF2-40B4-BE49-F238E27FC236}">
                <a16:creationId xmlns:a16="http://schemas.microsoft.com/office/drawing/2014/main" id="{3112E5C1-B0E7-7F46-8D63-B7D546D43DA8}"/>
              </a:ext>
            </a:extLst>
          </p:cNvPr>
          <p:cNvSpPr/>
          <p:nvPr/>
        </p:nvSpPr>
        <p:spPr>
          <a:xfrm>
            <a:off x="6950828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角丸四角形 119">
            <a:extLst>
              <a:ext uri="{FF2B5EF4-FFF2-40B4-BE49-F238E27FC236}">
                <a16:creationId xmlns:a16="http://schemas.microsoft.com/office/drawing/2014/main" id="{FA228593-58AB-6B49-91FF-ED5E380ADCF4}"/>
              </a:ext>
            </a:extLst>
          </p:cNvPr>
          <p:cNvSpPr/>
          <p:nvPr/>
        </p:nvSpPr>
        <p:spPr>
          <a:xfrm>
            <a:off x="6948788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B974A403-623D-AD49-B0E3-5C5CB00FABF0}"/>
              </a:ext>
            </a:extLst>
          </p:cNvPr>
          <p:cNvSpPr/>
          <p:nvPr/>
        </p:nvSpPr>
        <p:spPr>
          <a:xfrm>
            <a:off x="6948788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角丸四角形 121">
            <a:extLst>
              <a:ext uri="{FF2B5EF4-FFF2-40B4-BE49-F238E27FC236}">
                <a16:creationId xmlns:a16="http://schemas.microsoft.com/office/drawing/2014/main" id="{753015AA-F375-F342-8E56-BC218803C0C3}"/>
              </a:ext>
            </a:extLst>
          </p:cNvPr>
          <p:cNvSpPr/>
          <p:nvPr/>
        </p:nvSpPr>
        <p:spPr>
          <a:xfrm>
            <a:off x="6948788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C60574-FFB6-7C41-8798-D8580D9900F1}"/>
              </a:ext>
            </a:extLst>
          </p:cNvPr>
          <p:cNvSpPr txBox="1"/>
          <p:nvPr/>
        </p:nvSpPr>
        <p:spPr>
          <a:xfrm>
            <a:off x="205988" y="637024"/>
            <a:ext cx="1968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9. Cloud Web Interface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0233FE-97E3-CC4A-8453-F3F612C0C0B6}"/>
              </a:ext>
            </a:extLst>
          </p:cNvPr>
          <p:cNvSpPr txBox="1"/>
          <p:nvPr/>
        </p:nvSpPr>
        <p:spPr>
          <a:xfrm>
            <a:off x="152398" y="1802557"/>
            <a:ext cx="21723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Standard set of web application vulnerabilities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SQL injection, etc.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Credential management vulnerabilities: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Username enumeration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Weak passwords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  - Known default credentials, etc.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Transport encryption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Two-factor authentication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C9611A8-1BCF-554C-B7ED-A9F094B89730}"/>
              </a:ext>
            </a:extLst>
          </p:cNvPr>
          <p:cNvSpPr txBox="1"/>
          <p:nvPr/>
        </p:nvSpPr>
        <p:spPr>
          <a:xfrm>
            <a:off x="152399" y="998827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Cloud web interfaces are held for browsing information transmitted from the device to the cloud.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4E96630-AD18-F840-AE90-DC032B651370}"/>
              </a:ext>
            </a:extLst>
          </p:cNvPr>
          <p:cNvSpPr txBox="1"/>
          <p:nvPr/>
        </p:nvSpPr>
        <p:spPr>
          <a:xfrm>
            <a:off x="2457952" y="608890"/>
            <a:ext cx="203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10. Third-party Backend APIs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E69025-CEDE-994C-954A-2DE565B472CF}"/>
              </a:ext>
            </a:extLst>
          </p:cNvPr>
          <p:cNvSpPr txBox="1"/>
          <p:nvPr/>
        </p:nvSpPr>
        <p:spPr>
          <a:xfrm>
            <a:off x="2416072" y="1762314"/>
            <a:ext cx="21723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Unencrypted PII sent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Encrypted PII sent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Device information leaked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Location leaked 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2334757-E9C0-6140-843D-A21D86CDFCE1}"/>
              </a:ext>
            </a:extLst>
          </p:cNvPr>
          <p:cNvSpPr txBox="1"/>
          <p:nvPr/>
        </p:nvSpPr>
        <p:spPr>
          <a:xfrm>
            <a:off x="2416073" y="965564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Third party backend APIs are used to perform processing, storage, output of results, etc. of information input from the device.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DAB3D9E-1592-2245-8CCD-4ABED65CCEBC}"/>
              </a:ext>
            </a:extLst>
          </p:cNvPr>
          <p:cNvSpPr txBox="1"/>
          <p:nvPr/>
        </p:nvSpPr>
        <p:spPr>
          <a:xfrm>
            <a:off x="4745016" y="637024"/>
            <a:ext cx="1991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11. Update Mechanism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963333-1DA8-3740-9834-0F59D7049316}"/>
              </a:ext>
            </a:extLst>
          </p:cNvPr>
          <p:cNvSpPr txBox="1"/>
          <p:nvPr/>
        </p:nvSpPr>
        <p:spPr>
          <a:xfrm>
            <a:off x="4696156" y="1790448"/>
            <a:ext cx="21723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Update sent without encryption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Updates not signed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Update location writable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Update verification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Update authentication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Malicious update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Missing update mechanism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No manual update mechanism 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16CB8B1-1182-7A40-AECD-263D1B776FA1}"/>
              </a:ext>
            </a:extLst>
          </p:cNvPr>
          <p:cNvSpPr txBox="1"/>
          <p:nvPr/>
        </p:nvSpPr>
        <p:spPr>
          <a:xfrm>
            <a:off x="4696157" y="1021618"/>
            <a:ext cx="20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Updating mechanisms are held to correct device vulnerability etc.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42CF809-E725-1E4B-9D8D-716245F4F31B}"/>
              </a:ext>
            </a:extLst>
          </p:cNvPr>
          <p:cNvSpPr txBox="1"/>
          <p:nvPr/>
        </p:nvSpPr>
        <p:spPr>
          <a:xfrm>
            <a:off x="6997648" y="637024"/>
            <a:ext cx="2049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12. Mobile Application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328CAE2-5B83-4849-927E-FF9C996CD92A}"/>
              </a:ext>
            </a:extLst>
          </p:cNvPr>
          <p:cNvSpPr txBox="1"/>
          <p:nvPr/>
        </p:nvSpPr>
        <p:spPr>
          <a:xfrm>
            <a:off x="6948788" y="1795580"/>
            <a:ext cx="21723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Implicitly trusted by device or cloud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Username enumeration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Account lockout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Known default credentials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Weak passwords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Insecure data storage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Transport encryption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Insecure password recovery mechanism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Two-factor authentication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2DA54EE-229F-4644-9688-6764A1FC1173}"/>
              </a:ext>
            </a:extLst>
          </p:cNvPr>
          <p:cNvSpPr txBox="1"/>
          <p:nvPr/>
        </p:nvSpPr>
        <p:spPr>
          <a:xfrm>
            <a:off x="6948789" y="963930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Mobile application is used to manage devices from smartphones and tablet terminals and view sensor information.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E96034A-6C8B-E942-ABC8-DA0F6A039A2E}"/>
              </a:ext>
            </a:extLst>
          </p:cNvPr>
          <p:cNvSpPr txBox="1"/>
          <p:nvPr/>
        </p:nvSpPr>
        <p:spPr>
          <a:xfrm>
            <a:off x="194278" y="3811289"/>
            <a:ext cx="185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13. Vendor Backend APIs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B50D1C-0490-6C4A-8C09-11E3E8E1A19B}"/>
              </a:ext>
            </a:extLst>
          </p:cNvPr>
          <p:cNvSpPr txBox="1"/>
          <p:nvPr/>
        </p:nvSpPr>
        <p:spPr>
          <a:xfrm>
            <a:off x="152398" y="4963789"/>
            <a:ext cx="20767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Inherent trust of cloud or mobile application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Weak authentication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Weak access controls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Injection attacks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Hidden services 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7376EB-1FC2-0445-8162-72792A1E552F}"/>
              </a:ext>
            </a:extLst>
          </p:cNvPr>
          <p:cNvSpPr txBox="1"/>
          <p:nvPr/>
        </p:nvSpPr>
        <p:spPr>
          <a:xfrm>
            <a:off x="152399" y="4132139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Vendor backend APIs are used to perform data processing, storage, output of results, etc. of information input from the device.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88D9399-6132-2C4E-955E-4E483FB73D87}"/>
              </a:ext>
            </a:extLst>
          </p:cNvPr>
          <p:cNvSpPr txBox="1"/>
          <p:nvPr/>
        </p:nvSpPr>
        <p:spPr>
          <a:xfrm>
            <a:off x="2457952" y="3773072"/>
            <a:ext cx="203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14. Ecosystem Communication</a:t>
            </a:r>
            <a:endParaRPr lang="ja-JP" altLang="en-US" sz="105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F16CC92-B10C-AC41-A07D-4E36357CFA3C}"/>
              </a:ext>
            </a:extLst>
          </p:cNvPr>
          <p:cNvSpPr txBox="1"/>
          <p:nvPr/>
        </p:nvSpPr>
        <p:spPr>
          <a:xfrm>
            <a:off x="2416073" y="4931627"/>
            <a:ext cx="217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Health checks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Heartbeats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Ecosystem commands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Deprovisioning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Pushing updates 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4C422C-DC33-EF42-9093-AB227772394D}"/>
              </a:ext>
            </a:extLst>
          </p:cNvPr>
          <p:cNvSpPr txBox="1"/>
          <p:nvPr/>
        </p:nvSpPr>
        <p:spPr>
          <a:xfrm>
            <a:off x="2416074" y="4148837"/>
            <a:ext cx="207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Ecosystem communication is used to realize device status monitoring, etc.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6497D55-DF5B-FC41-B719-C6290898616B}"/>
              </a:ext>
            </a:extLst>
          </p:cNvPr>
          <p:cNvSpPr txBox="1"/>
          <p:nvPr/>
        </p:nvSpPr>
        <p:spPr>
          <a:xfrm>
            <a:off x="4743390" y="3811592"/>
            <a:ext cx="163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15. Network Traffic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9DCBC14-547C-7045-B79D-83288B178743}"/>
              </a:ext>
            </a:extLst>
          </p:cNvPr>
          <p:cNvSpPr txBox="1"/>
          <p:nvPr/>
        </p:nvSpPr>
        <p:spPr>
          <a:xfrm>
            <a:off x="4694530" y="4970147"/>
            <a:ext cx="207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LAN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LAN to Internet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Short range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Non-standard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Wireless (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WiFi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, Z-wave, 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XBee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, Zigbee, Bluetooth, </a:t>
            </a:r>
            <a:r>
              <a:rPr lang="en-US" altLang="ja-JP" sz="900" dirty="0" err="1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LoRA</a:t>
            </a:r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)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Protocol fuzzing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8D6262-4A25-7444-9323-571C425A3F01}"/>
              </a:ext>
            </a:extLst>
          </p:cNvPr>
          <p:cNvSpPr txBox="1"/>
          <p:nvPr/>
        </p:nvSpPr>
        <p:spPr>
          <a:xfrm>
            <a:off x="4694531" y="4159437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Various network communications are held in order to realize bidirectional communication to devices and gateways.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C5D395F-A13A-4E49-8AE0-290A829EB219}"/>
              </a:ext>
            </a:extLst>
          </p:cNvPr>
          <p:cNvSpPr txBox="1"/>
          <p:nvPr/>
        </p:nvSpPr>
        <p:spPr>
          <a:xfrm>
            <a:off x="6889349" y="3788175"/>
            <a:ext cx="217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16. Authentication/Authorization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3446806-8172-424C-96B1-E1D35CB7B2D4}"/>
              </a:ext>
            </a:extLst>
          </p:cNvPr>
          <p:cNvSpPr txBox="1"/>
          <p:nvPr/>
        </p:nvSpPr>
        <p:spPr>
          <a:xfrm>
            <a:off x="6924249" y="4946730"/>
            <a:ext cx="2172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Authentication/Authorization related values (session key, token, cookie, etc.) disclosure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Reusing of session key, token, etc.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Device to device authentication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Device to mobile Application authentication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Lack of dynamic authentication</a:t>
            </a:r>
          </a:p>
          <a:p>
            <a:endParaRPr lang="en-US" altLang="ja-JP" sz="900" dirty="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39E350B-14D1-A04C-899F-44CC3AD7006A}"/>
              </a:ext>
            </a:extLst>
          </p:cNvPr>
          <p:cNvSpPr txBox="1"/>
          <p:nvPr/>
        </p:nvSpPr>
        <p:spPr>
          <a:xfrm>
            <a:off x="6924250" y="4115080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Authentication / authorization function is retained to guarantee the exchange of information with legitimate users and devices.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2531974" y="5776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Attack Surface Cards (Back)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AF4498-96B6-4E4C-912D-894AE4A18ABC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33081867-E03E-5B42-B242-3284E623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" y="1296226"/>
            <a:ext cx="2055479" cy="205547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DABFF-EBCE-7349-8C63-D700AE5D5F98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34B11CB4-C47F-944D-939E-CCC1986D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3" y="1296679"/>
            <a:ext cx="2055479" cy="205547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38986FF-6804-B048-9359-FA2760DFAFE0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0845AF9-01F9-2C40-B569-C6E5E1BF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07" y="1306116"/>
            <a:ext cx="2055479" cy="2055479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53269E8-3F88-7E43-9791-A4B16923C0A4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7082A05C-4EF5-0549-88E3-6EA83FB6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64" y="1306116"/>
            <a:ext cx="2055479" cy="2055479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CBE0D29-00F9-5E48-BFA9-CC11CACFA127}"/>
              </a:ext>
            </a:extLst>
          </p:cNvPr>
          <p:cNvSpPr/>
          <p:nvPr/>
        </p:nvSpPr>
        <p:spPr>
          <a:xfrm>
            <a:off x="29192" y="365875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75D17388-B299-964D-97EA-C809E6B6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" y="4464226"/>
            <a:ext cx="2055479" cy="2055479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F93CD5-2367-E947-8EA8-513C365B067B}"/>
              </a:ext>
            </a:extLst>
          </p:cNvPr>
          <p:cNvSpPr/>
          <p:nvPr/>
        </p:nvSpPr>
        <p:spPr>
          <a:xfrm>
            <a:off x="2301273" y="3659207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C0DB2097-95B3-6340-B835-5A3B46C6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3" y="4464679"/>
            <a:ext cx="2055479" cy="2055479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6BCCCB1-A6F0-B84F-8B6D-618D24B1EFCF}"/>
              </a:ext>
            </a:extLst>
          </p:cNvPr>
          <p:cNvSpPr/>
          <p:nvPr/>
        </p:nvSpPr>
        <p:spPr>
          <a:xfrm>
            <a:off x="4564947" y="3668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D3C660BA-3BEB-454C-AC2C-C735BB11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07" y="4474116"/>
            <a:ext cx="2055479" cy="2055479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CB41D7C-1041-1A49-9424-B0C48E1868FC}"/>
              </a:ext>
            </a:extLst>
          </p:cNvPr>
          <p:cNvSpPr/>
          <p:nvPr/>
        </p:nvSpPr>
        <p:spPr>
          <a:xfrm>
            <a:off x="6841804" y="3668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EF7C2E3C-78EC-DC45-BF5F-00126DCC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64" y="4474116"/>
            <a:ext cx="2055479" cy="20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3122" y="5776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Attack Surface Cards (Front)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5761F2C-EE8F-3B4B-8836-C528FDC04B07}"/>
              </a:ext>
            </a:extLst>
          </p:cNvPr>
          <p:cNvSpPr/>
          <p:nvPr/>
        </p:nvSpPr>
        <p:spPr>
          <a:xfrm>
            <a:off x="29192" y="365875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C9352A6-5F16-B94F-A40D-65421D70E7A8}"/>
              </a:ext>
            </a:extLst>
          </p:cNvPr>
          <p:cNvSpPr/>
          <p:nvPr/>
        </p:nvSpPr>
        <p:spPr>
          <a:xfrm>
            <a:off x="2301273" y="3659207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F410547-908D-0449-97C3-65582DB6BA8B}"/>
              </a:ext>
            </a:extLst>
          </p:cNvPr>
          <p:cNvSpPr/>
          <p:nvPr/>
        </p:nvSpPr>
        <p:spPr>
          <a:xfrm>
            <a:off x="4564947" y="3668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28786F-25C4-EC41-8A3A-2D3DB2A38F9C}"/>
              </a:ext>
            </a:extLst>
          </p:cNvPr>
          <p:cNvSpPr/>
          <p:nvPr/>
        </p:nvSpPr>
        <p:spPr>
          <a:xfrm>
            <a:off x="6841804" y="3668644"/>
            <a:ext cx="2268000" cy="3168000"/>
          </a:xfrm>
          <a:prstGeom prst="rect">
            <a:avLst/>
          </a:prstGeom>
          <a:solidFill>
            <a:srgbClr val="FFF2CC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B0EF2885-E94D-D242-B367-6FDC133D43C8}"/>
              </a:ext>
            </a:extLst>
          </p:cNvPr>
          <p:cNvSpPr/>
          <p:nvPr/>
        </p:nvSpPr>
        <p:spPr>
          <a:xfrm>
            <a:off x="161001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7CF3E231-7870-2143-BBFD-DFF9C68AF43B}"/>
              </a:ext>
            </a:extLst>
          </p:cNvPr>
          <p:cNvSpPr/>
          <p:nvPr/>
        </p:nvSpPr>
        <p:spPr>
          <a:xfrm>
            <a:off x="161001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4D1F0909-BE92-7740-B31C-71C9C4E6DE6E}"/>
              </a:ext>
            </a:extLst>
          </p:cNvPr>
          <p:cNvSpPr/>
          <p:nvPr/>
        </p:nvSpPr>
        <p:spPr>
          <a:xfrm>
            <a:off x="161001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角丸四角形 101">
            <a:extLst>
              <a:ext uri="{FF2B5EF4-FFF2-40B4-BE49-F238E27FC236}">
                <a16:creationId xmlns:a16="http://schemas.microsoft.com/office/drawing/2014/main" id="{CC077313-DAEA-CE42-ADB7-407390F36AC3}"/>
              </a:ext>
            </a:extLst>
          </p:cNvPr>
          <p:cNvSpPr/>
          <p:nvPr/>
        </p:nvSpPr>
        <p:spPr>
          <a:xfrm>
            <a:off x="158961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9FC2CC3B-D3DB-7C48-AE63-5BA72697D86C}"/>
              </a:ext>
            </a:extLst>
          </p:cNvPr>
          <p:cNvSpPr/>
          <p:nvPr/>
        </p:nvSpPr>
        <p:spPr>
          <a:xfrm>
            <a:off x="158961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>
            <a:extLst>
              <a:ext uri="{FF2B5EF4-FFF2-40B4-BE49-F238E27FC236}">
                <a16:creationId xmlns:a16="http://schemas.microsoft.com/office/drawing/2014/main" id="{054F8907-1181-714C-B349-409E4AFF1C08}"/>
              </a:ext>
            </a:extLst>
          </p:cNvPr>
          <p:cNvSpPr/>
          <p:nvPr/>
        </p:nvSpPr>
        <p:spPr>
          <a:xfrm>
            <a:off x="158961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A49B78A9-0CE7-B745-B9C4-A6F2C67298D4}"/>
              </a:ext>
            </a:extLst>
          </p:cNvPr>
          <p:cNvSpPr/>
          <p:nvPr/>
        </p:nvSpPr>
        <p:spPr>
          <a:xfrm>
            <a:off x="2428156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D3142E99-CC2B-B94B-9CDF-993FA90F2179}"/>
              </a:ext>
            </a:extLst>
          </p:cNvPr>
          <p:cNvSpPr/>
          <p:nvPr/>
        </p:nvSpPr>
        <p:spPr>
          <a:xfrm>
            <a:off x="2428156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399C54AC-A46C-B345-B5D9-457BCA772608}"/>
              </a:ext>
            </a:extLst>
          </p:cNvPr>
          <p:cNvSpPr/>
          <p:nvPr/>
        </p:nvSpPr>
        <p:spPr>
          <a:xfrm>
            <a:off x="2428156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E8320FEB-38F2-EC4A-87DB-09E29882C509}"/>
              </a:ext>
            </a:extLst>
          </p:cNvPr>
          <p:cNvSpPr/>
          <p:nvPr/>
        </p:nvSpPr>
        <p:spPr>
          <a:xfrm>
            <a:off x="2426116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角丸四角形 108">
            <a:extLst>
              <a:ext uri="{FF2B5EF4-FFF2-40B4-BE49-F238E27FC236}">
                <a16:creationId xmlns:a16="http://schemas.microsoft.com/office/drawing/2014/main" id="{EB605221-9261-804D-AAFC-84B238B3F937}"/>
              </a:ext>
            </a:extLst>
          </p:cNvPr>
          <p:cNvSpPr/>
          <p:nvPr/>
        </p:nvSpPr>
        <p:spPr>
          <a:xfrm>
            <a:off x="2426116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21B7FA78-A174-DA41-8432-661CD59286EF}"/>
              </a:ext>
            </a:extLst>
          </p:cNvPr>
          <p:cNvSpPr/>
          <p:nvPr/>
        </p:nvSpPr>
        <p:spPr>
          <a:xfrm>
            <a:off x="2426116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90039C4E-C6D0-114B-A5D3-2BE2FEADAAE4}"/>
              </a:ext>
            </a:extLst>
          </p:cNvPr>
          <p:cNvSpPr/>
          <p:nvPr/>
        </p:nvSpPr>
        <p:spPr>
          <a:xfrm>
            <a:off x="4689194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角丸四角形 111">
            <a:extLst>
              <a:ext uri="{FF2B5EF4-FFF2-40B4-BE49-F238E27FC236}">
                <a16:creationId xmlns:a16="http://schemas.microsoft.com/office/drawing/2014/main" id="{92F14C95-9032-AE4A-81E6-32625535915E}"/>
              </a:ext>
            </a:extLst>
          </p:cNvPr>
          <p:cNvSpPr/>
          <p:nvPr/>
        </p:nvSpPr>
        <p:spPr>
          <a:xfrm>
            <a:off x="4689194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角丸四角形 112">
            <a:extLst>
              <a:ext uri="{FF2B5EF4-FFF2-40B4-BE49-F238E27FC236}">
                <a16:creationId xmlns:a16="http://schemas.microsoft.com/office/drawing/2014/main" id="{E100AD7B-86AC-0E4E-9A3A-9A7D570BD93E}"/>
              </a:ext>
            </a:extLst>
          </p:cNvPr>
          <p:cNvSpPr/>
          <p:nvPr/>
        </p:nvSpPr>
        <p:spPr>
          <a:xfrm>
            <a:off x="4689194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93244785-F1BD-1C43-BC26-6544294067DD}"/>
              </a:ext>
            </a:extLst>
          </p:cNvPr>
          <p:cNvSpPr/>
          <p:nvPr/>
        </p:nvSpPr>
        <p:spPr>
          <a:xfrm>
            <a:off x="4687154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EB8FD9BB-ED85-B44F-804C-6980995566A4}"/>
              </a:ext>
            </a:extLst>
          </p:cNvPr>
          <p:cNvSpPr/>
          <p:nvPr/>
        </p:nvSpPr>
        <p:spPr>
          <a:xfrm>
            <a:off x="4687154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115">
            <a:extLst>
              <a:ext uri="{FF2B5EF4-FFF2-40B4-BE49-F238E27FC236}">
                <a16:creationId xmlns:a16="http://schemas.microsoft.com/office/drawing/2014/main" id="{54AB2513-388A-FC42-B311-D96C4626DBF0}"/>
              </a:ext>
            </a:extLst>
          </p:cNvPr>
          <p:cNvSpPr/>
          <p:nvPr/>
        </p:nvSpPr>
        <p:spPr>
          <a:xfrm>
            <a:off x="4687154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角丸四角形 116">
            <a:extLst>
              <a:ext uri="{FF2B5EF4-FFF2-40B4-BE49-F238E27FC236}">
                <a16:creationId xmlns:a16="http://schemas.microsoft.com/office/drawing/2014/main" id="{581A85E7-DA64-4442-BCB3-4A1A03748C47}"/>
              </a:ext>
            </a:extLst>
          </p:cNvPr>
          <p:cNvSpPr/>
          <p:nvPr/>
        </p:nvSpPr>
        <p:spPr>
          <a:xfrm>
            <a:off x="6950828" y="578590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角丸四角形 117">
            <a:extLst>
              <a:ext uri="{FF2B5EF4-FFF2-40B4-BE49-F238E27FC236}">
                <a16:creationId xmlns:a16="http://schemas.microsoft.com/office/drawing/2014/main" id="{C79C5C8C-F532-134B-972B-14EC0AEDB57E}"/>
              </a:ext>
            </a:extLst>
          </p:cNvPr>
          <p:cNvSpPr/>
          <p:nvPr/>
        </p:nvSpPr>
        <p:spPr>
          <a:xfrm>
            <a:off x="6950828" y="960980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>
            <a:extLst>
              <a:ext uri="{FF2B5EF4-FFF2-40B4-BE49-F238E27FC236}">
                <a16:creationId xmlns:a16="http://schemas.microsoft.com/office/drawing/2014/main" id="{3112E5C1-B0E7-7F46-8D63-B7D546D43DA8}"/>
              </a:ext>
            </a:extLst>
          </p:cNvPr>
          <p:cNvSpPr/>
          <p:nvPr/>
        </p:nvSpPr>
        <p:spPr>
          <a:xfrm>
            <a:off x="6950828" y="1757684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角丸四角形 119">
            <a:extLst>
              <a:ext uri="{FF2B5EF4-FFF2-40B4-BE49-F238E27FC236}">
                <a16:creationId xmlns:a16="http://schemas.microsoft.com/office/drawing/2014/main" id="{FA228593-58AB-6B49-91FF-ED5E380ADCF4}"/>
              </a:ext>
            </a:extLst>
          </p:cNvPr>
          <p:cNvSpPr/>
          <p:nvPr/>
        </p:nvSpPr>
        <p:spPr>
          <a:xfrm>
            <a:off x="6948788" y="3746589"/>
            <a:ext cx="2016870" cy="320044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B974A403-623D-AD49-B0E3-5C5CB00FABF0}"/>
              </a:ext>
            </a:extLst>
          </p:cNvPr>
          <p:cNvSpPr/>
          <p:nvPr/>
        </p:nvSpPr>
        <p:spPr>
          <a:xfrm>
            <a:off x="6948788" y="4128979"/>
            <a:ext cx="2016870" cy="734358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角丸四角形 121">
            <a:extLst>
              <a:ext uri="{FF2B5EF4-FFF2-40B4-BE49-F238E27FC236}">
                <a16:creationId xmlns:a16="http://schemas.microsoft.com/office/drawing/2014/main" id="{753015AA-F375-F342-8E56-BC218803C0C3}"/>
              </a:ext>
            </a:extLst>
          </p:cNvPr>
          <p:cNvSpPr/>
          <p:nvPr/>
        </p:nvSpPr>
        <p:spPr>
          <a:xfrm>
            <a:off x="6948788" y="4925683"/>
            <a:ext cx="2016870" cy="1813235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FB0EA86-5B31-7147-8711-89AB10427F09}"/>
              </a:ext>
            </a:extLst>
          </p:cNvPr>
          <p:cNvSpPr txBox="1"/>
          <p:nvPr/>
        </p:nvSpPr>
        <p:spPr>
          <a:xfrm>
            <a:off x="204485" y="637024"/>
            <a:ext cx="1330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17. Privacy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7DE12CE-0920-BF4D-93BD-C7BCA6277B73}"/>
              </a:ext>
            </a:extLst>
          </p:cNvPr>
          <p:cNvSpPr txBox="1"/>
          <p:nvPr/>
        </p:nvSpPr>
        <p:spPr>
          <a:xfrm>
            <a:off x="155625" y="1795579"/>
            <a:ext cx="217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User data disclosure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User/device location disclosure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Differential privacy 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298924-0346-4247-88FA-F620F3977F60}"/>
              </a:ext>
            </a:extLst>
          </p:cNvPr>
          <p:cNvSpPr txBox="1"/>
          <p:nvPr/>
        </p:nvSpPr>
        <p:spPr>
          <a:xfrm>
            <a:off x="155626" y="998829"/>
            <a:ext cx="20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The user's privacy information is stored in the information acquired by devices and the information held by the devices.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E2161F6-7F8E-794F-8E86-23477D23AD4E}"/>
              </a:ext>
            </a:extLst>
          </p:cNvPr>
          <p:cNvSpPr txBox="1"/>
          <p:nvPr/>
        </p:nvSpPr>
        <p:spPr>
          <a:xfrm>
            <a:off x="2485880" y="597925"/>
            <a:ext cx="2021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18. Hardware (Sensors)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02BF372-EC82-DB4A-8F58-4A7466B02B54}"/>
              </a:ext>
            </a:extLst>
          </p:cNvPr>
          <p:cNvSpPr txBox="1"/>
          <p:nvPr/>
        </p:nvSpPr>
        <p:spPr>
          <a:xfrm>
            <a:off x="2437021" y="1777420"/>
            <a:ext cx="207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Vulnerability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Sensing Environment Manipulation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Tampering (Physically) </a:t>
            </a:r>
          </a:p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- Damage (Physically) 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D12F40F-1D5E-DA4B-9939-BB155113FCF6}"/>
              </a:ext>
            </a:extLst>
          </p:cNvPr>
          <p:cNvSpPr txBox="1"/>
          <p:nvPr/>
        </p:nvSpPr>
        <p:spPr>
          <a:xfrm>
            <a:off x="2437022" y="980670"/>
            <a:ext cx="207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It may be possible to physically access and operate the sensors and its surrounding environment.</a:t>
            </a:r>
            <a:endParaRPr lang="ja-JP" altLang="en-US" sz="900">
              <a:latin typeface="Helvetica Regular" pitchFamily="2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5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2531974" y="5776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Attack Surface Cards (Back)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AF4498-96B6-4E4C-912D-894AE4A18ABC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33081867-E03E-5B42-B242-3284E623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" y="1296226"/>
            <a:ext cx="2055479" cy="205547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DABFF-EBCE-7349-8C63-D700AE5D5F98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34B11CB4-C47F-944D-939E-CCC1986D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3" y="1296679"/>
            <a:ext cx="2055479" cy="205547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38986FF-6804-B048-9359-FA2760DFAFE0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0845AF9-01F9-2C40-B569-C6E5E1BF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07" y="1306116"/>
            <a:ext cx="2055479" cy="2055479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53269E8-3F88-7E43-9791-A4B16923C0A4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7082A05C-4EF5-0549-88E3-6EA83FB6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64" y="1306116"/>
            <a:ext cx="2055479" cy="2055479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CBE0D29-00F9-5E48-BFA9-CC11CACFA127}"/>
              </a:ext>
            </a:extLst>
          </p:cNvPr>
          <p:cNvSpPr/>
          <p:nvPr/>
        </p:nvSpPr>
        <p:spPr>
          <a:xfrm>
            <a:off x="29192" y="365875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75D17388-B299-964D-97EA-C809E6B6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" y="4464226"/>
            <a:ext cx="2055479" cy="2055479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F93CD5-2367-E947-8EA8-513C365B067B}"/>
              </a:ext>
            </a:extLst>
          </p:cNvPr>
          <p:cNvSpPr/>
          <p:nvPr/>
        </p:nvSpPr>
        <p:spPr>
          <a:xfrm>
            <a:off x="2301273" y="3659207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C0DB2097-95B3-6340-B835-5A3B46C6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33" y="4464679"/>
            <a:ext cx="2055479" cy="2055479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6BCCCB1-A6F0-B84F-8B6D-618D24B1EFCF}"/>
              </a:ext>
            </a:extLst>
          </p:cNvPr>
          <p:cNvSpPr/>
          <p:nvPr/>
        </p:nvSpPr>
        <p:spPr>
          <a:xfrm>
            <a:off x="4564947" y="3668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D3C660BA-3BEB-454C-AC2C-C735BB11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07" y="4474116"/>
            <a:ext cx="2055479" cy="2055479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CB41D7C-1041-1A49-9424-B0C48E1868FC}"/>
              </a:ext>
            </a:extLst>
          </p:cNvPr>
          <p:cNvSpPr/>
          <p:nvPr/>
        </p:nvSpPr>
        <p:spPr>
          <a:xfrm>
            <a:off x="6841804" y="3668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Attack Surface</a:t>
            </a:r>
          </a:p>
          <a:p>
            <a:pPr algn="ctr"/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Helvetica Regular" pitchFamily="2" charset="0"/>
                <a:ea typeface="MS PGothic" charset="-128"/>
                <a:cs typeface="Times New Roman" panose="02020603050405020304" pitchFamily="18" charset="0"/>
              </a:rPr>
              <a:t>(OWASP)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EF7C2E3C-78EC-DC45-BF5F-00126DCC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64" y="4474116"/>
            <a:ext cx="2055479" cy="20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2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72888</TotalTime>
  <Words>1074</Words>
  <Application>Microsoft Macintosh PowerPoint</Application>
  <PresentationFormat>画面に合わせる (4:3)</PresentationFormat>
  <Paragraphs>230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MS PGothic</vt:lpstr>
      <vt:lpstr>游ゴシック</vt:lpstr>
      <vt:lpstr>游ゴシック</vt:lpstr>
      <vt:lpstr>游ゴシック Light</vt:lpstr>
      <vt:lpstr>Arial</vt:lpstr>
      <vt:lpstr>Calibri</vt:lpstr>
      <vt:lpstr>Calibri Light</vt:lpstr>
      <vt:lpstr>Helvetica</vt:lpstr>
      <vt:lpstr>Helvetica Regular</vt:lpstr>
      <vt:lpstr>Times New Roman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407</cp:revision>
  <cp:lastPrinted>2017-09-10T13:56:28Z</cp:lastPrinted>
  <dcterms:created xsi:type="dcterms:W3CDTF">2017-04-24T01:48:29Z</dcterms:created>
  <dcterms:modified xsi:type="dcterms:W3CDTF">2019-01-28T00:09:29Z</dcterms:modified>
</cp:coreProperties>
</file>