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20"/>
  </p:notesMasterIdLst>
  <p:handoutMasterIdLst>
    <p:handoutMasterId r:id="rId21"/>
  </p:handoutMasterIdLst>
  <p:sldIdLst>
    <p:sldId id="451" r:id="rId2"/>
    <p:sldId id="497" r:id="rId3"/>
    <p:sldId id="532" r:id="rId4"/>
    <p:sldId id="541" r:id="rId5"/>
    <p:sldId id="533" r:id="rId6"/>
    <p:sldId id="542" r:id="rId7"/>
    <p:sldId id="534" r:id="rId8"/>
    <p:sldId id="543" r:id="rId9"/>
    <p:sldId id="535" r:id="rId10"/>
    <p:sldId id="544" r:id="rId11"/>
    <p:sldId id="536" r:id="rId12"/>
    <p:sldId id="545" r:id="rId13"/>
    <p:sldId id="537" r:id="rId14"/>
    <p:sldId id="546" r:id="rId15"/>
    <p:sldId id="538" r:id="rId16"/>
    <p:sldId id="547" r:id="rId17"/>
    <p:sldId id="539" r:id="rId18"/>
    <p:sldId id="548"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C1E3F0"/>
    <a:srgbClr val="BF9000"/>
    <a:srgbClr val="FFF2CC"/>
    <a:srgbClr val="FFE7F6"/>
    <a:srgbClr val="F7D5F7"/>
    <a:srgbClr val="F7E0D7"/>
    <a:srgbClr val="FF04C1"/>
    <a:srgbClr val="FFC1F3"/>
    <a:srgbClr val="FFA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2"/>
    <p:restoredTop sz="77006"/>
  </p:normalViewPr>
  <p:slideViewPr>
    <p:cSldViewPr snapToGrid="0" snapToObjects="1">
      <p:cViewPr>
        <p:scale>
          <a:sx n="88" d="100"/>
          <a:sy n="88" d="100"/>
        </p:scale>
        <p:origin x="3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389202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10</a:t>
            </a:fld>
            <a:endParaRPr kumimoji="1" lang="ja-JP" altLang="en-US"/>
          </a:p>
        </p:txBody>
      </p:sp>
    </p:spTree>
    <p:extLst>
      <p:ext uri="{BB962C8B-B14F-4D97-AF65-F5344CB8AC3E}">
        <p14:creationId xmlns:p14="http://schemas.microsoft.com/office/powerpoint/2010/main" val="1675534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11</a:t>
            </a:fld>
            <a:endParaRPr kumimoji="1" lang="ja-JP" altLang="en-US"/>
          </a:p>
        </p:txBody>
      </p:sp>
    </p:spTree>
    <p:extLst>
      <p:ext uri="{BB962C8B-B14F-4D97-AF65-F5344CB8AC3E}">
        <p14:creationId xmlns:p14="http://schemas.microsoft.com/office/powerpoint/2010/main" val="3941233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12</a:t>
            </a:fld>
            <a:endParaRPr kumimoji="1" lang="ja-JP" altLang="en-US"/>
          </a:p>
        </p:txBody>
      </p:sp>
    </p:spTree>
    <p:extLst>
      <p:ext uri="{BB962C8B-B14F-4D97-AF65-F5344CB8AC3E}">
        <p14:creationId xmlns:p14="http://schemas.microsoft.com/office/powerpoint/2010/main" val="1786685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13</a:t>
            </a:fld>
            <a:endParaRPr kumimoji="1" lang="ja-JP" altLang="en-US"/>
          </a:p>
        </p:txBody>
      </p:sp>
    </p:spTree>
    <p:extLst>
      <p:ext uri="{BB962C8B-B14F-4D97-AF65-F5344CB8AC3E}">
        <p14:creationId xmlns:p14="http://schemas.microsoft.com/office/powerpoint/2010/main" val="2457996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14</a:t>
            </a:fld>
            <a:endParaRPr kumimoji="1" lang="ja-JP" altLang="en-US"/>
          </a:p>
        </p:txBody>
      </p:sp>
    </p:spTree>
    <p:extLst>
      <p:ext uri="{BB962C8B-B14F-4D97-AF65-F5344CB8AC3E}">
        <p14:creationId xmlns:p14="http://schemas.microsoft.com/office/powerpoint/2010/main" val="1434868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15</a:t>
            </a:fld>
            <a:endParaRPr kumimoji="1" lang="ja-JP" altLang="en-US"/>
          </a:p>
        </p:txBody>
      </p:sp>
    </p:spTree>
    <p:extLst>
      <p:ext uri="{BB962C8B-B14F-4D97-AF65-F5344CB8AC3E}">
        <p14:creationId xmlns:p14="http://schemas.microsoft.com/office/powerpoint/2010/main" val="459070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16</a:t>
            </a:fld>
            <a:endParaRPr kumimoji="1" lang="ja-JP" altLang="en-US"/>
          </a:p>
        </p:txBody>
      </p:sp>
    </p:spTree>
    <p:extLst>
      <p:ext uri="{BB962C8B-B14F-4D97-AF65-F5344CB8AC3E}">
        <p14:creationId xmlns:p14="http://schemas.microsoft.com/office/powerpoint/2010/main" val="3060771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17</a:t>
            </a:fld>
            <a:endParaRPr kumimoji="1" lang="ja-JP" altLang="en-US"/>
          </a:p>
        </p:txBody>
      </p:sp>
    </p:spTree>
    <p:extLst>
      <p:ext uri="{BB962C8B-B14F-4D97-AF65-F5344CB8AC3E}">
        <p14:creationId xmlns:p14="http://schemas.microsoft.com/office/powerpoint/2010/main" val="3498362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18</a:t>
            </a:fld>
            <a:endParaRPr kumimoji="1" lang="ja-JP" altLang="en-US"/>
          </a:p>
        </p:txBody>
      </p:sp>
    </p:spTree>
    <p:extLst>
      <p:ext uri="{BB962C8B-B14F-4D97-AF65-F5344CB8AC3E}">
        <p14:creationId xmlns:p14="http://schemas.microsoft.com/office/powerpoint/2010/main" val="3034596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186411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2902287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104116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2498571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1265717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7</a:t>
            </a:fld>
            <a:endParaRPr kumimoji="1" lang="ja-JP" altLang="en-US"/>
          </a:p>
        </p:txBody>
      </p:sp>
    </p:spTree>
    <p:extLst>
      <p:ext uri="{BB962C8B-B14F-4D97-AF65-F5344CB8AC3E}">
        <p14:creationId xmlns:p14="http://schemas.microsoft.com/office/powerpoint/2010/main" val="266049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8</a:t>
            </a:fld>
            <a:endParaRPr kumimoji="1" lang="ja-JP" altLang="en-US"/>
          </a:p>
        </p:txBody>
      </p:sp>
    </p:spTree>
    <p:extLst>
      <p:ext uri="{BB962C8B-B14F-4D97-AF65-F5344CB8AC3E}">
        <p14:creationId xmlns:p14="http://schemas.microsoft.com/office/powerpoint/2010/main" val="4189637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9</a:t>
            </a:fld>
            <a:endParaRPr kumimoji="1" lang="ja-JP" altLang="en-US"/>
          </a:p>
        </p:txBody>
      </p:sp>
    </p:spTree>
    <p:extLst>
      <p:ext uri="{BB962C8B-B14F-4D97-AF65-F5344CB8AC3E}">
        <p14:creationId xmlns:p14="http://schemas.microsoft.com/office/powerpoint/2010/main" val="774844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54045" y="5776"/>
            <a:ext cx="426270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Front</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E859A721-FB9B-1343-87E3-985B1E606F29}"/>
              </a:ext>
            </a:extLst>
          </p:cNvPr>
          <p:cNvSpPr txBox="1"/>
          <p:nvPr/>
        </p:nvSpPr>
        <p:spPr>
          <a:xfrm>
            <a:off x="166940" y="647398"/>
            <a:ext cx="1978665"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GP-TM-01</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Hardware security </a:t>
            </a:r>
          </a:p>
        </p:txBody>
      </p:sp>
      <p:sp>
        <p:nvSpPr>
          <p:cNvPr id="91" name="テキスト ボックス 90">
            <a:extLst>
              <a:ext uri="{FF2B5EF4-FFF2-40B4-BE49-F238E27FC236}">
                <a16:creationId xmlns:a16="http://schemas.microsoft.com/office/drawing/2014/main" id="{C285BCD0-ABE7-334B-8A37-8FF29B7E386E}"/>
              </a:ext>
            </a:extLst>
          </p:cNvPr>
          <p:cNvSpPr txBox="1"/>
          <p:nvPr/>
        </p:nvSpPr>
        <p:spPr>
          <a:xfrm>
            <a:off x="186609" y="2966928"/>
            <a:ext cx="1911853"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Physical attacks</a:t>
            </a:r>
          </a:p>
          <a:p>
            <a:r>
              <a:rPr lang="en-US" altLang="ja-JP" sz="900" dirty="0">
                <a:latin typeface="Helvetica Regular" pitchFamily="2" charset="0"/>
                <a:ea typeface="MS PGothic" charset="-128"/>
                <a:cs typeface="Times New Roman" panose="02020603050405020304" pitchFamily="18" charset="0"/>
              </a:rPr>
              <a:t>- Disasters, - Outages </a:t>
            </a:r>
          </a:p>
        </p:txBody>
      </p:sp>
      <p:sp>
        <p:nvSpPr>
          <p:cNvPr id="93" name="テキスト ボックス 92">
            <a:extLst>
              <a:ext uri="{FF2B5EF4-FFF2-40B4-BE49-F238E27FC236}">
                <a16:creationId xmlns:a16="http://schemas.microsoft.com/office/drawing/2014/main" id="{4AC657CB-348F-6E4C-9EFC-D00497DE5472}"/>
              </a:ext>
            </a:extLst>
          </p:cNvPr>
          <p:cNvSpPr txBox="1"/>
          <p:nvPr/>
        </p:nvSpPr>
        <p:spPr>
          <a:xfrm>
            <a:off x="163313" y="1307937"/>
            <a:ext cx="2068431"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Employ a hardware-based immutable root of trust. The Hardware Root of Trust is a trusted hardware component which receives control at power-on. </a:t>
            </a:r>
          </a:p>
        </p:txBody>
      </p:sp>
      <p:sp>
        <p:nvSpPr>
          <p:cNvPr id="95" name="テキスト ボックス 94">
            <a:extLst>
              <a:ext uri="{FF2B5EF4-FFF2-40B4-BE49-F238E27FC236}">
                <a16:creationId xmlns:a16="http://schemas.microsoft.com/office/drawing/2014/main" id="{DE00CC29-59C1-CD43-844B-9A3EB2CB2D48}"/>
              </a:ext>
            </a:extLst>
          </p:cNvPr>
          <p:cNvSpPr txBox="1"/>
          <p:nvPr/>
        </p:nvSpPr>
        <p:spPr>
          <a:xfrm>
            <a:off x="2430572" y="1262622"/>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hardware that incorporates security features to strengthen the protection and integrity of the device.</a:t>
            </a:r>
          </a:p>
          <a:p>
            <a:r>
              <a:rPr lang="en-US" altLang="ja-JP" sz="900" dirty="0">
                <a:latin typeface="Helvetica Regular" pitchFamily="2" charset="0"/>
                <a:ea typeface="MS PGothic" charset="-128"/>
                <a:cs typeface="Times New Roman" panose="02020603050405020304" pitchFamily="18" charset="0"/>
              </a:rPr>
              <a:t> - Random Number Generation</a:t>
            </a:r>
          </a:p>
          <a:p>
            <a:r>
              <a:rPr lang="en-US" altLang="ja-JP" sz="900" dirty="0">
                <a:latin typeface="Helvetica Regular" pitchFamily="2" charset="0"/>
                <a:ea typeface="MS PGothic" charset="-128"/>
                <a:cs typeface="Times New Roman" panose="02020603050405020304" pitchFamily="18" charset="0"/>
              </a:rPr>
              <a:t> - Tamper detection</a:t>
            </a:r>
          </a:p>
          <a:p>
            <a:r>
              <a:rPr lang="en-US" altLang="ja-JP" sz="900" dirty="0">
                <a:latin typeface="Helvetica Regular" pitchFamily="2" charset="0"/>
                <a:ea typeface="MS PGothic" charset="-128"/>
                <a:cs typeface="Times New Roman" panose="02020603050405020304" pitchFamily="18" charset="0"/>
              </a:rPr>
              <a:t> - TEE (Trusted Execution Environment</a:t>
            </a:r>
            <a:r>
              <a:rPr lang="ja-JP" altLang="en-US" sz="900">
                <a:latin typeface="Helvetica Regular" pitchFamily="2" charset="0"/>
                <a:ea typeface="MS PGothic" charset="-128"/>
                <a:cs typeface="Times New Roman" panose="02020603050405020304" pitchFamily="18" charset="0"/>
              </a:rPr>
              <a:t>）</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a:t>
            </a:r>
          </a:p>
        </p:txBody>
      </p:sp>
      <p:sp>
        <p:nvSpPr>
          <p:cNvPr id="97" name="テキスト ボックス 96">
            <a:extLst>
              <a:ext uri="{FF2B5EF4-FFF2-40B4-BE49-F238E27FC236}">
                <a16:creationId xmlns:a16="http://schemas.microsoft.com/office/drawing/2014/main" id="{37C1CF16-523C-5C43-83E3-467B22F58951}"/>
              </a:ext>
            </a:extLst>
          </p:cNvPr>
          <p:cNvSpPr txBox="1"/>
          <p:nvPr/>
        </p:nvSpPr>
        <p:spPr>
          <a:xfrm>
            <a:off x="2434199" y="641839"/>
            <a:ext cx="1978665"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GP-TM-02</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Hardware security </a:t>
            </a:r>
          </a:p>
        </p:txBody>
      </p:sp>
      <p:sp>
        <p:nvSpPr>
          <p:cNvPr id="99" name="テキスト ボックス 98">
            <a:extLst>
              <a:ext uri="{FF2B5EF4-FFF2-40B4-BE49-F238E27FC236}">
                <a16:creationId xmlns:a16="http://schemas.microsoft.com/office/drawing/2014/main" id="{2D49C532-7225-E543-A211-61A762EC1E63}"/>
              </a:ext>
            </a:extLst>
          </p:cNvPr>
          <p:cNvSpPr txBox="1"/>
          <p:nvPr/>
        </p:nvSpPr>
        <p:spPr>
          <a:xfrm>
            <a:off x="2453868" y="2961369"/>
            <a:ext cx="1911853"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Physical attacks</a:t>
            </a:r>
          </a:p>
          <a:p>
            <a:r>
              <a:rPr lang="en-US" altLang="ja-JP" sz="900" dirty="0">
                <a:latin typeface="Helvetica Regular" pitchFamily="2" charset="0"/>
                <a:ea typeface="MS PGothic" charset="-128"/>
                <a:cs typeface="Times New Roman" panose="02020603050405020304" pitchFamily="18" charset="0"/>
              </a:rPr>
              <a:t>- Disasters, - Outages </a:t>
            </a:r>
          </a:p>
        </p:txBody>
      </p:sp>
      <p:sp>
        <p:nvSpPr>
          <p:cNvPr id="100" name="テキスト ボックス 99">
            <a:extLst>
              <a:ext uri="{FF2B5EF4-FFF2-40B4-BE49-F238E27FC236}">
                <a16:creationId xmlns:a16="http://schemas.microsoft.com/office/drawing/2014/main" id="{94DB2A74-F88A-144B-9296-6212D8FD51D8}"/>
              </a:ext>
            </a:extLst>
          </p:cNvPr>
          <p:cNvSpPr txBox="1"/>
          <p:nvPr/>
        </p:nvSpPr>
        <p:spPr>
          <a:xfrm>
            <a:off x="4665192" y="656709"/>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GP-TM-03 </a:t>
            </a:r>
            <a:r>
              <a:rPr lang="en-US" altLang="ja-JP" sz="1050" dirty="0">
                <a:latin typeface="Helvetica Regular" pitchFamily="2" charset="0"/>
                <a:ea typeface="MS PGothic" charset="-128"/>
                <a:cs typeface="Times New Roman" panose="02020603050405020304" pitchFamily="18" charset="0"/>
              </a:rPr>
              <a:t>Trust and Integrity Management </a:t>
            </a:r>
          </a:p>
        </p:txBody>
      </p:sp>
      <p:sp>
        <p:nvSpPr>
          <p:cNvPr id="101" name="テキスト ボックス 100">
            <a:extLst>
              <a:ext uri="{FF2B5EF4-FFF2-40B4-BE49-F238E27FC236}">
                <a16:creationId xmlns:a16="http://schemas.microsoft.com/office/drawing/2014/main" id="{8A1FA60E-E0E5-564F-BC63-BF0643F1408F}"/>
              </a:ext>
            </a:extLst>
          </p:cNvPr>
          <p:cNvSpPr txBox="1"/>
          <p:nvPr/>
        </p:nvSpPr>
        <p:spPr>
          <a:xfrm>
            <a:off x="4661565" y="1337126"/>
            <a:ext cx="2076744"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boot process initializes the main hardware components, and starts the operating system. </a:t>
            </a:r>
          </a:p>
        </p:txBody>
      </p:sp>
      <p:sp>
        <p:nvSpPr>
          <p:cNvPr id="102" name="テキスト ボックス 101">
            <a:extLst>
              <a:ext uri="{FF2B5EF4-FFF2-40B4-BE49-F238E27FC236}">
                <a16:creationId xmlns:a16="http://schemas.microsoft.com/office/drawing/2014/main" id="{DA709D1C-569C-C44A-8D85-972BA7F667E5}"/>
              </a:ext>
            </a:extLst>
          </p:cNvPr>
          <p:cNvSpPr txBox="1"/>
          <p:nvPr/>
        </p:nvSpPr>
        <p:spPr>
          <a:xfrm>
            <a:off x="4684861" y="2956361"/>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Outages </a:t>
            </a:r>
          </a:p>
        </p:txBody>
      </p:sp>
      <p:sp>
        <p:nvSpPr>
          <p:cNvPr id="103" name="テキスト ボックス 102">
            <a:extLst>
              <a:ext uri="{FF2B5EF4-FFF2-40B4-BE49-F238E27FC236}">
                <a16:creationId xmlns:a16="http://schemas.microsoft.com/office/drawing/2014/main" id="{3699E77C-BFB7-1549-B809-2A43414FC81A}"/>
              </a:ext>
            </a:extLst>
          </p:cNvPr>
          <p:cNvSpPr txBox="1"/>
          <p:nvPr/>
        </p:nvSpPr>
        <p:spPr>
          <a:xfrm>
            <a:off x="6918555" y="1242744"/>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Sign code cryptographically to ensure it has not been tampered with after being signed as safe for the device, and implement run-time protection and secure execution monitoring to be sure malicious attacks do not overwrite code after it is loaded. </a:t>
            </a:r>
          </a:p>
        </p:txBody>
      </p:sp>
      <p:sp>
        <p:nvSpPr>
          <p:cNvPr id="104" name="テキスト ボックス 103">
            <a:extLst>
              <a:ext uri="{FF2B5EF4-FFF2-40B4-BE49-F238E27FC236}">
                <a16:creationId xmlns:a16="http://schemas.microsoft.com/office/drawing/2014/main" id="{9E3BDF48-FB1A-C34B-856E-586F905E78D7}"/>
              </a:ext>
            </a:extLst>
          </p:cNvPr>
          <p:cNvSpPr txBox="1"/>
          <p:nvPr/>
        </p:nvSpPr>
        <p:spPr>
          <a:xfrm>
            <a:off x="6922182" y="641839"/>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GP-TM-04 </a:t>
            </a:r>
            <a:r>
              <a:rPr lang="en-US" altLang="ja-JP" sz="1050" dirty="0">
                <a:latin typeface="Helvetica Regular" pitchFamily="2" charset="0"/>
                <a:ea typeface="MS PGothic" charset="-128"/>
                <a:cs typeface="Times New Roman" panose="02020603050405020304" pitchFamily="18" charset="0"/>
              </a:rPr>
              <a:t>Trust and Integrity Management </a:t>
            </a:r>
          </a:p>
        </p:txBody>
      </p:sp>
      <p:sp>
        <p:nvSpPr>
          <p:cNvPr id="105" name="テキスト ボックス 104">
            <a:extLst>
              <a:ext uri="{FF2B5EF4-FFF2-40B4-BE49-F238E27FC236}">
                <a16:creationId xmlns:a16="http://schemas.microsoft.com/office/drawing/2014/main" id="{B8CA7917-0325-3449-AAFB-2CB39F125EBD}"/>
              </a:ext>
            </a:extLst>
          </p:cNvPr>
          <p:cNvSpPr txBox="1"/>
          <p:nvPr/>
        </p:nvSpPr>
        <p:spPr>
          <a:xfrm>
            <a:off x="6941851" y="2941491"/>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 Hijacking </a:t>
            </a:r>
          </a:p>
        </p:txBody>
      </p:sp>
      <p:sp>
        <p:nvSpPr>
          <p:cNvPr id="106" name="テキスト ボックス 105">
            <a:extLst>
              <a:ext uri="{FF2B5EF4-FFF2-40B4-BE49-F238E27FC236}">
                <a16:creationId xmlns:a16="http://schemas.microsoft.com/office/drawing/2014/main" id="{AAB04AEE-FED2-F845-BE14-6EB9133DFD0A}"/>
              </a:ext>
            </a:extLst>
          </p:cNvPr>
          <p:cNvSpPr txBox="1"/>
          <p:nvPr/>
        </p:nvSpPr>
        <p:spPr>
          <a:xfrm>
            <a:off x="129024" y="4453651"/>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Control the installation of software on operational systems, to prevent unauthenticated software and files being loaded onto it. </a:t>
            </a:r>
          </a:p>
        </p:txBody>
      </p:sp>
      <p:sp>
        <p:nvSpPr>
          <p:cNvPr id="107" name="テキスト ボックス 106">
            <a:extLst>
              <a:ext uri="{FF2B5EF4-FFF2-40B4-BE49-F238E27FC236}">
                <a16:creationId xmlns:a16="http://schemas.microsoft.com/office/drawing/2014/main" id="{7575629F-B563-244A-AFA6-97BBF0E1E1A7}"/>
              </a:ext>
            </a:extLst>
          </p:cNvPr>
          <p:cNvSpPr txBox="1"/>
          <p:nvPr/>
        </p:nvSpPr>
        <p:spPr>
          <a:xfrm>
            <a:off x="132651" y="3799738"/>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GP-TM-05 </a:t>
            </a:r>
            <a:r>
              <a:rPr lang="en-US" altLang="ja-JP" sz="1050" dirty="0">
                <a:latin typeface="Helvetica Regular" pitchFamily="2" charset="0"/>
                <a:ea typeface="MS PGothic" charset="-128"/>
                <a:cs typeface="Times New Roman" panose="02020603050405020304" pitchFamily="18" charset="0"/>
              </a:rPr>
              <a:t>Trust and Integrity Management </a:t>
            </a:r>
          </a:p>
        </p:txBody>
      </p:sp>
      <p:sp>
        <p:nvSpPr>
          <p:cNvPr id="108" name="テキスト ボックス 107">
            <a:extLst>
              <a:ext uri="{FF2B5EF4-FFF2-40B4-BE49-F238E27FC236}">
                <a16:creationId xmlns:a16="http://schemas.microsoft.com/office/drawing/2014/main" id="{05235B5A-0ABF-8A40-A1FD-0D743843EEAE}"/>
              </a:ext>
            </a:extLst>
          </p:cNvPr>
          <p:cNvSpPr txBox="1"/>
          <p:nvPr/>
        </p:nvSpPr>
        <p:spPr>
          <a:xfrm>
            <a:off x="152320" y="6099390"/>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Outages, -Nefarious Activity / Abuse - Eavesdropping / Interception / Hijacking </a:t>
            </a:r>
          </a:p>
        </p:txBody>
      </p:sp>
      <p:sp>
        <p:nvSpPr>
          <p:cNvPr id="109" name="テキスト ボックス 108">
            <a:extLst>
              <a:ext uri="{FF2B5EF4-FFF2-40B4-BE49-F238E27FC236}">
                <a16:creationId xmlns:a16="http://schemas.microsoft.com/office/drawing/2014/main" id="{D76833F8-45C3-2A47-A067-01B2A958223A}"/>
              </a:ext>
            </a:extLst>
          </p:cNvPr>
          <p:cNvSpPr txBox="1"/>
          <p:nvPr/>
        </p:nvSpPr>
        <p:spPr>
          <a:xfrm>
            <a:off x="2430572" y="4456519"/>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Restore Secure State - Enable a system to return to a state that was known to be secure, after a security breach has occurred or if an upgrade has not been successful. </a:t>
            </a:r>
          </a:p>
        </p:txBody>
      </p:sp>
      <p:sp>
        <p:nvSpPr>
          <p:cNvPr id="110" name="テキスト ボックス 109">
            <a:extLst>
              <a:ext uri="{FF2B5EF4-FFF2-40B4-BE49-F238E27FC236}">
                <a16:creationId xmlns:a16="http://schemas.microsoft.com/office/drawing/2014/main" id="{5344C3AA-1F27-FF41-8A97-307F90AB3C00}"/>
              </a:ext>
            </a:extLst>
          </p:cNvPr>
          <p:cNvSpPr txBox="1"/>
          <p:nvPr/>
        </p:nvSpPr>
        <p:spPr>
          <a:xfrm>
            <a:off x="2434199" y="3802606"/>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GP-TM-06 </a:t>
            </a:r>
            <a:r>
              <a:rPr lang="en-US" altLang="ja-JP" sz="1050" dirty="0">
                <a:latin typeface="Helvetica Regular" pitchFamily="2" charset="0"/>
                <a:ea typeface="MS PGothic" charset="-128"/>
                <a:cs typeface="Times New Roman" panose="02020603050405020304" pitchFamily="18" charset="0"/>
              </a:rPr>
              <a:t>Trust and Integrity Management </a:t>
            </a:r>
          </a:p>
        </p:txBody>
      </p:sp>
      <p:sp>
        <p:nvSpPr>
          <p:cNvPr id="111" name="テキスト ボックス 110">
            <a:extLst>
              <a:ext uri="{FF2B5EF4-FFF2-40B4-BE49-F238E27FC236}">
                <a16:creationId xmlns:a16="http://schemas.microsoft.com/office/drawing/2014/main" id="{4610D0AD-51D2-E840-9997-0367CF2CF088}"/>
              </a:ext>
            </a:extLst>
          </p:cNvPr>
          <p:cNvSpPr txBox="1"/>
          <p:nvPr/>
        </p:nvSpPr>
        <p:spPr>
          <a:xfrm>
            <a:off x="2453868" y="6102258"/>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Outages, -Nefarious Activity / Abuse - Eavesdropping / Interception / Hijacking </a:t>
            </a:r>
          </a:p>
        </p:txBody>
      </p:sp>
      <p:sp>
        <p:nvSpPr>
          <p:cNvPr id="112" name="テキスト ボックス 111">
            <a:extLst>
              <a:ext uri="{FF2B5EF4-FFF2-40B4-BE49-F238E27FC236}">
                <a16:creationId xmlns:a16="http://schemas.microsoft.com/office/drawing/2014/main" id="{9B4BF52E-CD75-5346-95D9-6BD4ED56E162}"/>
              </a:ext>
            </a:extLst>
          </p:cNvPr>
          <p:cNvSpPr txBox="1"/>
          <p:nvPr/>
        </p:nvSpPr>
        <p:spPr>
          <a:xfrm>
            <a:off x="4661565" y="4432240"/>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protocols and mechanisms able to represent and manage trust and trust relationships.</a:t>
            </a:r>
          </a:p>
          <a:p>
            <a:r>
              <a:rPr lang="en-US" altLang="ja-JP" sz="900" dirty="0">
                <a:latin typeface="Helvetica Regular" pitchFamily="2" charset="0"/>
                <a:ea typeface="MS PGothic" charset="-128"/>
                <a:cs typeface="Times New Roman" panose="02020603050405020304" pitchFamily="18" charset="0"/>
              </a:rPr>
              <a:t>Each communication channel must be trustworthy to a level commensurate with the security dependencies it supports. </a:t>
            </a:r>
          </a:p>
        </p:txBody>
      </p:sp>
      <p:sp>
        <p:nvSpPr>
          <p:cNvPr id="113" name="テキスト ボックス 112">
            <a:extLst>
              <a:ext uri="{FF2B5EF4-FFF2-40B4-BE49-F238E27FC236}">
                <a16:creationId xmlns:a16="http://schemas.microsoft.com/office/drawing/2014/main" id="{2FFA08C2-E52C-4C4F-A2B3-8B30A2B885FE}"/>
              </a:ext>
            </a:extLst>
          </p:cNvPr>
          <p:cNvSpPr txBox="1"/>
          <p:nvPr/>
        </p:nvSpPr>
        <p:spPr>
          <a:xfrm>
            <a:off x="4665192" y="3824709"/>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GP-TM-07 </a:t>
            </a:r>
            <a:r>
              <a:rPr lang="en-US" altLang="ja-JP" sz="1050" dirty="0">
                <a:latin typeface="Helvetica Regular" pitchFamily="2" charset="0"/>
                <a:ea typeface="MS PGothic" charset="-128"/>
                <a:cs typeface="Times New Roman" panose="02020603050405020304" pitchFamily="18" charset="0"/>
              </a:rPr>
              <a:t>Trust and Integrity Management </a:t>
            </a:r>
          </a:p>
        </p:txBody>
      </p:sp>
      <p:sp>
        <p:nvSpPr>
          <p:cNvPr id="114" name="テキスト ボックス 113">
            <a:extLst>
              <a:ext uri="{FF2B5EF4-FFF2-40B4-BE49-F238E27FC236}">
                <a16:creationId xmlns:a16="http://schemas.microsoft.com/office/drawing/2014/main" id="{4A5D914A-AC7A-8648-8DF1-478548574A3B}"/>
              </a:ext>
            </a:extLst>
          </p:cNvPr>
          <p:cNvSpPr txBox="1"/>
          <p:nvPr/>
        </p:nvSpPr>
        <p:spPr>
          <a:xfrm>
            <a:off x="4684861" y="6124361"/>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 Hijacking </a:t>
            </a:r>
          </a:p>
        </p:txBody>
      </p:sp>
      <p:sp>
        <p:nvSpPr>
          <p:cNvPr id="115" name="テキスト ボックス 114">
            <a:extLst>
              <a:ext uri="{FF2B5EF4-FFF2-40B4-BE49-F238E27FC236}">
                <a16:creationId xmlns:a16="http://schemas.microsoft.com/office/drawing/2014/main" id="{FFA6F115-D315-FE48-997E-A63D672ED2F2}"/>
              </a:ext>
            </a:extLst>
          </p:cNvPr>
          <p:cNvSpPr txBox="1"/>
          <p:nvPr/>
        </p:nvSpPr>
        <p:spPr>
          <a:xfrm>
            <a:off x="6982317" y="3824709"/>
            <a:ext cx="1997473"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GP-TM-08 </a:t>
            </a:r>
            <a:r>
              <a:rPr lang="en-US" altLang="ja-JP" sz="1050" dirty="0">
                <a:latin typeface="Helvetica Regular" pitchFamily="2" charset="0"/>
                <a:ea typeface="MS PGothic" charset="-128"/>
                <a:cs typeface="Times New Roman" panose="02020603050405020304" pitchFamily="18" charset="0"/>
              </a:rPr>
              <a:t>Strong default security and privacy </a:t>
            </a:r>
          </a:p>
        </p:txBody>
      </p:sp>
      <p:sp>
        <p:nvSpPr>
          <p:cNvPr id="116" name="テキスト ボックス 115">
            <a:extLst>
              <a:ext uri="{FF2B5EF4-FFF2-40B4-BE49-F238E27FC236}">
                <a16:creationId xmlns:a16="http://schemas.microsoft.com/office/drawing/2014/main" id="{62B1B68D-DEE1-F343-BD32-C8FC74CA9D96}"/>
              </a:ext>
            </a:extLst>
          </p:cNvPr>
          <p:cNvSpPr txBox="1"/>
          <p:nvPr/>
        </p:nvSpPr>
        <p:spPr>
          <a:xfrm>
            <a:off x="6951454" y="4458372"/>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Enable security by default. Any applicable security features should be enabled by default, and any unused or insecure functionalities should be disabled by default. </a:t>
            </a:r>
          </a:p>
        </p:txBody>
      </p:sp>
      <p:sp>
        <p:nvSpPr>
          <p:cNvPr id="117" name="テキスト ボックス 116">
            <a:extLst>
              <a:ext uri="{FF2B5EF4-FFF2-40B4-BE49-F238E27FC236}">
                <a16:creationId xmlns:a16="http://schemas.microsoft.com/office/drawing/2014/main" id="{E753B441-4F75-3A43-888E-93A170C81A5B}"/>
              </a:ext>
            </a:extLst>
          </p:cNvPr>
          <p:cNvSpPr txBox="1"/>
          <p:nvPr/>
        </p:nvSpPr>
        <p:spPr>
          <a:xfrm>
            <a:off x="6974750" y="6104111"/>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Outages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Failures / Malfunctions </a:t>
            </a:r>
          </a:p>
        </p:txBody>
      </p:sp>
    </p:spTree>
    <p:extLst>
      <p:ext uri="{BB962C8B-B14F-4D97-AF65-F5344CB8AC3E}">
        <p14:creationId xmlns:p14="http://schemas.microsoft.com/office/powerpoint/2010/main" val="337932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382896" y="5776"/>
            <a:ext cx="4204997"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Back</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322105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54045" y="5776"/>
            <a:ext cx="426270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Front</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6A549E8-1CF7-8C48-8A74-C0ED1257EAAE}"/>
              </a:ext>
            </a:extLst>
          </p:cNvPr>
          <p:cNvSpPr txBox="1"/>
          <p:nvPr/>
        </p:nvSpPr>
        <p:spPr>
          <a:xfrm>
            <a:off x="155334" y="1302740"/>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Guarantee data authenticity to enable trustable exchanges (from data emission to data reception - both ways). Data is often stored, cached, and processed by several nodes; not just sent from point A to point B. </a:t>
            </a:r>
          </a:p>
        </p:txBody>
      </p:sp>
      <p:sp>
        <p:nvSpPr>
          <p:cNvPr id="36" name="テキスト ボックス 35">
            <a:extLst>
              <a:ext uri="{FF2B5EF4-FFF2-40B4-BE49-F238E27FC236}">
                <a16:creationId xmlns:a16="http://schemas.microsoft.com/office/drawing/2014/main" id="{A2540499-A69B-BF46-8FFB-DAE6E4ADAA0C}"/>
              </a:ext>
            </a:extLst>
          </p:cNvPr>
          <p:cNvSpPr txBox="1"/>
          <p:nvPr/>
        </p:nvSpPr>
        <p:spPr>
          <a:xfrm>
            <a:off x="158961" y="675331"/>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GP-TM-41 </a:t>
            </a:r>
            <a:r>
              <a:rPr lang="en-US" altLang="ja-JP" sz="1050" dirty="0">
                <a:latin typeface="Helvetica Regular" pitchFamily="2" charset="0"/>
                <a:ea typeface="MS PGothic" charset="-128"/>
                <a:cs typeface="Times New Roman" panose="02020603050405020304" pitchFamily="18" charset="0"/>
              </a:rPr>
              <a:t>Secure and trusted communications </a:t>
            </a:r>
          </a:p>
        </p:txBody>
      </p:sp>
      <p:sp>
        <p:nvSpPr>
          <p:cNvPr id="37" name="テキスト ボックス 36">
            <a:extLst>
              <a:ext uri="{FF2B5EF4-FFF2-40B4-BE49-F238E27FC236}">
                <a16:creationId xmlns:a16="http://schemas.microsoft.com/office/drawing/2014/main" id="{73E8B97E-B971-AA48-9AEC-9461013B113A}"/>
              </a:ext>
            </a:extLst>
          </p:cNvPr>
          <p:cNvSpPr txBox="1"/>
          <p:nvPr/>
        </p:nvSpPr>
        <p:spPr>
          <a:xfrm>
            <a:off x="178630" y="2974983"/>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38" name="テキスト ボックス 37">
            <a:extLst>
              <a:ext uri="{FF2B5EF4-FFF2-40B4-BE49-F238E27FC236}">
                <a16:creationId xmlns:a16="http://schemas.microsoft.com/office/drawing/2014/main" id="{45CBFD87-75A1-D943-85CA-F9240A9F15A8}"/>
              </a:ext>
            </a:extLst>
          </p:cNvPr>
          <p:cNvSpPr txBox="1"/>
          <p:nvPr/>
        </p:nvSpPr>
        <p:spPr>
          <a:xfrm>
            <a:off x="2434709" y="1286908"/>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Do not trust data received and always verify any interconnections. </a:t>
            </a:r>
          </a:p>
          <a:p>
            <a:r>
              <a:rPr lang="en-US" altLang="ja-JP" sz="900" dirty="0">
                <a:latin typeface="Helvetica Regular" pitchFamily="2" charset="0"/>
                <a:ea typeface="MS PGothic" charset="-128"/>
                <a:cs typeface="Times New Roman" panose="02020603050405020304" pitchFamily="18" charset="0"/>
              </a:rPr>
              <a:t>Discover, identify and verify/authenticate the devices connected to the network before trust can be established, and preserve their integrity for trustable solutions and services. </a:t>
            </a:r>
          </a:p>
        </p:txBody>
      </p:sp>
      <p:sp>
        <p:nvSpPr>
          <p:cNvPr id="39" name="テキスト ボックス 38">
            <a:extLst>
              <a:ext uri="{FF2B5EF4-FFF2-40B4-BE49-F238E27FC236}">
                <a16:creationId xmlns:a16="http://schemas.microsoft.com/office/drawing/2014/main" id="{95F7882A-A0B6-3A48-B16E-2D0F67DF3D38}"/>
              </a:ext>
            </a:extLst>
          </p:cNvPr>
          <p:cNvSpPr txBox="1"/>
          <p:nvPr/>
        </p:nvSpPr>
        <p:spPr>
          <a:xfrm>
            <a:off x="2438336" y="632995"/>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GP-TM-42 </a:t>
            </a:r>
            <a:r>
              <a:rPr lang="en-US" altLang="ja-JP" sz="1050" dirty="0">
                <a:latin typeface="Helvetica Regular" pitchFamily="2" charset="0"/>
                <a:ea typeface="MS PGothic" charset="-128"/>
                <a:cs typeface="Times New Roman" panose="02020603050405020304" pitchFamily="18" charset="0"/>
              </a:rPr>
              <a:t>Secure and trusted communications </a:t>
            </a:r>
          </a:p>
        </p:txBody>
      </p:sp>
      <p:sp>
        <p:nvSpPr>
          <p:cNvPr id="40" name="テキスト ボックス 39">
            <a:extLst>
              <a:ext uri="{FF2B5EF4-FFF2-40B4-BE49-F238E27FC236}">
                <a16:creationId xmlns:a16="http://schemas.microsoft.com/office/drawing/2014/main" id="{6F6454F8-183A-6244-82D4-684996840B00}"/>
              </a:ext>
            </a:extLst>
          </p:cNvPr>
          <p:cNvSpPr txBox="1"/>
          <p:nvPr/>
        </p:nvSpPr>
        <p:spPr>
          <a:xfrm>
            <a:off x="2458005" y="2932647"/>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a:p>
            <a:r>
              <a:rPr lang="en-US" altLang="ja-JP" sz="900" dirty="0">
                <a:latin typeface="Helvetica Regular" pitchFamily="2" charset="0"/>
                <a:ea typeface="MS PGothic" charset="-128"/>
                <a:cs typeface="Times New Roman" panose="02020603050405020304" pitchFamily="18" charset="0"/>
              </a:rPr>
              <a:t>- Failures / Malfunctions </a:t>
            </a:r>
          </a:p>
        </p:txBody>
      </p:sp>
      <p:sp>
        <p:nvSpPr>
          <p:cNvPr id="41" name="テキスト ボックス 40">
            <a:extLst>
              <a:ext uri="{FF2B5EF4-FFF2-40B4-BE49-F238E27FC236}">
                <a16:creationId xmlns:a16="http://schemas.microsoft.com/office/drawing/2014/main" id="{63E08E43-17FE-9349-917B-1F84396BC68A}"/>
              </a:ext>
            </a:extLst>
          </p:cNvPr>
          <p:cNvSpPr txBox="1"/>
          <p:nvPr/>
        </p:nvSpPr>
        <p:spPr>
          <a:xfrm>
            <a:off x="4662738" y="1286908"/>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IoT devices should be restrictive rather than permissive in communicating: When possible, devices should not be reachable via inbound connections by default. </a:t>
            </a:r>
          </a:p>
        </p:txBody>
      </p:sp>
      <p:sp>
        <p:nvSpPr>
          <p:cNvPr id="42" name="テキスト ボックス 41">
            <a:extLst>
              <a:ext uri="{FF2B5EF4-FFF2-40B4-BE49-F238E27FC236}">
                <a16:creationId xmlns:a16="http://schemas.microsoft.com/office/drawing/2014/main" id="{32E02C17-ABFA-D246-B6FF-2E2235484A51}"/>
              </a:ext>
            </a:extLst>
          </p:cNvPr>
          <p:cNvSpPr txBox="1"/>
          <p:nvPr/>
        </p:nvSpPr>
        <p:spPr>
          <a:xfrm>
            <a:off x="4666365" y="632995"/>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GP-TM-43 </a:t>
            </a:r>
            <a:r>
              <a:rPr lang="en-US" altLang="ja-JP" sz="1050" dirty="0">
                <a:latin typeface="Helvetica Regular" pitchFamily="2" charset="0"/>
                <a:ea typeface="MS PGothic" charset="-128"/>
                <a:cs typeface="Times New Roman" panose="02020603050405020304" pitchFamily="18" charset="0"/>
              </a:rPr>
              <a:t>Secure and trusted communications </a:t>
            </a:r>
          </a:p>
        </p:txBody>
      </p:sp>
      <p:sp>
        <p:nvSpPr>
          <p:cNvPr id="43" name="テキスト ボックス 42">
            <a:extLst>
              <a:ext uri="{FF2B5EF4-FFF2-40B4-BE49-F238E27FC236}">
                <a16:creationId xmlns:a16="http://schemas.microsoft.com/office/drawing/2014/main" id="{780B7BFF-F743-EB4B-B430-4A08C404222F}"/>
              </a:ext>
            </a:extLst>
          </p:cNvPr>
          <p:cNvSpPr txBox="1"/>
          <p:nvPr/>
        </p:nvSpPr>
        <p:spPr>
          <a:xfrm>
            <a:off x="4686034" y="2932647"/>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44" name="テキスト ボックス 43">
            <a:extLst>
              <a:ext uri="{FF2B5EF4-FFF2-40B4-BE49-F238E27FC236}">
                <a16:creationId xmlns:a16="http://schemas.microsoft.com/office/drawing/2014/main" id="{DA5D1FB0-E3D8-7C46-B0F7-D386433F4883}"/>
              </a:ext>
            </a:extLst>
          </p:cNvPr>
          <p:cNvSpPr txBox="1"/>
          <p:nvPr/>
        </p:nvSpPr>
        <p:spPr>
          <a:xfrm>
            <a:off x="6946081" y="1286908"/>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Prevent </a:t>
            </a:r>
            <a:r>
              <a:rPr lang="en-US" altLang="ja-JP" sz="900" dirty="0" err="1">
                <a:latin typeface="Helvetica Regular" pitchFamily="2" charset="0"/>
                <a:ea typeface="MS PGothic" charset="-128"/>
                <a:cs typeface="Times New Roman" panose="02020603050405020304" pitchFamily="18" charset="0"/>
              </a:rPr>
              <a:t>unauthorised</a:t>
            </a:r>
            <a:r>
              <a:rPr lang="en-US" altLang="ja-JP" sz="900" dirty="0">
                <a:latin typeface="Helvetica Regular" pitchFamily="2" charset="0"/>
                <a:ea typeface="MS PGothic" charset="-128"/>
                <a:cs typeface="Times New Roman" panose="02020603050405020304" pitchFamily="18" charset="0"/>
              </a:rPr>
              <a:t> connections to it or other devices the product is connected to, at all levels of the protocols. IoT devices must provide notice and/or request a user confirmation when initially connecting with other devices, platforms or services. </a:t>
            </a:r>
          </a:p>
        </p:txBody>
      </p:sp>
      <p:sp>
        <p:nvSpPr>
          <p:cNvPr id="45" name="テキスト ボックス 44">
            <a:extLst>
              <a:ext uri="{FF2B5EF4-FFF2-40B4-BE49-F238E27FC236}">
                <a16:creationId xmlns:a16="http://schemas.microsoft.com/office/drawing/2014/main" id="{F17C2C11-E42C-484E-9F59-6A67AB0CDAC7}"/>
              </a:ext>
            </a:extLst>
          </p:cNvPr>
          <p:cNvSpPr txBox="1"/>
          <p:nvPr/>
        </p:nvSpPr>
        <p:spPr>
          <a:xfrm>
            <a:off x="6949708" y="632995"/>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GP-TM-44 </a:t>
            </a:r>
            <a:r>
              <a:rPr lang="en-US" altLang="ja-JP" sz="1050" dirty="0">
                <a:latin typeface="Helvetica Regular" pitchFamily="2" charset="0"/>
                <a:ea typeface="MS PGothic" charset="-128"/>
                <a:cs typeface="Times New Roman" panose="02020603050405020304" pitchFamily="18" charset="0"/>
              </a:rPr>
              <a:t>Secure and trusted communications </a:t>
            </a:r>
          </a:p>
        </p:txBody>
      </p:sp>
      <p:sp>
        <p:nvSpPr>
          <p:cNvPr id="46" name="テキスト ボックス 45">
            <a:extLst>
              <a:ext uri="{FF2B5EF4-FFF2-40B4-BE49-F238E27FC236}">
                <a16:creationId xmlns:a16="http://schemas.microsoft.com/office/drawing/2014/main" id="{1A6C774B-4092-5547-9A36-7768B6AE6189}"/>
              </a:ext>
            </a:extLst>
          </p:cNvPr>
          <p:cNvSpPr txBox="1"/>
          <p:nvPr/>
        </p:nvSpPr>
        <p:spPr>
          <a:xfrm>
            <a:off x="6969377" y="2932647"/>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47" name="テキスト ボックス 46">
            <a:extLst>
              <a:ext uri="{FF2B5EF4-FFF2-40B4-BE49-F238E27FC236}">
                <a16:creationId xmlns:a16="http://schemas.microsoft.com/office/drawing/2014/main" id="{2ABDC023-1865-0941-8A77-08744D47B373}"/>
              </a:ext>
            </a:extLst>
          </p:cNvPr>
          <p:cNvSpPr txBox="1"/>
          <p:nvPr/>
        </p:nvSpPr>
        <p:spPr>
          <a:xfrm>
            <a:off x="129024" y="4497933"/>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Disable specific ports and/or network connections for selective connectivity. If necessary, provide users with guidelines to perform this process in the final implementation. </a:t>
            </a:r>
          </a:p>
        </p:txBody>
      </p:sp>
      <p:sp>
        <p:nvSpPr>
          <p:cNvPr id="48" name="テキスト ボックス 47">
            <a:extLst>
              <a:ext uri="{FF2B5EF4-FFF2-40B4-BE49-F238E27FC236}">
                <a16:creationId xmlns:a16="http://schemas.microsoft.com/office/drawing/2014/main" id="{89D8612E-0C4B-F442-83ED-A4BA5E875168}"/>
              </a:ext>
            </a:extLst>
          </p:cNvPr>
          <p:cNvSpPr txBox="1"/>
          <p:nvPr/>
        </p:nvSpPr>
        <p:spPr>
          <a:xfrm>
            <a:off x="132651" y="3844020"/>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GP-TM-45 </a:t>
            </a:r>
            <a:r>
              <a:rPr lang="en-US" altLang="ja-JP" sz="1050" dirty="0">
                <a:latin typeface="Helvetica Regular" pitchFamily="2" charset="0"/>
                <a:ea typeface="MS PGothic" charset="-128"/>
                <a:cs typeface="Times New Roman" panose="02020603050405020304" pitchFamily="18" charset="0"/>
              </a:rPr>
              <a:t>Secure and trusted communications </a:t>
            </a:r>
          </a:p>
        </p:txBody>
      </p:sp>
      <p:sp>
        <p:nvSpPr>
          <p:cNvPr id="49" name="テキスト ボックス 48">
            <a:extLst>
              <a:ext uri="{FF2B5EF4-FFF2-40B4-BE49-F238E27FC236}">
                <a16:creationId xmlns:a16="http://schemas.microsoft.com/office/drawing/2014/main" id="{6F269D75-8627-1C46-ADDD-BEDD4250E76F}"/>
              </a:ext>
            </a:extLst>
          </p:cNvPr>
          <p:cNvSpPr txBox="1"/>
          <p:nvPr/>
        </p:nvSpPr>
        <p:spPr>
          <a:xfrm>
            <a:off x="152320" y="6143672"/>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50" name="テキスト ボックス 49">
            <a:extLst>
              <a:ext uri="{FF2B5EF4-FFF2-40B4-BE49-F238E27FC236}">
                <a16:creationId xmlns:a16="http://schemas.microsoft.com/office/drawing/2014/main" id="{9DCA5076-0B8A-D047-BCEB-6CE5E8794F42}"/>
              </a:ext>
            </a:extLst>
          </p:cNvPr>
          <p:cNvSpPr txBox="1"/>
          <p:nvPr/>
        </p:nvSpPr>
        <p:spPr>
          <a:xfrm>
            <a:off x="2426961" y="4499527"/>
            <a:ext cx="2076744"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Rate limiting – controlling the traffic sent or received by a network to reduce the risk of automated attacks. </a:t>
            </a:r>
          </a:p>
        </p:txBody>
      </p:sp>
      <p:sp>
        <p:nvSpPr>
          <p:cNvPr id="51" name="テキスト ボックス 50">
            <a:extLst>
              <a:ext uri="{FF2B5EF4-FFF2-40B4-BE49-F238E27FC236}">
                <a16:creationId xmlns:a16="http://schemas.microsoft.com/office/drawing/2014/main" id="{9C9B8C2F-4F75-964E-82D4-7451B0632E2F}"/>
              </a:ext>
            </a:extLst>
          </p:cNvPr>
          <p:cNvSpPr txBox="1"/>
          <p:nvPr/>
        </p:nvSpPr>
        <p:spPr>
          <a:xfrm>
            <a:off x="2430588" y="3845614"/>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GP-TM-46 </a:t>
            </a:r>
            <a:r>
              <a:rPr lang="en-US" altLang="ja-JP" sz="1050" dirty="0">
                <a:latin typeface="Helvetica Regular" pitchFamily="2" charset="0"/>
                <a:ea typeface="MS PGothic" charset="-128"/>
                <a:cs typeface="Times New Roman" panose="02020603050405020304" pitchFamily="18" charset="0"/>
              </a:rPr>
              <a:t>Secure and trusted communications </a:t>
            </a:r>
          </a:p>
        </p:txBody>
      </p:sp>
      <p:sp>
        <p:nvSpPr>
          <p:cNvPr id="52" name="テキスト ボックス 51">
            <a:extLst>
              <a:ext uri="{FF2B5EF4-FFF2-40B4-BE49-F238E27FC236}">
                <a16:creationId xmlns:a16="http://schemas.microsoft.com/office/drawing/2014/main" id="{249B8463-6FDC-DB4C-9BD9-7023DF3875C1}"/>
              </a:ext>
            </a:extLst>
          </p:cNvPr>
          <p:cNvSpPr txBox="1"/>
          <p:nvPr/>
        </p:nvSpPr>
        <p:spPr>
          <a:xfrm>
            <a:off x="2450257" y="6145266"/>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56" name="テキスト ボックス 55">
            <a:extLst>
              <a:ext uri="{FF2B5EF4-FFF2-40B4-BE49-F238E27FC236}">
                <a16:creationId xmlns:a16="http://schemas.microsoft.com/office/drawing/2014/main" id="{6B8FD5EB-3930-3B42-A35C-3D8FD4ECE78A}"/>
              </a:ext>
            </a:extLst>
          </p:cNvPr>
          <p:cNvSpPr txBox="1"/>
          <p:nvPr/>
        </p:nvSpPr>
        <p:spPr>
          <a:xfrm>
            <a:off x="4677300" y="4460416"/>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Risk Segmentation - Splitting network elements into separate components to help isolate security breaches and </a:t>
            </a:r>
            <a:r>
              <a:rPr lang="en-US" altLang="ja-JP" sz="900" dirty="0" err="1">
                <a:latin typeface="Helvetica Regular" pitchFamily="2" charset="0"/>
                <a:ea typeface="MS PGothic" charset="-128"/>
                <a:cs typeface="Times New Roman" panose="02020603050405020304" pitchFamily="18" charset="0"/>
              </a:rPr>
              <a:t>minimise</a:t>
            </a:r>
            <a:r>
              <a:rPr lang="en-US" altLang="ja-JP" sz="900" dirty="0">
                <a:latin typeface="Helvetica Regular" pitchFamily="2" charset="0"/>
                <a:ea typeface="MS PGothic" charset="-128"/>
                <a:cs typeface="Times New Roman" panose="02020603050405020304" pitchFamily="18" charset="0"/>
              </a:rPr>
              <a:t> overall risk. Networks can be divided into isolated subnetworks to boost performance and improve security. </a:t>
            </a:r>
          </a:p>
        </p:txBody>
      </p:sp>
      <p:sp>
        <p:nvSpPr>
          <p:cNvPr id="57" name="テキスト ボックス 56">
            <a:extLst>
              <a:ext uri="{FF2B5EF4-FFF2-40B4-BE49-F238E27FC236}">
                <a16:creationId xmlns:a16="http://schemas.microsoft.com/office/drawing/2014/main" id="{4ED6EFBB-6871-F240-91E2-B1CDB5EDFEAC}"/>
              </a:ext>
            </a:extLst>
          </p:cNvPr>
          <p:cNvSpPr txBox="1"/>
          <p:nvPr/>
        </p:nvSpPr>
        <p:spPr>
          <a:xfrm>
            <a:off x="4700805" y="3829141"/>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GP-TM-47 </a:t>
            </a:r>
            <a:r>
              <a:rPr lang="en-US" altLang="ja-JP" sz="1050" dirty="0">
                <a:latin typeface="Helvetica Regular" pitchFamily="2" charset="0"/>
                <a:ea typeface="MS PGothic" charset="-128"/>
                <a:cs typeface="Times New Roman" panose="02020603050405020304" pitchFamily="18" charset="0"/>
              </a:rPr>
              <a:t>Secure Interfaces and network services </a:t>
            </a:r>
          </a:p>
        </p:txBody>
      </p:sp>
      <p:sp>
        <p:nvSpPr>
          <p:cNvPr id="58" name="テキスト ボックス 57">
            <a:extLst>
              <a:ext uri="{FF2B5EF4-FFF2-40B4-BE49-F238E27FC236}">
                <a16:creationId xmlns:a16="http://schemas.microsoft.com/office/drawing/2014/main" id="{A61B66E0-D4D0-9C47-8C12-D67935FB8CF8}"/>
              </a:ext>
            </a:extLst>
          </p:cNvPr>
          <p:cNvSpPr txBox="1"/>
          <p:nvPr/>
        </p:nvSpPr>
        <p:spPr>
          <a:xfrm>
            <a:off x="4700596" y="6106155"/>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71" name="テキスト ボックス 70">
            <a:extLst>
              <a:ext uri="{FF2B5EF4-FFF2-40B4-BE49-F238E27FC236}">
                <a16:creationId xmlns:a16="http://schemas.microsoft.com/office/drawing/2014/main" id="{29002E36-379B-8D41-AC93-8721172E1BC2}"/>
              </a:ext>
            </a:extLst>
          </p:cNvPr>
          <p:cNvSpPr txBox="1"/>
          <p:nvPr/>
        </p:nvSpPr>
        <p:spPr>
          <a:xfrm>
            <a:off x="6940974" y="4458809"/>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Protocols should be designed to ensure that, if a single device is compromised, it does not affect the whole set, since smart objects are often deployed as sets of identical or almost identical devices. </a:t>
            </a:r>
          </a:p>
        </p:txBody>
      </p:sp>
      <p:sp>
        <p:nvSpPr>
          <p:cNvPr id="91" name="テキスト ボックス 90">
            <a:extLst>
              <a:ext uri="{FF2B5EF4-FFF2-40B4-BE49-F238E27FC236}">
                <a16:creationId xmlns:a16="http://schemas.microsoft.com/office/drawing/2014/main" id="{9FEFCC2B-F780-C24C-8D9B-D02D9716CA7D}"/>
              </a:ext>
            </a:extLst>
          </p:cNvPr>
          <p:cNvSpPr txBox="1"/>
          <p:nvPr/>
        </p:nvSpPr>
        <p:spPr>
          <a:xfrm>
            <a:off x="6964479" y="3827534"/>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GP-TM-48 </a:t>
            </a:r>
            <a:r>
              <a:rPr lang="en-US" altLang="ja-JP" sz="1050" dirty="0">
                <a:latin typeface="Helvetica Regular" pitchFamily="2" charset="0"/>
                <a:ea typeface="MS PGothic" charset="-128"/>
                <a:cs typeface="Times New Roman" panose="02020603050405020304" pitchFamily="18" charset="0"/>
              </a:rPr>
              <a:t>Secure Interfaces and network services </a:t>
            </a:r>
          </a:p>
        </p:txBody>
      </p:sp>
      <p:sp>
        <p:nvSpPr>
          <p:cNvPr id="93" name="テキスト ボックス 92">
            <a:extLst>
              <a:ext uri="{FF2B5EF4-FFF2-40B4-BE49-F238E27FC236}">
                <a16:creationId xmlns:a16="http://schemas.microsoft.com/office/drawing/2014/main" id="{B4532E43-EC09-3042-BE3E-444CA21531E7}"/>
              </a:ext>
            </a:extLst>
          </p:cNvPr>
          <p:cNvSpPr txBox="1"/>
          <p:nvPr/>
        </p:nvSpPr>
        <p:spPr>
          <a:xfrm>
            <a:off x="6964270" y="6104548"/>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Eavesdropping / Interception </a:t>
            </a:r>
          </a:p>
        </p:txBody>
      </p:sp>
    </p:spTree>
    <p:extLst>
      <p:ext uri="{BB962C8B-B14F-4D97-AF65-F5344CB8AC3E}">
        <p14:creationId xmlns:p14="http://schemas.microsoft.com/office/powerpoint/2010/main" val="54251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382896" y="5776"/>
            <a:ext cx="4204997"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Back</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105720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54045" y="5776"/>
            <a:ext cx="426270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Front</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99926FFD-AA8C-C249-8E1C-4EDF344E347C}"/>
              </a:ext>
            </a:extLst>
          </p:cNvPr>
          <p:cNvSpPr txBox="1"/>
          <p:nvPr/>
        </p:nvSpPr>
        <p:spPr>
          <a:xfrm>
            <a:off x="121125" y="1314494"/>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Avoid provisioning the same secret key in an entire product family, since compromising a single device would be enough to expose the rest of the product family. </a:t>
            </a:r>
          </a:p>
        </p:txBody>
      </p:sp>
      <p:sp>
        <p:nvSpPr>
          <p:cNvPr id="36" name="テキスト ボックス 35">
            <a:extLst>
              <a:ext uri="{FF2B5EF4-FFF2-40B4-BE49-F238E27FC236}">
                <a16:creationId xmlns:a16="http://schemas.microsoft.com/office/drawing/2014/main" id="{EA0FFAC2-3526-644F-A105-542ADA2DCEA5}"/>
              </a:ext>
            </a:extLst>
          </p:cNvPr>
          <p:cNvSpPr txBox="1"/>
          <p:nvPr/>
        </p:nvSpPr>
        <p:spPr>
          <a:xfrm>
            <a:off x="144630" y="683219"/>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GP-TM-49 </a:t>
            </a:r>
            <a:r>
              <a:rPr lang="en-US" altLang="ja-JP" sz="1050" dirty="0">
                <a:latin typeface="Helvetica Regular" pitchFamily="2" charset="0"/>
                <a:ea typeface="MS PGothic" charset="-128"/>
                <a:cs typeface="Times New Roman" panose="02020603050405020304" pitchFamily="18" charset="0"/>
              </a:rPr>
              <a:t>Secure Interfaces and network services </a:t>
            </a:r>
          </a:p>
        </p:txBody>
      </p:sp>
      <p:sp>
        <p:nvSpPr>
          <p:cNvPr id="37" name="テキスト ボックス 36">
            <a:extLst>
              <a:ext uri="{FF2B5EF4-FFF2-40B4-BE49-F238E27FC236}">
                <a16:creationId xmlns:a16="http://schemas.microsoft.com/office/drawing/2014/main" id="{F77C1BC4-EBDB-6E44-AC22-0A53B2F4E8C0}"/>
              </a:ext>
            </a:extLst>
          </p:cNvPr>
          <p:cNvSpPr txBox="1"/>
          <p:nvPr/>
        </p:nvSpPr>
        <p:spPr>
          <a:xfrm>
            <a:off x="144421" y="2960233"/>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38" name="テキスト ボックス 37">
            <a:extLst>
              <a:ext uri="{FF2B5EF4-FFF2-40B4-BE49-F238E27FC236}">
                <a16:creationId xmlns:a16="http://schemas.microsoft.com/office/drawing/2014/main" id="{20398026-6895-2C4D-B718-843DB1264949}"/>
              </a:ext>
            </a:extLst>
          </p:cNvPr>
          <p:cNvSpPr txBox="1"/>
          <p:nvPr/>
        </p:nvSpPr>
        <p:spPr>
          <a:xfrm>
            <a:off x="2396014" y="1312266"/>
            <a:ext cx="2076744"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only necessary ports are exposed and available. </a:t>
            </a:r>
          </a:p>
        </p:txBody>
      </p:sp>
      <p:sp>
        <p:nvSpPr>
          <p:cNvPr id="39" name="テキスト ボックス 38">
            <a:extLst>
              <a:ext uri="{FF2B5EF4-FFF2-40B4-BE49-F238E27FC236}">
                <a16:creationId xmlns:a16="http://schemas.microsoft.com/office/drawing/2014/main" id="{ABBB55C6-9A35-2A4F-A906-883873432B62}"/>
              </a:ext>
            </a:extLst>
          </p:cNvPr>
          <p:cNvSpPr txBox="1"/>
          <p:nvPr/>
        </p:nvSpPr>
        <p:spPr>
          <a:xfrm>
            <a:off x="2419519" y="680991"/>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GP-TM-50 </a:t>
            </a:r>
            <a:r>
              <a:rPr lang="en-US" altLang="ja-JP" sz="1050" dirty="0">
                <a:latin typeface="Helvetica Regular" pitchFamily="2" charset="0"/>
                <a:ea typeface="MS PGothic" charset="-128"/>
                <a:cs typeface="Times New Roman" panose="02020603050405020304" pitchFamily="18" charset="0"/>
              </a:rPr>
              <a:t>Secure Interfaces and network services </a:t>
            </a:r>
          </a:p>
        </p:txBody>
      </p:sp>
      <p:sp>
        <p:nvSpPr>
          <p:cNvPr id="40" name="テキスト ボックス 39">
            <a:extLst>
              <a:ext uri="{FF2B5EF4-FFF2-40B4-BE49-F238E27FC236}">
                <a16:creationId xmlns:a16="http://schemas.microsoft.com/office/drawing/2014/main" id="{AB081046-3F80-2F4D-81B1-E5F93A1264AF}"/>
              </a:ext>
            </a:extLst>
          </p:cNvPr>
          <p:cNvSpPr txBox="1"/>
          <p:nvPr/>
        </p:nvSpPr>
        <p:spPr>
          <a:xfrm>
            <a:off x="2419310" y="2958005"/>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41" name="テキスト ボックス 40">
            <a:extLst>
              <a:ext uri="{FF2B5EF4-FFF2-40B4-BE49-F238E27FC236}">
                <a16:creationId xmlns:a16="http://schemas.microsoft.com/office/drawing/2014/main" id="{453F1AA2-2C6C-6448-A613-F20118A4F9D1}"/>
              </a:ext>
            </a:extLst>
          </p:cNvPr>
          <p:cNvSpPr txBox="1"/>
          <p:nvPr/>
        </p:nvSpPr>
        <p:spPr>
          <a:xfrm>
            <a:off x="4661462" y="1300663"/>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Implement a DDoS-resistant and Load-Balancing infrastructure to protect the services against DDoS attacks which can affect the device itself or other devices and/or users on the local network or other networks. </a:t>
            </a:r>
          </a:p>
        </p:txBody>
      </p:sp>
      <p:sp>
        <p:nvSpPr>
          <p:cNvPr id="42" name="テキスト ボックス 41">
            <a:extLst>
              <a:ext uri="{FF2B5EF4-FFF2-40B4-BE49-F238E27FC236}">
                <a16:creationId xmlns:a16="http://schemas.microsoft.com/office/drawing/2014/main" id="{AA2FCD2E-42FB-8448-9C0A-B128E7D40379}"/>
              </a:ext>
            </a:extLst>
          </p:cNvPr>
          <p:cNvSpPr txBox="1"/>
          <p:nvPr/>
        </p:nvSpPr>
        <p:spPr>
          <a:xfrm>
            <a:off x="4684967" y="669388"/>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GP-TM-51 </a:t>
            </a:r>
            <a:r>
              <a:rPr lang="en-US" altLang="ja-JP" sz="1050" dirty="0">
                <a:latin typeface="Helvetica Regular" pitchFamily="2" charset="0"/>
                <a:ea typeface="MS PGothic" charset="-128"/>
                <a:cs typeface="Times New Roman" panose="02020603050405020304" pitchFamily="18" charset="0"/>
              </a:rPr>
              <a:t>Secure Interfaces and network services </a:t>
            </a:r>
          </a:p>
        </p:txBody>
      </p:sp>
      <p:sp>
        <p:nvSpPr>
          <p:cNvPr id="43" name="テキスト ボックス 42">
            <a:extLst>
              <a:ext uri="{FF2B5EF4-FFF2-40B4-BE49-F238E27FC236}">
                <a16:creationId xmlns:a16="http://schemas.microsoft.com/office/drawing/2014/main" id="{D52CCACD-311C-224F-BC17-D7AEA715F778}"/>
              </a:ext>
            </a:extLst>
          </p:cNvPr>
          <p:cNvSpPr txBox="1"/>
          <p:nvPr/>
        </p:nvSpPr>
        <p:spPr>
          <a:xfrm>
            <a:off x="4684758" y="2946402"/>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44" name="テキスト ボックス 43">
            <a:extLst>
              <a:ext uri="{FF2B5EF4-FFF2-40B4-BE49-F238E27FC236}">
                <a16:creationId xmlns:a16="http://schemas.microsoft.com/office/drawing/2014/main" id="{21D871D0-3FAD-CC4D-8DB3-3F94B0D34D7C}"/>
              </a:ext>
            </a:extLst>
          </p:cNvPr>
          <p:cNvSpPr txBox="1"/>
          <p:nvPr/>
        </p:nvSpPr>
        <p:spPr>
          <a:xfrm>
            <a:off x="6925136" y="1300663"/>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web interfaces fully encrypt the user session, from the device to the backend services, and that they are not susceptible to XSS, CSRF, SQL injection, etc. </a:t>
            </a:r>
          </a:p>
        </p:txBody>
      </p:sp>
      <p:sp>
        <p:nvSpPr>
          <p:cNvPr id="45" name="テキスト ボックス 44">
            <a:extLst>
              <a:ext uri="{FF2B5EF4-FFF2-40B4-BE49-F238E27FC236}">
                <a16:creationId xmlns:a16="http://schemas.microsoft.com/office/drawing/2014/main" id="{5B5FD2A1-393C-3D47-AACB-AD9B1EDA39A3}"/>
              </a:ext>
            </a:extLst>
          </p:cNvPr>
          <p:cNvSpPr txBox="1"/>
          <p:nvPr/>
        </p:nvSpPr>
        <p:spPr>
          <a:xfrm>
            <a:off x="6948641" y="669388"/>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GP-TM-52 </a:t>
            </a:r>
            <a:r>
              <a:rPr lang="en-US" altLang="ja-JP" sz="1050" dirty="0">
                <a:latin typeface="Helvetica Regular" pitchFamily="2" charset="0"/>
                <a:ea typeface="MS PGothic" charset="-128"/>
                <a:cs typeface="Times New Roman" panose="02020603050405020304" pitchFamily="18" charset="0"/>
              </a:rPr>
              <a:t>Secure Interfaces and network services </a:t>
            </a:r>
          </a:p>
        </p:txBody>
      </p:sp>
      <p:sp>
        <p:nvSpPr>
          <p:cNvPr id="46" name="テキスト ボックス 45">
            <a:extLst>
              <a:ext uri="{FF2B5EF4-FFF2-40B4-BE49-F238E27FC236}">
                <a16:creationId xmlns:a16="http://schemas.microsoft.com/office/drawing/2014/main" id="{63567511-A3C0-4240-BEEA-12CE0DA9DA94}"/>
              </a:ext>
            </a:extLst>
          </p:cNvPr>
          <p:cNvSpPr txBox="1"/>
          <p:nvPr/>
        </p:nvSpPr>
        <p:spPr>
          <a:xfrm>
            <a:off x="6948432" y="2946402"/>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47" name="テキスト ボックス 46">
            <a:extLst>
              <a:ext uri="{FF2B5EF4-FFF2-40B4-BE49-F238E27FC236}">
                <a16:creationId xmlns:a16="http://schemas.microsoft.com/office/drawing/2014/main" id="{5F72D8B2-85C7-9E4C-BA99-57FAF6025F88}"/>
              </a:ext>
            </a:extLst>
          </p:cNvPr>
          <p:cNvSpPr txBox="1"/>
          <p:nvPr/>
        </p:nvSpPr>
        <p:spPr>
          <a:xfrm>
            <a:off x="120916" y="4490417"/>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Avoid security issues when designing error messages. An error message should give/display only the concise information the user needs – it must not expose sensitive information that can be exploited by an attacker, such as an error ID, the web server's version, etc. </a:t>
            </a:r>
          </a:p>
        </p:txBody>
      </p:sp>
      <p:sp>
        <p:nvSpPr>
          <p:cNvPr id="48" name="テキスト ボックス 47">
            <a:extLst>
              <a:ext uri="{FF2B5EF4-FFF2-40B4-BE49-F238E27FC236}">
                <a16:creationId xmlns:a16="http://schemas.microsoft.com/office/drawing/2014/main" id="{8B2BC1F3-88CD-F741-A3BA-9811A6688914}"/>
              </a:ext>
            </a:extLst>
          </p:cNvPr>
          <p:cNvSpPr txBox="1"/>
          <p:nvPr/>
        </p:nvSpPr>
        <p:spPr>
          <a:xfrm>
            <a:off x="144421" y="3859142"/>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GP-TM-53 </a:t>
            </a:r>
            <a:r>
              <a:rPr lang="en-US" altLang="ja-JP" sz="1050" dirty="0">
                <a:latin typeface="Helvetica Regular" pitchFamily="2" charset="0"/>
                <a:ea typeface="MS PGothic" charset="-128"/>
                <a:cs typeface="Times New Roman" panose="02020603050405020304" pitchFamily="18" charset="0"/>
              </a:rPr>
              <a:t>Secure Interfaces and network services </a:t>
            </a:r>
          </a:p>
        </p:txBody>
      </p:sp>
      <p:sp>
        <p:nvSpPr>
          <p:cNvPr id="49" name="テキスト ボックス 48">
            <a:extLst>
              <a:ext uri="{FF2B5EF4-FFF2-40B4-BE49-F238E27FC236}">
                <a16:creationId xmlns:a16="http://schemas.microsoft.com/office/drawing/2014/main" id="{5417E53C-FD3E-A142-BFC6-02D2AB7FBC94}"/>
              </a:ext>
            </a:extLst>
          </p:cNvPr>
          <p:cNvSpPr txBox="1"/>
          <p:nvPr/>
        </p:nvSpPr>
        <p:spPr>
          <a:xfrm>
            <a:off x="144212" y="6136156"/>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50" name="テキスト ボックス 49">
            <a:extLst>
              <a:ext uri="{FF2B5EF4-FFF2-40B4-BE49-F238E27FC236}">
                <a16:creationId xmlns:a16="http://schemas.microsoft.com/office/drawing/2014/main" id="{418AC402-31B9-D342-9C31-E87514977945}"/>
              </a:ext>
            </a:extLst>
          </p:cNvPr>
          <p:cNvSpPr txBox="1"/>
          <p:nvPr/>
        </p:nvSpPr>
        <p:spPr>
          <a:xfrm>
            <a:off x="2399197" y="4479925"/>
            <a:ext cx="2076744"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Data input validation (ensuring that data is safe prior to use) and output filtering. </a:t>
            </a:r>
          </a:p>
        </p:txBody>
      </p:sp>
      <p:sp>
        <p:nvSpPr>
          <p:cNvPr id="51" name="テキスト ボックス 50">
            <a:extLst>
              <a:ext uri="{FF2B5EF4-FFF2-40B4-BE49-F238E27FC236}">
                <a16:creationId xmlns:a16="http://schemas.microsoft.com/office/drawing/2014/main" id="{40CAD926-7FBE-A34F-AAFA-4DEE0577BE1B}"/>
              </a:ext>
            </a:extLst>
          </p:cNvPr>
          <p:cNvSpPr txBox="1"/>
          <p:nvPr/>
        </p:nvSpPr>
        <p:spPr>
          <a:xfrm>
            <a:off x="2409451" y="3859142"/>
            <a:ext cx="2011796"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GP-TM-54 </a:t>
            </a:r>
            <a:r>
              <a:rPr lang="en-US" altLang="ja-JP" sz="1050" dirty="0">
                <a:latin typeface="Helvetica Regular" pitchFamily="2" charset="0"/>
                <a:ea typeface="MS PGothic" charset="-128"/>
                <a:cs typeface="Times New Roman" panose="02020603050405020304" pitchFamily="18" charset="0"/>
              </a:rPr>
              <a:t>Secure input and output handling </a:t>
            </a:r>
          </a:p>
        </p:txBody>
      </p:sp>
      <p:sp>
        <p:nvSpPr>
          <p:cNvPr id="52" name="テキスト ボックス 51">
            <a:extLst>
              <a:ext uri="{FF2B5EF4-FFF2-40B4-BE49-F238E27FC236}">
                <a16:creationId xmlns:a16="http://schemas.microsoft.com/office/drawing/2014/main" id="{2968035A-D698-D146-837C-20E6CAF12767}"/>
              </a:ext>
            </a:extLst>
          </p:cNvPr>
          <p:cNvSpPr txBox="1"/>
          <p:nvPr/>
        </p:nvSpPr>
        <p:spPr>
          <a:xfrm>
            <a:off x="2422493" y="6125664"/>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53" name="テキスト ボックス 52">
            <a:extLst>
              <a:ext uri="{FF2B5EF4-FFF2-40B4-BE49-F238E27FC236}">
                <a16:creationId xmlns:a16="http://schemas.microsoft.com/office/drawing/2014/main" id="{37ED3A36-F352-FA49-ABF4-B84059DE7BF0}"/>
              </a:ext>
            </a:extLst>
          </p:cNvPr>
          <p:cNvSpPr txBox="1"/>
          <p:nvPr/>
        </p:nvSpPr>
        <p:spPr>
          <a:xfrm>
            <a:off x="4658279" y="4408655"/>
            <a:ext cx="2124477"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Implement a logging system that records events relating to user authentication, management of accounts and access rights, modifications to security rules, and the functioning of the system. The logs must also be preserved on durable storage and retrievable via an authenticated connection. </a:t>
            </a:r>
          </a:p>
        </p:txBody>
      </p:sp>
      <p:sp>
        <p:nvSpPr>
          <p:cNvPr id="54" name="テキスト ボックス 53">
            <a:extLst>
              <a:ext uri="{FF2B5EF4-FFF2-40B4-BE49-F238E27FC236}">
                <a16:creationId xmlns:a16="http://schemas.microsoft.com/office/drawing/2014/main" id="{F1216C7C-70D5-9842-8E7A-80EDA03A5EC6}"/>
              </a:ext>
            </a:extLst>
          </p:cNvPr>
          <p:cNvSpPr txBox="1"/>
          <p:nvPr/>
        </p:nvSpPr>
        <p:spPr>
          <a:xfrm>
            <a:off x="4701663" y="3834254"/>
            <a:ext cx="1832891"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GP-TM-55</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Logging </a:t>
            </a:r>
          </a:p>
        </p:txBody>
      </p:sp>
      <p:sp>
        <p:nvSpPr>
          <p:cNvPr id="55" name="テキスト ボックス 54">
            <a:extLst>
              <a:ext uri="{FF2B5EF4-FFF2-40B4-BE49-F238E27FC236}">
                <a16:creationId xmlns:a16="http://schemas.microsoft.com/office/drawing/2014/main" id="{97924A33-1DB3-E24C-8510-6BEE6DAD33C5}"/>
              </a:ext>
            </a:extLst>
          </p:cNvPr>
          <p:cNvSpPr txBox="1"/>
          <p:nvPr/>
        </p:nvSpPr>
        <p:spPr>
          <a:xfrm>
            <a:off x="4701454" y="6100776"/>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p:txBody>
      </p:sp>
      <p:sp>
        <p:nvSpPr>
          <p:cNvPr id="56" name="テキスト ボックス 55">
            <a:extLst>
              <a:ext uri="{FF2B5EF4-FFF2-40B4-BE49-F238E27FC236}">
                <a16:creationId xmlns:a16="http://schemas.microsoft.com/office/drawing/2014/main" id="{542D7B80-F60F-474D-A15F-E208711C4ACD}"/>
              </a:ext>
            </a:extLst>
          </p:cNvPr>
          <p:cNvSpPr txBox="1"/>
          <p:nvPr/>
        </p:nvSpPr>
        <p:spPr>
          <a:xfrm>
            <a:off x="6954063" y="4461663"/>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Implement regular monitoring to verify the device behavior, to detect malware and to discover integrity errors. </a:t>
            </a:r>
          </a:p>
        </p:txBody>
      </p:sp>
      <p:sp>
        <p:nvSpPr>
          <p:cNvPr id="57" name="テキスト ボックス 56">
            <a:extLst>
              <a:ext uri="{FF2B5EF4-FFF2-40B4-BE49-F238E27FC236}">
                <a16:creationId xmlns:a16="http://schemas.microsoft.com/office/drawing/2014/main" id="{A49B9BFF-8774-2F45-B1C7-B5C7C301ACFC}"/>
              </a:ext>
            </a:extLst>
          </p:cNvPr>
          <p:cNvSpPr txBox="1"/>
          <p:nvPr/>
        </p:nvSpPr>
        <p:spPr>
          <a:xfrm>
            <a:off x="6984195" y="3834254"/>
            <a:ext cx="1866022"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GP-TM-56</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Monitoring and Auditing </a:t>
            </a:r>
          </a:p>
        </p:txBody>
      </p:sp>
      <p:sp>
        <p:nvSpPr>
          <p:cNvPr id="58" name="テキスト ボックス 57">
            <a:extLst>
              <a:ext uri="{FF2B5EF4-FFF2-40B4-BE49-F238E27FC236}">
                <a16:creationId xmlns:a16="http://schemas.microsoft.com/office/drawing/2014/main" id="{4F3DE58D-B72B-2B46-84FC-A13CBA5A382F}"/>
              </a:ext>
            </a:extLst>
          </p:cNvPr>
          <p:cNvSpPr txBox="1"/>
          <p:nvPr/>
        </p:nvSpPr>
        <p:spPr>
          <a:xfrm>
            <a:off x="6977359" y="6107402"/>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p:txBody>
      </p:sp>
    </p:spTree>
    <p:extLst>
      <p:ext uri="{BB962C8B-B14F-4D97-AF65-F5344CB8AC3E}">
        <p14:creationId xmlns:p14="http://schemas.microsoft.com/office/powerpoint/2010/main" val="346283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382896" y="5776"/>
            <a:ext cx="4204997"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Back</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237177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54045" y="5776"/>
            <a:ext cx="426270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Front</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0DCE238-D8D9-AF49-AF3A-351E5A6CB246}"/>
              </a:ext>
            </a:extLst>
          </p:cNvPr>
          <p:cNvSpPr txBox="1"/>
          <p:nvPr/>
        </p:nvSpPr>
        <p:spPr>
          <a:xfrm>
            <a:off x="158961" y="1283603"/>
            <a:ext cx="2076744"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auditing of security-relevant events and the monitoring and tracking of system abnormalities are key elements in the after-the-fact detection of, and recovery from, security breaches. Conduct periodic audits and reviews of security controls to ensure that the controls are effective. </a:t>
            </a:r>
          </a:p>
        </p:txBody>
      </p:sp>
      <p:sp>
        <p:nvSpPr>
          <p:cNvPr id="36" name="テキスト ボックス 35">
            <a:extLst>
              <a:ext uri="{FF2B5EF4-FFF2-40B4-BE49-F238E27FC236}">
                <a16:creationId xmlns:a16="http://schemas.microsoft.com/office/drawing/2014/main" id="{33781A07-FA8C-EC4B-9AA9-A6221CCB9C9B}"/>
              </a:ext>
            </a:extLst>
          </p:cNvPr>
          <p:cNvSpPr txBox="1"/>
          <p:nvPr/>
        </p:nvSpPr>
        <p:spPr>
          <a:xfrm>
            <a:off x="162589" y="669446"/>
            <a:ext cx="1866022"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GP-TM-57</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Monitoring and Auditing </a:t>
            </a:r>
          </a:p>
        </p:txBody>
      </p:sp>
      <p:sp>
        <p:nvSpPr>
          <p:cNvPr id="37" name="テキスト ボックス 36">
            <a:extLst>
              <a:ext uri="{FF2B5EF4-FFF2-40B4-BE49-F238E27FC236}">
                <a16:creationId xmlns:a16="http://schemas.microsoft.com/office/drawing/2014/main" id="{7009E1FA-765F-3048-8736-C06717E4DD67}"/>
              </a:ext>
            </a:extLst>
          </p:cNvPr>
          <p:cNvSpPr txBox="1"/>
          <p:nvPr/>
        </p:nvSpPr>
        <p:spPr>
          <a:xfrm>
            <a:off x="182257" y="2969098"/>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38" name="テキスト ボックス 37">
            <a:extLst>
              <a:ext uri="{FF2B5EF4-FFF2-40B4-BE49-F238E27FC236}">
                <a16:creationId xmlns:a16="http://schemas.microsoft.com/office/drawing/2014/main" id="{7B3845DD-810D-3B48-95AD-205C499C7E76}"/>
              </a:ext>
            </a:extLst>
          </p:cNvPr>
          <p:cNvSpPr txBox="1"/>
          <p:nvPr/>
        </p:nvSpPr>
        <p:spPr>
          <a:xfrm>
            <a:off x="2426961" y="1257099"/>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Developers should prepare and communicate a product sunset plan from the initial stages to ensure that manufacturers and consumers are aware of the risks posed to a device beyond its expected expiry date. </a:t>
            </a:r>
          </a:p>
        </p:txBody>
      </p:sp>
      <p:sp>
        <p:nvSpPr>
          <p:cNvPr id="39" name="テキスト ボックス 38">
            <a:extLst>
              <a:ext uri="{FF2B5EF4-FFF2-40B4-BE49-F238E27FC236}">
                <a16:creationId xmlns:a16="http://schemas.microsoft.com/office/drawing/2014/main" id="{2C19175F-CEAB-404A-ACDD-051B719D8A56}"/>
              </a:ext>
            </a:extLst>
          </p:cNvPr>
          <p:cNvSpPr txBox="1"/>
          <p:nvPr/>
        </p:nvSpPr>
        <p:spPr>
          <a:xfrm>
            <a:off x="2470345" y="669446"/>
            <a:ext cx="1885900"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GP-OP-01</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End-of-life support </a:t>
            </a:r>
          </a:p>
        </p:txBody>
      </p:sp>
      <p:sp>
        <p:nvSpPr>
          <p:cNvPr id="40" name="テキスト ボックス 39">
            <a:extLst>
              <a:ext uri="{FF2B5EF4-FFF2-40B4-BE49-F238E27FC236}">
                <a16:creationId xmlns:a16="http://schemas.microsoft.com/office/drawing/2014/main" id="{5B78D67F-63F7-5542-A254-250C9F01B71E}"/>
              </a:ext>
            </a:extLst>
          </p:cNvPr>
          <p:cNvSpPr txBox="1"/>
          <p:nvPr/>
        </p:nvSpPr>
        <p:spPr>
          <a:xfrm>
            <a:off x="2450257" y="2949220"/>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p:txBody>
      </p:sp>
      <p:sp>
        <p:nvSpPr>
          <p:cNvPr id="41" name="テキスト ボックス 40">
            <a:extLst>
              <a:ext uri="{FF2B5EF4-FFF2-40B4-BE49-F238E27FC236}">
                <a16:creationId xmlns:a16="http://schemas.microsoft.com/office/drawing/2014/main" id="{DC5F0947-0883-EF40-A893-94463C558EA9}"/>
              </a:ext>
            </a:extLst>
          </p:cNvPr>
          <p:cNvSpPr txBox="1"/>
          <p:nvPr/>
        </p:nvSpPr>
        <p:spPr>
          <a:xfrm>
            <a:off x="4687466" y="1300635"/>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Disclose the duration and end-of-life security and patch support (beyond product warranty). Such disclosures should be aligned to the expected lifespan of the device and communicated to the consumer prior to purchase. </a:t>
            </a:r>
          </a:p>
        </p:txBody>
      </p:sp>
      <p:sp>
        <p:nvSpPr>
          <p:cNvPr id="42" name="テキスト ボックス 41">
            <a:extLst>
              <a:ext uri="{FF2B5EF4-FFF2-40B4-BE49-F238E27FC236}">
                <a16:creationId xmlns:a16="http://schemas.microsoft.com/office/drawing/2014/main" id="{E767E6AD-36EF-C648-B6B3-324DBC5C194E}"/>
              </a:ext>
            </a:extLst>
          </p:cNvPr>
          <p:cNvSpPr txBox="1"/>
          <p:nvPr/>
        </p:nvSpPr>
        <p:spPr>
          <a:xfrm>
            <a:off x="4730850" y="666600"/>
            <a:ext cx="1885900"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GP-OP-02</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End-of-life support </a:t>
            </a:r>
          </a:p>
        </p:txBody>
      </p:sp>
      <p:sp>
        <p:nvSpPr>
          <p:cNvPr id="43" name="テキスト ボックス 42">
            <a:extLst>
              <a:ext uri="{FF2B5EF4-FFF2-40B4-BE49-F238E27FC236}">
                <a16:creationId xmlns:a16="http://schemas.microsoft.com/office/drawing/2014/main" id="{52C5023A-AF69-1C48-B2DA-DE053A81ACEB}"/>
              </a:ext>
            </a:extLst>
          </p:cNvPr>
          <p:cNvSpPr txBox="1"/>
          <p:nvPr/>
        </p:nvSpPr>
        <p:spPr>
          <a:xfrm>
            <a:off x="4710762" y="2946374"/>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p:txBody>
      </p:sp>
      <p:sp>
        <p:nvSpPr>
          <p:cNvPr id="44" name="テキスト ボックス 43">
            <a:extLst>
              <a:ext uri="{FF2B5EF4-FFF2-40B4-BE49-F238E27FC236}">
                <a16:creationId xmlns:a16="http://schemas.microsoft.com/office/drawing/2014/main" id="{049C7C69-F1D9-7B43-8D35-8E7E8CB9451B}"/>
              </a:ext>
            </a:extLst>
          </p:cNvPr>
          <p:cNvSpPr txBox="1"/>
          <p:nvPr/>
        </p:nvSpPr>
        <p:spPr>
          <a:xfrm>
            <a:off x="6907756" y="1287383"/>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Monitor the performance and patch known vulnerabilities up until the “end-of-support” period of of a product’s lifecycle. </a:t>
            </a:r>
          </a:p>
        </p:txBody>
      </p:sp>
      <p:sp>
        <p:nvSpPr>
          <p:cNvPr id="45" name="テキスト ボックス 44">
            <a:extLst>
              <a:ext uri="{FF2B5EF4-FFF2-40B4-BE49-F238E27FC236}">
                <a16:creationId xmlns:a16="http://schemas.microsoft.com/office/drawing/2014/main" id="{03883AD9-5525-FA43-83C0-96B8BBEE15CD}"/>
              </a:ext>
            </a:extLst>
          </p:cNvPr>
          <p:cNvSpPr txBox="1"/>
          <p:nvPr/>
        </p:nvSpPr>
        <p:spPr>
          <a:xfrm>
            <a:off x="6951140" y="666600"/>
            <a:ext cx="1885900"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GP-OP-03</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End-of-life support </a:t>
            </a:r>
          </a:p>
        </p:txBody>
      </p:sp>
      <p:sp>
        <p:nvSpPr>
          <p:cNvPr id="46" name="テキスト ボックス 45">
            <a:extLst>
              <a:ext uri="{FF2B5EF4-FFF2-40B4-BE49-F238E27FC236}">
                <a16:creationId xmlns:a16="http://schemas.microsoft.com/office/drawing/2014/main" id="{FE458C68-959E-A04E-B23B-281EA98A566E}"/>
              </a:ext>
            </a:extLst>
          </p:cNvPr>
          <p:cNvSpPr txBox="1"/>
          <p:nvPr/>
        </p:nvSpPr>
        <p:spPr>
          <a:xfrm>
            <a:off x="6931052" y="2946374"/>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a:p>
            <a:r>
              <a:rPr lang="en-US" altLang="ja-JP" sz="900" dirty="0">
                <a:latin typeface="Helvetica Regular" pitchFamily="2" charset="0"/>
                <a:ea typeface="MS PGothic" charset="-128"/>
                <a:cs typeface="Times New Roman" panose="02020603050405020304" pitchFamily="18" charset="0"/>
              </a:rPr>
              <a:t>- Nefarious Activity / Abuse</a:t>
            </a:r>
          </a:p>
          <a:p>
            <a:r>
              <a:rPr lang="en-US" altLang="ja-JP" sz="900" dirty="0">
                <a:latin typeface="Helvetica Regular" pitchFamily="2" charset="0"/>
                <a:ea typeface="MS PGothic" charset="-128"/>
                <a:cs typeface="Times New Roman" panose="02020603050405020304" pitchFamily="18" charset="0"/>
              </a:rPr>
              <a:t>- Failures / Malfunctions  </a:t>
            </a:r>
          </a:p>
        </p:txBody>
      </p:sp>
      <p:sp>
        <p:nvSpPr>
          <p:cNvPr id="47" name="テキスト ボックス 46">
            <a:extLst>
              <a:ext uri="{FF2B5EF4-FFF2-40B4-BE49-F238E27FC236}">
                <a16:creationId xmlns:a16="http://schemas.microsoft.com/office/drawing/2014/main" id="{48758B0B-3CCC-8D43-AC46-C91B2268AD8B}"/>
              </a:ext>
            </a:extLst>
          </p:cNvPr>
          <p:cNvSpPr txBox="1"/>
          <p:nvPr/>
        </p:nvSpPr>
        <p:spPr>
          <a:xfrm>
            <a:off x="135455" y="4471480"/>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 proven solutions, i.e. well known communications protocols and cryptographic algorithms, recognized by the scientific community, etc. Certain proprietary solutions, such as custom cryptographic algorithms, should be avoided. </a:t>
            </a:r>
          </a:p>
        </p:txBody>
      </p:sp>
      <p:sp>
        <p:nvSpPr>
          <p:cNvPr id="48" name="テキスト ボックス 47">
            <a:extLst>
              <a:ext uri="{FF2B5EF4-FFF2-40B4-BE49-F238E27FC236}">
                <a16:creationId xmlns:a16="http://schemas.microsoft.com/office/drawing/2014/main" id="{717DBB20-09F1-2A43-A666-CBB2B493E79D}"/>
              </a:ext>
            </a:extLst>
          </p:cNvPr>
          <p:cNvSpPr txBox="1"/>
          <p:nvPr/>
        </p:nvSpPr>
        <p:spPr>
          <a:xfrm>
            <a:off x="158961" y="3837445"/>
            <a:ext cx="1905778"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GP-OP-04</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Proven solutions </a:t>
            </a:r>
          </a:p>
        </p:txBody>
      </p:sp>
      <p:sp>
        <p:nvSpPr>
          <p:cNvPr id="49" name="テキスト ボックス 48">
            <a:extLst>
              <a:ext uri="{FF2B5EF4-FFF2-40B4-BE49-F238E27FC236}">
                <a16:creationId xmlns:a16="http://schemas.microsoft.com/office/drawing/2014/main" id="{840D2E06-3B04-D941-9351-20B323F4B946}"/>
              </a:ext>
            </a:extLst>
          </p:cNvPr>
          <p:cNvSpPr txBox="1"/>
          <p:nvPr/>
        </p:nvSpPr>
        <p:spPr>
          <a:xfrm>
            <a:off x="158751" y="6117219"/>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a:p>
            <a:r>
              <a:rPr lang="en-US" altLang="ja-JP" sz="900" dirty="0">
                <a:latin typeface="Helvetica Regular" pitchFamily="2" charset="0"/>
                <a:ea typeface="MS PGothic" charset="-128"/>
                <a:cs typeface="Times New Roman" panose="02020603050405020304" pitchFamily="18" charset="0"/>
              </a:rPr>
              <a:t>- Nefarious Activity / Abuse</a:t>
            </a:r>
          </a:p>
        </p:txBody>
      </p:sp>
      <p:sp>
        <p:nvSpPr>
          <p:cNvPr id="50" name="テキスト ボックス 49">
            <a:extLst>
              <a:ext uri="{FF2B5EF4-FFF2-40B4-BE49-F238E27FC236}">
                <a16:creationId xmlns:a16="http://schemas.microsoft.com/office/drawing/2014/main" id="{12132E67-4CB7-5443-ABB2-13B01B200B2B}"/>
              </a:ext>
            </a:extLst>
          </p:cNvPr>
          <p:cNvSpPr txBox="1"/>
          <p:nvPr/>
        </p:nvSpPr>
        <p:spPr>
          <a:xfrm>
            <a:off x="2414681" y="4469541"/>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Establish procedures for </a:t>
            </a:r>
            <a:r>
              <a:rPr lang="en-US" altLang="ja-JP" sz="900" dirty="0" err="1">
                <a:latin typeface="Helvetica Regular" pitchFamily="2" charset="0"/>
                <a:ea typeface="MS PGothic" charset="-128"/>
                <a:cs typeface="Times New Roman" panose="02020603050405020304" pitchFamily="18" charset="0"/>
              </a:rPr>
              <a:t>analysing</a:t>
            </a:r>
            <a:r>
              <a:rPr lang="en-US" altLang="ja-JP" sz="900" dirty="0">
                <a:latin typeface="Helvetica Regular" pitchFamily="2" charset="0"/>
                <a:ea typeface="MS PGothic" charset="-128"/>
                <a:cs typeface="Times New Roman" panose="02020603050405020304" pitchFamily="18" charset="0"/>
              </a:rPr>
              <a:t> and handling security incidents. Establish management procedures in order to ensure a quick, effective and orderly response to information security incidents. </a:t>
            </a:r>
          </a:p>
        </p:txBody>
      </p:sp>
      <p:sp>
        <p:nvSpPr>
          <p:cNvPr id="51" name="テキスト ボックス 50">
            <a:extLst>
              <a:ext uri="{FF2B5EF4-FFF2-40B4-BE49-F238E27FC236}">
                <a16:creationId xmlns:a16="http://schemas.microsoft.com/office/drawing/2014/main" id="{AB41EA3A-83F7-B840-B7DA-6AF19CBEC9F8}"/>
              </a:ext>
            </a:extLst>
          </p:cNvPr>
          <p:cNvSpPr txBox="1"/>
          <p:nvPr/>
        </p:nvSpPr>
        <p:spPr>
          <a:xfrm>
            <a:off x="2418308" y="3752128"/>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GP-OP-05</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Management of security vulnerabilities and/or incidents </a:t>
            </a:r>
          </a:p>
        </p:txBody>
      </p:sp>
      <p:sp>
        <p:nvSpPr>
          <p:cNvPr id="52" name="テキスト ボックス 51">
            <a:extLst>
              <a:ext uri="{FF2B5EF4-FFF2-40B4-BE49-F238E27FC236}">
                <a16:creationId xmlns:a16="http://schemas.microsoft.com/office/drawing/2014/main" id="{B84E6726-F97B-3A41-8C2A-DE50DC1E6282}"/>
              </a:ext>
            </a:extLst>
          </p:cNvPr>
          <p:cNvSpPr txBox="1"/>
          <p:nvPr/>
        </p:nvSpPr>
        <p:spPr>
          <a:xfrm>
            <a:off x="2437977" y="6115280"/>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a:p>
            <a:r>
              <a:rPr lang="en-US" altLang="ja-JP" sz="900" dirty="0">
                <a:latin typeface="Helvetica Regular" pitchFamily="2" charset="0"/>
                <a:ea typeface="MS PGothic" charset="-128"/>
                <a:cs typeface="Times New Roman" panose="02020603050405020304" pitchFamily="18" charset="0"/>
              </a:rPr>
              <a:t>- Failures / Malfunctions  </a:t>
            </a:r>
          </a:p>
        </p:txBody>
      </p:sp>
      <p:sp>
        <p:nvSpPr>
          <p:cNvPr id="53" name="テキスト ボックス 52">
            <a:extLst>
              <a:ext uri="{FF2B5EF4-FFF2-40B4-BE49-F238E27FC236}">
                <a16:creationId xmlns:a16="http://schemas.microsoft.com/office/drawing/2014/main" id="{45E9693C-FCE8-ED46-BC87-1D2EDD4527E1}"/>
              </a:ext>
            </a:extLst>
          </p:cNvPr>
          <p:cNvSpPr txBox="1"/>
          <p:nvPr/>
        </p:nvSpPr>
        <p:spPr>
          <a:xfrm>
            <a:off x="4672571" y="4396219"/>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Coordinated disclosure of vulnerabilities, including associated security practices to address identified vulnerabilities. A coordinated disclosure policy should involve developers, manufacturers, and service providers.</a:t>
            </a:r>
          </a:p>
        </p:txBody>
      </p:sp>
      <p:sp>
        <p:nvSpPr>
          <p:cNvPr id="54" name="テキスト ボックス 53">
            <a:extLst>
              <a:ext uri="{FF2B5EF4-FFF2-40B4-BE49-F238E27FC236}">
                <a16:creationId xmlns:a16="http://schemas.microsoft.com/office/drawing/2014/main" id="{4D5CA0A5-06E4-3146-A0E8-E9CEA27257A3}"/>
              </a:ext>
            </a:extLst>
          </p:cNvPr>
          <p:cNvSpPr txBox="1"/>
          <p:nvPr/>
        </p:nvSpPr>
        <p:spPr>
          <a:xfrm>
            <a:off x="4652904" y="3741617"/>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GP-OP-06</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Management of security vulnerabilities and/or incidents </a:t>
            </a:r>
          </a:p>
        </p:txBody>
      </p:sp>
      <p:sp>
        <p:nvSpPr>
          <p:cNvPr id="55" name="テキスト ボックス 54">
            <a:extLst>
              <a:ext uri="{FF2B5EF4-FFF2-40B4-BE49-F238E27FC236}">
                <a16:creationId xmlns:a16="http://schemas.microsoft.com/office/drawing/2014/main" id="{F79B6C04-F91B-BD43-92DE-4F0F2DFD1D4F}"/>
              </a:ext>
            </a:extLst>
          </p:cNvPr>
          <p:cNvSpPr txBox="1"/>
          <p:nvPr/>
        </p:nvSpPr>
        <p:spPr>
          <a:xfrm>
            <a:off x="4672573" y="6104769"/>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a:p>
            <a:r>
              <a:rPr lang="en-US" altLang="ja-JP" sz="900" dirty="0">
                <a:latin typeface="Helvetica Regular" pitchFamily="2" charset="0"/>
                <a:ea typeface="MS PGothic" charset="-128"/>
                <a:cs typeface="Times New Roman" panose="02020603050405020304" pitchFamily="18" charset="0"/>
              </a:rPr>
              <a:t>- Abuse - Eavesdropping  </a:t>
            </a:r>
          </a:p>
          <a:p>
            <a:r>
              <a:rPr lang="en-US" altLang="ja-JP" sz="900" dirty="0">
                <a:latin typeface="Helvetica Regular" pitchFamily="2" charset="0"/>
                <a:ea typeface="MS PGothic" charset="-128"/>
                <a:cs typeface="Times New Roman" panose="02020603050405020304" pitchFamily="18" charset="0"/>
              </a:rPr>
              <a:t>- Outages  - Failures / Malfunctions  </a:t>
            </a:r>
          </a:p>
        </p:txBody>
      </p:sp>
      <p:sp>
        <p:nvSpPr>
          <p:cNvPr id="56" name="テキスト ボックス 55">
            <a:extLst>
              <a:ext uri="{FF2B5EF4-FFF2-40B4-BE49-F238E27FC236}">
                <a16:creationId xmlns:a16="http://schemas.microsoft.com/office/drawing/2014/main" id="{D7B8B9A1-A95F-264A-99BE-78A08FB71A7F}"/>
              </a:ext>
            </a:extLst>
          </p:cNvPr>
          <p:cNvSpPr txBox="1"/>
          <p:nvPr/>
        </p:nvSpPr>
        <p:spPr>
          <a:xfrm>
            <a:off x="6961811" y="4475997"/>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Participate in information sharing platforms to report vulnerabilities and receive timely and critical information about current cyber threats and vulnerabilities from public and private partners. </a:t>
            </a:r>
          </a:p>
        </p:txBody>
      </p:sp>
      <p:sp>
        <p:nvSpPr>
          <p:cNvPr id="57" name="テキスト ボックス 56">
            <a:extLst>
              <a:ext uri="{FF2B5EF4-FFF2-40B4-BE49-F238E27FC236}">
                <a16:creationId xmlns:a16="http://schemas.microsoft.com/office/drawing/2014/main" id="{04214019-4EA2-A642-AE82-3650151D53EB}"/>
              </a:ext>
            </a:extLst>
          </p:cNvPr>
          <p:cNvSpPr txBox="1"/>
          <p:nvPr/>
        </p:nvSpPr>
        <p:spPr>
          <a:xfrm>
            <a:off x="6965438" y="3758584"/>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GP-OP-07</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Management of security vulnerabilities and/or incidents </a:t>
            </a:r>
          </a:p>
        </p:txBody>
      </p:sp>
      <p:sp>
        <p:nvSpPr>
          <p:cNvPr id="58" name="テキスト ボックス 57">
            <a:extLst>
              <a:ext uri="{FF2B5EF4-FFF2-40B4-BE49-F238E27FC236}">
                <a16:creationId xmlns:a16="http://schemas.microsoft.com/office/drawing/2014/main" id="{02485B97-E56A-E143-AD0B-7CAE7FC81528}"/>
              </a:ext>
            </a:extLst>
          </p:cNvPr>
          <p:cNvSpPr txBox="1"/>
          <p:nvPr/>
        </p:nvSpPr>
        <p:spPr>
          <a:xfrm>
            <a:off x="6985107" y="6121736"/>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p>
          <a:p>
            <a:r>
              <a:rPr lang="en-US" altLang="ja-JP" sz="900" dirty="0">
                <a:latin typeface="Helvetica Regular" pitchFamily="2" charset="0"/>
                <a:ea typeface="MS PGothic" charset="-128"/>
                <a:cs typeface="Times New Roman" panose="02020603050405020304" pitchFamily="18" charset="0"/>
              </a:rPr>
              <a:t>- Damage / Loss (IT Assets) </a:t>
            </a:r>
          </a:p>
        </p:txBody>
      </p:sp>
    </p:spTree>
    <p:extLst>
      <p:ext uri="{BB962C8B-B14F-4D97-AF65-F5344CB8AC3E}">
        <p14:creationId xmlns:p14="http://schemas.microsoft.com/office/powerpoint/2010/main" val="2479412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382896" y="5776"/>
            <a:ext cx="4204997"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Back</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245322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54045" y="5776"/>
            <a:ext cx="426270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Front</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BC38624C-2252-0848-9B0B-517152589078}"/>
              </a:ext>
            </a:extLst>
          </p:cNvPr>
          <p:cNvSpPr txBox="1"/>
          <p:nvPr/>
        </p:nvSpPr>
        <p:spPr>
          <a:xfrm>
            <a:off x="166586" y="1307544"/>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Create a publicly disclosed mechanism for vulnerability reports. Bug Bounty programs, for example, rely on crowdsourcing methods to identify vulnerabilities that companies’ own internal security teams may not catch. </a:t>
            </a:r>
          </a:p>
        </p:txBody>
      </p:sp>
      <p:sp>
        <p:nvSpPr>
          <p:cNvPr id="36" name="テキスト ボックス 35">
            <a:extLst>
              <a:ext uri="{FF2B5EF4-FFF2-40B4-BE49-F238E27FC236}">
                <a16:creationId xmlns:a16="http://schemas.microsoft.com/office/drawing/2014/main" id="{6D6B96AA-11B9-3843-BF6C-BACE9F867841}"/>
              </a:ext>
            </a:extLst>
          </p:cNvPr>
          <p:cNvSpPr txBox="1"/>
          <p:nvPr/>
        </p:nvSpPr>
        <p:spPr>
          <a:xfrm>
            <a:off x="170213" y="590131"/>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GP-OP-08</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Management of security vulnerabilities and/or incidents </a:t>
            </a:r>
          </a:p>
        </p:txBody>
      </p:sp>
      <p:sp>
        <p:nvSpPr>
          <p:cNvPr id="37" name="テキスト ボックス 36">
            <a:extLst>
              <a:ext uri="{FF2B5EF4-FFF2-40B4-BE49-F238E27FC236}">
                <a16:creationId xmlns:a16="http://schemas.microsoft.com/office/drawing/2014/main" id="{DA9B0F96-C651-214A-9BA7-7B601E39EE12}"/>
              </a:ext>
            </a:extLst>
          </p:cNvPr>
          <p:cNvSpPr txBox="1"/>
          <p:nvPr/>
        </p:nvSpPr>
        <p:spPr>
          <a:xfrm>
            <a:off x="189882" y="2953283"/>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p>
          <a:p>
            <a:r>
              <a:rPr lang="en-US" altLang="ja-JP" sz="900" dirty="0">
                <a:latin typeface="Helvetica Regular" pitchFamily="2" charset="0"/>
                <a:ea typeface="MS PGothic" charset="-128"/>
                <a:cs typeface="Times New Roman" panose="02020603050405020304" pitchFamily="18" charset="0"/>
              </a:rPr>
              <a:t>- Damage / Loss (IT Assets) </a:t>
            </a:r>
          </a:p>
        </p:txBody>
      </p:sp>
      <p:sp>
        <p:nvSpPr>
          <p:cNvPr id="38" name="テキスト ボックス 37">
            <a:extLst>
              <a:ext uri="{FF2B5EF4-FFF2-40B4-BE49-F238E27FC236}">
                <a16:creationId xmlns:a16="http://schemas.microsoft.com/office/drawing/2014/main" id="{53B94FDE-67D8-3C40-8A13-E223438B177C}"/>
              </a:ext>
            </a:extLst>
          </p:cNvPr>
          <p:cNvSpPr txBox="1"/>
          <p:nvPr/>
        </p:nvSpPr>
        <p:spPr>
          <a:xfrm>
            <a:off x="2394738" y="1307544"/>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the personnel practices promote privacy and security - train employees in good privacy and security practices for the secure usage of the systems, recognizing that technological expertise does not necessarily equate to security expertise. </a:t>
            </a:r>
          </a:p>
        </p:txBody>
      </p:sp>
      <p:sp>
        <p:nvSpPr>
          <p:cNvPr id="39" name="テキスト ボックス 38">
            <a:extLst>
              <a:ext uri="{FF2B5EF4-FFF2-40B4-BE49-F238E27FC236}">
                <a16:creationId xmlns:a16="http://schemas.microsoft.com/office/drawing/2014/main" id="{F316E721-B8F1-264C-8C64-3ECEB1614445}"/>
              </a:ext>
            </a:extLst>
          </p:cNvPr>
          <p:cNvSpPr txBox="1"/>
          <p:nvPr/>
        </p:nvSpPr>
        <p:spPr>
          <a:xfrm>
            <a:off x="2398365" y="590131"/>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GP-OP-09</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Human Resource Security Training and Awareness </a:t>
            </a:r>
          </a:p>
        </p:txBody>
      </p:sp>
      <p:sp>
        <p:nvSpPr>
          <p:cNvPr id="40" name="テキスト ボックス 39">
            <a:extLst>
              <a:ext uri="{FF2B5EF4-FFF2-40B4-BE49-F238E27FC236}">
                <a16:creationId xmlns:a16="http://schemas.microsoft.com/office/drawing/2014/main" id="{92E773E5-DD41-0843-B79F-700F3B657A43}"/>
              </a:ext>
            </a:extLst>
          </p:cNvPr>
          <p:cNvSpPr txBox="1"/>
          <p:nvPr/>
        </p:nvSpPr>
        <p:spPr>
          <a:xfrm>
            <a:off x="2418034" y="2953283"/>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41" name="テキスト ボックス 40">
            <a:extLst>
              <a:ext uri="{FF2B5EF4-FFF2-40B4-BE49-F238E27FC236}">
                <a16:creationId xmlns:a16="http://schemas.microsoft.com/office/drawing/2014/main" id="{533992D1-DBDA-9145-B7AE-7381D3724418}"/>
              </a:ext>
            </a:extLst>
          </p:cNvPr>
          <p:cNvSpPr txBox="1"/>
          <p:nvPr/>
        </p:nvSpPr>
        <p:spPr>
          <a:xfrm>
            <a:off x="4691545" y="1307544"/>
            <a:ext cx="2076744"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Document and monitor the privacy and security training activities. </a:t>
            </a:r>
          </a:p>
        </p:txBody>
      </p:sp>
      <p:sp>
        <p:nvSpPr>
          <p:cNvPr id="42" name="テキスト ボックス 41">
            <a:extLst>
              <a:ext uri="{FF2B5EF4-FFF2-40B4-BE49-F238E27FC236}">
                <a16:creationId xmlns:a16="http://schemas.microsoft.com/office/drawing/2014/main" id="{1B204512-69CC-6641-B5C4-FC90F782EFEF}"/>
              </a:ext>
            </a:extLst>
          </p:cNvPr>
          <p:cNvSpPr txBox="1"/>
          <p:nvPr/>
        </p:nvSpPr>
        <p:spPr>
          <a:xfrm>
            <a:off x="4695172" y="590131"/>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GP-OP-10</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Human Resource Security Training and Awareness </a:t>
            </a:r>
          </a:p>
        </p:txBody>
      </p:sp>
      <p:sp>
        <p:nvSpPr>
          <p:cNvPr id="43" name="テキスト ボックス 42">
            <a:extLst>
              <a:ext uri="{FF2B5EF4-FFF2-40B4-BE49-F238E27FC236}">
                <a16:creationId xmlns:a16="http://schemas.microsoft.com/office/drawing/2014/main" id="{D7D9A897-988C-454C-91B6-589D4D069B1B}"/>
              </a:ext>
            </a:extLst>
          </p:cNvPr>
          <p:cNvSpPr txBox="1"/>
          <p:nvPr/>
        </p:nvSpPr>
        <p:spPr>
          <a:xfrm>
            <a:off x="4714841" y="2953283"/>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44" name="テキスト ボックス 43">
            <a:extLst>
              <a:ext uri="{FF2B5EF4-FFF2-40B4-BE49-F238E27FC236}">
                <a16:creationId xmlns:a16="http://schemas.microsoft.com/office/drawing/2014/main" id="{7A5BE4DD-C066-C547-9E5B-3EC1B810B748}"/>
              </a:ext>
            </a:extLst>
          </p:cNvPr>
          <p:cNvSpPr txBox="1"/>
          <p:nvPr/>
        </p:nvSpPr>
        <p:spPr>
          <a:xfrm>
            <a:off x="6961811" y="1307544"/>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cybersecurity roles and responsibilities for all workforce are established and introduce personnel assignments in accordance with the specifics of the projects and security engineering needs. </a:t>
            </a:r>
          </a:p>
        </p:txBody>
      </p:sp>
      <p:sp>
        <p:nvSpPr>
          <p:cNvPr id="45" name="テキスト ボックス 44">
            <a:extLst>
              <a:ext uri="{FF2B5EF4-FFF2-40B4-BE49-F238E27FC236}">
                <a16:creationId xmlns:a16="http://schemas.microsoft.com/office/drawing/2014/main" id="{257A7A9D-D14E-6546-9D44-D807B9F904BD}"/>
              </a:ext>
            </a:extLst>
          </p:cNvPr>
          <p:cNvSpPr txBox="1"/>
          <p:nvPr/>
        </p:nvSpPr>
        <p:spPr>
          <a:xfrm>
            <a:off x="6965438" y="590131"/>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GP-OP-11</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Human Resource Security Training and Awareness </a:t>
            </a:r>
          </a:p>
        </p:txBody>
      </p:sp>
      <p:sp>
        <p:nvSpPr>
          <p:cNvPr id="46" name="テキスト ボックス 45">
            <a:extLst>
              <a:ext uri="{FF2B5EF4-FFF2-40B4-BE49-F238E27FC236}">
                <a16:creationId xmlns:a16="http://schemas.microsoft.com/office/drawing/2014/main" id="{F112DAF0-76EF-F844-A62A-AA1377FD6FB9}"/>
              </a:ext>
            </a:extLst>
          </p:cNvPr>
          <p:cNvSpPr txBox="1"/>
          <p:nvPr/>
        </p:nvSpPr>
        <p:spPr>
          <a:xfrm>
            <a:off x="6985107" y="2953283"/>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47" name="テキスト ボックス 46">
            <a:extLst>
              <a:ext uri="{FF2B5EF4-FFF2-40B4-BE49-F238E27FC236}">
                <a16:creationId xmlns:a16="http://schemas.microsoft.com/office/drawing/2014/main" id="{2AAD53C4-19F5-3E4C-8508-0F8235524A9F}"/>
              </a:ext>
            </a:extLst>
          </p:cNvPr>
          <p:cNvSpPr txBox="1"/>
          <p:nvPr/>
        </p:nvSpPr>
        <p:spPr>
          <a:xfrm>
            <a:off x="123203" y="4465622"/>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Data processed by a third-party (i.e., if the </a:t>
            </a:r>
            <a:r>
              <a:rPr lang="en-US" altLang="ja-JP" sz="900" dirty="0" err="1">
                <a:latin typeface="Helvetica Regular" pitchFamily="2" charset="0"/>
                <a:ea typeface="MS PGothic" charset="-128"/>
                <a:cs typeface="Times New Roman" panose="02020603050405020304" pitchFamily="18" charset="0"/>
              </a:rPr>
              <a:t>organisation</a:t>
            </a:r>
            <a:r>
              <a:rPr lang="en-US" altLang="ja-JP" sz="900" dirty="0">
                <a:latin typeface="Helvetica Regular" pitchFamily="2" charset="0"/>
                <a:ea typeface="MS PGothic" charset="-128"/>
                <a:cs typeface="Times New Roman" panose="02020603050405020304" pitchFamily="18" charset="0"/>
              </a:rPr>
              <a:t> </a:t>
            </a:r>
            <a:r>
              <a:rPr lang="en-US" altLang="ja-JP" sz="900" dirty="0" err="1">
                <a:latin typeface="Helvetica Regular" pitchFamily="2" charset="0"/>
                <a:ea typeface="MS PGothic" charset="-128"/>
                <a:cs typeface="Times New Roman" panose="02020603050405020304" pitchFamily="18" charset="0"/>
              </a:rPr>
              <a:t>utilises</a:t>
            </a:r>
            <a:r>
              <a:rPr lang="en-US" altLang="ja-JP" sz="900" dirty="0">
                <a:latin typeface="Helvetica Regular" pitchFamily="2" charset="0"/>
                <a:ea typeface="MS PGothic" charset="-128"/>
                <a:cs typeface="Times New Roman" panose="02020603050405020304" pitchFamily="18" charset="0"/>
              </a:rPr>
              <a:t> a cloud email provider), must be protected by a data processing agreement with the third-party. </a:t>
            </a:r>
          </a:p>
        </p:txBody>
      </p:sp>
      <p:sp>
        <p:nvSpPr>
          <p:cNvPr id="48" name="テキスト ボックス 47">
            <a:extLst>
              <a:ext uri="{FF2B5EF4-FFF2-40B4-BE49-F238E27FC236}">
                <a16:creationId xmlns:a16="http://schemas.microsoft.com/office/drawing/2014/main" id="{15962FC4-5612-754E-9558-652CCE8D8FB8}"/>
              </a:ext>
            </a:extLst>
          </p:cNvPr>
          <p:cNvSpPr txBox="1"/>
          <p:nvPr/>
        </p:nvSpPr>
        <p:spPr>
          <a:xfrm>
            <a:off x="166586" y="3831587"/>
            <a:ext cx="1938909"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GP-OP-12</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Third-Party relationships </a:t>
            </a:r>
          </a:p>
        </p:txBody>
      </p:sp>
      <p:sp>
        <p:nvSpPr>
          <p:cNvPr id="49" name="テキスト ボックス 48">
            <a:extLst>
              <a:ext uri="{FF2B5EF4-FFF2-40B4-BE49-F238E27FC236}">
                <a16:creationId xmlns:a16="http://schemas.microsoft.com/office/drawing/2014/main" id="{A8AFB489-F132-E74E-94C4-6EE105D248EA}"/>
              </a:ext>
            </a:extLst>
          </p:cNvPr>
          <p:cNvSpPr txBox="1"/>
          <p:nvPr/>
        </p:nvSpPr>
        <p:spPr>
          <a:xfrm>
            <a:off x="146499" y="6111361"/>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p:txBody>
      </p:sp>
      <p:sp>
        <p:nvSpPr>
          <p:cNvPr id="50" name="テキスト ボックス 49">
            <a:extLst>
              <a:ext uri="{FF2B5EF4-FFF2-40B4-BE49-F238E27FC236}">
                <a16:creationId xmlns:a16="http://schemas.microsoft.com/office/drawing/2014/main" id="{1FF98F5E-FC94-D041-8D97-10A6CCA8E7F1}"/>
              </a:ext>
            </a:extLst>
          </p:cNvPr>
          <p:cNvSpPr txBox="1"/>
          <p:nvPr/>
        </p:nvSpPr>
        <p:spPr>
          <a:xfrm>
            <a:off x="2398365" y="4394407"/>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Only share consumers’ personal data with third parties with consumers’ affirmative consent, unless required and limited for the use of product features or service operation. </a:t>
            </a:r>
          </a:p>
        </p:txBody>
      </p:sp>
      <p:sp>
        <p:nvSpPr>
          <p:cNvPr id="51" name="テキスト ボックス 50">
            <a:extLst>
              <a:ext uri="{FF2B5EF4-FFF2-40B4-BE49-F238E27FC236}">
                <a16:creationId xmlns:a16="http://schemas.microsoft.com/office/drawing/2014/main" id="{3F9BD5CF-DF19-384E-8D1C-16F71A8A8143}"/>
              </a:ext>
            </a:extLst>
          </p:cNvPr>
          <p:cNvSpPr txBox="1"/>
          <p:nvPr/>
        </p:nvSpPr>
        <p:spPr>
          <a:xfrm>
            <a:off x="2441748" y="3806754"/>
            <a:ext cx="1938909"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GP-OP-13</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Third-Party relationships </a:t>
            </a:r>
          </a:p>
        </p:txBody>
      </p:sp>
      <p:sp>
        <p:nvSpPr>
          <p:cNvPr id="52" name="テキスト ボックス 51">
            <a:extLst>
              <a:ext uri="{FF2B5EF4-FFF2-40B4-BE49-F238E27FC236}">
                <a16:creationId xmlns:a16="http://schemas.microsoft.com/office/drawing/2014/main" id="{62C0DC9D-58DB-F44E-BABB-E62A83236B39}"/>
              </a:ext>
            </a:extLst>
          </p:cNvPr>
          <p:cNvSpPr txBox="1"/>
          <p:nvPr/>
        </p:nvSpPr>
        <p:spPr>
          <a:xfrm>
            <a:off x="2421661" y="6086528"/>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Damage / Loss (IT Assets) </a:t>
            </a:r>
          </a:p>
        </p:txBody>
      </p:sp>
      <p:sp>
        <p:nvSpPr>
          <p:cNvPr id="53" name="テキスト ボックス 52">
            <a:extLst>
              <a:ext uri="{FF2B5EF4-FFF2-40B4-BE49-F238E27FC236}">
                <a16:creationId xmlns:a16="http://schemas.microsoft.com/office/drawing/2014/main" id="{00C988D3-2FE1-EE46-9E24-FC06BED99437}"/>
              </a:ext>
            </a:extLst>
          </p:cNvPr>
          <p:cNvSpPr txBox="1"/>
          <p:nvPr/>
        </p:nvSpPr>
        <p:spPr>
          <a:xfrm>
            <a:off x="4646278" y="4440789"/>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For IoT hardware manufacturers and IoT software developers it is necessary to adopt cyber supply chain risk management policies and to communicate cyber security requirements to its suppliers and partners. </a:t>
            </a:r>
          </a:p>
        </p:txBody>
      </p:sp>
      <p:sp>
        <p:nvSpPr>
          <p:cNvPr id="54" name="テキスト ボックス 53">
            <a:extLst>
              <a:ext uri="{FF2B5EF4-FFF2-40B4-BE49-F238E27FC236}">
                <a16:creationId xmlns:a16="http://schemas.microsoft.com/office/drawing/2014/main" id="{8135594E-41CF-C84D-A97F-B05010962D98}"/>
              </a:ext>
            </a:extLst>
          </p:cNvPr>
          <p:cNvSpPr txBox="1"/>
          <p:nvPr/>
        </p:nvSpPr>
        <p:spPr>
          <a:xfrm>
            <a:off x="4689661" y="3806754"/>
            <a:ext cx="1938909"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GP-OP-14</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Third-Party relationships </a:t>
            </a:r>
          </a:p>
        </p:txBody>
      </p:sp>
      <p:sp>
        <p:nvSpPr>
          <p:cNvPr id="55" name="テキスト ボックス 54">
            <a:extLst>
              <a:ext uri="{FF2B5EF4-FFF2-40B4-BE49-F238E27FC236}">
                <a16:creationId xmlns:a16="http://schemas.microsoft.com/office/drawing/2014/main" id="{E0BE2167-10B5-3247-B7E6-8B7961BBC9C5}"/>
              </a:ext>
            </a:extLst>
          </p:cNvPr>
          <p:cNvSpPr txBox="1"/>
          <p:nvPr/>
        </p:nvSpPr>
        <p:spPr>
          <a:xfrm>
            <a:off x="4669574" y="6086528"/>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Damage / Loss (IT Assets)  - Abuse - Eavesdropping / Interception  - Outages </a:t>
            </a:r>
          </a:p>
        </p:txBody>
      </p:sp>
    </p:spTree>
    <p:extLst>
      <p:ext uri="{BB962C8B-B14F-4D97-AF65-F5344CB8AC3E}">
        <p14:creationId xmlns:p14="http://schemas.microsoft.com/office/powerpoint/2010/main" val="398822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382896" y="5776"/>
            <a:ext cx="4204997"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Back</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414311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382896" y="5776"/>
            <a:ext cx="4204997"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Back</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340284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54045" y="5776"/>
            <a:ext cx="426270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Front</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36E7FDA-0A9A-404B-AED5-555EDB8E58DC}"/>
              </a:ext>
            </a:extLst>
          </p:cNvPr>
          <p:cNvSpPr txBox="1"/>
          <p:nvPr/>
        </p:nvSpPr>
        <p:spPr>
          <a:xfrm>
            <a:off x="128098" y="1238019"/>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MS PGothic" charset="-128"/>
              </a:rPr>
              <a:t>Establish hard to crack device individual default passwords. And a hard to crack default password is still a weakness if it is used for more than one device. </a:t>
            </a:r>
          </a:p>
        </p:txBody>
      </p:sp>
      <p:sp>
        <p:nvSpPr>
          <p:cNvPr id="36" name="テキスト ボックス 35">
            <a:extLst>
              <a:ext uri="{FF2B5EF4-FFF2-40B4-BE49-F238E27FC236}">
                <a16:creationId xmlns:a16="http://schemas.microsoft.com/office/drawing/2014/main" id="{7BA1BD9F-8D91-D344-9E60-7172133E3386}"/>
              </a:ext>
            </a:extLst>
          </p:cNvPr>
          <p:cNvSpPr txBox="1"/>
          <p:nvPr/>
        </p:nvSpPr>
        <p:spPr>
          <a:xfrm>
            <a:off x="158961" y="637486"/>
            <a:ext cx="1997473"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GP-TM-09 </a:t>
            </a:r>
            <a:r>
              <a:rPr lang="en-US" altLang="ja-JP" sz="1050" dirty="0">
                <a:latin typeface="Helvetica Regular" pitchFamily="2" charset="0"/>
                <a:ea typeface="MS PGothic" charset="-128"/>
                <a:cs typeface="Times New Roman" panose="02020603050405020304" pitchFamily="18" charset="0"/>
              </a:rPr>
              <a:t>Strong default security and privacy </a:t>
            </a:r>
          </a:p>
        </p:txBody>
      </p:sp>
      <p:sp>
        <p:nvSpPr>
          <p:cNvPr id="37" name="テキスト ボックス 36">
            <a:extLst>
              <a:ext uri="{FF2B5EF4-FFF2-40B4-BE49-F238E27FC236}">
                <a16:creationId xmlns:a16="http://schemas.microsoft.com/office/drawing/2014/main" id="{AA406AE4-9B60-794D-9643-9D2AFA6456BB}"/>
              </a:ext>
            </a:extLst>
          </p:cNvPr>
          <p:cNvSpPr txBox="1"/>
          <p:nvPr/>
        </p:nvSpPr>
        <p:spPr>
          <a:xfrm>
            <a:off x="151394" y="2916888"/>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Outages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Failures / Malfunctions </a:t>
            </a:r>
          </a:p>
        </p:txBody>
      </p:sp>
      <p:sp>
        <p:nvSpPr>
          <p:cNvPr id="38" name="テキスト ボックス 37">
            <a:extLst>
              <a:ext uri="{FF2B5EF4-FFF2-40B4-BE49-F238E27FC236}">
                <a16:creationId xmlns:a16="http://schemas.microsoft.com/office/drawing/2014/main" id="{B0A8DC1F-2803-5B4E-AF38-620DFAE2E4F9}"/>
              </a:ext>
            </a:extLst>
          </p:cNvPr>
          <p:cNvSpPr txBox="1"/>
          <p:nvPr/>
        </p:nvSpPr>
        <p:spPr>
          <a:xfrm>
            <a:off x="2385618" y="637486"/>
            <a:ext cx="2212263"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GP-TM-10</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Data protection and compliance </a:t>
            </a:r>
          </a:p>
        </p:txBody>
      </p:sp>
      <p:sp>
        <p:nvSpPr>
          <p:cNvPr id="39" name="テキスト ボックス 38">
            <a:extLst>
              <a:ext uri="{FF2B5EF4-FFF2-40B4-BE49-F238E27FC236}">
                <a16:creationId xmlns:a16="http://schemas.microsoft.com/office/drawing/2014/main" id="{A12B3F07-131F-044A-93F1-83927DB927F5}"/>
              </a:ext>
            </a:extLst>
          </p:cNvPr>
          <p:cNvSpPr txBox="1"/>
          <p:nvPr/>
        </p:nvSpPr>
        <p:spPr>
          <a:xfrm>
            <a:off x="2381991" y="1291399"/>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Personal data must be collected and processed fairly and lawfully. The fairness principle specifically requires that personal data should never be collected and processed without the data subject’s consent. </a:t>
            </a:r>
          </a:p>
        </p:txBody>
      </p:sp>
      <p:sp>
        <p:nvSpPr>
          <p:cNvPr id="40" name="テキスト ボックス 39">
            <a:extLst>
              <a:ext uri="{FF2B5EF4-FFF2-40B4-BE49-F238E27FC236}">
                <a16:creationId xmlns:a16="http://schemas.microsoft.com/office/drawing/2014/main" id="{50D773BD-91C1-6041-BD7D-EC19BE4BD592}"/>
              </a:ext>
            </a:extLst>
          </p:cNvPr>
          <p:cNvSpPr txBox="1"/>
          <p:nvPr/>
        </p:nvSpPr>
        <p:spPr>
          <a:xfrm>
            <a:off x="2405287" y="2937138"/>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41" name="テキスト ボックス 40">
            <a:extLst>
              <a:ext uri="{FF2B5EF4-FFF2-40B4-BE49-F238E27FC236}">
                <a16:creationId xmlns:a16="http://schemas.microsoft.com/office/drawing/2014/main" id="{C64EB236-DD81-B445-9943-4AFCE177074A}"/>
              </a:ext>
            </a:extLst>
          </p:cNvPr>
          <p:cNvSpPr txBox="1"/>
          <p:nvPr/>
        </p:nvSpPr>
        <p:spPr>
          <a:xfrm>
            <a:off x="4677905" y="1291399"/>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Make sure that personal data is used for the specified purposes for which they were collected, and that any further processing of personal data is compatible and that the data subjects are well informed. </a:t>
            </a:r>
          </a:p>
        </p:txBody>
      </p:sp>
      <p:sp>
        <p:nvSpPr>
          <p:cNvPr id="42" name="テキスト ボックス 41">
            <a:extLst>
              <a:ext uri="{FF2B5EF4-FFF2-40B4-BE49-F238E27FC236}">
                <a16:creationId xmlns:a16="http://schemas.microsoft.com/office/drawing/2014/main" id="{70952B82-9B16-9A45-8430-BCF06CCADF3C}"/>
              </a:ext>
            </a:extLst>
          </p:cNvPr>
          <p:cNvSpPr txBox="1"/>
          <p:nvPr/>
        </p:nvSpPr>
        <p:spPr>
          <a:xfrm>
            <a:off x="4681532" y="637486"/>
            <a:ext cx="2137691" cy="415498"/>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GP-TM-11</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Data protection and compliance </a:t>
            </a:r>
          </a:p>
        </p:txBody>
      </p:sp>
      <p:sp>
        <p:nvSpPr>
          <p:cNvPr id="43" name="テキスト ボックス 42">
            <a:extLst>
              <a:ext uri="{FF2B5EF4-FFF2-40B4-BE49-F238E27FC236}">
                <a16:creationId xmlns:a16="http://schemas.microsoft.com/office/drawing/2014/main" id="{26AED46E-3289-544B-9EF3-6EE32B06D4E9}"/>
              </a:ext>
            </a:extLst>
          </p:cNvPr>
          <p:cNvSpPr txBox="1"/>
          <p:nvPr/>
        </p:nvSpPr>
        <p:spPr>
          <a:xfrm>
            <a:off x="4701201" y="2937138"/>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44" name="テキスト ボックス 43">
            <a:extLst>
              <a:ext uri="{FF2B5EF4-FFF2-40B4-BE49-F238E27FC236}">
                <a16:creationId xmlns:a16="http://schemas.microsoft.com/office/drawing/2014/main" id="{16D5FAE0-3CD3-B74A-A16C-7CC302E0065A}"/>
              </a:ext>
            </a:extLst>
          </p:cNvPr>
          <p:cNvSpPr txBox="1"/>
          <p:nvPr/>
        </p:nvSpPr>
        <p:spPr>
          <a:xfrm>
            <a:off x="6925455" y="1291399"/>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Minimize the data collected and retained. </a:t>
            </a:r>
          </a:p>
          <a:p>
            <a:r>
              <a:rPr lang="en-US" altLang="ja-JP" sz="900" dirty="0">
                <a:latin typeface="Helvetica Regular" pitchFamily="2" charset="0"/>
                <a:ea typeface="MS PGothic" charset="-128"/>
                <a:cs typeface="Times New Roman" panose="02020603050405020304" pitchFamily="18" charset="0"/>
              </a:rPr>
              <a:t>Stakeholders must delete raw data as soon as they have extracted the data required for their data processing. </a:t>
            </a:r>
          </a:p>
        </p:txBody>
      </p:sp>
      <p:sp>
        <p:nvSpPr>
          <p:cNvPr id="45" name="テキスト ボックス 44">
            <a:extLst>
              <a:ext uri="{FF2B5EF4-FFF2-40B4-BE49-F238E27FC236}">
                <a16:creationId xmlns:a16="http://schemas.microsoft.com/office/drawing/2014/main" id="{FC831D91-73B3-0F4F-BE8F-FB7AE6266F19}"/>
              </a:ext>
            </a:extLst>
          </p:cNvPr>
          <p:cNvSpPr txBox="1"/>
          <p:nvPr/>
        </p:nvSpPr>
        <p:spPr>
          <a:xfrm>
            <a:off x="6929082" y="637486"/>
            <a:ext cx="2111187" cy="415498"/>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GP-TM-12</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Data protection and compliance </a:t>
            </a:r>
          </a:p>
        </p:txBody>
      </p:sp>
      <p:sp>
        <p:nvSpPr>
          <p:cNvPr id="46" name="テキスト ボックス 45">
            <a:extLst>
              <a:ext uri="{FF2B5EF4-FFF2-40B4-BE49-F238E27FC236}">
                <a16:creationId xmlns:a16="http://schemas.microsoft.com/office/drawing/2014/main" id="{51C76E23-94A5-B44D-9891-F4F88434172F}"/>
              </a:ext>
            </a:extLst>
          </p:cNvPr>
          <p:cNvSpPr txBox="1"/>
          <p:nvPr/>
        </p:nvSpPr>
        <p:spPr>
          <a:xfrm>
            <a:off x="6948751" y="2937138"/>
            <a:ext cx="2053448" cy="369332"/>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p:txBody>
      </p:sp>
      <p:sp>
        <p:nvSpPr>
          <p:cNvPr id="47" name="テキスト ボックス 46">
            <a:extLst>
              <a:ext uri="{FF2B5EF4-FFF2-40B4-BE49-F238E27FC236}">
                <a16:creationId xmlns:a16="http://schemas.microsoft.com/office/drawing/2014/main" id="{CF3285A7-418D-1E46-BC08-55663163D0A2}"/>
              </a:ext>
            </a:extLst>
          </p:cNvPr>
          <p:cNvSpPr txBox="1"/>
          <p:nvPr/>
        </p:nvSpPr>
        <p:spPr>
          <a:xfrm>
            <a:off x="151394" y="4471201"/>
            <a:ext cx="2076744"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IoT stakeholders must be compliant with the EU General Data Protection Regulation (GDPR). </a:t>
            </a:r>
          </a:p>
        </p:txBody>
      </p:sp>
      <p:sp>
        <p:nvSpPr>
          <p:cNvPr id="48" name="テキスト ボックス 47">
            <a:extLst>
              <a:ext uri="{FF2B5EF4-FFF2-40B4-BE49-F238E27FC236}">
                <a16:creationId xmlns:a16="http://schemas.microsoft.com/office/drawing/2014/main" id="{A75E8119-8169-A649-8570-7A37FBE5398D}"/>
              </a:ext>
            </a:extLst>
          </p:cNvPr>
          <p:cNvSpPr txBox="1"/>
          <p:nvPr/>
        </p:nvSpPr>
        <p:spPr>
          <a:xfrm>
            <a:off x="155021" y="3817288"/>
            <a:ext cx="2124439" cy="415498"/>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GP-TM-13</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Data protection and compliance </a:t>
            </a:r>
          </a:p>
        </p:txBody>
      </p:sp>
      <p:sp>
        <p:nvSpPr>
          <p:cNvPr id="49" name="テキスト ボックス 48">
            <a:extLst>
              <a:ext uri="{FF2B5EF4-FFF2-40B4-BE49-F238E27FC236}">
                <a16:creationId xmlns:a16="http://schemas.microsoft.com/office/drawing/2014/main" id="{B5F02DF0-D85B-3848-8388-3D2986296E1A}"/>
              </a:ext>
            </a:extLst>
          </p:cNvPr>
          <p:cNvSpPr txBox="1"/>
          <p:nvPr/>
        </p:nvSpPr>
        <p:spPr>
          <a:xfrm>
            <a:off x="174690" y="6116940"/>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50" name="テキスト ボックス 49">
            <a:extLst>
              <a:ext uri="{FF2B5EF4-FFF2-40B4-BE49-F238E27FC236}">
                <a16:creationId xmlns:a16="http://schemas.microsoft.com/office/drawing/2014/main" id="{BCCFE5A3-D70F-EC4C-8E89-0A7FFA282E5E}"/>
              </a:ext>
            </a:extLst>
          </p:cNvPr>
          <p:cNvSpPr txBox="1"/>
          <p:nvPr/>
        </p:nvSpPr>
        <p:spPr>
          <a:xfrm>
            <a:off x="2430639" y="4417612"/>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Users of IoT products and services must be able to exercise their rights to information, access, erasure, rectification, data portability, restriction of processing, objection to processing, and their right not to be evaluated on the basis of automated processing. </a:t>
            </a:r>
          </a:p>
        </p:txBody>
      </p:sp>
      <p:sp>
        <p:nvSpPr>
          <p:cNvPr id="51" name="テキスト ボックス 50">
            <a:extLst>
              <a:ext uri="{FF2B5EF4-FFF2-40B4-BE49-F238E27FC236}">
                <a16:creationId xmlns:a16="http://schemas.microsoft.com/office/drawing/2014/main" id="{DFB5251D-20FE-7F43-B488-DFFF3A753FAE}"/>
              </a:ext>
            </a:extLst>
          </p:cNvPr>
          <p:cNvSpPr txBox="1"/>
          <p:nvPr/>
        </p:nvSpPr>
        <p:spPr>
          <a:xfrm>
            <a:off x="2434266" y="3803455"/>
            <a:ext cx="2124439" cy="415498"/>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GP-TM-14</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Data protection and compliance </a:t>
            </a:r>
          </a:p>
        </p:txBody>
      </p:sp>
      <p:sp>
        <p:nvSpPr>
          <p:cNvPr id="52" name="テキスト ボックス 51">
            <a:extLst>
              <a:ext uri="{FF2B5EF4-FFF2-40B4-BE49-F238E27FC236}">
                <a16:creationId xmlns:a16="http://schemas.microsoft.com/office/drawing/2014/main" id="{D3BCB8C5-9E6D-8E45-86E3-613625657F7B}"/>
              </a:ext>
            </a:extLst>
          </p:cNvPr>
          <p:cNvSpPr txBox="1"/>
          <p:nvPr/>
        </p:nvSpPr>
        <p:spPr>
          <a:xfrm>
            <a:off x="2453935" y="6103107"/>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Damage / loss (IT Assets) </a:t>
            </a: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53" name="テキスト ボックス 52">
            <a:extLst>
              <a:ext uri="{FF2B5EF4-FFF2-40B4-BE49-F238E27FC236}">
                <a16:creationId xmlns:a16="http://schemas.microsoft.com/office/drawing/2014/main" id="{C00DFF0D-E456-2140-98AD-72001EA72AE0}"/>
              </a:ext>
            </a:extLst>
          </p:cNvPr>
          <p:cNvSpPr txBox="1"/>
          <p:nvPr/>
        </p:nvSpPr>
        <p:spPr>
          <a:xfrm>
            <a:off x="4681532" y="3828301"/>
            <a:ext cx="195878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GP-TM-15</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System safety and reliability </a:t>
            </a:r>
          </a:p>
        </p:txBody>
      </p:sp>
      <p:sp>
        <p:nvSpPr>
          <p:cNvPr id="54" name="テキスト ボックス 53">
            <a:extLst>
              <a:ext uri="{FF2B5EF4-FFF2-40B4-BE49-F238E27FC236}">
                <a16:creationId xmlns:a16="http://schemas.microsoft.com/office/drawing/2014/main" id="{A163E0C4-9126-834B-BCCB-BB5B05E851CD}"/>
              </a:ext>
            </a:extLst>
          </p:cNvPr>
          <p:cNvSpPr txBox="1"/>
          <p:nvPr/>
        </p:nvSpPr>
        <p:spPr>
          <a:xfrm>
            <a:off x="4677905" y="4442458"/>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Design with system and operational disruption in mind. Build IoT devices to fail safely and securely, so that the failure does not lead to a greater systemic disruption. </a:t>
            </a:r>
          </a:p>
        </p:txBody>
      </p:sp>
      <p:sp>
        <p:nvSpPr>
          <p:cNvPr id="55" name="テキスト ボックス 54">
            <a:extLst>
              <a:ext uri="{FF2B5EF4-FFF2-40B4-BE49-F238E27FC236}">
                <a16:creationId xmlns:a16="http://schemas.microsoft.com/office/drawing/2014/main" id="{8EF25CCA-93A7-EE49-BCE1-3B9827619D4B}"/>
              </a:ext>
            </a:extLst>
          </p:cNvPr>
          <p:cNvSpPr txBox="1"/>
          <p:nvPr/>
        </p:nvSpPr>
        <p:spPr>
          <a:xfrm>
            <a:off x="4701201" y="6101449"/>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Outages</a:t>
            </a:r>
            <a:br>
              <a:rPr lang="en-US" altLang="ja-JP" sz="900" dirty="0">
                <a:latin typeface="Helvetica Regular" pitchFamily="2" charset="0"/>
                <a:ea typeface="MS PGothic" charset="-128"/>
                <a:cs typeface="Times New Roman" panose="02020603050405020304" pitchFamily="18" charset="0"/>
              </a:rPr>
            </a:br>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Disasters </a:t>
            </a:r>
          </a:p>
        </p:txBody>
      </p:sp>
      <p:sp>
        <p:nvSpPr>
          <p:cNvPr id="56" name="テキスト ボックス 55">
            <a:extLst>
              <a:ext uri="{FF2B5EF4-FFF2-40B4-BE49-F238E27FC236}">
                <a16:creationId xmlns:a16="http://schemas.microsoft.com/office/drawing/2014/main" id="{E4B84D8A-234A-A84E-A4D6-69C657D2D05F}"/>
              </a:ext>
            </a:extLst>
          </p:cNvPr>
          <p:cNvSpPr txBox="1"/>
          <p:nvPr/>
        </p:nvSpPr>
        <p:spPr>
          <a:xfrm>
            <a:off x="6925455" y="4455710"/>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Mechanisms for self-diagnosis and self-repair/healing to recover from failure, malfunction or a compromised state. </a:t>
            </a:r>
          </a:p>
        </p:txBody>
      </p:sp>
      <p:sp>
        <p:nvSpPr>
          <p:cNvPr id="57" name="テキスト ボックス 56">
            <a:extLst>
              <a:ext uri="{FF2B5EF4-FFF2-40B4-BE49-F238E27FC236}">
                <a16:creationId xmlns:a16="http://schemas.microsoft.com/office/drawing/2014/main" id="{2D8A2774-4E1C-B147-B097-708802C349F3}"/>
              </a:ext>
            </a:extLst>
          </p:cNvPr>
          <p:cNvSpPr txBox="1"/>
          <p:nvPr/>
        </p:nvSpPr>
        <p:spPr>
          <a:xfrm>
            <a:off x="6929082" y="3828301"/>
            <a:ext cx="195878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GP-TM-16</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System safety and reliability </a:t>
            </a:r>
          </a:p>
        </p:txBody>
      </p:sp>
      <p:sp>
        <p:nvSpPr>
          <p:cNvPr id="58" name="テキスト ボックス 57">
            <a:extLst>
              <a:ext uri="{FF2B5EF4-FFF2-40B4-BE49-F238E27FC236}">
                <a16:creationId xmlns:a16="http://schemas.microsoft.com/office/drawing/2014/main" id="{579CBE23-EBDD-2D4F-8A64-DF802661F684}"/>
              </a:ext>
            </a:extLst>
          </p:cNvPr>
          <p:cNvSpPr txBox="1"/>
          <p:nvPr/>
        </p:nvSpPr>
        <p:spPr>
          <a:xfrm>
            <a:off x="6948751" y="6101449"/>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Outages </a:t>
            </a:r>
          </a:p>
        </p:txBody>
      </p:sp>
    </p:spTree>
    <p:extLst>
      <p:ext uri="{BB962C8B-B14F-4D97-AF65-F5344CB8AC3E}">
        <p14:creationId xmlns:p14="http://schemas.microsoft.com/office/powerpoint/2010/main" val="191039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382896" y="5776"/>
            <a:ext cx="4204997"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Back</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384877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54045" y="5776"/>
            <a:ext cx="426270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Front</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C46AA43B-8F21-AC49-A5D8-91C9B19ED850}"/>
              </a:ext>
            </a:extLst>
          </p:cNvPr>
          <p:cNvSpPr txBox="1"/>
          <p:nvPr/>
        </p:nvSpPr>
        <p:spPr>
          <a:xfrm>
            <a:off x="131064" y="1310107"/>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standalone operation - essential features should continue to work with a loss of communications and chronicle negative impacts from compromised devices or cloud-based systems. </a:t>
            </a:r>
          </a:p>
        </p:txBody>
      </p:sp>
      <p:sp>
        <p:nvSpPr>
          <p:cNvPr id="36" name="テキスト ボックス 35">
            <a:extLst>
              <a:ext uri="{FF2B5EF4-FFF2-40B4-BE49-F238E27FC236}">
                <a16:creationId xmlns:a16="http://schemas.microsoft.com/office/drawing/2014/main" id="{51B15D2D-7B83-1642-9F28-8AB42E605103}"/>
              </a:ext>
            </a:extLst>
          </p:cNvPr>
          <p:cNvSpPr txBox="1"/>
          <p:nvPr/>
        </p:nvSpPr>
        <p:spPr>
          <a:xfrm>
            <a:off x="134691" y="682698"/>
            <a:ext cx="195878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GP-TM-17</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System safety and reliability </a:t>
            </a:r>
          </a:p>
        </p:txBody>
      </p:sp>
      <p:sp>
        <p:nvSpPr>
          <p:cNvPr id="37" name="テキスト ボックス 36">
            <a:extLst>
              <a:ext uri="{FF2B5EF4-FFF2-40B4-BE49-F238E27FC236}">
                <a16:creationId xmlns:a16="http://schemas.microsoft.com/office/drawing/2014/main" id="{DF06236A-2A75-CA43-903A-F5D62F2BB890}"/>
              </a:ext>
            </a:extLst>
          </p:cNvPr>
          <p:cNvSpPr txBox="1"/>
          <p:nvPr/>
        </p:nvSpPr>
        <p:spPr>
          <a:xfrm>
            <a:off x="154360" y="2955846"/>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Outages </a:t>
            </a:r>
          </a:p>
        </p:txBody>
      </p:sp>
      <p:sp>
        <p:nvSpPr>
          <p:cNvPr id="38" name="テキスト ボックス 37">
            <a:extLst>
              <a:ext uri="{FF2B5EF4-FFF2-40B4-BE49-F238E27FC236}">
                <a16:creationId xmlns:a16="http://schemas.microsoft.com/office/drawing/2014/main" id="{FC6FECDA-CE65-3748-97A9-2183CA202077}"/>
              </a:ext>
            </a:extLst>
          </p:cNvPr>
          <p:cNvSpPr txBox="1"/>
          <p:nvPr/>
        </p:nvSpPr>
        <p:spPr>
          <a:xfrm>
            <a:off x="2421898" y="662194"/>
            <a:ext cx="2112142"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GP-TM-18 </a:t>
            </a:r>
            <a:r>
              <a:rPr lang="en-US" altLang="ja-JP" sz="1050" dirty="0">
                <a:latin typeface="Helvetica Regular" pitchFamily="2" charset="0"/>
                <a:ea typeface="MS PGothic" charset="-128"/>
                <a:cs typeface="Times New Roman" panose="02020603050405020304" pitchFamily="18" charset="0"/>
              </a:rPr>
              <a:t>Secure Software / Firmware updates </a:t>
            </a:r>
          </a:p>
        </p:txBody>
      </p:sp>
      <p:sp>
        <p:nvSpPr>
          <p:cNvPr id="39" name="テキスト ボックス 38">
            <a:extLst>
              <a:ext uri="{FF2B5EF4-FFF2-40B4-BE49-F238E27FC236}">
                <a16:creationId xmlns:a16="http://schemas.microsoft.com/office/drawing/2014/main" id="{32882224-21FD-834E-9ECB-8E7078D959ED}"/>
              </a:ext>
            </a:extLst>
          </p:cNvPr>
          <p:cNvSpPr txBox="1"/>
          <p:nvPr/>
        </p:nvSpPr>
        <p:spPr>
          <a:xfrm>
            <a:off x="2413093" y="1240328"/>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the device software /firmware, its configuration and its applications have the ability to update Over-The-Air (OTA), that the update server is secure, that the update file is transmitted via a secure connection, that it does not contain sensitive data (e.g. hardcoded credentials)… </a:t>
            </a:r>
          </a:p>
        </p:txBody>
      </p:sp>
      <p:sp>
        <p:nvSpPr>
          <p:cNvPr id="40" name="テキスト ボックス 39">
            <a:extLst>
              <a:ext uri="{FF2B5EF4-FFF2-40B4-BE49-F238E27FC236}">
                <a16:creationId xmlns:a16="http://schemas.microsoft.com/office/drawing/2014/main" id="{5F7292AA-09B7-0944-901B-E423F95870F9}"/>
              </a:ext>
            </a:extLst>
          </p:cNvPr>
          <p:cNvSpPr txBox="1"/>
          <p:nvPr/>
        </p:nvSpPr>
        <p:spPr>
          <a:xfrm>
            <a:off x="2436389" y="2939075"/>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Outages -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41" name="テキスト ボックス 40">
            <a:extLst>
              <a:ext uri="{FF2B5EF4-FFF2-40B4-BE49-F238E27FC236}">
                <a16:creationId xmlns:a16="http://schemas.microsoft.com/office/drawing/2014/main" id="{C0995550-A1F2-4841-A68D-37310304B3C1}"/>
              </a:ext>
            </a:extLst>
          </p:cNvPr>
          <p:cNvSpPr txBox="1"/>
          <p:nvPr/>
        </p:nvSpPr>
        <p:spPr>
          <a:xfrm>
            <a:off x="4676767" y="1283941"/>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MS PGothic" charset="-128"/>
              </a:rPr>
              <a:t>Offer an automatic firmware update mechanism. Devices should be configured to check for the existence of firmware updates at frequent intervals. Automatic firmware updates should be enabled by default. </a:t>
            </a:r>
          </a:p>
        </p:txBody>
      </p:sp>
      <p:sp>
        <p:nvSpPr>
          <p:cNvPr id="42" name="テキスト ボックス 41">
            <a:extLst>
              <a:ext uri="{FF2B5EF4-FFF2-40B4-BE49-F238E27FC236}">
                <a16:creationId xmlns:a16="http://schemas.microsoft.com/office/drawing/2014/main" id="{7F42A522-7F50-114E-97B8-9AE02D531E8C}"/>
              </a:ext>
            </a:extLst>
          </p:cNvPr>
          <p:cNvSpPr txBox="1"/>
          <p:nvPr/>
        </p:nvSpPr>
        <p:spPr>
          <a:xfrm>
            <a:off x="4685572" y="652799"/>
            <a:ext cx="2112142"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GP-TM-19 </a:t>
            </a:r>
            <a:r>
              <a:rPr lang="en-US" altLang="ja-JP" sz="1050" dirty="0">
                <a:latin typeface="Helvetica Regular" pitchFamily="2" charset="0"/>
                <a:ea typeface="MS PGothic" charset="-128"/>
                <a:cs typeface="Times New Roman" panose="02020603050405020304" pitchFamily="18" charset="0"/>
              </a:rPr>
              <a:t>Secure Software / Firmware updates </a:t>
            </a:r>
          </a:p>
        </p:txBody>
      </p:sp>
      <p:sp>
        <p:nvSpPr>
          <p:cNvPr id="43" name="テキスト ボックス 42">
            <a:extLst>
              <a:ext uri="{FF2B5EF4-FFF2-40B4-BE49-F238E27FC236}">
                <a16:creationId xmlns:a16="http://schemas.microsoft.com/office/drawing/2014/main" id="{431E8540-F69B-BA46-A592-5B6AE77D820E}"/>
              </a:ext>
            </a:extLst>
          </p:cNvPr>
          <p:cNvSpPr txBox="1"/>
          <p:nvPr/>
        </p:nvSpPr>
        <p:spPr>
          <a:xfrm>
            <a:off x="4700063" y="2929680"/>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Outages </a:t>
            </a:r>
          </a:p>
        </p:txBody>
      </p:sp>
      <p:sp>
        <p:nvSpPr>
          <p:cNvPr id="44" name="テキスト ボックス 43">
            <a:extLst>
              <a:ext uri="{FF2B5EF4-FFF2-40B4-BE49-F238E27FC236}">
                <a16:creationId xmlns:a16="http://schemas.microsoft.com/office/drawing/2014/main" id="{62D32A35-D3F1-9245-9A69-FD2253B2B9BB}"/>
              </a:ext>
            </a:extLst>
          </p:cNvPr>
          <p:cNvSpPr txBox="1"/>
          <p:nvPr/>
        </p:nvSpPr>
        <p:spPr>
          <a:xfrm>
            <a:off x="6910025" y="1263725"/>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Backward compatibility of firmware updates. Automatic firmware updates should not change network protocol interfaces in any way that is incompatible with previous versions. Users should have the ability to approve, authorize or reject updates. </a:t>
            </a:r>
          </a:p>
        </p:txBody>
      </p:sp>
      <p:sp>
        <p:nvSpPr>
          <p:cNvPr id="45" name="テキスト ボックス 44">
            <a:extLst>
              <a:ext uri="{FF2B5EF4-FFF2-40B4-BE49-F238E27FC236}">
                <a16:creationId xmlns:a16="http://schemas.microsoft.com/office/drawing/2014/main" id="{EEFD35BB-80AF-4B49-AB9F-75BD39E796AA}"/>
              </a:ext>
            </a:extLst>
          </p:cNvPr>
          <p:cNvSpPr txBox="1"/>
          <p:nvPr/>
        </p:nvSpPr>
        <p:spPr>
          <a:xfrm>
            <a:off x="6918830" y="678965"/>
            <a:ext cx="2112142"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GP-TM-20 </a:t>
            </a:r>
            <a:r>
              <a:rPr lang="en-US" altLang="ja-JP" sz="1050" dirty="0">
                <a:latin typeface="Helvetica Regular" pitchFamily="2" charset="0"/>
                <a:ea typeface="MS PGothic" charset="-128"/>
                <a:cs typeface="Times New Roman" panose="02020603050405020304" pitchFamily="18" charset="0"/>
              </a:rPr>
              <a:t>Secure Software / Firmware updates </a:t>
            </a:r>
          </a:p>
        </p:txBody>
      </p:sp>
      <p:sp>
        <p:nvSpPr>
          <p:cNvPr id="46" name="テキスト ボックス 45">
            <a:extLst>
              <a:ext uri="{FF2B5EF4-FFF2-40B4-BE49-F238E27FC236}">
                <a16:creationId xmlns:a16="http://schemas.microsoft.com/office/drawing/2014/main" id="{2093D749-CE0C-3A4F-B4E8-69AEDE0F75A8}"/>
              </a:ext>
            </a:extLst>
          </p:cNvPr>
          <p:cNvSpPr txBox="1"/>
          <p:nvPr/>
        </p:nvSpPr>
        <p:spPr>
          <a:xfrm>
            <a:off x="6933321" y="2955846"/>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Outages </a:t>
            </a:r>
          </a:p>
        </p:txBody>
      </p:sp>
      <p:sp>
        <p:nvSpPr>
          <p:cNvPr id="47" name="テキスト ボックス 46">
            <a:extLst>
              <a:ext uri="{FF2B5EF4-FFF2-40B4-BE49-F238E27FC236}">
                <a16:creationId xmlns:a16="http://schemas.microsoft.com/office/drawing/2014/main" id="{30340F44-922E-B74B-970F-E76842653782}"/>
              </a:ext>
            </a:extLst>
          </p:cNvPr>
          <p:cNvSpPr txBox="1"/>
          <p:nvPr/>
        </p:nvSpPr>
        <p:spPr>
          <a:xfrm>
            <a:off x="154360" y="3823705"/>
            <a:ext cx="1945535"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GP-TM-21</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Authentication </a:t>
            </a:r>
          </a:p>
        </p:txBody>
      </p:sp>
      <p:sp>
        <p:nvSpPr>
          <p:cNvPr id="48" name="テキスト ボックス 47">
            <a:extLst>
              <a:ext uri="{FF2B5EF4-FFF2-40B4-BE49-F238E27FC236}">
                <a16:creationId xmlns:a16="http://schemas.microsoft.com/office/drawing/2014/main" id="{ABA6C269-46D9-4840-ABD2-2AB91F5226C4}"/>
              </a:ext>
            </a:extLst>
          </p:cNvPr>
          <p:cNvSpPr txBox="1"/>
          <p:nvPr/>
        </p:nvSpPr>
        <p:spPr>
          <a:xfrm>
            <a:off x="150732" y="4444488"/>
            <a:ext cx="2124477"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Design the authentication and authorization schemes based on the system-level threat models. Devices should include mechanisms to reliably authenticate their backend services and supporting applications. </a:t>
            </a:r>
          </a:p>
        </p:txBody>
      </p:sp>
      <p:sp>
        <p:nvSpPr>
          <p:cNvPr id="49" name="テキスト ボックス 48">
            <a:extLst>
              <a:ext uri="{FF2B5EF4-FFF2-40B4-BE49-F238E27FC236}">
                <a16:creationId xmlns:a16="http://schemas.microsoft.com/office/drawing/2014/main" id="{1B3D96AC-B647-2A46-BEB3-1A9F3AD1FF1B}"/>
              </a:ext>
            </a:extLst>
          </p:cNvPr>
          <p:cNvSpPr txBox="1"/>
          <p:nvPr/>
        </p:nvSpPr>
        <p:spPr>
          <a:xfrm>
            <a:off x="174029" y="6090227"/>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50" name="テキスト ボックス 49">
            <a:extLst>
              <a:ext uri="{FF2B5EF4-FFF2-40B4-BE49-F238E27FC236}">
                <a16:creationId xmlns:a16="http://schemas.microsoft.com/office/drawing/2014/main" id="{5E313529-E5F7-7D4D-A492-98D2B459C2E4}"/>
              </a:ext>
            </a:extLst>
          </p:cNvPr>
          <p:cNvSpPr txBox="1"/>
          <p:nvPr/>
        </p:nvSpPr>
        <p:spPr>
          <a:xfrm>
            <a:off x="2432762" y="4440574"/>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default passwords and even default usernames are changed during the initial setup, and that weak, null or blank passwords are not allowed. </a:t>
            </a:r>
          </a:p>
        </p:txBody>
      </p:sp>
      <p:sp>
        <p:nvSpPr>
          <p:cNvPr id="51" name="テキスト ボックス 50">
            <a:extLst>
              <a:ext uri="{FF2B5EF4-FFF2-40B4-BE49-F238E27FC236}">
                <a16:creationId xmlns:a16="http://schemas.microsoft.com/office/drawing/2014/main" id="{3DB97E35-CE71-C54D-AB60-FADBCB5D7307}"/>
              </a:ext>
            </a:extLst>
          </p:cNvPr>
          <p:cNvSpPr txBox="1"/>
          <p:nvPr/>
        </p:nvSpPr>
        <p:spPr>
          <a:xfrm>
            <a:off x="2436389" y="3819791"/>
            <a:ext cx="1945535"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GP-TM-22</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Authentication </a:t>
            </a:r>
          </a:p>
        </p:txBody>
      </p:sp>
      <p:sp>
        <p:nvSpPr>
          <p:cNvPr id="52" name="テキスト ボックス 51">
            <a:extLst>
              <a:ext uri="{FF2B5EF4-FFF2-40B4-BE49-F238E27FC236}">
                <a16:creationId xmlns:a16="http://schemas.microsoft.com/office/drawing/2014/main" id="{2A57786E-0FF4-CA40-887D-C165FC93212D}"/>
              </a:ext>
            </a:extLst>
          </p:cNvPr>
          <p:cNvSpPr txBox="1"/>
          <p:nvPr/>
        </p:nvSpPr>
        <p:spPr>
          <a:xfrm>
            <a:off x="2456058" y="6086313"/>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53" name="テキスト ボックス 52">
            <a:extLst>
              <a:ext uri="{FF2B5EF4-FFF2-40B4-BE49-F238E27FC236}">
                <a16:creationId xmlns:a16="http://schemas.microsoft.com/office/drawing/2014/main" id="{11EC0A4A-4A4C-A040-8710-860898A4AD01}"/>
              </a:ext>
            </a:extLst>
          </p:cNvPr>
          <p:cNvSpPr txBox="1"/>
          <p:nvPr/>
        </p:nvSpPr>
        <p:spPr>
          <a:xfrm>
            <a:off x="4676767" y="4426760"/>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Authentication mechanisms must use strong passwords or personal identification numbers (PINs), and should consider using multi-factor authentication (MFA) like Smartphones, Biometrics, etc., and certificates. </a:t>
            </a:r>
          </a:p>
        </p:txBody>
      </p:sp>
      <p:sp>
        <p:nvSpPr>
          <p:cNvPr id="54" name="テキスト ボックス 53">
            <a:extLst>
              <a:ext uri="{FF2B5EF4-FFF2-40B4-BE49-F238E27FC236}">
                <a16:creationId xmlns:a16="http://schemas.microsoft.com/office/drawing/2014/main" id="{55DFFA59-D7A4-C244-829C-4835DD005F31}"/>
              </a:ext>
            </a:extLst>
          </p:cNvPr>
          <p:cNvSpPr txBox="1"/>
          <p:nvPr/>
        </p:nvSpPr>
        <p:spPr>
          <a:xfrm>
            <a:off x="4680394" y="3805977"/>
            <a:ext cx="1945535"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GP-TM-23</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Authentication </a:t>
            </a:r>
          </a:p>
        </p:txBody>
      </p:sp>
      <p:sp>
        <p:nvSpPr>
          <p:cNvPr id="55" name="テキスト ボックス 54">
            <a:extLst>
              <a:ext uri="{FF2B5EF4-FFF2-40B4-BE49-F238E27FC236}">
                <a16:creationId xmlns:a16="http://schemas.microsoft.com/office/drawing/2014/main" id="{45206CF9-6468-0549-844E-09E85AC62181}"/>
              </a:ext>
            </a:extLst>
          </p:cNvPr>
          <p:cNvSpPr txBox="1"/>
          <p:nvPr/>
        </p:nvSpPr>
        <p:spPr>
          <a:xfrm>
            <a:off x="4700063" y="6072499"/>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56" name="テキスト ボックス 55">
            <a:extLst>
              <a:ext uri="{FF2B5EF4-FFF2-40B4-BE49-F238E27FC236}">
                <a16:creationId xmlns:a16="http://schemas.microsoft.com/office/drawing/2014/main" id="{0D4BFCE1-2228-A84F-811A-DE6033EE25B2}"/>
              </a:ext>
            </a:extLst>
          </p:cNvPr>
          <p:cNvSpPr txBox="1"/>
          <p:nvPr/>
        </p:nvSpPr>
        <p:spPr>
          <a:xfrm>
            <a:off x="6954228" y="4426760"/>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Authentication credentials including but not limited to user passwords shall be salted, hashed and/or encrypted. </a:t>
            </a:r>
          </a:p>
        </p:txBody>
      </p:sp>
      <p:sp>
        <p:nvSpPr>
          <p:cNvPr id="57" name="テキスト ボックス 56">
            <a:extLst>
              <a:ext uri="{FF2B5EF4-FFF2-40B4-BE49-F238E27FC236}">
                <a16:creationId xmlns:a16="http://schemas.microsoft.com/office/drawing/2014/main" id="{68EA3875-0CBB-AC41-B1B9-CE37116492A3}"/>
              </a:ext>
            </a:extLst>
          </p:cNvPr>
          <p:cNvSpPr txBox="1"/>
          <p:nvPr/>
        </p:nvSpPr>
        <p:spPr>
          <a:xfrm>
            <a:off x="6957855" y="3805977"/>
            <a:ext cx="1945535"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GP-TM-24</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Authentication </a:t>
            </a:r>
          </a:p>
        </p:txBody>
      </p:sp>
      <p:sp>
        <p:nvSpPr>
          <p:cNvPr id="58" name="テキスト ボックス 57">
            <a:extLst>
              <a:ext uri="{FF2B5EF4-FFF2-40B4-BE49-F238E27FC236}">
                <a16:creationId xmlns:a16="http://schemas.microsoft.com/office/drawing/2014/main" id="{DE60972F-BD55-B74D-99B9-AF0CFFC24716}"/>
              </a:ext>
            </a:extLst>
          </p:cNvPr>
          <p:cNvSpPr txBox="1"/>
          <p:nvPr/>
        </p:nvSpPr>
        <p:spPr>
          <a:xfrm>
            <a:off x="6977524" y="6072499"/>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Tree>
    <p:extLst>
      <p:ext uri="{BB962C8B-B14F-4D97-AF65-F5344CB8AC3E}">
        <p14:creationId xmlns:p14="http://schemas.microsoft.com/office/powerpoint/2010/main" val="353241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382896" y="5776"/>
            <a:ext cx="4204997"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Back</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168811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54045" y="5776"/>
            <a:ext cx="426270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Front</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42093F6-8A52-CF40-A494-7666367523A4}"/>
              </a:ext>
            </a:extLst>
          </p:cNvPr>
          <p:cNvSpPr txBox="1"/>
          <p:nvPr/>
        </p:nvSpPr>
        <p:spPr>
          <a:xfrm>
            <a:off x="150104" y="1239943"/>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Protect against ‘brute force’ and/or other abusive login attempts by locking or disabling user and device support account(s) after a reasonable number of invalid log in attempts, or making the user wait a certain amount of time to login again after a failed attempt. </a:t>
            </a:r>
          </a:p>
        </p:txBody>
      </p:sp>
      <p:sp>
        <p:nvSpPr>
          <p:cNvPr id="36" name="テキスト ボックス 35">
            <a:extLst>
              <a:ext uri="{FF2B5EF4-FFF2-40B4-BE49-F238E27FC236}">
                <a16:creationId xmlns:a16="http://schemas.microsoft.com/office/drawing/2014/main" id="{8EECAC2E-D838-B544-9525-5BE3D6EBC1B5}"/>
              </a:ext>
            </a:extLst>
          </p:cNvPr>
          <p:cNvSpPr txBox="1"/>
          <p:nvPr/>
        </p:nvSpPr>
        <p:spPr>
          <a:xfrm>
            <a:off x="153731" y="658916"/>
            <a:ext cx="1945535"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GP-TM-25</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Authentication </a:t>
            </a:r>
          </a:p>
        </p:txBody>
      </p:sp>
      <p:sp>
        <p:nvSpPr>
          <p:cNvPr id="37" name="テキスト ボックス 36">
            <a:extLst>
              <a:ext uri="{FF2B5EF4-FFF2-40B4-BE49-F238E27FC236}">
                <a16:creationId xmlns:a16="http://schemas.microsoft.com/office/drawing/2014/main" id="{79007EDF-C07A-C748-9054-AF1170E3B78F}"/>
              </a:ext>
            </a:extLst>
          </p:cNvPr>
          <p:cNvSpPr txBox="1"/>
          <p:nvPr/>
        </p:nvSpPr>
        <p:spPr>
          <a:xfrm>
            <a:off x="173400" y="2925438"/>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38" name="テキスト ボックス 37">
            <a:extLst>
              <a:ext uri="{FF2B5EF4-FFF2-40B4-BE49-F238E27FC236}">
                <a16:creationId xmlns:a16="http://schemas.microsoft.com/office/drawing/2014/main" id="{944C64AF-9A8A-C741-A7D9-F6548530C153}"/>
              </a:ext>
            </a:extLst>
          </p:cNvPr>
          <p:cNvSpPr txBox="1"/>
          <p:nvPr/>
        </p:nvSpPr>
        <p:spPr>
          <a:xfrm>
            <a:off x="2414477" y="1279473"/>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password recovery or reset mechanism is robust and does not supply an attacker with information indicating a valid account. The same applies to key update and recovery mechanisms. </a:t>
            </a:r>
          </a:p>
        </p:txBody>
      </p:sp>
      <p:sp>
        <p:nvSpPr>
          <p:cNvPr id="39" name="テキスト ボックス 38">
            <a:extLst>
              <a:ext uri="{FF2B5EF4-FFF2-40B4-BE49-F238E27FC236}">
                <a16:creationId xmlns:a16="http://schemas.microsoft.com/office/drawing/2014/main" id="{E24E168F-B466-934F-988D-CE5D4128555E}"/>
              </a:ext>
            </a:extLst>
          </p:cNvPr>
          <p:cNvSpPr txBox="1"/>
          <p:nvPr/>
        </p:nvSpPr>
        <p:spPr>
          <a:xfrm>
            <a:off x="2418104" y="658690"/>
            <a:ext cx="1945535"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GP-TM-26</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Authentication </a:t>
            </a:r>
          </a:p>
        </p:txBody>
      </p:sp>
      <p:sp>
        <p:nvSpPr>
          <p:cNvPr id="40" name="テキスト ボックス 39">
            <a:extLst>
              <a:ext uri="{FF2B5EF4-FFF2-40B4-BE49-F238E27FC236}">
                <a16:creationId xmlns:a16="http://schemas.microsoft.com/office/drawing/2014/main" id="{497B18D9-A0A7-7C40-8C38-FACA2BAAB09A}"/>
              </a:ext>
            </a:extLst>
          </p:cNvPr>
          <p:cNvSpPr txBox="1"/>
          <p:nvPr/>
        </p:nvSpPr>
        <p:spPr>
          <a:xfrm>
            <a:off x="2437773" y="2925212"/>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41" name="テキスト ボックス 40">
            <a:extLst>
              <a:ext uri="{FF2B5EF4-FFF2-40B4-BE49-F238E27FC236}">
                <a16:creationId xmlns:a16="http://schemas.microsoft.com/office/drawing/2014/main" id="{69EB6B62-6190-4942-8A96-65A8E307F90C}"/>
              </a:ext>
            </a:extLst>
          </p:cNvPr>
          <p:cNvSpPr txBox="1"/>
          <p:nvPr/>
        </p:nvSpPr>
        <p:spPr>
          <a:xfrm>
            <a:off x="4709400" y="656930"/>
            <a:ext cx="2212263"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GP-TM-27</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err="1">
                <a:latin typeface="Helvetica Regular" pitchFamily="2" charset="0"/>
                <a:ea typeface="MS PGothic" charset="-128"/>
                <a:cs typeface="Times New Roman" panose="02020603050405020304" pitchFamily="18" charset="0"/>
              </a:rPr>
              <a:t>Authorisation</a:t>
            </a:r>
            <a:r>
              <a:rPr lang="en-US" altLang="ja-JP" sz="1050" dirty="0">
                <a:latin typeface="Helvetica Regular" pitchFamily="2" charset="0"/>
                <a:ea typeface="MS PGothic" charset="-128"/>
                <a:cs typeface="Times New Roman" panose="02020603050405020304" pitchFamily="18" charset="0"/>
              </a:rPr>
              <a:t> </a:t>
            </a:r>
          </a:p>
        </p:txBody>
      </p:sp>
      <p:sp>
        <p:nvSpPr>
          <p:cNvPr id="42" name="テキスト ボックス 41">
            <a:extLst>
              <a:ext uri="{FF2B5EF4-FFF2-40B4-BE49-F238E27FC236}">
                <a16:creationId xmlns:a16="http://schemas.microsoft.com/office/drawing/2014/main" id="{3A358133-F2ED-2742-8F44-AE7631C4EBA9}"/>
              </a:ext>
            </a:extLst>
          </p:cNvPr>
          <p:cNvSpPr txBox="1"/>
          <p:nvPr/>
        </p:nvSpPr>
        <p:spPr>
          <a:xfrm>
            <a:off x="4705773" y="1310843"/>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Limit permissions of the allowed actions for a given system (e.g., the information owner or the database administrator determines who can update a shared file accessed by a group of online users).</a:t>
            </a:r>
          </a:p>
        </p:txBody>
      </p:sp>
      <p:sp>
        <p:nvSpPr>
          <p:cNvPr id="43" name="テキスト ボックス 42">
            <a:extLst>
              <a:ext uri="{FF2B5EF4-FFF2-40B4-BE49-F238E27FC236}">
                <a16:creationId xmlns:a16="http://schemas.microsoft.com/office/drawing/2014/main" id="{7B895C06-BF86-194A-B8BD-DE9292C09F58}"/>
              </a:ext>
            </a:extLst>
          </p:cNvPr>
          <p:cNvSpPr txBox="1"/>
          <p:nvPr/>
        </p:nvSpPr>
        <p:spPr>
          <a:xfrm>
            <a:off x="4729069" y="2956582"/>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44" name="テキスト ボックス 43">
            <a:extLst>
              <a:ext uri="{FF2B5EF4-FFF2-40B4-BE49-F238E27FC236}">
                <a16:creationId xmlns:a16="http://schemas.microsoft.com/office/drawing/2014/main" id="{B502BB7D-B19B-7947-8248-7BF8547683E1}"/>
              </a:ext>
            </a:extLst>
          </p:cNvPr>
          <p:cNvSpPr txBox="1"/>
          <p:nvPr/>
        </p:nvSpPr>
        <p:spPr>
          <a:xfrm>
            <a:off x="6956925" y="1265374"/>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Device firmware should be designed to isolate privileged code, processes and data from portions of the firmware that do not need access to them, and device hardware should provide isolation concepts to prevent unprivileged from accessing security sensitive code. </a:t>
            </a:r>
          </a:p>
        </p:txBody>
      </p:sp>
      <p:sp>
        <p:nvSpPr>
          <p:cNvPr id="45" name="テキスト ボックス 44">
            <a:extLst>
              <a:ext uri="{FF2B5EF4-FFF2-40B4-BE49-F238E27FC236}">
                <a16:creationId xmlns:a16="http://schemas.microsoft.com/office/drawing/2014/main" id="{34486528-5803-3B4C-A7B7-A8C6BC670045}"/>
              </a:ext>
            </a:extLst>
          </p:cNvPr>
          <p:cNvSpPr txBox="1"/>
          <p:nvPr/>
        </p:nvSpPr>
        <p:spPr>
          <a:xfrm>
            <a:off x="6940674" y="664469"/>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GP-TM-28</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err="1">
                <a:latin typeface="Helvetica Regular" pitchFamily="2" charset="0"/>
                <a:ea typeface="MS PGothic" charset="-128"/>
                <a:cs typeface="Times New Roman" panose="02020603050405020304" pitchFamily="18" charset="0"/>
              </a:rPr>
              <a:t>Authorisation</a:t>
            </a:r>
            <a:r>
              <a:rPr lang="en-US" altLang="ja-JP" sz="1050" dirty="0">
                <a:latin typeface="Helvetica Regular" pitchFamily="2" charset="0"/>
                <a:ea typeface="MS PGothic" charset="-128"/>
                <a:cs typeface="Times New Roman" panose="02020603050405020304" pitchFamily="18" charset="0"/>
              </a:rPr>
              <a:t> </a:t>
            </a:r>
          </a:p>
        </p:txBody>
      </p:sp>
      <p:sp>
        <p:nvSpPr>
          <p:cNvPr id="46" name="テキスト ボックス 45">
            <a:extLst>
              <a:ext uri="{FF2B5EF4-FFF2-40B4-BE49-F238E27FC236}">
                <a16:creationId xmlns:a16="http://schemas.microsoft.com/office/drawing/2014/main" id="{0AE729ED-5403-524F-BDB6-748F80451564}"/>
              </a:ext>
            </a:extLst>
          </p:cNvPr>
          <p:cNvSpPr txBox="1"/>
          <p:nvPr/>
        </p:nvSpPr>
        <p:spPr>
          <a:xfrm>
            <a:off x="6960343" y="2964121"/>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Failures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47" name="テキスト ボックス 46">
            <a:extLst>
              <a:ext uri="{FF2B5EF4-FFF2-40B4-BE49-F238E27FC236}">
                <a16:creationId xmlns:a16="http://schemas.microsoft.com/office/drawing/2014/main" id="{C797D7B0-6586-A841-89A3-4911F65F42CC}"/>
              </a:ext>
            </a:extLst>
          </p:cNvPr>
          <p:cNvSpPr txBox="1"/>
          <p:nvPr/>
        </p:nvSpPr>
        <p:spPr>
          <a:xfrm>
            <a:off x="129024" y="3755450"/>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GP-TM-29</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Access Control - Physical and Environmental security </a:t>
            </a:r>
          </a:p>
        </p:txBody>
      </p:sp>
      <p:sp>
        <p:nvSpPr>
          <p:cNvPr id="48" name="テキスト ボックス 47">
            <a:extLst>
              <a:ext uri="{FF2B5EF4-FFF2-40B4-BE49-F238E27FC236}">
                <a16:creationId xmlns:a16="http://schemas.microsoft.com/office/drawing/2014/main" id="{A4D3FAA2-EC4F-8C4C-933D-97012EE99F5C}"/>
              </a:ext>
            </a:extLst>
          </p:cNvPr>
          <p:cNvSpPr txBox="1"/>
          <p:nvPr/>
        </p:nvSpPr>
        <p:spPr>
          <a:xfrm>
            <a:off x="125397" y="4472863"/>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Data integrity and confidentiality must be enforced by access controls. When the subject requesting access has been </a:t>
            </a:r>
            <a:r>
              <a:rPr lang="en-US" altLang="ja-JP" sz="900" dirty="0" err="1">
                <a:latin typeface="Helvetica Regular" pitchFamily="2" charset="0"/>
                <a:ea typeface="MS PGothic" charset="-128"/>
                <a:cs typeface="Times New Roman" panose="02020603050405020304" pitchFamily="18" charset="0"/>
              </a:rPr>
              <a:t>authorised</a:t>
            </a:r>
            <a:r>
              <a:rPr lang="en-US" altLang="ja-JP" sz="900" dirty="0">
                <a:latin typeface="Helvetica Regular" pitchFamily="2" charset="0"/>
                <a:ea typeface="MS PGothic" charset="-128"/>
                <a:cs typeface="Times New Roman" panose="02020603050405020304" pitchFamily="18" charset="0"/>
              </a:rPr>
              <a:t> to access particular processes, it is necessary to enforce the defined security policy. </a:t>
            </a:r>
          </a:p>
        </p:txBody>
      </p:sp>
      <p:sp>
        <p:nvSpPr>
          <p:cNvPr id="49" name="テキスト ボックス 48">
            <a:extLst>
              <a:ext uri="{FF2B5EF4-FFF2-40B4-BE49-F238E27FC236}">
                <a16:creationId xmlns:a16="http://schemas.microsoft.com/office/drawing/2014/main" id="{46CBC15A-9153-814E-ADDE-A3EC4B1E04F5}"/>
              </a:ext>
            </a:extLst>
          </p:cNvPr>
          <p:cNvSpPr txBox="1"/>
          <p:nvPr/>
        </p:nvSpPr>
        <p:spPr>
          <a:xfrm>
            <a:off x="148693" y="6118602"/>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Physical Attacks  - Malfunctions </a:t>
            </a: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50" name="テキスト ボックス 49">
            <a:extLst>
              <a:ext uri="{FF2B5EF4-FFF2-40B4-BE49-F238E27FC236}">
                <a16:creationId xmlns:a16="http://schemas.microsoft.com/office/drawing/2014/main" id="{43E75C81-A49A-0F44-9192-D99F558DA525}"/>
              </a:ext>
            </a:extLst>
          </p:cNvPr>
          <p:cNvSpPr txBox="1"/>
          <p:nvPr/>
        </p:nvSpPr>
        <p:spPr>
          <a:xfrm>
            <a:off x="2397024" y="4475537"/>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a context-based security and privacy that reflects different levels of importance (e.g. emergency crisis, home automation). </a:t>
            </a:r>
          </a:p>
        </p:txBody>
      </p:sp>
      <p:sp>
        <p:nvSpPr>
          <p:cNvPr id="51" name="テキスト ボックス 50">
            <a:extLst>
              <a:ext uri="{FF2B5EF4-FFF2-40B4-BE49-F238E27FC236}">
                <a16:creationId xmlns:a16="http://schemas.microsoft.com/office/drawing/2014/main" id="{1BAEE30E-2831-8C46-96B1-BB3EA5F560B4}"/>
              </a:ext>
            </a:extLst>
          </p:cNvPr>
          <p:cNvSpPr txBox="1"/>
          <p:nvPr/>
        </p:nvSpPr>
        <p:spPr>
          <a:xfrm>
            <a:off x="2400651" y="3758124"/>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GP-TM-30</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Access Control - Physical and Environmental security </a:t>
            </a:r>
          </a:p>
        </p:txBody>
      </p:sp>
      <p:sp>
        <p:nvSpPr>
          <p:cNvPr id="52" name="テキスト ボックス 51">
            <a:extLst>
              <a:ext uri="{FF2B5EF4-FFF2-40B4-BE49-F238E27FC236}">
                <a16:creationId xmlns:a16="http://schemas.microsoft.com/office/drawing/2014/main" id="{8C920285-A6EF-CF44-844E-4BE642EB3A8C}"/>
              </a:ext>
            </a:extLst>
          </p:cNvPr>
          <p:cNvSpPr txBox="1"/>
          <p:nvPr/>
        </p:nvSpPr>
        <p:spPr>
          <a:xfrm>
            <a:off x="2420320" y="6121276"/>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Malfunctions  - Nefarious Activity - Eavesdropping / Interception </a:t>
            </a:r>
          </a:p>
          <a:p>
            <a:r>
              <a:rPr lang="en-US" altLang="ja-JP" sz="900" dirty="0">
                <a:latin typeface="Helvetica Regular" pitchFamily="2" charset="0"/>
                <a:ea typeface="MS PGothic" charset="-128"/>
                <a:cs typeface="Times New Roman" panose="02020603050405020304" pitchFamily="18" charset="0"/>
              </a:rPr>
              <a:t>- Damage / Loss (IT Assets) </a:t>
            </a:r>
          </a:p>
        </p:txBody>
      </p:sp>
      <p:sp>
        <p:nvSpPr>
          <p:cNvPr id="53" name="テキスト ボックス 52">
            <a:extLst>
              <a:ext uri="{FF2B5EF4-FFF2-40B4-BE49-F238E27FC236}">
                <a16:creationId xmlns:a16="http://schemas.microsoft.com/office/drawing/2014/main" id="{F6E57900-6C9B-1447-81B3-490D14C34B63}"/>
              </a:ext>
            </a:extLst>
          </p:cNvPr>
          <p:cNvSpPr txBox="1"/>
          <p:nvPr/>
        </p:nvSpPr>
        <p:spPr>
          <a:xfrm>
            <a:off x="4691334" y="4423872"/>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Since some devices, gateways, etc. are required to be managed remotely rather than operated manually in the field, measures for tamper protection and detection are needed. Detection and reaction to hardware tampering should not rely on network connectivity. </a:t>
            </a:r>
          </a:p>
        </p:txBody>
      </p:sp>
      <p:sp>
        <p:nvSpPr>
          <p:cNvPr id="54" name="テキスト ボックス 53">
            <a:extLst>
              <a:ext uri="{FF2B5EF4-FFF2-40B4-BE49-F238E27FC236}">
                <a16:creationId xmlns:a16="http://schemas.microsoft.com/office/drawing/2014/main" id="{37B0CBB3-4658-8B4C-8BC1-7CFBBF6E506C}"/>
              </a:ext>
            </a:extLst>
          </p:cNvPr>
          <p:cNvSpPr txBox="1"/>
          <p:nvPr/>
        </p:nvSpPr>
        <p:spPr>
          <a:xfrm>
            <a:off x="4694961" y="3752841"/>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GP-TM-31</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Access Control - Physical and Environmental security </a:t>
            </a:r>
          </a:p>
        </p:txBody>
      </p:sp>
      <p:sp>
        <p:nvSpPr>
          <p:cNvPr id="55" name="テキスト ボックス 54">
            <a:extLst>
              <a:ext uri="{FF2B5EF4-FFF2-40B4-BE49-F238E27FC236}">
                <a16:creationId xmlns:a16="http://schemas.microsoft.com/office/drawing/2014/main" id="{611859B6-937C-574C-983E-52DE3F3145B0}"/>
              </a:ext>
            </a:extLst>
          </p:cNvPr>
          <p:cNvSpPr txBox="1"/>
          <p:nvPr/>
        </p:nvSpPr>
        <p:spPr>
          <a:xfrm>
            <a:off x="4714630" y="6115993"/>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Physical attacks</a:t>
            </a:r>
          </a:p>
          <a:p>
            <a:r>
              <a:rPr lang="en-US" altLang="ja-JP" sz="900" dirty="0">
                <a:latin typeface="Helvetica Regular" pitchFamily="2" charset="0"/>
                <a:ea typeface="MS PGothic" charset="-128"/>
                <a:cs typeface="Times New Roman" panose="02020603050405020304" pitchFamily="18" charset="0"/>
              </a:rPr>
              <a:t>- Nefarious Activity / Abuse </a:t>
            </a:r>
          </a:p>
        </p:txBody>
      </p:sp>
      <p:sp>
        <p:nvSpPr>
          <p:cNvPr id="56" name="テキスト ボックス 55">
            <a:extLst>
              <a:ext uri="{FF2B5EF4-FFF2-40B4-BE49-F238E27FC236}">
                <a16:creationId xmlns:a16="http://schemas.microsoft.com/office/drawing/2014/main" id="{E39005DE-EAD8-2C49-814A-1A2CC04856EB}"/>
              </a:ext>
            </a:extLst>
          </p:cNvPr>
          <p:cNvSpPr txBox="1"/>
          <p:nvPr/>
        </p:nvSpPr>
        <p:spPr>
          <a:xfrm>
            <a:off x="6956925" y="4457002"/>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the device cannot be easily disassembled and that the data storage medium is encrypted at rest and cannot be easily removed. </a:t>
            </a:r>
          </a:p>
        </p:txBody>
      </p:sp>
      <p:sp>
        <p:nvSpPr>
          <p:cNvPr id="57" name="テキスト ボックス 56">
            <a:extLst>
              <a:ext uri="{FF2B5EF4-FFF2-40B4-BE49-F238E27FC236}">
                <a16:creationId xmlns:a16="http://schemas.microsoft.com/office/drawing/2014/main" id="{164232C5-C704-FB4B-865E-196288590A57}"/>
              </a:ext>
            </a:extLst>
          </p:cNvPr>
          <p:cNvSpPr txBox="1"/>
          <p:nvPr/>
        </p:nvSpPr>
        <p:spPr>
          <a:xfrm>
            <a:off x="6960552" y="3752841"/>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GP-TM-32</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Access Control - Physical and Environmental security </a:t>
            </a:r>
          </a:p>
        </p:txBody>
      </p:sp>
      <p:sp>
        <p:nvSpPr>
          <p:cNvPr id="58" name="テキスト ボックス 57">
            <a:extLst>
              <a:ext uri="{FF2B5EF4-FFF2-40B4-BE49-F238E27FC236}">
                <a16:creationId xmlns:a16="http://schemas.microsoft.com/office/drawing/2014/main" id="{F878292A-0FB3-934E-8116-7366B388FAB4}"/>
              </a:ext>
            </a:extLst>
          </p:cNvPr>
          <p:cNvSpPr txBox="1"/>
          <p:nvPr/>
        </p:nvSpPr>
        <p:spPr>
          <a:xfrm>
            <a:off x="6980221" y="6115993"/>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Physical attacks</a:t>
            </a:r>
          </a:p>
          <a:p>
            <a:r>
              <a:rPr lang="en-US" altLang="ja-JP" sz="900" dirty="0">
                <a:latin typeface="Helvetica Regular" pitchFamily="2" charset="0"/>
                <a:ea typeface="MS PGothic" charset="-128"/>
                <a:cs typeface="Times New Roman" panose="02020603050405020304" pitchFamily="18" charset="0"/>
              </a:rPr>
              <a:t>- Nefarious Activity / Abuse </a:t>
            </a:r>
          </a:p>
        </p:txBody>
      </p:sp>
    </p:spTree>
    <p:extLst>
      <p:ext uri="{BB962C8B-B14F-4D97-AF65-F5344CB8AC3E}">
        <p14:creationId xmlns:p14="http://schemas.microsoft.com/office/powerpoint/2010/main" val="134625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382896" y="5776"/>
            <a:ext cx="4204997"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Back</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12">
              <a:lnSpc>
                <a:spcPct val="150000"/>
              </a:lnSpc>
            </a:pPr>
            <a:r>
              <a:rPr lang="en-US" altLang="ja-JP" sz="2200" dirty="0">
                <a:solidFill>
                  <a:srgbClr val="0070C0"/>
                </a:solidFill>
                <a:latin typeface="Helvetica Regular" pitchFamily="2" charset="0"/>
                <a:ea typeface="MS PGothic" charset="-128"/>
                <a:cs typeface="Times New Roman" panose="02020603050405020304" pitchFamily="18" charset="0"/>
              </a:rPr>
              <a:t>Countermeasure</a:t>
            </a:r>
          </a:p>
          <a:p>
            <a:pPr lvl="0" algn="ctr" defTabSz="310512"/>
            <a:r>
              <a:rPr lang="en-US" altLang="ja-JP" sz="2200" dirty="0">
                <a:solidFill>
                  <a:srgbClr val="0070C0"/>
                </a:solidFill>
                <a:latin typeface="Helvetica Regular" pitchFamily="2" charset="0"/>
                <a:ea typeface="MS PGothic" charset="-128"/>
                <a:cs typeface="Times New Roman" panose="02020603050405020304" pitchFamily="18" charset="0"/>
              </a:rPr>
              <a:t>(ENISA)</a:t>
            </a: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336746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54045" y="5776"/>
            <a:ext cx="426270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Counter Measure Cards</a:t>
            </a:r>
            <a:r>
              <a:rPr lang="ja-JP" altLang="en-US" sz="2400">
                <a:latin typeface="MS PGothic" panose="020B0600070205080204" pitchFamily="34" charset="-128"/>
                <a:ea typeface="MS PGothic" panose="020B0600070205080204" pitchFamily="34" charset="-128"/>
              </a:rPr>
              <a:t>（</a:t>
            </a:r>
            <a:r>
              <a:rPr lang="en-US" altLang="ja-JP" sz="2400" dirty="0">
                <a:latin typeface="MS PGothic" panose="020B0600070205080204" pitchFamily="34" charset="-128"/>
                <a:ea typeface="MS PGothic" panose="020B0600070205080204" pitchFamily="34" charset="-128"/>
              </a:rPr>
              <a:t>Front</a:t>
            </a:r>
            <a:r>
              <a:rPr lang="ja-JP" altLang="en-US" sz="2400">
                <a:latin typeface="MS PGothic" panose="020B0600070205080204" pitchFamily="34" charset="-128"/>
                <a:ea typeface="MS PGothic" panose="020B0600070205080204" pitchFamily="34" charset="-128"/>
              </a:rPr>
              <a:t>）</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0978A2F-A16B-4042-8488-998DD699FE8C}"/>
              </a:ext>
            </a:extLst>
          </p:cNvPr>
          <p:cNvSpPr txBox="1"/>
          <p:nvPr/>
        </p:nvSpPr>
        <p:spPr>
          <a:xfrm>
            <a:off x="127437" y="1246103"/>
            <a:ext cx="2076744"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devices only feature the essential physical external ports (such as USB) necessary for them to function and that the test/debug modes are secure, so they cannot be used to maliciously access the devices. In general, lock down physical ports to only trusted connections. </a:t>
            </a:r>
          </a:p>
        </p:txBody>
      </p:sp>
      <p:sp>
        <p:nvSpPr>
          <p:cNvPr id="36" name="テキスト ボックス 35">
            <a:extLst>
              <a:ext uri="{FF2B5EF4-FFF2-40B4-BE49-F238E27FC236}">
                <a16:creationId xmlns:a16="http://schemas.microsoft.com/office/drawing/2014/main" id="{3C69F62C-687C-434C-9A5D-B3C2DDCBB604}"/>
              </a:ext>
            </a:extLst>
          </p:cNvPr>
          <p:cNvSpPr txBox="1"/>
          <p:nvPr/>
        </p:nvSpPr>
        <p:spPr>
          <a:xfrm>
            <a:off x="131064" y="568446"/>
            <a:ext cx="2073117" cy="577081"/>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GP-TM-33</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Access Control - Physical and Environmental security </a:t>
            </a:r>
          </a:p>
        </p:txBody>
      </p:sp>
      <p:sp>
        <p:nvSpPr>
          <p:cNvPr id="37" name="テキスト ボックス 36">
            <a:extLst>
              <a:ext uri="{FF2B5EF4-FFF2-40B4-BE49-F238E27FC236}">
                <a16:creationId xmlns:a16="http://schemas.microsoft.com/office/drawing/2014/main" id="{41AD71DE-65EF-7A4A-98A9-212A538D6B1B}"/>
              </a:ext>
            </a:extLst>
          </p:cNvPr>
          <p:cNvSpPr txBox="1"/>
          <p:nvPr/>
        </p:nvSpPr>
        <p:spPr>
          <a:xfrm>
            <a:off x="150733" y="2931598"/>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Physical attacks</a:t>
            </a:r>
          </a:p>
          <a:p>
            <a:r>
              <a:rPr lang="en-US" altLang="ja-JP" sz="900" dirty="0">
                <a:latin typeface="Helvetica Regular" pitchFamily="2" charset="0"/>
                <a:ea typeface="MS PGothic" charset="-128"/>
                <a:cs typeface="Times New Roman" panose="02020603050405020304" pitchFamily="18" charset="0"/>
              </a:rPr>
              <a:t>- Eavesdropping / Interception / </a:t>
            </a:r>
          </a:p>
          <a:p>
            <a:r>
              <a:rPr lang="en-US" altLang="ja-JP" sz="900" dirty="0">
                <a:latin typeface="Helvetica Regular" pitchFamily="2" charset="0"/>
                <a:ea typeface="MS PGothic" charset="-128"/>
                <a:cs typeface="Times New Roman" panose="02020603050405020304" pitchFamily="18" charset="0"/>
              </a:rPr>
              <a:t>- Failures / Malfunctions </a:t>
            </a:r>
          </a:p>
        </p:txBody>
      </p:sp>
      <p:sp>
        <p:nvSpPr>
          <p:cNvPr id="38" name="テキスト ボックス 37">
            <a:extLst>
              <a:ext uri="{FF2B5EF4-FFF2-40B4-BE49-F238E27FC236}">
                <a16:creationId xmlns:a16="http://schemas.microsoft.com/office/drawing/2014/main" id="{230F696D-14E8-EE4D-8DD0-7FCA9A83BB7D}"/>
              </a:ext>
            </a:extLst>
          </p:cNvPr>
          <p:cNvSpPr txBox="1"/>
          <p:nvPr/>
        </p:nvSpPr>
        <p:spPr>
          <a:xfrm>
            <a:off x="2418308" y="1240185"/>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a proper and effective use of cryptography to protect the confidentiality, authenticity and/or integrity of data and information, in transit and in rest. Ensure the proper selection of standard and strong encryption algorithms and strong keys, and disable insecure protocols. </a:t>
            </a:r>
          </a:p>
        </p:txBody>
      </p:sp>
      <p:sp>
        <p:nvSpPr>
          <p:cNvPr id="39" name="テキスト ボックス 38">
            <a:extLst>
              <a:ext uri="{FF2B5EF4-FFF2-40B4-BE49-F238E27FC236}">
                <a16:creationId xmlns:a16="http://schemas.microsoft.com/office/drawing/2014/main" id="{994BA812-DB6C-8B47-88F7-D57C55120055}"/>
              </a:ext>
            </a:extLst>
          </p:cNvPr>
          <p:cNvSpPr txBox="1"/>
          <p:nvPr/>
        </p:nvSpPr>
        <p:spPr>
          <a:xfrm>
            <a:off x="2441814" y="659158"/>
            <a:ext cx="1866022"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GP-TM-34</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Cryptography </a:t>
            </a:r>
          </a:p>
        </p:txBody>
      </p:sp>
      <p:sp>
        <p:nvSpPr>
          <p:cNvPr id="40" name="テキスト ボックス 39">
            <a:extLst>
              <a:ext uri="{FF2B5EF4-FFF2-40B4-BE49-F238E27FC236}">
                <a16:creationId xmlns:a16="http://schemas.microsoft.com/office/drawing/2014/main" id="{5040BA12-3E5A-1F4F-8DB2-99E883CB11CB}"/>
              </a:ext>
            </a:extLst>
          </p:cNvPr>
          <p:cNvSpPr txBox="1"/>
          <p:nvPr/>
        </p:nvSpPr>
        <p:spPr>
          <a:xfrm>
            <a:off x="2441604" y="2932306"/>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41" name="テキスト ボックス 40">
            <a:extLst>
              <a:ext uri="{FF2B5EF4-FFF2-40B4-BE49-F238E27FC236}">
                <a16:creationId xmlns:a16="http://schemas.microsoft.com/office/drawing/2014/main" id="{8F1A6C3A-C4F3-664C-AAAC-79BF22B98F38}"/>
              </a:ext>
            </a:extLst>
          </p:cNvPr>
          <p:cNvSpPr txBox="1"/>
          <p:nvPr/>
        </p:nvSpPr>
        <p:spPr>
          <a:xfrm>
            <a:off x="4681532" y="1286567"/>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Cryptographic keys must be securely managed. </a:t>
            </a:r>
          </a:p>
          <a:p>
            <a:r>
              <a:rPr lang="en-US" altLang="ja-JP" sz="900" dirty="0">
                <a:latin typeface="Helvetica Regular" pitchFamily="2" charset="0"/>
                <a:ea typeface="MS PGothic" charset="-128"/>
                <a:cs typeface="Times New Roman" panose="02020603050405020304" pitchFamily="18" charset="0"/>
              </a:rPr>
              <a:t>Cryptographic key management includes key generation, distribution, storage, and maintenance. </a:t>
            </a:r>
          </a:p>
        </p:txBody>
      </p:sp>
      <p:sp>
        <p:nvSpPr>
          <p:cNvPr id="42" name="テキスト ボックス 41">
            <a:extLst>
              <a:ext uri="{FF2B5EF4-FFF2-40B4-BE49-F238E27FC236}">
                <a16:creationId xmlns:a16="http://schemas.microsoft.com/office/drawing/2014/main" id="{02849600-EE34-3F4B-9454-BD133C0E4589}"/>
              </a:ext>
            </a:extLst>
          </p:cNvPr>
          <p:cNvSpPr txBox="1"/>
          <p:nvPr/>
        </p:nvSpPr>
        <p:spPr>
          <a:xfrm>
            <a:off x="4705038" y="659158"/>
            <a:ext cx="1866022"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GP-TM-35</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Cryptography </a:t>
            </a:r>
          </a:p>
        </p:txBody>
      </p:sp>
      <p:sp>
        <p:nvSpPr>
          <p:cNvPr id="43" name="テキスト ボックス 42">
            <a:extLst>
              <a:ext uri="{FF2B5EF4-FFF2-40B4-BE49-F238E27FC236}">
                <a16:creationId xmlns:a16="http://schemas.microsoft.com/office/drawing/2014/main" id="{329840C7-1C61-7E4D-B6A4-7CF932E9B8FC}"/>
              </a:ext>
            </a:extLst>
          </p:cNvPr>
          <p:cNvSpPr txBox="1"/>
          <p:nvPr/>
        </p:nvSpPr>
        <p:spPr>
          <a:xfrm>
            <a:off x="4704828" y="2932306"/>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44" name="テキスト ボックス 43">
            <a:extLst>
              <a:ext uri="{FF2B5EF4-FFF2-40B4-BE49-F238E27FC236}">
                <a16:creationId xmlns:a16="http://schemas.microsoft.com/office/drawing/2014/main" id="{5B9BB8EE-7EAF-084C-B3CD-0437D0ECE286}"/>
              </a:ext>
            </a:extLst>
          </p:cNvPr>
          <p:cNvSpPr txBox="1"/>
          <p:nvPr/>
        </p:nvSpPr>
        <p:spPr>
          <a:xfrm>
            <a:off x="6939474" y="1233559"/>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Build devices to be compatible with lightweight encryption and security techniques that can, on the one hand, be usable on resource-constrained devices, and, on the other hand, be scalable so to </a:t>
            </a:r>
            <a:r>
              <a:rPr lang="en-US" altLang="ja-JP" sz="900" dirty="0" err="1">
                <a:latin typeface="Helvetica Regular" pitchFamily="2" charset="0"/>
                <a:ea typeface="MS PGothic" charset="-128"/>
                <a:cs typeface="Times New Roman" panose="02020603050405020304" pitchFamily="18" charset="0"/>
              </a:rPr>
              <a:t>minimise</a:t>
            </a:r>
            <a:r>
              <a:rPr lang="en-US" altLang="ja-JP" sz="900" dirty="0">
                <a:latin typeface="Helvetica Regular" pitchFamily="2" charset="0"/>
                <a:ea typeface="MS PGothic" charset="-128"/>
                <a:cs typeface="Times New Roman" panose="02020603050405020304" pitchFamily="18" charset="0"/>
              </a:rPr>
              <a:t> the management effort and </a:t>
            </a:r>
            <a:r>
              <a:rPr lang="en-US" altLang="ja-JP" sz="900" dirty="0" err="1">
                <a:latin typeface="Helvetica Regular" pitchFamily="2" charset="0"/>
                <a:ea typeface="MS PGothic" charset="-128"/>
                <a:cs typeface="Times New Roman" panose="02020603050405020304" pitchFamily="18" charset="0"/>
              </a:rPr>
              <a:t>maximise</a:t>
            </a:r>
            <a:r>
              <a:rPr lang="en-US" altLang="ja-JP" sz="900" dirty="0">
                <a:latin typeface="Helvetica Regular" pitchFamily="2" charset="0"/>
                <a:ea typeface="MS PGothic" charset="-128"/>
                <a:cs typeface="Times New Roman" panose="02020603050405020304" pitchFamily="18" charset="0"/>
              </a:rPr>
              <a:t> their usability. </a:t>
            </a:r>
          </a:p>
        </p:txBody>
      </p:sp>
      <p:sp>
        <p:nvSpPr>
          <p:cNvPr id="45" name="テキスト ボックス 44">
            <a:extLst>
              <a:ext uri="{FF2B5EF4-FFF2-40B4-BE49-F238E27FC236}">
                <a16:creationId xmlns:a16="http://schemas.microsoft.com/office/drawing/2014/main" id="{504F0D28-D394-9149-8847-EB7DEB82E2AD}"/>
              </a:ext>
            </a:extLst>
          </p:cNvPr>
          <p:cNvSpPr txBox="1"/>
          <p:nvPr/>
        </p:nvSpPr>
        <p:spPr>
          <a:xfrm>
            <a:off x="6962980" y="659158"/>
            <a:ext cx="1866022"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GP-TM-36</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Cryptography </a:t>
            </a:r>
          </a:p>
        </p:txBody>
      </p:sp>
      <p:sp>
        <p:nvSpPr>
          <p:cNvPr id="46" name="テキスト ボックス 45">
            <a:extLst>
              <a:ext uri="{FF2B5EF4-FFF2-40B4-BE49-F238E27FC236}">
                <a16:creationId xmlns:a16="http://schemas.microsoft.com/office/drawing/2014/main" id="{1000AE5D-E2FF-1F4C-A883-995D9D9936EB}"/>
              </a:ext>
            </a:extLst>
          </p:cNvPr>
          <p:cNvSpPr txBox="1"/>
          <p:nvPr/>
        </p:nvSpPr>
        <p:spPr>
          <a:xfrm>
            <a:off x="6962770" y="2932306"/>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 </a:t>
            </a:r>
          </a:p>
        </p:txBody>
      </p:sp>
      <p:sp>
        <p:nvSpPr>
          <p:cNvPr id="47" name="テキスト ボックス 46">
            <a:extLst>
              <a:ext uri="{FF2B5EF4-FFF2-40B4-BE49-F238E27FC236}">
                <a16:creationId xmlns:a16="http://schemas.microsoft.com/office/drawing/2014/main" id="{8342D3E2-A7A6-6448-A5E0-12AE19EBB2E2}"/>
              </a:ext>
            </a:extLst>
          </p:cNvPr>
          <p:cNvSpPr txBox="1"/>
          <p:nvPr/>
        </p:nvSpPr>
        <p:spPr>
          <a:xfrm>
            <a:off x="127227" y="4453754"/>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Support scalable key management schemes. It has to be considered that tiny sensor nodes cannot provide all security features because they have lots of system limitations. </a:t>
            </a:r>
          </a:p>
        </p:txBody>
      </p:sp>
      <p:sp>
        <p:nvSpPr>
          <p:cNvPr id="48" name="テキスト ボックス 47">
            <a:extLst>
              <a:ext uri="{FF2B5EF4-FFF2-40B4-BE49-F238E27FC236}">
                <a16:creationId xmlns:a16="http://schemas.microsoft.com/office/drawing/2014/main" id="{E1E82F15-D574-A044-902F-603FED67E57A}"/>
              </a:ext>
            </a:extLst>
          </p:cNvPr>
          <p:cNvSpPr txBox="1"/>
          <p:nvPr/>
        </p:nvSpPr>
        <p:spPr>
          <a:xfrm>
            <a:off x="150733" y="3826345"/>
            <a:ext cx="1866022"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GP-TM-37</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Cryptography </a:t>
            </a:r>
          </a:p>
        </p:txBody>
      </p:sp>
      <p:sp>
        <p:nvSpPr>
          <p:cNvPr id="49" name="テキスト ボックス 48">
            <a:extLst>
              <a:ext uri="{FF2B5EF4-FFF2-40B4-BE49-F238E27FC236}">
                <a16:creationId xmlns:a16="http://schemas.microsoft.com/office/drawing/2014/main" id="{8178A354-5ECC-134A-9866-26521074EE8E}"/>
              </a:ext>
            </a:extLst>
          </p:cNvPr>
          <p:cNvSpPr txBox="1"/>
          <p:nvPr/>
        </p:nvSpPr>
        <p:spPr>
          <a:xfrm>
            <a:off x="150523" y="6099493"/>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a:t>
            </a:r>
          </a:p>
          <a:p>
            <a:r>
              <a:rPr lang="en-US" altLang="ja-JP" sz="900" dirty="0">
                <a:latin typeface="Helvetica Regular" pitchFamily="2" charset="0"/>
                <a:ea typeface="MS PGothic" charset="-128"/>
                <a:cs typeface="Times New Roman" panose="02020603050405020304" pitchFamily="18" charset="0"/>
              </a:rPr>
              <a:t>- Failures / Malfunctions  </a:t>
            </a:r>
          </a:p>
        </p:txBody>
      </p:sp>
      <p:sp>
        <p:nvSpPr>
          <p:cNvPr id="50" name="テキスト ボックス 49">
            <a:extLst>
              <a:ext uri="{FF2B5EF4-FFF2-40B4-BE49-F238E27FC236}">
                <a16:creationId xmlns:a16="http://schemas.microsoft.com/office/drawing/2014/main" id="{94CC6A00-1C30-7B47-8F45-66531E3EF50F}"/>
              </a:ext>
            </a:extLst>
          </p:cNvPr>
          <p:cNvSpPr txBox="1"/>
          <p:nvPr/>
        </p:nvSpPr>
        <p:spPr>
          <a:xfrm>
            <a:off x="2414681" y="4408149"/>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Guarantee the different security aspects of the information in transit on the networks or stored in the IoT application or in the Cloud, using data encryption methods to </a:t>
            </a:r>
            <a:r>
              <a:rPr lang="en-US" altLang="ja-JP" sz="900" dirty="0" err="1">
                <a:latin typeface="Helvetica Regular" pitchFamily="2" charset="0"/>
                <a:ea typeface="MS PGothic" charset="-128"/>
                <a:cs typeface="Times New Roman" panose="02020603050405020304" pitchFamily="18" charset="0"/>
              </a:rPr>
              <a:t>minimise</a:t>
            </a:r>
            <a:r>
              <a:rPr lang="en-US" altLang="ja-JP" sz="900" dirty="0">
                <a:latin typeface="Helvetica Regular" pitchFamily="2" charset="0"/>
                <a:ea typeface="MS PGothic" charset="-128"/>
                <a:cs typeface="Times New Roman" panose="02020603050405020304" pitchFamily="18" charset="0"/>
              </a:rPr>
              <a:t> network threats such as replay, interception, packet sniffing, wiretapping, or eavesdropping. </a:t>
            </a:r>
          </a:p>
        </p:txBody>
      </p:sp>
      <p:sp>
        <p:nvSpPr>
          <p:cNvPr id="51" name="テキスト ボックス 50">
            <a:extLst>
              <a:ext uri="{FF2B5EF4-FFF2-40B4-BE49-F238E27FC236}">
                <a16:creationId xmlns:a16="http://schemas.microsoft.com/office/drawing/2014/main" id="{57114EB3-979E-0E44-B827-37CAAC6C3339}"/>
              </a:ext>
            </a:extLst>
          </p:cNvPr>
          <p:cNvSpPr txBox="1"/>
          <p:nvPr/>
        </p:nvSpPr>
        <p:spPr>
          <a:xfrm>
            <a:off x="2418308" y="3800618"/>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GP-TM-38 </a:t>
            </a:r>
            <a:r>
              <a:rPr lang="en-US" altLang="ja-JP" sz="1050" dirty="0">
                <a:latin typeface="Helvetica Regular" pitchFamily="2" charset="0"/>
                <a:ea typeface="MS PGothic" charset="-128"/>
                <a:cs typeface="Times New Roman" panose="02020603050405020304" pitchFamily="18" charset="0"/>
              </a:rPr>
              <a:t>Secure and trusted communications </a:t>
            </a:r>
          </a:p>
        </p:txBody>
      </p:sp>
      <p:sp>
        <p:nvSpPr>
          <p:cNvPr id="52" name="テキスト ボックス 51">
            <a:extLst>
              <a:ext uri="{FF2B5EF4-FFF2-40B4-BE49-F238E27FC236}">
                <a16:creationId xmlns:a16="http://schemas.microsoft.com/office/drawing/2014/main" id="{15FD82A4-4F7C-2A41-8AC9-44847A0E072C}"/>
              </a:ext>
            </a:extLst>
          </p:cNvPr>
          <p:cNvSpPr txBox="1"/>
          <p:nvPr/>
        </p:nvSpPr>
        <p:spPr>
          <a:xfrm>
            <a:off x="2437977" y="6100270"/>
            <a:ext cx="2053448" cy="6463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Nefarious Activity / Abuse </a:t>
            </a:r>
          </a:p>
          <a:p>
            <a:r>
              <a:rPr lang="en-US" altLang="ja-JP" sz="900" dirty="0">
                <a:latin typeface="Helvetica Regular" pitchFamily="2" charset="0"/>
                <a:ea typeface="MS PGothic" charset="-128"/>
                <a:cs typeface="Times New Roman" panose="02020603050405020304" pitchFamily="18" charset="0"/>
              </a:rPr>
              <a:t>- Eavesdropping / Interception</a:t>
            </a:r>
          </a:p>
          <a:p>
            <a:r>
              <a:rPr lang="en-US" altLang="ja-JP" sz="900" dirty="0">
                <a:latin typeface="Helvetica Regular" pitchFamily="2" charset="0"/>
                <a:ea typeface="MS PGothic" charset="-128"/>
                <a:cs typeface="Times New Roman" panose="02020603050405020304" pitchFamily="18" charset="0"/>
              </a:rPr>
              <a:t>- Failures / Malfunctions  </a:t>
            </a:r>
          </a:p>
        </p:txBody>
      </p:sp>
      <p:sp>
        <p:nvSpPr>
          <p:cNvPr id="53" name="テキスト ボックス 52">
            <a:extLst>
              <a:ext uri="{FF2B5EF4-FFF2-40B4-BE49-F238E27FC236}">
                <a16:creationId xmlns:a16="http://schemas.microsoft.com/office/drawing/2014/main" id="{5061B4FD-5921-0840-A8D2-49FCA1853BD5}"/>
              </a:ext>
            </a:extLst>
          </p:cNvPr>
          <p:cNvSpPr txBox="1"/>
          <p:nvPr/>
        </p:nvSpPr>
        <p:spPr>
          <a:xfrm>
            <a:off x="4663841" y="4454531"/>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that communication security is provided using state-of-the-art, </a:t>
            </a:r>
            <a:r>
              <a:rPr lang="en-US" altLang="ja-JP" sz="900" dirty="0" err="1">
                <a:latin typeface="Helvetica Regular" pitchFamily="2" charset="0"/>
                <a:ea typeface="MS PGothic" charset="-128"/>
                <a:cs typeface="Times New Roman" panose="02020603050405020304" pitchFamily="18" charset="0"/>
              </a:rPr>
              <a:t>standardised</a:t>
            </a:r>
            <a:r>
              <a:rPr lang="en-US" altLang="ja-JP" sz="900" dirty="0">
                <a:latin typeface="Helvetica Regular" pitchFamily="2" charset="0"/>
                <a:ea typeface="MS PGothic" charset="-128"/>
                <a:cs typeface="Times New Roman" panose="02020603050405020304" pitchFamily="18" charset="0"/>
              </a:rPr>
              <a:t> security protocols, such as TLS for encryption. </a:t>
            </a:r>
          </a:p>
        </p:txBody>
      </p:sp>
      <p:sp>
        <p:nvSpPr>
          <p:cNvPr id="54" name="テキスト ボックス 53">
            <a:extLst>
              <a:ext uri="{FF2B5EF4-FFF2-40B4-BE49-F238E27FC236}">
                <a16:creationId xmlns:a16="http://schemas.microsoft.com/office/drawing/2014/main" id="{B335C88C-FE60-2842-9538-F58E458DB0E2}"/>
              </a:ext>
            </a:extLst>
          </p:cNvPr>
          <p:cNvSpPr txBox="1"/>
          <p:nvPr/>
        </p:nvSpPr>
        <p:spPr>
          <a:xfrm>
            <a:off x="4667468" y="3800618"/>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GP-TM-39 </a:t>
            </a:r>
            <a:r>
              <a:rPr lang="en-US" altLang="ja-JP" sz="1050" dirty="0">
                <a:latin typeface="Helvetica Regular" pitchFamily="2" charset="0"/>
                <a:ea typeface="MS PGothic" charset="-128"/>
                <a:cs typeface="Times New Roman" panose="02020603050405020304" pitchFamily="18" charset="0"/>
              </a:rPr>
              <a:t>Secure and trusted communications </a:t>
            </a:r>
          </a:p>
        </p:txBody>
      </p:sp>
      <p:sp>
        <p:nvSpPr>
          <p:cNvPr id="55" name="テキスト ボックス 54">
            <a:extLst>
              <a:ext uri="{FF2B5EF4-FFF2-40B4-BE49-F238E27FC236}">
                <a16:creationId xmlns:a16="http://schemas.microsoft.com/office/drawing/2014/main" id="{579836BA-02AF-7244-A099-BB7B45E135B5}"/>
              </a:ext>
            </a:extLst>
          </p:cNvPr>
          <p:cNvSpPr txBox="1"/>
          <p:nvPr/>
        </p:nvSpPr>
        <p:spPr>
          <a:xfrm>
            <a:off x="4687137" y="6100270"/>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Eavesdropping / Interception</a:t>
            </a:r>
          </a:p>
          <a:p>
            <a:r>
              <a:rPr lang="en-US" altLang="ja-JP" sz="900" dirty="0">
                <a:latin typeface="Helvetica Regular" pitchFamily="2" charset="0"/>
                <a:ea typeface="MS PGothic" charset="-128"/>
                <a:cs typeface="Times New Roman" panose="02020603050405020304" pitchFamily="18" charset="0"/>
              </a:rPr>
              <a:t>- Damage / Loss (IT Assets) </a:t>
            </a:r>
          </a:p>
        </p:txBody>
      </p:sp>
      <p:sp>
        <p:nvSpPr>
          <p:cNvPr id="56" name="テキスト ボックス 55">
            <a:extLst>
              <a:ext uri="{FF2B5EF4-FFF2-40B4-BE49-F238E27FC236}">
                <a16:creationId xmlns:a16="http://schemas.microsoft.com/office/drawing/2014/main" id="{A0203325-5130-D74B-A7D8-29F018988E49}"/>
              </a:ext>
            </a:extLst>
          </p:cNvPr>
          <p:cNvSpPr txBox="1"/>
          <p:nvPr/>
        </p:nvSpPr>
        <p:spPr>
          <a:xfrm>
            <a:off x="6939474" y="4451433"/>
            <a:ext cx="2076744" cy="369332"/>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Ensure credentials are not exposed in internal or external network traffic </a:t>
            </a:r>
          </a:p>
        </p:txBody>
      </p:sp>
      <p:sp>
        <p:nvSpPr>
          <p:cNvPr id="57" name="テキスト ボックス 56">
            <a:extLst>
              <a:ext uri="{FF2B5EF4-FFF2-40B4-BE49-F238E27FC236}">
                <a16:creationId xmlns:a16="http://schemas.microsoft.com/office/drawing/2014/main" id="{290CE28A-66B4-3648-85F6-8F3A25EB8815}"/>
              </a:ext>
            </a:extLst>
          </p:cNvPr>
          <p:cNvSpPr txBox="1"/>
          <p:nvPr/>
        </p:nvSpPr>
        <p:spPr>
          <a:xfrm>
            <a:off x="6943101" y="3797520"/>
            <a:ext cx="2073117" cy="430887"/>
          </a:xfrm>
          <a:prstGeom prst="rect">
            <a:avLst/>
          </a:prstGeom>
          <a:noFill/>
        </p:spPr>
        <p:txBody>
          <a:bodyPr wrap="square" rtlCol="0">
            <a:spAutoFit/>
          </a:bodyPr>
          <a:lstStyle/>
          <a:p>
            <a:r>
              <a:rPr lang="en-US" altLang="ja-JP" sz="1050" dirty="0">
                <a:solidFill>
                  <a:srgbClr val="00B0F0"/>
                </a:solidFill>
                <a:latin typeface="Helvetica Regular" pitchFamily="2" charset="0"/>
                <a:ea typeface="MS PGothic" charset="-128"/>
                <a:cs typeface="Times New Roman" panose="02020603050405020304" pitchFamily="18" charset="0"/>
              </a:rPr>
              <a:t>GP-TM-40 </a:t>
            </a:r>
            <a:r>
              <a:rPr lang="en-US" altLang="ja-JP" sz="1050" dirty="0">
                <a:latin typeface="Helvetica Regular" pitchFamily="2" charset="0"/>
                <a:ea typeface="MS PGothic" charset="-128"/>
                <a:cs typeface="Times New Roman" panose="02020603050405020304" pitchFamily="18" charset="0"/>
              </a:rPr>
              <a:t>Secure and trusted communications </a:t>
            </a:r>
          </a:p>
        </p:txBody>
      </p:sp>
      <p:sp>
        <p:nvSpPr>
          <p:cNvPr id="58" name="テキスト ボックス 57">
            <a:extLst>
              <a:ext uri="{FF2B5EF4-FFF2-40B4-BE49-F238E27FC236}">
                <a16:creationId xmlns:a16="http://schemas.microsoft.com/office/drawing/2014/main" id="{6BE937AC-753F-3341-8CF3-5BCFC9D0837E}"/>
              </a:ext>
            </a:extLst>
          </p:cNvPr>
          <p:cNvSpPr txBox="1"/>
          <p:nvPr/>
        </p:nvSpPr>
        <p:spPr>
          <a:xfrm>
            <a:off x="6962770" y="6097172"/>
            <a:ext cx="2053448" cy="507831"/>
          </a:xfrm>
          <a:prstGeom prst="rect">
            <a:avLst/>
          </a:prstGeom>
          <a:noFill/>
        </p:spPr>
        <p:txBody>
          <a:bodyPr wrap="square" rtlCol="0">
            <a:spAutoFit/>
          </a:bodyPr>
          <a:lstStyle/>
          <a:p>
            <a:r>
              <a:rPr lang="en-US" altLang="ja-JP" sz="900" dirty="0">
                <a:solidFill>
                  <a:srgbClr val="00B0F0"/>
                </a:solidFill>
                <a:latin typeface="Helvetica Regular" pitchFamily="2" charset="0"/>
                <a:ea typeface="MS PGothic" charset="-128"/>
                <a:cs typeface="Times New Roman" panose="02020603050405020304" pitchFamily="18" charset="0"/>
              </a:rPr>
              <a:t>THREAT GROUPS </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 Eavesdropping / Interception</a:t>
            </a:r>
          </a:p>
          <a:p>
            <a:r>
              <a:rPr lang="en-US" altLang="ja-JP" sz="900" dirty="0">
                <a:latin typeface="Helvetica Regular" pitchFamily="2" charset="0"/>
                <a:ea typeface="MS PGothic" charset="-128"/>
                <a:cs typeface="Times New Roman" panose="02020603050405020304" pitchFamily="18" charset="0"/>
              </a:rPr>
              <a:t>- Damage / Loss (IT Assets) </a:t>
            </a:r>
          </a:p>
        </p:txBody>
      </p:sp>
    </p:spTree>
    <p:extLst>
      <p:ext uri="{BB962C8B-B14F-4D97-AF65-F5344CB8AC3E}">
        <p14:creationId xmlns:p14="http://schemas.microsoft.com/office/powerpoint/2010/main" val="2623913789"/>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72937</TotalTime>
  <Words>3694</Words>
  <Application>Microsoft Macintosh PowerPoint</Application>
  <PresentationFormat>画面に合わせる (4:3)</PresentationFormat>
  <Paragraphs>586</Paragraphs>
  <Slides>18</Slides>
  <Notes>18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MS PGothic</vt:lpstr>
      <vt:lpstr>游ゴシック</vt:lpstr>
      <vt:lpstr>游ゴシック</vt:lpstr>
      <vt:lpstr>游ゴシック Light</vt:lpstr>
      <vt:lpstr>Arial</vt:lpstr>
      <vt:lpstr>Calibri</vt:lpstr>
      <vt:lpstr>Calibri Light</vt:lpstr>
      <vt:lpstr>Helvetica Regular</vt:lpstr>
      <vt:lpstr>Times New Roman</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413</cp:revision>
  <cp:lastPrinted>2017-09-10T13:56:28Z</cp:lastPrinted>
  <dcterms:created xsi:type="dcterms:W3CDTF">2017-04-24T01:48:29Z</dcterms:created>
  <dcterms:modified xsi:type="dcterms:W3CDTF">2019-01-28T00:33:35Z</dcterms:modified>
</cp:coreProperties>
</file>