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451" r:id="rId2"/>
    <p:sldId id="49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00B050"/>
    <a:srgbClr val="BF9000"/>
    <a:srgbClr val="FFF2CC"/>
    <a:srgbClr val="FFE7F6"/>
    <a:srgbClr val="F7D5F7"/>
    <a:srgbClr val="F7E0D7"/>
    <a:srgbClr val="FF04C1"/>
    <a:srgbClr val="FFC1F3"/>
    <a:srgbClr val="FF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7"/>
    <p:restoredTop sz="76944"/>
  </p:normalViewPr>
  <p:slideViewPr>
    <p:cSldViewPr snapToGrid="0" snapToObjects="1">
      <p:cViewPr varScale="1">
        <p:scale>
          <a:sx n="90" d="100"/>
          <a:sy n="90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61E7A-B278-EA43-AA0B-EB1B28620DC3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CAB6-A8D3-644B-8A6A-C75C3BDEC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59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58082-82E7-F746-A8A4-E914AEEEDAC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39AAC-A361-DC4F-99DD-F2A7F824C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4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02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11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16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70960" y="5776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IoT Cards (Front)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7846FFF-11A9-2240-803C-78FFBC3E17AB}"/>
              </a:ext>
            </a:extLst>
          </p:cNvPr>
          <p:cNvSpPr/>
          <p:nvPr/>
        </p:nvSpPr>
        <p:spPr>
          <a:xfrm>
            <a:off x="29192" y="49075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F051810-20A1-994B-A0D6-8217F02AF74E}"/>
              </a:ext>
            </a:extLst>
          </p:cNvPr>
          <p:cNvSpPr/>
          <p:nvPr/>
        </p:nvSpPr>
        <p:spPr>
          <a:xfrm>
            <a:off x="2301273" y="491207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FD4BB2D-1516-3249-A84C-9027A433FFBC}"/>
              </a:ext>
            </a:extLst>
          </p:cNvPr>
          <p:cNvSpPr/>
          <p:nvPr/>
        </p:nvSpPr>
        <p:spPr>
          <a:xfrm>
            <a:off x="4564947" y="50064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EB614C3-0492-704A-9D88-4653B6A10E7E}"/>
              </a:ext>
            </a:extLst>
          </p:cNvPr>
          <p:cNvSpPr/>
          <p:nvPr/>
        </p:nvSpPr>
        <p:spPr>
          <a:xfrm>
            <a:off x="6841804" y="50064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9" name="角丸四角形 58">
            <a:extLst>
              <a:ext uri="{FF2B5EF4-FFF2-40B4-BE49-F238E27FC236}">
                <a16:creationId xmlns:a16="http://schemas.microsoft.com/office/drawing/2014/main" id="{9D56B15B-263B-6C41-B4CB-5AD27AA428E9}"/>
              </a:ext>
            </a:extLst>
          </p:cNvPr>
          <p:cNvSpPr/>
          <p:nvPr/>
        </p:nvSpPr>
        <p:spPr>
          <a:xfrm>
            <a:off x="170804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3D968491-7A83-4949-90E6-ED9FC64A2CC9}"/>
              </a:ext>
            </a:extLst>
          </p:cNvPr>
          <p:cNvSpPr/>
          <p:nvPr/>
        </p:nvSpPr>
        <p:spPr>
          <a:xfrm>
            <a:off x="170804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9ED16766-39C7-EC4D-A9BA-B2AB47F10FDF}"/>
              </a:ext>
            </a:extLst>
          </p:cNvPr>
          <p:cNvSpPr/>
          <p:nvPr/>
        </p:nvSpPr>
        <p:spPr>
          <a:xfrm>
            <a:off x="170804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>
            <a:extLst>
              <a:ext uri="{FF2B5EF4-FFF2-40B4-BE49-F238E27FC236}">
                <a16:creationId xmlns:a16="http://schemas.microsoft.com/office/drawing/2014/main" id="{4A274EEA-1EB8-6545-B803-425E9BCDF749}"/>
              </a:ext>
            </a:extLst>
          </p:cNvPr>
          <p:cNvSpPr/>
          <p:nvPr/>
        </p:nvSpPr>
        <p:spPr>
          <a:xfrm>
            <a:off x="2438804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47C71B0B-A651-5848-BB70-EE2EEE6AF07C}"/>
              </a:ext>
            </a:extLst>
          </p:cNvPr>
          <p:cNvSpPr/>
          <p:nvPr/>
        </p:nvSpPr>
        <p:spPr>
          <a:xfrm>
            <a:off x="2438804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AF9BC22A-3032-F24C-86E9-AF859E0A9389}"/>
              </a:ext>
            </a:extLst>
          </p:cNvPr>
          <p:cNvSpPr/>
          <p:nvPr/>
        </p:nvSpPr>
        <p:spPr>
          <a:xfrm>
            <a:off x="2438804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0867241B-FF88-9343-AC3E-A12CC032D32D}"/>
              </a:ext>
            </a:extLst>
          </p:cNvPr>
          <p:cNvSpPr/>
          <p:nvPr/>
        </p:nvSpPr>
        <p:spPr>
          <a:xfrm>
            <a:off x="4692675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>
            <a:extLst>
              <a:ext uri="{FF2B5EF4-FFF2-40B4-BE49-F238E27FC236}">
                <a16:creationId xmlns:a16="http://schemas.microsoft.com/office/drawing/2014/main" id="{5C5C7D9E-FF99-AF4E-B030-91AC3E009E48}"/>
              </a:ext>
            </a:extLst>
          </p:cNvPr>
          <p:cNvSpPr/>
          <p:nvPr/>
        </p:nvSpPr>
        <p:spPr>
          <a:xfrm>
            <a:off x="4692675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E2E946E4-A192-4A44-8F36-28651738519F}"/>
              </a:ext>
            </a:extLst>
          </p:cNvPr>
          <p:cNvSpPr/>
          <p:nvPr/>
        </p:nvSpPr>
        <p:spPr>
          <a:xfrm>
            <a:off x="4692675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EB8429A7-4B49-C845-8EB8-24C8B1DF7E08}"/>
              </a:ext>
            </a:extLst>
          </p:cNvPr>
          <p:cNvSpPr/>
          <p:nvPr/>
        </p:nvSpPr>
        <p:spPr>
          <a:xfrm>
            <a:off x="6956349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4CD1F4B6-A9F2-7342-8AC0-688F77C697FF}"/>
              </a:ext>
            </a:extLst>
          </p:cNvPr>
          <p:cNvSpPr/>
          <p:nvPr/>
        </p:nvSpPr>
        <p:spPr>
          <a:xfrm>
            <a:off x="6956349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181E6569-2749-CA47-B742-887770D37F77}"/>
              </a:ext>
            </a:extLst>
          </p:cNvPr>
          <p:cNvSpPr/>
          <p:nvPr/>
        </p:nvSpPr>
        <p:spPr>
          <a:xfrm>
            <a:off x="6956349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80DD9AA-2542-8343-BEE2-AC374DAE52FB}"/>
              </a:ext>
            </a:extLst>
          </p:cNvPr>
          <p:cNvSpPr/>
          <p:nvPr/>
        </p:nvSpPr>
        <p:spPr>
          <a:xfrm>
            <a:off x="29192" y="367478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4D4D73F-1A78-214B-B8C2-3FA1997E95C3}"/>
              </a:ext>
            </a:extLst>
          </p:cNvPr>
          <p:cNvSpPr/>
          <p:nvPr/>
        </p:nvSpPr>
        <p:spPr>
          <a:xfrm>
            <a:off x="2301273" y="3675237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0E07C60-A326-144B-AB42-E996DBE5BC84}"/>
              </a:ext>
            </a:extLst>
          </p:cNvPr>
          <p:cNvSpPr/>
          <p:nvPr/>
        </p:nvSpPr>
        <p:spPr>
          <a:xfrm>
            <a:off x="4564947" y="368467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EB97F46-2CC3-AB41-B2BC-1C53A1EF6A65}"/>
              </a:ext>
            </a:extLst>
          </p:cNvPr>
          <p:cNvSpPr/>
          <p:nvPr/>
        </p:nvSpPr>
        <p:spPr>
          <a:xfrm>
            <a:off x="6841804" y="368467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2045BA60-6FBE-D648-8DB2-A0954F00133C}"/>
              </a:ext>
            </a:extLst>
          </p:cNvPr>
          <p:cNvSpPr/>
          <p:nvPr/>
        </p:nvSpPr>
        <p:spPr>
          <a:xfrm>
            <a:off x="170804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16B01547-AA0A-4E42-BFB0-84E59FD515FE}"/>
              </a:ext>
            </a:extLst>
          </p:cNvPr>
          <p:cNvSpPr/>
          <p:nvPr/>
        </p:nvSpPr>
        <p:spPr>
          <a:xfrm>
            <a:off x="170804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5FE5EE4D-22AD-A546-A698-F84BF596B049}"/>
              </a:ext>
            </a:extLst>
          </p:cNvPr>
          <p:cNvSpPr/>
          <p:nvPr/>
        </p:nvSpPr>
        <p:spPr>
          <a:xfrm>
            <a:off x="170804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9A1334F0-4364-B14B-86F7-4AC6E4328002}"/>
              </a:ext>
            </a:extLst>
          </p:cNvPr>
          <p:cNvSpPr/>
          <p:nvPr/>
        </p:nvSpPr>
        <p:spPr>
          <a:xfrm>
            <a:off x="2438804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0E6C8F83-D0D2-1740-928B-88CFE8E64595}"/>
              </a:ext>
            </a:extLst>
          </p:cNvPr>
          <p:cNvSpPr/>
          <p:nvPr/>
        </p:nvSpPr>
        <p:spPr>
          <a:xfrm>
            <a:off x="2438804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角丸四角形 79">
            <a:extLst>
              <a:ext uri="{FF2B5EF4-FFF2-40B4-BE49-F238E27FC236}">
                <a16:creationId xmlns:a16="http://schemas.microsoft.com/office/drawing/2014/main" id="{32C09C93-FF10-9B41-B1A3-81D9E284DC0D}"/>
              </a:ext>
            </a:extLst>
          </p:cNvPr>
          <p:cNvSpPr/>
          <p:nvPr/>
        </p:nvSpPr>
        <p:spPr>
          <a:xfrm>
            <a:off x="2438804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角丸四角形 80">
            <a:extLst>
              <a:ext uri="{FF2B5EF4-FFF2-40B4-BE49-F238E27FC236}">
                <a16:creationId xmlns:a16="http://schemas.microsoft.com/office/drawing/2014/main" id="{ECABB998-4289-EF45-8877-B2896709D9E6}"/>
              </a:ext>
            </a:extLst>
          </p:cNvPr>
          <p:cNvSpPr/>
          <p:nvPr/>
        </p:nvSpPr>
        <p:spPr>
          <a:xfrm>
            <a:off x="4692675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>
            <a:extLst>
              <a:ext uri="{FF2B5EF4-FFF2-40B4-BE49-F238E27FC236}">
                <a16:creationId xmlns:a16="http://schemas.microsoft.com/office/drawing/2014/main" id="{10EFA273-31C0-E648-82A4-B3E92D630857}"/>
              </a:ext>
            </a:extLst>
          </p:cNvPr>
          <p:cNvSpPr/>
          <p:nvPr/>
        </p:nvSpPr>
        <p:spPr>
          <a:xfrm>
            <a:off x="4692675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BEB87D79-7503-B34B-A972-A8CFC0CC91F5}"/>
              </a:ext>
            </a:extLst>
          </p:cNvPr>
          <p:cNvSpPr/>
          <p:nvPr/>
        </p:nvSpPr>
        <p:spPr>
          <a:xfrm>
            <a:off x="4692675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B543D986-4E3B-7647-BC01-7E3610458F2C}"/>
              </a:ext>
            </a:extLst>
          </p:cNvPr>
          <p:cNvSpPr/>
          <p:nvPr/>
        </p:nvSpPr>
        <p:spPr>
          <a:xfrm>
            <a:off x="6956349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 87">
            <a:extLst>
              <a:ext uri="{FF2B5EF4-FFF2-40B4-BE49-F238E27FC236}">
                <a16:creationId xmlns:a16="http://schemas.microsoft.com/office/drawing/2014/main" id="{71174080-B0AC-AF45-A6A0-9B6AB3051976}"/>
              </a:ext>
            </a:extLst>
          </p:cNvPr>
          <p:cNvSpPr/>
          <p:nvPr/>
        </p:nvSpPr>
        <p:spPr>
          <a:xfrm>
            <a:off x="6956349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>
            <a:extLst>
              <a:ext uri="{FF2B5EF4-FFF2-40B4-BE49-F238E27FC236}">
                <a16:creationId xmlns:a16="http://schemas.microsoft.com/office/drawing/2014/main" id="{310A9BC3-8769-E442-951F-582394A70D5C}"/>
              </a:ext>
            </a:extLst>
          </p:cNvPr>
          <p:cNvSpPr/>
          <p:nvPr/>
        </p:nvSpPr>
        <p:spPr>
          <a:xfrm>
            <a:off x="6956349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74C87BD-CAAB-9548-A764-83BBC884B5A1}"/>
              </a:ext>
            </a:extLst>
          </p:cNvPr>
          <p:cNvSpPr txBox="1"/>
          <p:nvPr/>
        </p:nvSpPr>
        <p:spPr>
          <a:xfrm>
            <a:off x="170804" y="607678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1. Smart Factory</a:t>
            </a:r>
            <a:endParaRPr lang="ja-JP" altLang="en-US" sz="1050" dirty="0">
              <a:solidFill>
                <a:srgbClr val="7030A0"/>
              </a:solidFill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C78BE9E-C891-6B47-9E59-1C4E61F6C259}"/>
              </a:ext>
            </a:extLst>
          </p:cNvPr>
          <p:cNvSpPr txBox="1"/>
          <p:nvPr/>
        </p:nvSpPr>
        <p:spPr>
          <a:xfrm>
            <a:off x="128924" y="1039283"/>
            <a:ext cx="20767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"Visualize" various information such as the quality and state of equipment in the factory.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High availability is required in order to improve productivity.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Human damage due to device control failure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73D9089-986F-A94E-BE34-D898FF4A8E54}"/>
              </a:ext>
            </a:extLst>
          </p:cNvPr>
          <p:cNvSpPr txBox="1"/>
          <p:nvPr/>
        </p:nvSpPr>
        <p:spPr>
          <a:xfrm>
            <a:off x="161418" y="2440396"/>
            <a:ext cx="20003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Priority order (1 to 5)</a:t>
            </a:r>
          </a:p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Confidentiality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Integrity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Availability 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Safety ------------------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Privacy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----------------</a:t>
            </a:r>
            <a:endParaRPr lang="ja-JP" altLang="en-US" sz="105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303E6FA-0FC6-2748-BAB5-7EA4E1AEF15F}"/>
              </a:ext>
            </a:extLst>
          </p:cNvPr>
          <p:cNvSpPr txBox="1"/>
          <p:nvPr/>
        </p:nvSpPr>
        <p:spPr>
          <a:xfrm>
            <a:off x="2452847" y="607678"/>
            <a:ext cx="18966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2. Industrial Control System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87F4890-0E6A-3B49-8553-7A5CAB3FB5B9}"/>
              </a:ext>
            </a:extLst>
          </p:cNvPr>
          <p:cNvSpPr txBox="1"/>
          <p:nvPr/>
        </p:nvSpPr>
        <p:spPr>
          <a:xfrm>
            <a:off x="2406465" y="1050157"/>
            <a:ext cx="20767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Production life is over 10 years and continuous support is required.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Continuous operation is essential 24 hours a day, 365 days a year.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Risks of Loss of human life / equipment / product / environmental impact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148BEF0-A8BC-BC45-B99F-CD3BD52604D4}"/>
              </a:ext>
            </a:extLst>
          </p:cNvPr>
          <p:cNvSpPr txBox="1"/>
          <p:nvPr/>
        </p:nvSpPr>
        <p:spPr>
          <a:xfrm>
            <a:off x="2438959" y="2451270"/>
            <a:ext cx="20003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Priority order (1 to 5)</a:t>
            </a:r>
          </a:p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Confidentiality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Integrity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Availability 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Safety ------------------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Privacy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----------------</a:t>
            </a:r>
            <a:endParaRPr lang="ja-JP" altLang="en-US" sz="105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D56A9264-8E3F-DF45-95DA-356290207AA3}"/>
              </a:ext>
            </a:extLst>
          </p:cNvPr>
          <p:cNvSpPr txBox="1"/>
          <p:nvPr/>
        </p:nvSpPr>
        <p:spPr>
          <a:xfrm>
            <a:off x="4750320" y="611104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3. Smart House</a:t>
            </a:r>
            <a:endParaRPr lang="ja-JP" altLang="en-US" sz="1050" dirty="0">
              <a:solidFill>
                <a:srgbClr val="7030A0"/>
              </a:solidFill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2B4B6B4-4E02-BF43-9306-2B2DAA640E41}"/>
              </a:ext>
            </a:extLst>
          </p:cNvPr>
          <p:cNvSpPr txBox="1"/>
          <p:nvPr/>
        </p:nvSpPr>
        <p:spPr>
          <a:xfrm>
            <a:off x="4710564" y="1056669"/>
            <a:ext cx="207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Energy conservation is achieved by centrally managing compatible equipment mainly for HEMS that controls power supply and demand.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Monetary damage (energy waste), physical damage (fire etc.)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948D8F0-E78B-3B45-B095-CB7922869952}"/>
              </a:ext>
            </a:extLst>
          </p:cNvPr>
          <p:cNvSpPr txBox="1"/>
          <p:nvPr/>
        </p:nvSpPr>
        <p:spPr>
          <a:xfrm>
            <a:off x="4743058" y="2450802"/>
            <a:ext cx="20003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Priority order (1 to 5)</a:t>
            </a:r>
          </a:p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Confidentiality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Integrity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Availability 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Safety ------------------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Privacy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----------------</a:t>
            </a:r>
            <a:endParaRPr lang="ja-JP" altLang="en-US" sz="105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E48DCE69-1E70-F647-90B2-1AA959C170BF}"/>
              </a:ext>
            </a:extLst>
          </p:cNvPr>
          <p:cNvSpPr txBox="1"/>
          <p:nvPr/>
        </p:nvSpPr>
        <p:spPr>
          <a:xfrm>
            <a:off x="6935595" y="633929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4. Smart City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3C04F2E-02FE-4F4C-BE38-B10721A42D7A}"/>
              </a:ext>
            </a:extLst>
          </p:cNvPr>
          <p:cNvSpPr txBox="1"/>
          <p:nvPr/>
        </p:nvSpPr>
        <p:spPr>
          <a:xfrm>
            <a:off x="6896475" y="1068601"/>
            <a:ext cx="207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Cities that improve the quality of life and improve urban management and service efficiency.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Citizens information is gathered.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There is the possibility of human damage by traffic management.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75821AA-DA74-574A-9022-C73464231451}"/>
              </a:ext>
            </a:extLst>
          </p:cNvPr>
          <p:cNvSpPr txBox="1"/>
          <p:nvPr/>
        </p:nvSpPr>
        <p:spPr>
          <a:xfrm>
            <a:off x="6928969" y="2469714"/>
            <a:ext cx="20003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Priority order (1 to 5)</a:t>
            </a:r>
          </a:p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Confidentiality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Integrity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Availability 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Safety ------------------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Privacy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----------------</a:t>
            </a:r>
            <a:endParaRPr lang="ja-JP" altLang="en-US" sz="105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95D015F-7FBE-A042-B7D6-41F34499DBB2}"/>
              </a:ext>
            </a:extLst>
          </p:cNvPr>
          <p:cNvSpPr txBox="1"/>
          <p:nvPr/>
        </p:nvSpPr>
        <p:spPr>
          <a:xfrm>
            <a:off x="214450" y="3828749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5. Connected Car</a:t>
            </a:r>
            <a:endParaRPr lang="ja-JP" altLang="en-US" sz="1050" dirty="0">
              <a:solidFill>
                <a:srgbClr val="7030A0"/>
              </a:solidFill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A5F7932-ABAB-4942-BA53-054B80093B93}"/>
              </a:ext>
            </a:extLst>
          </p:cNvPr>
          <p:cNvSpPr txBox="1"/>
          <p:nvPr/>
        </p:nvSpPr>
        <p:spPr>
          <a:xfrm>
            <a:off x="174694" y="4274314"/>
            <a:ext cx="20767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Data such as the state of the vehicle and surrounding road conditions are acquired by sensors and integrated and analyzed via NW.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Serious accident caused by illegal operation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GPS data may be abused.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0F91C0E-AF7E-B547-AFF9-5E0107F13B38}"/>
              </a:ext>
            </a:extLst>
          </p:cNvPr>
          <p:cNvSpPr txBox="1"/>
          <p:nvPr/>
        </p:nvSpPr>
        <p:spPr>
          <a:xfrm>
            <a:off x="207188" y="5661467"/>
            <a:ext cx="20003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Priority order (1 to 5)</a:t>
            </a:r>
          </a:p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Confidentiality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Integrity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Availability 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Safety ------------------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Privacy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----------------</a:t>
            </a:r>
            <a:endParaRPr lang="ja-JP" altLang="en-US" sz="105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BB6CB3EE-F709-1C4F-9433-91191FA0652C}"/>
              </a:ext>
            </a:extLst>
          </p:cNvPr>
          <p:cNvSpPr txBox="1"/>
          <p:nvPr/>
        </p:nvSpPr>
        <p:spPr>
          <a:xfrm>
            <a:off x="2479960" y="3797169"/>
            <a:ext cx="1375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6. Smart Agriculture</a:t>
            </a:r>
            <a:endParaRPr lang="ja-JP" altLang="en-US" sz="1050" dirty="0">
              <a:solidFill>
                <a:srgbClr val="7030A0"/>
              </a:solidFill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26544AF8-3ED4-6F4B-BB12-5681E91B8C8D}"/>
              </a:ext>
            </a:extLst>
          </p:cNvPr>
          <p:cNvSpPr txBox="1"/>
          <p:nvPr/>
        </p:nvSpPr>
        <p:spPr>
          <a:xfrm>
            <a:off x="2440204" y="4228774"/>
            <a:ext cx="20767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A system that collects data on farm environment conditions and manages and analyzes.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Continuous data management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Damage to crops by falsification of sensor data.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Health damage caused by overdose of feed and agricultural chemicals.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3952CE8B-F35F-1A4B-ADF6-7D69E010B02D}"/>
              </a:ext>
            </a:extLst>
          </p:cNvPr>
          <p:cNvSpPr txBox="1"/>
          <p:nvPr/>
        </p:nvSpPr>
        <p:spPr>
          <a:xfrm>
            <a:off x="2472698" y="5629887"/>
            <a:ext cx="20003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Priority order (1 to 5)</a:t>
            </a:r>
          </a:p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Confidentiality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Integrity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Availability 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Safety ------------------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Privacy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----------------</a:t>
            </a:r>
            <a:endParaRPr lang="ja-JP" altLang="en-US" sz="105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19567C70-5CB4-C745-90F7-BF2E0B46F596}"/>
              </a:ext>
            </a:extLst>
          </p:cNvPr>
          <p:cNvSpPr txBox="1"/>
          <p:nvPr/>
        </p:nvSpPr>
        <p:spPr>
          <a:xfrm>
            <a:off x="4676048" y="3816494"/>
            <a:ext cx="2076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7. Smart Appliances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1D83405-7560-EB4C-A394-A8DABB3DBE7C}"/>
              </a:ext>
            </a:extLst>
          </p:cNvPr>
          <p:cNvSpPr txBox="1"/>
          <p:nvPr/>
        </p:nvSpPr>
        <p:spPr>
          <a:xfrm>
            <a:off x="4649543" y="4256683"/>
            <a:ext cx="20767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Production life is over 10 years and continuous support is required.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It is difficult to sufficiently estimate the cost of the security measure.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There is a possibility that a large quantity of products are abused for DDoS as Bot.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A1C54E41-2500-D849-A681-D08A1EB36A24}"/>
              </a:ext>
            </a:extLst>
          </p:cNvPr>
          <p:cNvSpPr txBox="1"/>
          <p:nvPr/>
        </p:nvSpPr>
        <p:spPr>
          <a:xfrm>
            <a:off x="4682037" y="5650816"/>
            <a:ext cx="20003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Priority order (1 to 5)</a:t>
            </a:r>
          </a:p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Confidentiality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Integrity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Availability 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Safety ------------------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Privacy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----------------</a:t>
            </a:r>
            <a:endParaRPr lang="ja-JP" altLang="en-US" sz="105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DCA5BD55-6BE7-B64E-B6F0-287AE8F73399}"/>
              </a:ext>
            </a:extLst>
          </p:cNvPr>
          <p:cNvSpPr txBox="1"/>
          <p:nvPr/>
        </p:nvSpPr>
        <p:spPr>
          <a:xfrm>
            <a:off x="6981127" y="3810260"/>
            <a:ext cx="1841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8. Smart Medical Devices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176D5FBB-C3BE-A646-AF16-EC74D78E0581}"/>
              </a:ext>
            </a:extLst>
          </p:cNvPr>
          <p:cNvSpPr txBox="1"/>
          <p:nvPr/>
        </p:nvSpPr>
        <p:spPr>
          <a:xfrm>
            <a:off x="6947997" y="4243823"/>
            <a:ext cx="20767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A system that centrally manages individual healthcare data.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(Depending on medical equipment) Impact on patient's life.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Patient information is gathered.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E26227D-CECA-4848-8BB1-7A40C77BA749}"/>
              </a:ext>
            </a:extLst>
          </p:cNvPr>
          <p:cNvSpPr txBox="1"/>
          <p:nvPr/>
        </p:nvSpPr>
        <p:spPr>
          <a:xfrm>
            <a:off x="6980491" y="5644936"/>
            <a:ext cx="20003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Priority order (1 to 5)</a:t>
            </a:r>
          </a:p>
          <a:p>
            <a:r>
              <a:rPr lang="en-US" altLang="ja-JP" sz="1050" dirty="0">
                <a:solidFill>
                  <a:srgbClr val="00B050"/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Confidentiality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Integrity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Availability 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Safety ------------------</a:t>
            </a:r>
          </a:p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Privacy</a:t>
            </a:r>
            <a:r>
              <a:rPr lang="ja-JP" altLang="en-US" sz="105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----------------</a:t>
            </a:r>
            <a:endParaRPr lang="ja-JP" altLang="en-US" sz="105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2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D1E5938-88CD-0F47-823A-260480C83D87}"/>
              </a:ext>
            </a:extLst>
          </p:cNvPr>
          <p:cNvSpPr txBox="1"/>
          <p:nvPr/>
        </p:nvSpPr>
        <p:spPr>
          <a:xfrm>
            <a:off x="3299813" y="5776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IoT Cards (Back)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6FAE8-A2D5-4743-860C-BBE1A56F554B}"/>
              </a:ext>
            </a:extLst>
          </p:cNvPr>
          <p:cNvSpPr/>
          <p:nvPr/>
        </p:nvSpPr>
        <p:spPr>
          <a:xfrm>
            <a:off x="37599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 Card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AB39354-81DC-8A4E-9FC3-D2F6D3DF6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" y="1400621"/>
            <a:ext cx="2268538" cy="2030342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6FC3EE-3C2E-F940-A231-43D082DDE8ED}"/>
              </a:ext>
            </a:extLst>
          </p:cNvPr>
          <p:cNvSpPr/>
          <p:nvPr/>
        </p:nvSpPr>
        <p:spPr>
          <a:xfrm>
            <a:off x="2314006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 Card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2F0B7F2A-4926-1648-A6B0-B00DD2D01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86" y="1400621"/>
            <a:ext cx="2268538" cy="203034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1B747BB-8C83-E547-AFE9-8E5C6F9A9509}"/>
              </a:ext>
            </a:extLst>
          </p:cNvPr>
          <p:cNvSpPr/>
          <p:nvPr/>
        </p:nvSpPr>
        <p:spPr>
          <a:xfrm>
            <a:off x="4565817" y="499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 Card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D29F571-405C-8044-B78E-84BC096E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97" y="1399483"/>
            <a:ext cx="2268538" cy="2030342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50963BD-D357-4243-9F51-63F7FCB05983}"/>
              </a:ext>
            </a:extLst>
          </p:cNvPr>
          <p:cNvSpPr/>
          <p:nvPr/>
        </p:nvSpPr>
        <p:spPr>
          <a:xfrm>
            <a:off x="6845680" y="499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 Card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534B80AB-A161-854D-9DE6-B6CC82847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60" y="1399483"/>
            <a:ext cx="2268538" cy="2030342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EB74698-3588-CA4F-9D22-27C6B19984D5}"/>
              </a:ext>
            </a:extLst>
          </p:cNvPr>
          <p:cNvSpPr/>
          <p:nvPr/>
        </p:nvSpPr>
        <p:spPr>
          <a:xfrm>
            <a:off x="37599" y="3667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 Card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FAD00401-EB21-B048-A3A3-88030B5C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" y="4567483"/>
            <a:ext cx="2268538" cy="203034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D80C5C6-AEC2-124B-91F6-C49AF53211C9}"/>
              </a:ext>
            </a:extLst>
          </p:cNvPr>
          <p:cNvSpPr/>
          <p:nvPr/>
        </p:nvSpPr>
        <p:spPr>
          <a:xfrm>
            <a:off x="2314006" y="3667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 Card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C7C3373D-73A0-4C4B-B085-A22AE00E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86" y="4567483"/>
            <a:ext cx="2268538" cy="2030342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53A6A4A-E7F9-6F4C-A9DC-B1888E92131D}"/>
              </a:ext>
            </a:extLst>
          </p:cNvPr>
          <p:cNvSpPr/>
          <p:nvPr/>
        </p:nvSpPr>
        <p:spPr>
          <a:xfrm>
            <a:off x="4565817" y="3666368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 Card</a:t>
            </a: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571B54A7-469F-4F47-8AC8-9CEFAD18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97" y="4566345"/>
            <a:ext cx="2268538" cy="2030342"/>
          </a:xfrm>
          <a:prstGeom prst="rect">
            <a:avLst/>
          </a:prstGeom>
        </p:spPr>
      </p:pic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9272C05-030D-364A-B97F-27551A262B5F}"/>
              </a:ext>
            </a:extLst>
          </p:cNvPr>
          <p:cNvSpPr/>
          <p:nvPr/>
        </p:nvSpPr>
        <p:spPr>
          <a:xfrm>
            <a:off x="6845680" y="3666368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 Card</a:t>
            </a: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D1673FF9-79A3-414A-AE03-C6F3D7F6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60" y="4566345"/>
            <a:ext cx="2268538" cy="20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722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72907</TotalTime>
  <Words>576</Words>
  <Application>Microsoft Macintosh PowerPoint</Application>
  <PresentationFormat>画面に合わせる (4:3)</PresentationFormat>
  <Paragraphs>92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2" baseType="lpstr">
      <vt:lpstr>MS PGothic</vt:lpstr>
      <vt:lpstr>游ゴシック</vt:lpstr>
      <vt:lpstr>游ゴシック</vt:lpstr>
      <vt:lpstr>游ゴシック Light</vt:lpstr>
      <vt:lpstr>Arial</vt:lpstr>
      <vt:lpstr>Calibri</vt:lpstr>
      <vt:lpstr>Calibri Light</vt:lpstr>
      <vt:lpstr>Helvetica Regular</vt:lpstr>
      <vt:lpstr>Times New Roman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410</cp:revision>
  <cp:lastPrinted>2017-09-10T13:56:28Z</cp:lastPrinted>
  <dcterms:created xsi:type="dcterms:W3CDTF">2017-04-24T01:48:29Z</dcterms:created>
  <dcterms:modified xsi:type="dcterms:W3CDTF">2019-01-28T00:54:14Z</dcterms:modified>
</cp:coreProperties>
</file>