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60" r:id="rId1"/>
  </p:sldMasterIdLst>
  <p:notesMasterIdLst>
    <p:notesMasterId r:id="rId16"/>
  </p:notesMasterIdLst>
  <p:handoutMasterIdLst>
    <p:handoutMasterId r:id="rId17"/>
  </p:handoutMasterIdLst>
  <p:sldIdLst>
    <p:sldId id="451" r:id="rId2"/>
    <p:sldId id="497" r:id="rId3"/>
    <p:sldId id="498" r:id="rId4"/>
    <p:sldId id="518" r:id="rId5"/>
    <p:sldId id="512" r:id="rId6"/>
    <p:sldId id="519" r:id="rId7"/>
    <p:sldId id="513" r:id="rId8"/>
    <p:sldId id="520" r:id="rId9"/>
    <p:sldId id="514" r:id="rId10"/>
    <p:sldId id="521" r:id="rId11"/>
    <p:sldId id="515" r:id="rId12"/>
    <p:sldId id="522" r:id="rId13"/>
    <p:sldId id="516" r:id="rId14"/>
    <p:sldId id="523"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7F6"/>
    <a:srgbClr val="F7D5F7"/>
    <a:srgbClr val="F7E0D7"/>
    <a:srgbClr val="FF04C1"/>
    <a:srgbClr val="FFC1F3"/>
    <a:srgbClr val="FFA4FF"/>
    <a:srgbClr val="7EDBF0"/>
    <a:srgbClr val="ADEEF0"/>
    <a:srgbClr val="F8938F"/>
    <a:srgbClr val="F8DB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82"/>
    <p:restoredTop sz="77006"/>
  </p:normalViewPr>
  <p:slideViewPr>
    <p:cSldViewPr snapToGrid="0" snapToObjects="1">
      <p:cViewPr>
        <p:scale>
          <a:sx n="72" d="100"/>
          <a:sy n="72" d="100"/>
        </p:scale>
        <p:origin x="800"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D61E7A-B278-EA43-AA0B-EB1B28620DC3}" type="datetimeFigureOut">
              <a:rPr kumimoji="1" lang="ja-JP" altLang="en-US" smtClean="0"/>
              <a:t>2019/1/28</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1CAB6-A8D3-644B-8A6A-C75C3BDEC015}" type="slidenum">
              <a:rPr kumimoji="1" lang="ja-JP" altLang="en-US" smtClean="0"/>
              <a:t>‹#›</a:t>
            </a:fld>
            <a:endParaRPr kumimoji="1" lang="ja-JP" altLang="en-US"/>
          </a:p>
        </p:txBody>
      </p:sp>
    </p:spTree>
    <p:extLst>
      <p:ext uri="{BB962C8B-B14F-4D97-AF65-F5344CB8AC3E}">
        <p14:creationId xmlns:p14="http://schemas.microsoft.com/office/powerpoint/2010/main" val="1680595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58082-82E7-F746-A8A4-E914AEEEDAC6}" type="datetimeFigureOut">
              <a:rPr kumimoji="1" lang="ja-JP" altLang="en-US" smtClean="0"/>
              <a:t>2019/1/28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39AAC-A361-DC4F-99DD-F2A7F824C35D}" type="slidenum">
              <a:rPr kumimoji="1" lang="ja-JP" altLang="en-US" smtClean="0"/>
              <a:t>‹#›</a:t>
            </a:fld>
            <a:endParaRPr kumimoji="1" lang="ja-JP" altLang="en-US"/>
          </a:p>
        </p:txBody>
      </p:sp>
    </p:spTree>
    <p:extLst>
      <p:ext uri="{BB962C8B-B14F-4D97-AF65-F5344CB8AC3E}">
        <p14:creationId xmlns:p14="http://schemas.microsoft.com/office/powerpoint/2010/main" val="733427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a:t>
            </a:fld>
            <a:endParaRPr kumimoji="1" lang="ja-JP" altLang="en-US"/>
          </a:p>
        </p:txBody>
      </p:sp>
    </p:spTree>
    <p:extLst>
      <p:ext uri="{BB962C8B-B14F-4D97-AF65-F5344CB8AC3E}">
        <p14:creationId xmlns:p14="http://schemas.microsoft.com/office/powerpoint/2010/main" val="3892022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10</a:t>
            </a:fld>
            <a:endParaRPr kumimoji="1" lang="ja-JP" altLang="en-US"/>
          </a:p>
        </p:txBody>
      </p:sp>
    </p:spTree>
    <p:extLst>
      <p:ext uri="{BB962C8B-B14F-4D97-AF65-F5344CB8AC3E}">
        <p14:creationId xmlns:p14="http://schemas.microsoft.com/office/powerpoint/2010/main" val="3293132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11</a:t>
            </a:fld>
            <a:endParaRPr kumimoji="1" lang="ja-JP" altLang="en-US"/>
          </a:p>
        </p:txBody>
      </p:sp>
    </p:spTree>
    <p:extLst>
      <p:ext uri="{BB962C8B-B14F-4D97-AF65-F5344CB8AC3E}">
        <p14:creationId xmlns:p14="http://schemas.microsoft.com/office/powerpoint/2010/main" val="154100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12</a:t>
            </a:fld>
            <a:endParaRPr kumimoji="1" lang="ja-JP" altLang="en-US"/>
          </a:p>
        </p:txBody>
      </p:sp>
    </p:spTree>
    <p:extLst>
      <p:ext uri="{BB962C8B-B14F-4D97-AF65-F5344CB8AC3E}">
        <p14:creationId xmlns:p14="http://schemas.microsoft.com/office/powerpoint/2010/main" val="3865349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13</a:t>
            </a:fld>
            <a:endParaRPr kumimoji="1" lang="ja-JP" altLang="en-US"/>
          </a:p>
        </p:txBody>
      </p:sp>
    </p:spTree>
    <p:extLst>
      <p:ext uri="{BB962C8B-B14F-4D97-AF65-F5344CB8AC3E}">
        <p14:creationId xmlns:p14="http://schemas.microsoft.com/office/powerpoint/2010/main" val="860440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14</a:t>
            </a:fld>
            <a:endParaRPr kumimoji="1" lang="ja-JP" altLang="en-US"/>
          </a:p>
        </p:txBody>
      </p:sp>
    </p:spTree>
    <p:extLst>
      <p:ext uri="{BB962C8B-B14F-4D97-AF65-F5344CB8AC3E}">
        <p14:creationId xmlns:p14="http://schemas.microsoft.com/office/powerpoint/2010/main" val="24117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a:t>
            </a:fld>
            <a:endParaRPr kumimoji="1" lang="ja-JP" altLang="en-US"/>
          </a:p>
        </p:txBody>
      </p:sp>
    </p:spTree>
    <p:extLst>
      <p:ext uri="{BB962C8B-B14F-4D97-AF65-F5344CB8AC3E}">
        <p14:creationId xmlns:p14="http://schemas.microsoft.com/office/powerpoint/2010/main" val="1864111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a:t>
            </a:fld>
            <a:endParaRPr kumimoji="1" lang="ja-JP" altLang="en-US"/>
          </a:p>
        </p:txBody>
      </p:sp>
    </p:spTree>
    <p:extLst>
      <p:ext uri="{BB962C8B-B14F-4D97-AF65-F5344CB8AC3E}">
        <p14:creationId xmlns:p14="http://schemas.microsoft.com/office/powerpoint/2010/main" val="527110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4</a:t>
            </a:fld>
            <a:endParaRPr kumimoji="1" lang="ja-JP" altLang="en-US"/>
          </a:p>
        </p:txBody>
      </p:sp>
    </p:spTree>
    <p:extLst>
      <p:ext uri="{BB962C8B-B14F-4D97-AF65-F5344CB8AC3E}">
        <p14:creationId xmlns:p14="http://schemas.microsoft.com/office/powerpoint/2010/main" val="404049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5</a:t>
            </a:fld>
            <a:endParaRPr kumimoji="1" lang="ja-JP" altLang="en-US"/>
          </a:p>
        </p:txBody>
      </p:sp>
    </p:spTree>
    <p:extLst>
      <p:ext uri="{BB962C8B-B14F-4D97-AF65-F5344CB8AC3E}">
        <p14:creationId xmlns:p14="http://schemas.microsoft.com/office/powerpoint/2010/main" val="171139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6</a:t>
            </a:fld>
            <a:endParaRPr kumimoji="1" lang="ja-JP" altLang="en-US"/>
          </a:p>
        </p:txBody>
      </p:sp>
    </p:spTree>
    <p:extLst>
      <p:ext uri="{BB962C8B-B14F-4D97-AF65-F5344CB8AC3E}">
        <p14:creationId xmlns:p14="http://schemas.microsoft.com/office/powerpoint/2010/main" val="1124266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7</a:t>
            </a:fld>
            <a:endParaRPr kumimoji="1" lang="ja-JP" altLang="en-US"/>
          </a:p>
        </p:txBody>
      </p:sp>
    </p:spTree>
    <p:extLst>
      <p:ext uri="{BB962C8B-B14F-4D97-AF65-F5344CB8AC3E}">
        <p14:creationId xmlns:p14="http://schemas.microsoft.com/office/powerpoint/2010/main" val="2058109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8</a:t>
            </a:fld>
            <a:endParaRPr kumimoji="1" lang="ja-JP" altLang="en-US"/>
          </a:p>
        </p:txBody>
      </p:sp>
    </p:spTree>
    <p:extLst>
      <p:ext uri="{BB962C8B-B14F-4D97-AF65-F5344CB8AC3E}">
        <p14:creationId xmlns:p14="http://schemas.microsoft.com/office/powerpoint/2010/main" val="451375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9</a:t>
            </a:fld>
            <a:endParaRPr kumimoji="1" lang="ja-JP" altLang="en-US"/>
          </a:p>
        </p:txBody>
      </p:sp>
    </p:spTree>
    <p:extLst>
      <p:ext uri="{BB962C8B-B14F-4D97-AF65-F5344CB8AC3E}">
        <p14:creationId xmlns:p14="http://schemas.microsoft.com/office/powerpoint/2010/main" val="1259804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0616565-9008-3441-812A-AF92432AFA55}" type="datetimeFigureOut">
              <a:rPr kumimoji="1" lang="ja-JP" altLang="en-US" smtClean="0"/>
              <a:t>2019/1/28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0616565-9008-3441-812A-AF92432AFA55}" type="datetimeFigureOut">
              <a:rPr kumimoji="1" lang="ja-JP" altLang="en-US" smtClean="0"/>
              <a:t>2019/1/28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16565-9008-3441-812A-AF92432AFA55}" type="datetimeFigureOut">
              <a:rPr kumimoji="1" lang="ja-JP" altLang="en-US" smtClean="0"/>
              <a:t>2019/1/28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16565-9008-3441-812A-AF92432AFA55}" type="datetimeFigureOut">
              <a:rPr kumimoji="1" lang="ja-JP" altLang="en-US" smtClean="0"/>
              <a:t>2019/1/28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2CCC4-EEBA-4049-A1BF-07CC37D615DA}" type="slidenum">
              <a:rPr kumimoji="1" lang="ja-JP" altLang="en-US" smtClean="0"/>
              <a:t>‹#›</a:t>
            </a:fld>
            <a:endParaRPr kumimoji="1" lang="ja-JP" altLang="en-US"/>
          </a:p>
        </p:txBody>
      </p:sp>
    </p:spTree>
    <p:extLst>
      <p:ext uri="{BB962C8B-B14F-4D97-AF65-F5344CB8AC3E}">
        <p14:creationId xmlns:p14="http://schemas.microsoft.com/office/powerpoint/2010/main" val="2131161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60164" y="5776"/>
            <a:ext cx="2850460"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Threat Cards (Front)</a:t>
            </a:r>
            <a:endParaRPr lang="ja-JP" altLang="en-US" sz="2400" dirty="0">
              <a:latin typeface="MS PGothic" panose="020B0600070205080204" pitchFamily="34" charset="-128"/>
              <a:ea typeface="MS PGothic" panose="020B0600070205080204" pitchFamily="34" charset="-128"/>
            </a:endParaRPr>
          </a:p>
        </p:txBody>
      </p:sp>
      <p:sp>
        <p:nvSpPr>
          <p:cNvPr id="24" name="正方形/長方形 23">
            <a:extLst>
              <a:ext uri="{FF2B5EF4-FFF2-40B4-BE49-F238E27FC236}">
                <a16:creationId xmlns:a16="http://schemas.microsoft.com/office/drawing/2014/main" id="{962965F7-140D-C34A-A10A-21E0FCA8AFA1}"/>
              </a:ext>
            </a:extLst>
          </p:cNvPr>
          <p:cNvSpPr/>
          <p:nvPr/>
        </p:nvSpPr>
        <p:spPr>
          <a:xfrm>
            <a:off x="42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B6990807-60C4-994B-83FE-B71088A23F38}"/>
              </a:ext>
            </a:extLst>
          </p:cNvPr>
          <p:cNvSpPr/>
          <p:nvPr/>
        </p:nvSpPr>
        <p:spPr>
          <a:xfrm>
            <a:off x="2310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28" name="正方形/長方形 27">
            <a:extLst>
              <a:ext uri="{FF2B5EF4-FFF2-40B4-BE49-F238E27FC236}">
                <a16:creationId xmlns:a16="http://schemas.microsoft.com/office/drawing/2014/main" id="{A3B6E688-6918-8148-813B-72B30DBF17D5}"/>
              </a:ext>
            </a:extLst>
          </p:cNvPr>
          <p:cNvSpPr/>
          <p:nvPr/>
        </p:nvSpPr>
        <p:spPr>
          <a:xfrm>
            <a:off x="4578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0" name="正方形/長方形 29">
            <a:extLst>
              <a:ext uri="{FF2B5EF4-FFF2-40B4-BE49-F238E27FC236}">
                <a16:creationId xmlns:a16="http://schemas.microsoft.com/office/drawing/2014/main" id="{8C0C4B42-F7F9-3245-BDE8-1881202E1E60}"/>
              </a:ext>
            </a:extLst>
          </p:cNvPr>
          <p:cNvSpPr/>
          <p:nvPr/>
        </p:nvSpPr>
        <p:spPr>
          <a:xfrm>
            <a:off x="6844085"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2" name="正方形/長方形 31">
            <a:extLst>
              <a:ext uri="{FF2B5EF4-FFF2-40B4-BE49-F238E27FC236}">
                <a16:creationId xmlns:a16="http://schemas.microsoft.com/office/drawing/2014/main" id="{34224E40-6127-0448-83D6-5B51FD32C0F0}"/>
              </a:ext>
            </a:extLst>
          </p:cNvPr>
          <p:cNvSpPr/>
          <p:nvPr/>
        </p:nvSpPr>
        <p:spPr>
          <a:xfrm>
            <a:off x="37756"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4" name="正方形/長方形 33">
            <a:extLst>
              <a:ext uri="{FF2B5EF4-FFF2-40B4-BE49-F238E27FC236}">
                <a16:creationId xmlns:a16="http://schemas.microsoft.com/office/drawing/2014/main" id="{01AB10E6-E4A7-1846-B634-8A6D23338606}"/>
              </a:ext>
            </a:extLst>
          </p:cNvPr>
          <p:cNvSpPr/>
          <p:nvPr/>
        </p:nvSpPr>
        <p:spPr>
          <a:xfrm>
            <a:off x="2307512"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6" name="正方形/長方形 35">
            <a:extLst>
              <a:ext uri="{FF2B5EF4-FFF2-40B4-BE49-F238E27FC236}">
                <a16:creationId xmlns:a16="http://schemas.microsoft.com/office/drawing/2014/main" id="{3BF7E2FF-7A63-7C4C-9B60-20B43043CA3E}"/>
              </a:ext>
            </a:extLst>
          </p:cNvPr>
          <p:cNvSpPr/>
          <p:nvPr/>
        </p:nvSpPr>
        <p:spPr>
          <a:xfrm>
            <a:off x="4580020"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2A2D0697-ED74-4F4B-B065-0725374747BE}"/>
              </a:ext>
            </a:extLst>
          </p:cNvPr>
          <p:cNvSpPr/>
          <p:nvPr/>
        </p:nvSpPr>
        <p:spPr>
          <a:xfrm>
            <a:off x="6839577"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ja-JP" sz="1600" b="1" dirty="0">
              <a:solidFill>
                <a:schemeClr val="tx1"/>
              </a:solidFill>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A5689E00-7BD8-7D46-90A4-8B8A99E79DA1}"/>
              </a:ext>
            </a:extLst>
          </p:cNvPr>
          <p:cNvSpPr/>
          <p:nvPr/>
        </p:nvSpPr>
        <p:spPr>
          <a:xfrm>
            <a:off x="167769"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a:extLst>
              <a:ext uri="{FF2B5EF4-FFF2-40B4-BE49-F238E27FC236}">
                <a16:creationId xmlns:a16="http://schemas.microsoft.com/office/drawing/2014/main" id="{70B822A9-2E7E-9541-B2EA-0C42E280390E}"/>
              </a:ext>
            </a:extLst>
          </p:cNvPr>
          <p:cNvSpPr/>
          <p:nvPr/>
        </p:nvSpPr>
        <p:spPr>
          <a:xfrm>
            <a:off x="167769"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a:extLst>
              <a:ext uri="{FF2B5EF4-FFF2-40B4-BE49-F238E27FC236}">
                <a16:creationId xmlns:a16="http://schemas.microsoft.com/office/drawing/2014/main" id="{F9369827-4BC2-E04A-9199-A46372C2603D}"/>
              </a:ext>
            </a:extLst>
          </p:cNvPr>
          <p:cNvSpPr/>
          <p:nvPr/>
        </p:nvSpPr>
        <p:spPr>
          <a:xfrm>
            <a:off x="167769"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a:extLst>
              <a:ext uri="{FF2B5EF4-FFF2-40B4-BE49-F238E27FC236}">
                <a16:creationId xmlns:a16="http://schemas.microsoft.com/office/drawing/2014/main" id="{0BBFBD77-F561-7949-AF22-706C8F5FB240}"/>
              </a:ext>
            </a:extLst>
          </p:cNvPr>
          <p:cNvSpPr/>
          <p:nvPr/>
        </p:nvSpPr>
        <p:spPr>
          <a:xfrm>
            <a:off x="2434174"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a:extLst>
              <a:ext uri="{FF2B5EF4-FFF2-40B4-BE49-F238E27FC236}">
                <a16:creationId xmlns:a16="http://schemas.microsoft.com/office/drawing/2014/main" id="{BFBE0CEC-A069-6946-9A45-75533963035A}"/>
              </a:ext>
            </a:extLst>
          </p:cNvPr>
          <p:cNvSpPr/>
          <p:nvPr/>
        </p:nvSpPr>
        <p:spPr>
          <a:xfrm>
            <a:off x="2434174"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a:extLst>
              <a:ext uri="{FF2B5EF4-FFF2-40B4-BE49-F238E27FC236}">
                <a16:creationId xmlns:a16="http://schemas.microsoft.com/office/drawing/2014/main" id="{B20D9850-158B-574A-BA61-87C0C2975F73}"/>
              </a:ext>
            </a:extLst>
          </p:cNvPr>
          <p:cNvSpPr/>
          <p:nvPr/>
        </p:nvSpPr>
        <p:spPr>
          <a:xfrm>
            <a:off x="2434174"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 40">
            <a:extLst>
              <a:ext uri="{FF2B5EF4-FFF2-40B4-BE49-F238E27FC236}">
                <a16:creationId xmlns:a16="http://schemas.microsoft.com/office/drawing/2014/main" id="{7B08C0D1-9748-D34E-820C-4A9B50D24B54}"/>
              </a:ext>
            </a:extLst>
          </p:cNvPr>
          <p:cNvSpPr/>
          <p:nvPr/>
        </p:nvSpPr>
        <p:spPr>
          <a:xfrm>
            <a:off x="4700455"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角丸四角形 41">
            <a:extLst>
              <a:ext uri="{FF2B5EF4-FFF2-40B4-BE49-F238E27FC236}">
                <a16:creationId xmlns:a16="http://schemas.microsoft.com/office/drawing/2014/main" id="{3A4FFB1A-E959-0A4E-AF68-7A94DDECAA5A}"/>
              </a:ext>
            </a:extLst>
          </p:cNvPr>
          <p:cNvSpPr/>
          <p:nvPr/>
        </p:nvSpPr>
        <p:spPr>
          <a:xfrm>
            <a:off x="4700455"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角丸四角形 42">
            <a:extLst>
              <a:ext uri="{FF2B5EF4-FFF2-40B4-BE49-F238E27FC236}">
                <a16:creationId xmlns:a16="http://schemas.microsoft.com/office/drawing/2014/main" id="{7C66CB6A-2681-174C-ADD9-2D06863E3362}"/>
              </a:ext>
            </a:extLst>
          </p:cNvPr>
          <p:cNvSpPr/>
          <p:nvPr/>
        </p:nvSpPr>
        <p:spPr>
          <a:xfrm>
            <a:off x="4700455"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角丸四角形 43">
            <a:extLst>
              <a:ext uri="{FF2B5EF4-FFF2-40B4-BE49-F238E27FC236}">
                <a16:creationId xmlns:a16="http://schemas.microsoft.com/office/drawing/2014/main" id="{FF1EDB8D-B719-C540-A400-03602E2D8BB2}"/>
              </a:ext>
            </a:extLst>
          </p:cNvPr>
          <p:cNvSpPr/>
          <p:nvPr/>
        </p:nvSpPr>
        <p:spPr>
          <a:xfrm>
            <a:off x="6964520"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a:extLst>
              <a:ext uri="{FF2B5EF4-FFF2-40B4-BE49-F238E27FC236}">
                <a16:creationId xmlns:a16="http://schemas.microsoft.com/office/drawing/2014/main" id="{357FF4E3-A560-9A43-A855-5CA17B900E4C}"/>
              </a:ext>
            </a:extLst>
          </p:cNvPr>
          <p:cNvSpPr/>
          <p:nvPr/>
        </p:nvSpPr>
        <p:spPr>
          <a:xfrm>
            <a:off x="6964520"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a:extLst>
              <a:ext uri="{FF2B5EF4-FFF2-40B4-BE49-F238E27FC236}">
                <a16:creationId xmlns:a16="http://schemas.microsoft.com/office/drawing/2014/main" id="{39F61F98-4B23-5D4C-B076-9EEB870F7800}"/>
              </a:ext>
            </a:extLst>
          </p:cNvPr>
          <p:cNvSpPr/>
          <p:nvPr/>
        </p:nvSpPr>
        <p:spPr>
          <a:xfrm>
            <a:off x="6964520"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角丸四角形 46">
            <a:extLst>
              <a:ext uri="{FF2B5EF4-FFF2-40B4-BE49-F238E27FC236}">
                <a16:creationId xmlns:a16="http://schemas.microsoft.com/office/drawing/2014/main" id="{87FECA2E-8D42-F642-96EC-361ED747F4D4}"/>
              </a:ext>
            </a:extLst>
          </p:cNvPr>
          <p:cNvSpPr/>
          <p:nvPr/>
        </p:nvSpPr>
        <p:spPr>
          <a:xfrm>
            <a:off x="167769" y="3751721"/>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角丸四角形 47">
            <a:extLst>
              <a:ext uri="{FF2B5EF4-FFF2-40B4-BE49-F238E27FC236}">
                <a16:creationId xmlns:a16="http://schemas.microsoft.com/office/drawing/2014/main" id="{E216E43D-5DA9-CD4B-BF44-A547B7970BDC}"/>
              </a:ext>
            </a:extLst>
          </p:cNvPr>
          <p:cNvSpPr/>
          <p:nvPr/>
        </p:nvSpPr>
        <p:spPr>
          <a:xfrm>
            <a:off x="167769" y="4297749"/>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角丸四角形 48">
            <a:extLst>
              <a:ext uri="{FF2B5EF4-FFF2-40B4-BE49-F238E27FC236}">
                <a16:creationId xmlns:a16="http://schemas.microsoft.com/office/drawing/2014/main" id="{0878C039-8CD0-9548-8742-F91901E9B114}"/>
              </a:ext>
            </a:extLst>
          </p:cNvPr>
          <p:cNvSpPr/>
          <p:nvPr/>
        </p:nvSpPr>
        <p:spPr>
          <a:xfrm>
            <a:off x="167769" y="5942410"/>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a:extLst>
              <a:ext uri="{FF2B5EF4-FFF2-40B4-BE49-F238E27FC236}">
                <a16:creationId xmlns:a16="http://schemas.microsoft.com/office/drawing/2014/main" id="{E4414790-7B8E-C84B-AE8A-7E4E08059186}"/>
              </a:ext>
            </a:extLst>
          </p:cNvPr>
          <p:cNvSpPr/>
          <p:nvPr/>
        </p:nvSpPr>
        <p:spPr>
          <a:xfrm>
            <a:off x="2434174" y="3746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a:extLst>
              <a:ext uri="{FF2B5EF4-FFF2-40B4-BE49-F238E27FC236}">
                <a16:creationId xmlns:a16="http://schemas.microsoft.com/office/drawing/2014/main" id="{68DE4FC7-072C-E341-B460-D8237C156D2F}"/>
              </a:ext>
            </a:extLst>
          </p:cNvPr>
          <p:cNvSpPr/>
          <p:nvPr/>
        </p:nvSpPr>
        <p:spPr>
          <a:xfrm>
            <a:off x="2434174" y="4292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角丸四角形 51">
            <a:extLst>
              <a:ext uri="{FF2B5EF4-FFF2-40B4-BE49-F238E27FC236}">
                <a16:creationId xmlns:a16="http://schemas.microsoft.com/office/drawing/2014/main" id="{AEFA00ED-B873-FB46-AE68-FA7A4CF446D6}"/>
              </a:ext>
            </a:extLst>
          </p:cNvPr>
          <p:cNvSpPr/>
          <p:nvPr/>
        </p:nvSpPr>
        <p:spPr>
          <a:xfrm>
            <a:off x="2434174" y="5936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角丸四角形 52">
            <a:extLst>
              <a:ext uri="{FF2B5EF4-FFF2-40B4-BE49-F238E27FC236}">
                <a16:creationId xmlns:a16="http://schemas.microsoft.com/office/drawing/2014/main" id="{6A5959FC-943A-7648-8DD4-1A79995CA632}"/>
              </a:ext>
            </a:extLst>
          </p:cNvPr>
          <p:cNvSpPr/>
          <p:nvPr/>
        </p:nvSpPr>
        <p:spPr>
          <a:xfrm>
            <a:off x="4702174"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角丸四角形 53">
            <a:extLst>
              <a:ext uri="{FF2B5EF4-FFF2-40B4-BE49-F238E27FC236}">
                <a16:creationId xmlns:a16="http://schemas.microsoft.com/office/drawing/2014/main" id="{58DBBF2D-5524-B34C-89C6-29431B1CC813}"/>
              </a:ext>
            </a:extLst>
          </p:cNvPr>
          <p:cNvSpPr/>
          <p:nvPr/>
        </p:nvSpPr>
        <p:spPr>
          <a:xfrm>
            <a:off x="4702174"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a:extLst>
              <a:ext uri="{FF2B5EF4-FFF2-40B4-BE49-F238E27FC236}">
                <a16:creationId xmlns:a16="http://schemas.microsoft.com/office/drawing/2014/main" id="{582981CC-A031-084B-A53E-71B460D31583}"/>
              </a:ext>
            </a:extLst>
          </p:cNvPr>
          <p:cNvSpPr/>
          <p:nvPr/>
        </p:nvSpPr>
        <p:spPr>
          <a:xfrm>
            <a:off x="4702174"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角丸四角形 55">
            <a:extLst>
              <a:ext uri="{FF2B5EF4-FFF2-40B4-BE49-F238E27FC236}">
                <a16:creationId xmlns:a16="http://schemas.microsoft.com/office/drawing/2014/main" id="{7DBC3262-C6E5-D24C-819D-4A749337D8A1}"/>
              </a:ext>
            </a:extLst>
          </p:cNvPr>
          <p:cNvSpPr/>
          <p:nvPr/>
        </p:nvSpPr>
        <p:spPr>
          <a:xfrm>
            <a:off x="6961731"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a:extLst>
              <a:ext uri="{FF2B5EF4-FFF2-40B4-BE49-F238E27FC236}">
                <a16:creationId xmlns:a16="http://schemas.microsoft.com/office/drawing/2014/main" id="{8AB0F30F-BDAF-E64E-9DD7-210BFAB5C121}"/>
              </a:ext>
            </a:extLst>
          </p:cNvPr>
          <p:cNvSpPr/>
          <p:nvPr/>
        </p:nvSpPr>
        <p:spPr>
          <a:xfrm>
            <a:off x="6961731"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a:extLst>
              <a:ext uri="{FF2B5EF4-FFF2-40B4-BE49-F238E27FC236}">
                <a16:creationId xmlns:a16="http://schemas.microsoft.com/office/drawing/2014/main" id="{06FF8EFF-8763-0A41-9D80-5E5E684E61B6}"/>
              </a:ext>
            </a:extLst>
          </p:cNvPr>
          <p:cNvSpPr/>
          <p:nvPr/>
        </p:nvSpPr>
        <p:spPr>
          <a:xfrm>
            <a:off x="6961731"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テキスト ボックス 82">
            <a:extLst>
              <a:ext uri="{FF2B5EF4-FFF2-40B4-BE49-F238E27FC236}">
                <a16:creationId xmlns:a16="http://schemas.microsoft.com/office/drawing/2014/main" id="{81FB3798-5A94-B74E-BBE8-B3BAF6E97951}"/>
              </a:ext>
            </a:extLst>
          </p:cNvPr>
          <p:cNvSpPr txBox="1"/>
          <p:nvPr/>
        </p:nvSpPr>
        <p:spPr>
          <a:xfrm>
            <a:off x="134342" y="593126"/>
            <a:ext cx="1952191"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CAPEC-21</a:t>
            </a:r>
            <a:r>
              <a:rPr lang="ja-JP" altLang="en-US" sz="1050">
                <a:latin typeface="Helvetica Regular" pitchFamily="2" charset="0"/>
                <a:ea typeface="MS PGothic" charset="-128"/>
                <a:cs typeface="Times New Roman" panose="02020603050405020304" pitchFamily="18" charset="0"/>
              </a:rPr>
              <a:t> </a:t>
            </a:r>
            <a:r>
              <a:rPr lang="en-US" altLang="ja-JP" sz="1050" dirty="0">
                <a:latin typeface="Helvetica Regular" pitchFamily="2" charset="0"/>
                <a:ea typeface="MS PGothic" charset="-128"/>
                <a:cs typeface="Times New Roman" panose="02020603050405020304" pitchFamily="18" charset="0"/>
              </a:rPr>
              <a:t>Exploitation of Trusted Credentials</a:t>
            </a:r>
          </a:p>
        </p:txBody>
      </p:sp>
      <p:sp>
        <p:nvSpPr>
          <p:cNvPr id="84" name="テキスト ボックス 83">
            <a:extLst>
              <a:ext uri="{FF2B5EF4-FFF2-40B4-BE49-F238E27FC236}">
                <a16:creationId xmlns:a16="http://schemas.microsoft.com/office/drawing/2014/main" id="{A132902B-0848-B44E-9219-0A2324EDCFA0}"/>
              </a:ext>
            </a:extLst>
          </p:cNvPr>
          <p:cNvSpPr txBox="1"/>
          <p:nvPr/>
        </p:nvSpPr>
        <p:spPr>
          <a:xfrm>
            <a:off x="141322" y="1172324"/>
            <a:ext cx="2076744"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Attacks on session IDs and resource IDs take advantage of the fact that some software accepts user input without verifying its authenticity.</a:t>
            </a:r>
            <a:endParaRPr lang="ja-JP" altLang="en-US" sz="900">
              <a:latin typeface="Helvetica Regular" pitchFamily="2" charset="0"/>
              <a:ea typeface="MS PGothic" charset="-128"/>
              <a:cs typeface="Times New Roman" panose="02020603050405020304" pitchFamily="18" charset="0"/>
            </a:endParaRPr>
          </a:p>
        </p:txBody>
      </p:sp>
      <p:sp>
        <p:nvSpPr>
          <p:cNvPr id="85" name="テキスト ボックス 84">
            <a:extLst>
              <a:ext uri="{FF2B5EF4-FFF2-40B4-BE49-F238E27FC236}">
                <a16:creationId xmlns:a16="http://schemas.microsoft.com/office/drawing/2014/main" id="{D2FFB468-6499-EE48-B57E-594104064C3C}"/>
              </a:ext>
            </a:extLst>
          </p:cNvPr>
          <p:cNvSpPr txBox="1"/>
          <p:nvPr/>
        </p:nvSpPr>
        <p:spPr>
          <a:xfrm>
            <a:off x="155282" y="2797542"/>
            <a:ext cx="2042934" cy="5078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Session Hijacking</a:t>
            </a:r>
          </a:p>
          <a:p>
            <a:r>
              <a:rPr lang="en-US" altLang="ja-JP" sz="900" dirty="0">
                <a:latin typeface="Helvetica Regular" pitchFamily="2" charset="0"/>
                <a:ea typeface="MS PGothic" charset="-128"/>
                <a:cs typeface="Times New Roman" panose="02020603050405020304" pitchFamily="18" charset="0"/>
              </a:rPr>
              <a:t>Cross Site Request Forgery</a:t>
            </a:r>
            <a:endParaRPr lang="ja-JP" altLang="en-US" sz="900">
              <a:latin typeface="Helvetica Regular" pitchFamily="2" charset="0"/>
              <a:ea typeface="MS PGothic" charset="-128"/>
              <a:cs typeface="Times New Roman" panose="02020603050405020304" pitchFamily="18" charset="0"/>
            </a:endParaRPr>
          </a:p>
        </p:txBody>
      </p:sp>
      <p:sp>
        <p:nvSpPr>
          <p:cNvPr id="86" name="テキスト ボックス 85">
            <a:extLst>
              <a:ext uri="{FF2B5EF4-FFF2-40B4-BE49-F238E27FC236}">
                <a16:creationId xmlns:a16="http://schemas.microsoft.com/office/drawing/2014/main" id="{CF77472F-C037-5F40-91B6-7623C194A76F}"/>
              </a:ext>
            </a:extLst>
          </p:cNvPr>
          <p:cNvSpPr txBox="1"/>
          <p:nvPr/>
        </p:nvSpPr>
        <p:spPr>
          <a:xfrm>
            <a:off x="2437880" y="583060"/>
            <a:ext cx="2076744"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CAPEC-22</a:t>
            </a:r>
            <a:r>
              <a:rPr lang="ja-JP" altLang="en-US" sz="1050">
                <a:solidFill>
                  <a:srgbClr val="FF0000"/>
                </a:solidFill>
                <a:latin typeface="Helvetica Regular" pitchFamily="2" charset="0"/>
                <a:ea typeface="MS PGothic" charset="-128"/>
                <a:cs typeface="Times New Roman" panose="02020603050405020304" pitchFamily="18" charset="0"/>
              </a:rPr>
              <a:t> </a:t>
            </a:r>
            <a:endParaRPr lang="en-US" altLang="ja-JP" sz="1050" dirty="0">
              <a:solidFill>
                <a:srgbClr val="FF0000"/>
              </a:solidFill>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Exploiting Trust in Client</a:t>
            </a:r>
          </a:p>
        </p:txBody>
      </p:sp>
      <p:sp>
        <p:nvSpPr>
          <p:cNvPr id="87" name="テキスト ボックス 86">
            <a:extLst>
              <a:ext uri="{FF2B5EF4-FFF2-40B4-BE49-F238E27FC236}">
                <a16:creationId xmlns:a16="http://schemas.microsoft.com/office/drawing/2014/main" id="{A9139DC2-A524-9141-896E-E5F8747802BB}"/>
              </a:ext>
            </a:extLst>
          </p:cNvPr>
          <p:cNvSpPr txBox="1"/>
          <p:nvPr/>
        </p:nvSpPr>
        <p:spPr>
          <a:xfrm>
            <a:off x="2437880" y="1197164"/>
            <a:ext cx="2076744"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attack of this type exploits vulnerabilities in client/server communication channel authentication and data integrity.</a:t>
            </a:r>
          </a:p>
          <a:p>
            <a:r>
              <a:rPr lang="en-US" altLang="ja-JP" sz="900" dirty="0">
                <a:latin typeface="Helvetica Regular" pitchFamily="2" charset="0"/>
                <a:ea typeface="MS PGothic" charset="-128"/>
                <a:cs typeface="Times New Roman" panose="02020603050405020304" pitchFamily="18" charset="0"/>
              </a:rPr>
              <a:t>It leverages the implicit trust a server places in the client, or more importantly, that which the server believes is the client.</a:t>
            </a:r>
            <a:endParaRPr lang="ja-JP" altLang="en-US" sz="900">
              <a:latin typeface="Helvetica Regular" pitchFamily="2" charset="0"/>
              <a:ea typeface="MS PGothic" charset="-128"/>
              <a:cs typeface="Times New Roman" panose="02020603050405020304" pitchFamily="18" charset="0"/>
            </a:endParaRPr>
          </a:p>
        </p:txBody>
      </p:sp>
      <p:sp>
        <p:nvSpPr>
          <p:cNvPr id="88" name="テキスト ボックス 87">
            <a:extLst>
              <a:ext uri="{FF2B5EF4-FFF2-40B4-BE49-F238E27FC236}">
                <a16:creationId xmlns:a16="http://schemas.microsoft.com/office/drawing/2014/main" id="{92E2BDFC-6393-4E43-BA25-7976B5E3EF3F}"/>
              </a:ext>
            </a:extLst>
          </p:cNvPr>
          <p:cNvSpPr txBox="1"/>
          <p:nvPr/>
        </p:nvSpPr>
        <p:spPr>
          <a:xfrm>
            <a:off x="2477510" y="2801436"/>
            <a:ext cx="2037114" cy="5078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Man in the Middle Attack</a:t>
            </a:r>
          </a:p>
          <a:p>
            <a:r>
              <a:rPr lang="en-US" altLang="ja-JP" sz="900" dirty="0">
                <a:latin typeface="Helvetica Regular" pitchFamily="2" charset="0"/>
                <a:ea typeface="MS PGothic" charset="-128"/>
                <a:cs typeface="Times New Roman" panose="02020603050405020304" pitchFamily="18" charset="0"/>
              </a:rPr>
              <a:t>Create Malicious Client</a:t>
            </a:r>
          </a:p>
        </p:txBody>
      </p:sp>
      <p:sp>
        <p:nvSpPr>
          <p:cNvPr id="89" name="テキスト ボックス 88">
            <a:extLst>
              <a:ext uri="{FF2B5EF4-FFF2-40B4-BE49-F238E27FC236}">
                <a16:creationId xmlns:a16="http://schemas.microsoft.com/office/drawing/2014/main" id="{9A190C04-AF58-FF4F-B1C6-E6ECD47E597D}"/>
              </a:ext>
            </a:extLst>
          </p:cNvPr>
          <p:cNvSpPr txBox="1"/>
          <p:nvPr/>
        </p:nvSpPr>
        <p:spPr>
          <a:xfrm>
            <a:off x="4732895" y="636338"/>
            <a:ext cx="2076744" cy="261610"/>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CAPEC-25</a:t>
            </a:r>
            <a:r>
              <a:rPr lang="ja-JP" altLang="en-US" sz="1050">
                <a:latin typeface="Helvetica Regular" pitchFamily="2" charset="0"/>
                <a:ea typeface="MS PGothic" charset="-128"/>
                <a:cs typeface="Times New Roman" panose="02020603050405020304" pitchFamily="18" charset="0"/>
              </a:rPr>
              <a:t> </a:t>
            </a:r>
            <a:r>
              <a:rPr lang="en-US" altLang="ja-JP" sz="1050" dirty="0">
                <a:latin typeface="Helvetica Regular" pitchFamily="2" charset="0"/>
                <a:ea typeface="MS PGothic" charset="-128"/>
                <a:cs typeface="Times New Roman" panose="02020603050405020304" pitchFamily="18" charset="0"/>
              </a:rPr>
              <a:t>Forced Deadlock</a:t>
            </a:r>
          </a:p>
        </p:txBody>
      </p:sp>
      <p:sp>
        <p:nvSpPr>
          <p:cNvPr id="90" name="テキスト ボックス 89">
            <a:extLst>
              <a:ext uri="{FF2B5EF4-FFF2-40B4-BE49-F238E27FC236}">
                <a16:creationId xmlns:a16="http://schemas.microsoft.com/office/drawing/2014/main" id="{C1C540AB-0B8F-6849-A1FD-6971555BD31B}"/>
              </a:ext>
            </a:extLst>
          </p:cNvPr>
          <p:cNvSpPr txBox="1"/>
          <p:nvPr/>
        </p:nvSpPr>
        <p:spPr>
          <a:xfrm>
            <a:off x="4732895" y="1103856"/>
            <a:ext cx="2076744"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The adversary triggers and exploits a deadlock condition in the target software to cause a denial of service. A deadlock can occur when two or more competing actions are waiting for each other to finish, and thus neither ever does. Deadlock conditions can be difficult to detect.</a:t>
            </a:r>
            <a:endParaRPr lang="ja-JP" altLang="en-US" sz="900">
              <a:latin typeface="Helvetica Regular" pitchFamily="2" charset="0"/>
              <a:ea typeface="MS PGothic" charset="-128"/>
              <a:cs typeface="Times New Roman" panose="02020603050405020304" pitchFamily="18" charset="0"/>
            </a:endParaRPr>
          </a:p>
        </p:txBody>
      </p:sp>
      <p:sp>
        <p:nvSpPr>
          <p:cNvPr id="91" name="テキスト ボックス 90">
            <a:extLst>
              <a:ext uri="{FF2B5EF4-FFF2-40B4-BE49-F238E27FC236}">
                <a16:creationId xmlns:a16="http://schemas.microsoft.com/office/drawing/2014/main" id="{32E206B3-AC16-584C-B490-7DFD3C4BECC0}"/>
              </a:ext>
            </a:extLst>
          </p:cNvPr>
          <p:cNvSpPr txBox="1"/>
          <p:nvPr/>
        </p:nvSpPr>
        <p:spPr>
          <a:xfrm>
            <a:off x="4753834" y="2784914"/>
            <a:ext cx="1938233" cy="369332"/>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Nothing in CAPEC</a:t>
            </a:r>
          </a:p>
        </p:txBody>
      </p:sp>
      <p:sp>
        <p:nvSpPr>
          <p:cNvPr id="92" name="テキスト ボックス 91">
            <a:extLst>
              <a:ext uri="{FF2B5EF4-FFF2-40B4-BE49-F238E27FC236}">
                <a16:creationId xmlns:a16="http://schemas.microsoft.com/office/drawing/2014/main" id="{562730DD-652B-FC48-947F-0F0B68BA6061}"/>
              </a:ext>
            </a:extLst>
          </p:cNvPr>
          <p:cNvSpPr txBox="1"/>
          <p:nvPr/>
        </p:nvSpPr>
        <p:spPr>
          <a:xfrm>
            <a:off x="6968455" y="604775"/>
            <a:ext cx="2076744"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CAPEC-26</a:t>
            </a:r>
            <a:r>
              <a:rPr lang="ja-JP" altLang="en-US" sz="1050">
                <a:solidFill>
                  <a:srgbClr val="FF0000"/>
                </a:solidFill>
                <a:latin typeface="Helvetica Regular" pitchFamily="2" charset="0"/>
                <a:ea typeface="MS PGothic" charset="-128"/>
                <a:cs typeface="Times New Roman" panose="02020603050405020304" pitchFamily="18" charset="0"/>
              </a:rPr>
              <a:t> </a:t>
            </a:r>
            <a:endParaRPr lang="en-US" altLang="ja-JP" sz="1050" dirty="0">
              <a:solidFill>
                <a:srgbClr val="FF0000"/>
              </a:solidFill>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Leveraging Race Conditions</a:t>
            </a:r>
          </a:p>
        </p:txBody>
      </p:sp>
      <p:sp>
        <p:nvSpPr>
          <p:cNvPr id="93" name="テキスト ボックス 92">
            <a:extLst>
              <a:ext uri="{FF2B5EF4-FFF2-40B4-BE49-F238E27FC236}">
                <a16:creationId xmlns:a16="http://schemas.microsoft.com/office/drawing/2014/main" id="{356D3B07-6C8C-A840-912D-1EA7F350BEF9}"/>
              </a:ext>
            </a:extLst>
          </p:cNvPr>
          <p:cNvSpPr txBox="1"/>
          <p:nvPr/>
        </p:nvSpPr>
        <p:spPr>
          <a:xfrm>
            <a:off x="6968455" y="1176993"/>
            <a:ext cx="207674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The adversary targets a race condition occurring when multiple processes access and manipulate the same resource concurrently, and the outcome of the execution depends on the particular order in which the access takes place. </a:t>
            </a:r>
          </a:p>
        </p:txBody>
      </p:sp>
      <p:sp>
        <p:nvSpPr>
          <p:cNvPr id="94" name="テキスト ボックス 93">
            <a:extLst>
              <a:ext uri="{FF2B5EF4-FFF2-40B4-BE49-F238E27FC236}">
                <a16:creationId xmlns:a16="http://schemas.microsoft.com/office/drawing/2014/main" id="{EFAF239A-AC75-B248-AF02-E6EC31747A13}"/>
              </a:ext>
            </a:extLst>
          </p:cNvPr>
          <p:cNvSpPr txBox="1"/>
          <p:nvPr/>
        </p:nvSpPr>
        <p:spPr>
          <a:xfrm>
            <a:off x="6982415" y="2816171"/>
            <a:ext cx="2076744" cy="5078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Race Conditions via Symbolic Links</a:t>
            </a:r>
          </a:p>
          <a:p>
            <a:r>
              <a:rPr lang="en-US" altLang="ja-JP" sz="900" dirty="0">
                <a:latin typeface="Helvetica Regular" pitchFamily="2" charset="0"/>
                <a:ea typeface="MS PGothic" charset="-128"/>
                <a:cs typeface="Times New Roman" panose="02020603050405020304" pitchFamily="18" charset="0"/>
              </a:rPr>
              <a:t>TOCTOU Race Conditions</a:t>
            </a:r>
          </a:p>
        </p:txBody>
      </p:sp>
      <p:sp>
        <p:nvSpPr>
          <p:cNvPr id="95" name="テキスト ボックス 94">
            <a:extLst>
              <a:ext uri="{FF2B5EF4-FFF2-40B4-BE49-F238E27FC236}">
                <a16:creationId xmlns:a16="http://schemas.microsoft.com/office/drawing/2014/main" id="{C297A0AB-D451-2D4C-8598-0D652FC8ECD0}"/>
              </a:ext>
            </a:extLst>
          </p:cNvPr>
          <p:cNvSpPr txBox="1"/>
          <p:nvPr/>
        </p:nvSpPr>
        <p:spPr>
          <a:xfrm>
            <a:off x="174617" y="3846284"/>
            <a:ext cx="1784668" cy="261610"/>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CAPEC-28</a:t>
            </a:r>
            <a:r>
              <a:rPr lang="ja-JP" altLang="en-US" sz="1050">
                <a:latin typeface="Helvetica Regular" pitchFamily="2" charset="0"/>
                <a:ea typeface="MS PGothic" charset="-128"/>
                <a:cs typeface="Times New Roman" panose="02020603050405020304" pitchFamily="18" charset="0"/>
              </a:rPr>
              <a:t> </a:t>
            </a:r>
            <a:r>
              <a:rPr lang="en-US" altLang="ja-JP" sz="1050" dirty="0">
                <a:latin typeface="Helvetica Regular" pitchFamily="2" charset="0"/>
                <a:ea typeface="MS PGothic" charset="-128"/>
                <a:cs typeface="Times New Roman" panose="02020603050405020304" pitchFamily="18" charset="0"/>
              </a:rPr>
              <a:t>Fuzzing</a:t>
            </a:r>
          </a:p>
        </p:txBody>
      </p:sp>
      <p:sp>
        <p:nvSpPr>
          <p:cNvPr id="96" name="テキスト ボックス 95">
            <a:extLst>
              <a:ext uri="{FF2B5EF4-FFF2-40B4-BE49-F238E27FC236}">
                <a16:creationId xmlns:a16="http://schemas.microsoft.com/office/drawing/2014/main" id="{3F9EA27D-A9C7-0A4B-8EA8-27538D852A1F}"/>
              </a:ext>
            </a:extLst>
          </p:cNvPr>
          <p:cNvSpPr txBox="1"/>
          <p:nvPr/>
        </p:nvSpPr>
        <p:spPr>
          <a:xfrm>
            <a:off x="139717" y="4320782"/>
            <a:ext cx="2076744"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The adversary leverages fuzzing to try to identify weaknesses in the system. Fuzzing is a software security and functionality testing method that feeds randomly constructed input to the system and looks for an indication that a failure in response to that input has occurred.</a:t>
            </a:r>
            <a:endParaRPr lang="ja-JP" altLang="en-US" sz="900">
              <a:solidFill>
                <a:srgbClr val="FF0000"/>
              </a:solidFill>
              <a:latin typeface="Helvetica Regular" pitchFamily="2" charset="0"/>
              <a:ea typeface="MS PGothic" charset="-128"/>
              <a:cs typeface="Times New Roman" panose="02020603050405020304" pitchFamily="18" charset="0"/>
            </a:endParaRPr>
          </a:p>
        </p:txBody>
      </p:sp>
      <p:sp>
        <p:nvSpPr>
          <p:cNvPr id="97" name="テキスト ボックス 96">
            <a:extLst>
              <a:ext uri="{FF2B5EF4-FFF2-40B4-BE49-F238E27FC236}">
                <a16:creationId xmlns:a16="http://schemas.microsoft.com/office/drawing/2014/main" id="{82C0E58A-3273-5145-A326-C78DB0531E8B}"/>
              </a:ext>
            </a:extLst>
          </p:cNvPr>
          <p:cNvSpPr txBox="1"/>
          <p:nvPr/>
        </p:nvSpPr>
        <p:spPr>
          <a:xfrm>
            <a:off x="188576" y="5994860"/>
            <a:ext cx="1791649" cy="369332"/>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Nothing in CAPEC</a:t>
            </a:r>
          </a:p>
        </p:txBody>
      </p:sp>
      <p:sp>
        <p:nvSpPr>
          <p:cNvPr id="98" name="テキスト ボックス 97">
            <a:extLst>
              <a:ext uri="{FF2B5EF4-FFF2-40B4-BE49-F238E27FC236}">
                <a16:creationId xmlns:a16="http://schemas.microsoft.com/office/drawing/2014/main" id="{14C2DC5D-ECDA-9B4C-8DF7-EAE06A5D5F45}"/>
              </a:ext>
            </a:extLst>
          </p:cNvPr>
          <p:cNvSpPr txBox="1"/>
          <p:nvPr/>
        </p:nvSpPr>
        <p:spPr>
          <a:xfrm>
            <a:off x="2449681" y="3775092"/>
            <a:ext cx="2090704"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CAPEC-74 </a:t>
            </a:r>
          </a:p>
          <a:p>
            <a:r>
              <a:rPr lang="en-US" altLang="ja-JP" sz="1050" dirty="0">
                <a:latin typeface="Helvetica Regular" pitchFamily="2" charset="0"/>
                <a:ea typeface="MS PGothic" charset="-128"/>
                <a:cs typeface="Times New Roman" panose="02020603050405020304" pitchFamily="18" charset="0"/>
              </a:rPr>
              <a:t>Manipulating User State</a:t>
            </a:r>
          </a:p>
        </p:txBody>
      </p:sp>
      <p:sp>
        <p:nvSpPr>
          <p:cNvPr id="99" name="テキスト ボックス 98">
            <a:extLst>
              <a:ext uri="{FF2B5EF4-FFF2-40B4-BE49-F238E27FC236}">
                <a16:creationId xmlns:a16="http://schemas.microsoft.com/office/drawing/2014/main" id="{AB65A92C-5C15-314C-96C6-646DD5374E6D}"/>
              </a:ext>
            </a:extLst>
          </p:cNvPr>
          <p:cNvSpPr txBox="1"/>
          <p:nvPr/>
        </p:nvSpPr>
        <p:spPr>
          <a:xfrm>
            <a:off x="2463641" y="4347310"/>
            <a:ext cx="207674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The adversary modifies state information maintained by the target software in user-accessible locations. If successful, the target software will use this tainted state information and execute in an unintended manner.</a:t>
            </a:r>
            <a:endParaRPr lang="ja-JP" altLang="en-US" sz="900">
              <a:solidFill>
                <a:srgbClr val="FF0000"/>
              </a:solidFill>
              <a:latin typeface="Helvetica Regular" pitchFamily="2" charset="0"/>
              <a:ea typeface="MS PGothic" charset="-128"/>
              <a:cs typeface="Times New Roman" panose="02020603050405020304" pitchFamily="18" charset="0"/>
            </a:endParaRPr>
          </a:p>
        </p:txBody>
      </p:sp>
      <p:sp>
        <p:nvSpPr>
          <p:cNvPr id="100" name="テキスト ボックス 99">
            <a:extLst>
              <a:ext uri="{FF2B5EF4-FFF2-40B4-BE49-F238E27FC236}">
                <a16:creationId xmlns:a16="http://schemas.microsoft.com/office/drawing/2014/main" id="{282CAD04-52DD-C443-96CD-76B083097D10}"/>
              </a:ext>
            </a:extLst>
          </p:cNvPr>
          <p:cNvSpPr txBox="1"/>
          <p:nvPr/>
        </p:nvSpPr>
        <p:spPr>
          <a:xfrm>
            <a:off x="2442700" y="5972528"/>
            <a:ext cx="2175545" cy="5078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Bypassing of Intermediate Forms in Multiple-Form Sets</a:t>
            </a:r>
          </a:p>
        </p:txBody>
      </p:sp>
      <p:sp>
        <p:nvSpPr>
          <p:cNvPr id="101" name="テキスト ボックス 100">
            <a:extLst>
              <a:ext uri="{FF2B5EF4-FFF2-40B4-BE49-F238E27FC236}">
                <a16:creationId xmlns:a16="http://schemas.microsoft.com/office/drawing/2014/main" id="{A86DC166-3A48-A340-95B8-47A5F676C130}"/>
              </a:ext>
            </a:extLst>
          </p:cNvPr>
          <p:cNvSpPr txBox="1"/>
          <p:nvPr/>
        </p:nvSpPr>
        <p:spPr>
          <a:xfrm>
            <a:off x="4723788" y="3833820"/>
            <a:ext cx="1959172" cy="261610"/>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CAPEC-112</a:t>
            </a:r>
            <a:r>
              <a:rPr lang="en-US" altLang="ja-JP" sz="1050" dirty="0">
                <a:latin typeface="Helvetica Regular" pitchFamily="2" charset="0"/>
                <a:ea typeface="MS PGothic" charset="-128"/>
                <a:cs typeface="Times New Roman" panose="02020603050405020304" pitchFamily="18" charset="0"/>
              </a:rPr>
              <a:t> Brute Force</a:t>
            </a:r>
          </a:p>
        </p:txBody>
      </p:sp>
      <p:sp>
        <p:nvSpPr>
          <p:cNvPr id="102" name="テキスト ボックス 101">
            <a:extLst>
              <a:ext uri="{FF2B5EF4-FFF2-40B4-BE49-F238E27FC236}">
                <a16:creationId xmlns:a16="http://schemas.microsoft.com/office/drawing/2014/main" id="{45FA8E02-B0F8-8948-AE94-631C10DA90EE}"/>
              </a:ext>
            </a:extLst>
          </p:cNvPr>
          <p:cNvSpPr txBox="1"/>
          <p:nvPr/>
        </p:nvSpPr>
        <p:spPr>
          <a:xfrm>
            <a:off x="4723788" y="4315298"/>
            <a:ext cx="207674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The attacker attempts to gain access to this asset by using trial-and-error to exhaustively explore all the possible secret values in the hope of finding the secret (or a value that is functionally equivalent) that will unlock the asset. </a:t>
            </a:r>
            <a:endParaRPr lang="ja-JP" altLang="en-US" sz="900">
              <a:latin typeface="Helvetica Regular" pitchFamily="2" charset="0"/>
              <a:ea typeface="MS PGothic" charset="-128"/>
              <a:cs typeface="Times New Roman" panose="02020603050405020304" pitchFamily="18" charset="0"/>
            </a:endParaRPr>
          </a:p>
        </p:txBody>
      </p:sp>
      <p:sp>
        <p:nvSpPr>
          <p:cNvPr id="103" name="テキスト ボックス 102">
            <a:extLst>
              <a:ext uri="{FF2B5EF4-FFF2-40B4-BE49-F238E27FC236}">
                <a16:creationId xmlns:a16="http://schemas.microsoft.com/office/drawing/2014/main" id="{0E30B537-9619-414E-BDCB-B7D29F240AAF}"/>
              </a:ext>
            </a:extLst>
          </p:cNvPr>
          <p:cNvSpPr txBox="1"/>
          <p:nvPr/>
        </p:nvSpPr>
        <p:spPr>
          <a:xfrm>
            <a:off x="4770398" y="5954476"/>
            <a:ext cx="2107994" cy="5078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Password Brute Forcing</a:t>
            </a:r>
          </a:p>
          <a:p>
            <a:r>
              <a:rPr lang="en-US" altLang="ja-JP" sz="900" dirty="0">
                <a:latin typeface="Helvetica Regular" pitchFamily="2" charset="0"/>
                <a:ea typeface="MS PGothic" charset="-128"/>
                <a:cs typeface="Times New Roman" panose="02020603050405020304" pitchFamily="18" charset="0"/>
              </a:rPr>
              <a:t>Rainbow Table Password Cracking</a:t>
            </a:r>
          </a:p>
        </p:txBody>
      </p:sp>
      <p:sp>
        <p:nvSpPr>
          <p:cNvPr id="104" name="テキスト ボックス 103">
            <a:extLst>
              <a:ext uri="{FF2B5EF4-FFF2-40B4-BE49-F238E27FC236}">
                <a16:creationId xmlns:a16="http://schemas.microsoft.com/office/drawing/2014/main" id="{E757325E-4567-CD48-98E8-D4B58E3C9867}"/>
              </a:ext>
            </a:extLst>
          </p:cNvPr>
          <p:cNvSpPr txBox="1"/>
          <p:nvPr/>
        </p:nvSpPr>
        <p:spPr>
          <a:xfrm>
            <a:off x="6968455" y="3833820"/>
            <a:ext cx="1978427" cy="253916"/>
          </a:xfrm>
          <a:prstGeom prst="rect">
            <a:avLst/>
          </a:prstGeom>
          <a:noFill/>
        </p:spPr>
        <p:txBody>
          <a:bodyPr wrap="non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CAPEC-113</a:t>
            </a:r>
            <a:r>
              <a:rPr lang="en-US" altLang="ja-JP" sz="1050" dirty="0">
                <a:latin typeface="Helvetica Regular" pitchFamily="2" charset="0"/>
                <a:ea typeface="MS PGothic" charset="-128"/>
                <a:cs typeface="Times New Roman" panose="02020603050405020304" pitchFamily="18" charset="0"/>
              </a:rPr>
              <a:t> API Manipulation</a:t>
            </a:r>
          </a:p>
        </p:txBody>
      </p:sp>
      <p:sp>
        <p:nvSpPr>
          <p:cNvPr id="105" name="テキスト ボックス 104">
            <a:extLst>
              <a:ext uri="{FF2B5EF4-FFF2-40B4-BE49-F238E27FC236}">
                <a16:creationId xmlns:a16="http://schemas.microsoft.com/office/drawing/2014/main" id="{B1C8FF79-9D7A-5E44-92F4-77EA43061987}"/>
              </a:ext>
            </a:extLst>
          </p:cNvPr>
          <p:cNvSpPr txBox="1"/>
          <p:nvPr/>
        </p:nvSpPr>
        <p:spPr>
          <a:xfrm>
            <a:off x="6968455" y="4308318"/>
            <a:ext cx="207674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manipulates the use or processing of an Application Programming Interface (API) resulting in an adverse impact upon the security of the system implementing the API. </a:t>
            </a:r>
            <a:endParaRPr lang="ja-JP" altLang="en-US" sz="900">
              <a:latin typeface="Helvetica Regular" pitchFamily="2" charset="0"/>
              <a:ea typeface="MS PGothic" charset="-128"/>
              <a:cs typeface="Times New Roman" panose="02020603050405020304" pitchFamily="18" charset="0"/>
            </a:endParaRPr>
          </a:p>
        </p:txBody>
      </p:sp>
      <p:sp>
        <p:nvSpPr>
          <p:cNvPr id="106" name="テキスト ボックス 105">
            <a:extLst>
              <a:ext uri="{FF2B5EF4-FFF2-40B4-BE49-F238E27FC236}">
                <a16:creationId xmlns:a16="http://schemas.microsoft.com/office/drawing/2014/main" id="{50823268-F620-9246-A317-7B754C74C083}"/>
              </a:ext>
            </a:extLst>
          </p:cNvPr>
          <p:cNvSpPr txBox="1"/>
          <p:nvPr/>
        </p:nvSpPr>
        <p:spPr>
          <a:xfrm>
            <a:off x="6968455" y="5954476"/>
            <a:ext cx="2076744" cy="6463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Exploit Test APIs</a:t>
            </a:r>
          </a:p>
          <a:p>
            <a:r>
              <a:rPr lang="en-US" altLang="ja-JP" sz="900" dirty="0">
                <a:latin typeface="Helvetica Regular" pitchFamily="2" charset="0"/>
                <a:ea typeface="MS PGothic" charset="-128"/>
                <a:cs typeface="Times New Roman" panose="02020603050405020304" pitchFamily="18" charset="0"/>
              </a:rPr>
              <a:t>Using Unpublished APIs</a:t>
            </a:r>
          </a:p>
          <a:p>
            <a:r>
              <a:rPr lang="en-US" altLang="ja-JP" sz="900" dirty="0">
                <a:latin typeface="Helvetica Regular" pitchFamily="2" charset="0"/>
                <a:ea typeface="MS PGothic" charset="-128"/>
                <a:cs typeface="Times New Roman" panose="02020603050405020304" pitchFamily="18" charset="0"/>
              </a:rPr>
              <a:t>Exploit Script-Based APIs</a:t>
            </a:r>
            <a:endParaRPr lang="ja-JP" altLang="en-US" sz="900">
              <a:latin typeface="Helvetica Regular" pitchFamily="2" charset="0"/>
              <a:ea typeface="MS PGothic" charset="-128"/>
              <a:cs typeface="Times New Roman" panose="02020603050405020304" pitchFamily="18" charset="0"/>
            </a:endParaRPr>
          </a:p>
        </p:txBody>
      </p:sp>
    </p:spTree>
    <p:extLst>
      <p:ext uri="{BB962C8B-B14F-4D97-AF65-F5344CB8AC3E}">
        <p14:creationId xmlns:p14="http://schemas.microsoft.com/office/powerpoint/2010/main" val="3379320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a:extLst>
              <a:ext uri="{FF2B5EF4-FFF2-40B4-BE49-F238E27FC236}">
                <a16:creationId xmlns:a16="http://schemas.microsoft.com/office/drawing/2014/main" id="{F2CE9C64-5C2F-8B45-8C65-A76B1EA4E92E}"/>
              </a:ext>
            </a:extLst>
          </p:cNvPr>
          <p:cNvSpPr/>
          <p:nvPr/>
        </p:nvSpPr>
        <p:spPr>
          <a:xfrm>
            <a:off x="39950" y="494327"/>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77" name="正方形/長方形 76">
            <a:extLst>
              <a:ext uri="{FF2B5EF4-FFF2-40B4-BE49-F238E27FC236}">
                <a16:creationId xmlns:a16="http://schemas.microsoft.com/office/drawing/2014/main" id="{6A3CFE5C-6B83-F942-8AFB-1973B4820E1B}"/>
              </a:ext>
            </a:extLst>
          </p:cNvPr>
          <p:cNvSpPr/>
          <p:nvPr/>
        </p:nvSpPr>
        <p:spPr>
          <a:xfrm>
            <a:off x="2308815" y="490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79" name="正方形/長方形 78">
            <a:extLst>
              <a:ext uri="{FF2B5EF4-FFF2-40B4-BE49-F238E27FC236}">
                <a16:creationId xmlns:a16="http://schemas.microsoft.com/office/drawing/2014/main" id="{ED023072-61C2-8B4A-B5C4-4571D32DF81F}"/>
              </a:ext>
            </a:extLst>
          </p:cNvPr>
          <p:cNvSpPr/>
          <p:nvPr/>
        </p:nvSpPr>
        <p:spPr>
          <a:xfrm>
            <a:off x="4580896" y="492112"/>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81" name="正方形/長方形 80">
            <a:extLst>
              <a:ext uri="{FF2B5EF4-FFF2-40B4-BE49-F238E27FC236}">
                <a16:creationId xmlns:a16="http://schemas.microsoft.com/office/drawing/2014/main" id="{2C4AE251-71C6-0641-B60D-C61E2B255B68}"/>
              </a:ext>
            </a:extLst>
          </p:cNvPr>
          <p:cNvSpPr/>
          <p:nvPr/>
        </p:nvSpPr>
        <p:spPr>
          <a:xfrm>
            <a:off x="6833812" y="49204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pic>
        <p:nvPicPr>
          <p:cNvPr id="19" name="図 18">
            <a:extLst>
              <a:ext uri="{FF2B5EF4-FFF2-40B4-BE49-F238E27FC236}">
                <a16:creationId xmlns:a16="http://schemas.microsoft.com/office/drawing/2014/main" id="{DC7E7AD3-8F5E-EF40-89F9-0227FB7B07F4}"/>
              </a:ext>
            </a:extLst>
          </p:cNvPr>
          <p:cNvPicPr>
            <a:picLocks noChangeAspect="1"/>
          </p:cNvPicPr>
          <p:nvPr/>
        </p:nvPicPr>
        <p:blipFill>
          <a:blip r:embed="rId3"/>
          <a:stretch>
            <a:fillRect/>
          </a:stretch>
        </p:blipFill>
        <p:spPr>
          <a:xfrm>
            <a:off x="360762" y="1448805"/>
            <a:ext cx="1626376" cy="1626376"/>
          </a:xfrm>
          <a:prstGeom prst="rect">
            <a:avLst/>
          </a:prstGeom>
        </p:spPr>
      </p:pic>
      <p:pic>
        <p:nvPicPr>
          <p:cNvPr id="20" name="図 19">
            <a:extLst>
              <a:ext uri="{FF2B5EF4-FFF2-40B4-BE49-F238E27FC236}">
                <a16:creationId xmlns:a16="http://schemas.microsoft.com/office/drawing/2014/main" id="{429DB8C6-ACD4-5D41-8878-08D4C6D29187}"/>
              </a:ext>
            </a:extLst>
          </p:cNvPr>
          <p:cNvPicPr>
            <a:picLocks noChangeAspect="1"/>
          </p:cNvPicPr>
          <p:nvPr/>
        </p:nvPicPr>
        <p:blipFill>
          <a:blip r:embed="rId3"/>
          <a:stretch>
            <a:fillRect/>
          </a:stretch>
        </p:blipFill>
        <p:spPr>
          <a:xfrm>
            <a:off x="2628762" y="1448805"/>
            <a:ext cx="1626376" cy="1626376"/>
          </a:xfrm>
          <a:prstGeom prst="rect">
            <a:avLst/>
          </a:prstGeom>
        </p:spPr>
      </p:pic>
      <p:pic>
        <p:nvPicPr>
          <p:cNvPr id="21" name="図 20">
            <a:extLst>
              <a:ext uri="{FF2B5EF4-FFF2-40B4-BE49-F238E27FC236}">
                <a16:creationId xmlns:a16="http://schemas.microsoft.com/office/drawing/2014/main" id="{3B8214A8-D3F8-8C47-BAB7-CC89B18B0C7B}"/>
              </a:ext>
            </a:extLst>
          </p:cNvPr>
          <p:cNvPicPr>
            <a:picLocks noChangeAspect="1"/>
          </p:cNvPicPr>
          <p:nvPr/>
        </p:nvPicPr>
        <p:blipFill>
          <a:blip r:embed="rId3"/>
          <a:stretch>
            <a:fillRect/>
          </a:stretch>
        </p:blipFill>
        <p:spPr>
          <a:xfrm>
            <a:off x="4896762" y="1448805"/>
            <a:ext cx="1626376" cy="1626376"/>
          </a:xfrm>
          <a:prstGeom prst="rect">
            <a:avLst/>
          </a:prstGeom>
        </p:spPr>
      </p:pic>
      <p:pic>
        <p:nvPicPr>
          <p:cNvPr id="22" name="図 21">
            <a:extLst>
              <a:ext uri="{FF2B5EF4-FFF2-40B4-BE49-F238E27FC236}">
                <a16:creationId xmlns:a16="http://schemas.microsoft.com/office/drawing/2014/main" id="{7F093EBF-FF68-5A46-8B42-909399974C79}"/>
              </a:ext>
            </a:extLst>
          </p:cNvPr>
          <p:cNvPicPr>
            <a:picLocks noChangeAspect="1"/>
          </p:cNvPicPr>
          <p:nvPr/>
        </p:nvPicPr>
        <p:blipFill>
          <a:blip r:embed="rId3"/>
          <a:stretch>
            <a:fillRect/>
          </a:stretch>
        </p:blipFill>
        <p:spPr>
          <a:xfrm>
            <a:off x="7159570" y="1448805"/>
            <a:ext cx="1626376" cy="1626376"/>
          </a:xfrm>
          <a:prstGeom prst="rect">
            <a:avLst/>
          </a:prstGeom>
        </p:spPr>
      </p:pic>
      <p:sp>
        <p:nvSpPr>
          <p:cNvPr id="23" name="正方形/長方形 22">
            <a:extLst>
              <a:ext uri="{FF2B5EF4-FFF2-40B4-BE49-F238E27FC236}">
                <a16:creationId xmlns:a16="http://schemas.microsoft.com/office/drawing/2014/main" id="{7111059C-9239-F549-9EF6-213F45319F30}"/>
              </a:ext>
            </a:extLst>
          </p:cNvPr>
          <p:cNvSpPr/>
          <p:nvPr/>
        </p:nvSpPr>
        <p:spPr>
          <a:xfrm>
            <a:off x="39950" y="3658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24" name="正方形/長方形 23">
            <a:extLst>
              <a:ext uri="{FF2B5EF4-FFF2-40B4-BE49-F238E27FC236}">
                <a16:creationId xmlns:a16="http://schemas.microsoft.com/office/drawing/2014/main" id="{7DD07C0C-3D2D-F346-B1BC-A610595B29D0}"/>
              </a:ext>
            </a:extLst>
          </p:cNvPr>
          <p:cNvSpPr/>
          <p:nvPr/>
        </p:nvSpPr>
        <p:spPr>
          <a:xfrm>
            <a:off x="2308815" y="365427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25" name="正方形/長方形 24">
            <a:extLst>
              <a:ext uri="{FF2B5EF4-FFF2-40B4-BE49-F238E27FC236}">
                <a16:creationId xmlns:a16="http://schemas.microsoft.com/office/drawing/2014/main" id="{04C9FAD3-8FA4-F147-9B4A-E6A5E29E23EC}"/>
              </a:ext>
            </a:extLst>
          </p:cNvPr>
          <p:cNvSpPr/>
          <p:nvPr/>
        </p:nvSpPr>
        <p:spPr>
          <a:xfrm>
            <a:off x="4580896" y="3656086"/>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26" name="正方形/長方形 25">
            <a:extLst>
              <a:ext uri="{FF2B5EF4-FFF2-40B4-BE49-F238E27FC236}">
                <a16:creationId xmlns:a16="http://schemas.microsoft.com/office/drawing/2014/main" id="{643BF6EB-B266-2648-9CCB-C65F63E80EFA}"/>
              </a:ext>
            </a:extLst>
          </p:cNvPr>
          <p:cNvSpPr/>
          <p:nvPr/>
        </p:nvSpPr>
        <p:spPr>
          <a:xfrm>
            <a:off x="6833812" y="365601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pic>
        <p:nvPicPr>
          <p:cNvPr id="27" name="図 26">
            <a:extLst>
              <a:ext uri="{FF2B5EF4-FFF2-40B4-BE49-F238E27FC236}">
                <a16:creationId xmlns:a16="http://schemas.microsoft.com/office/drawing/2014/main" id="{C25C0B34-315D-834B-8FFF-601EE82AD28E}"/>
              </a:ext>
            </a:extLst>
          </p:cNvPr>
          <p:cNvPicPr>
            <a:picLocks noChangeAspect="1"/>
          </p:cNvPicPr>
          <p:nvPr/>
        </p:nvPicPr>
        <p:blipFill>
          <a:blip r:embed="rId3"/>
          <a:stretch>
            <a:fillRect/>
          </a:stretch>
        </p:blipFill>
        <p:spPr>
          <a:xfrm>
            <a:off x="360762" y="4612779"/>
            <a:ext cx="1626376" cy="1626376"/>
          </a:xfrm>
          <a:prstGeom prst="rect">
            <a:avLst/>
          </a:prstGeom>
        </p:spPr>
      </p:pic>
      <p:pic>
        <p:nvPicPr>
          <p:cNvPr id="28" name="図 27">
            <a:extLst>
              <a:ext uri="{FF2B5EF4-FFF2-40B4-BE49-F238E27FC236}">
                <a16:creationId xmlns:a16="http://schemas.microsoft.com/office/drawing/2014/main" id="{73867E93-4A3D-AA46-A29B-3B02F20E4435}"/>
              </a:ext>
            </a:extLst>
          </p:cNvPr>
          <p:cNvPicPr>
            <a:picLocks noChangeAspect="1"/>
          </p:cNvPicPr>
          <p:nvPr/>
        </p:nvPicPr>
        <p:blipFill>
          <a:blip r:embed="rId3"/>
          <a:stretch>
            <a:fillRect/>
          </a:stretch>
        </p:blipFill>
        <p:spPr>
          <a:xfrm>
            <a:off x="2628762" y="4612779"/>
            <a:ext cx="1626376" cy="1626376"/>
          </a:xfrm>
          <a:prstGeom prst="rect">
            <a:avLst/>
          </a:prstGeom>
        </p:spPr>
      </p:pic>
      <p:pic>
        <p:nvPicPr>
          <p:cNvPr id="29" name="図 28">
            <a:extLst>
              <a:ext uri="{FF2B5EF4-FFF2-40B4-BE49-F238E27FC236}">
                <a16:creationId xmlns:a16="http://schemas.microsoft.com/office/drawing/2014/main" id="{E6C43372-21FA-6441-BEE0-64DB7BCE3F34}"/>
              </a:ext>
            </a:extLst>
          </p:cNvPr>
          <p:cNvPicPr>
            <a:picLocks noChangeAspect="1"/>
          </p:cNvPicPr>
          <p:nvPr/>
        </p:nvPicPr>
        <p:blipFill>
          <a:blip r:embed="rId3"/>
          <a:stretch>
            <a:fillRect/>
          </a:stretch>
        </p:blipFill>
        <p:spPr>
          <a:xfrm>
            <a:off x="4896762" y="4612779"/>
            <a:ext cx="1626376" cy="1626376"/>
          </a:xfrm>
          <a:prstGeom prst="rect">
            <a:avLst/>
          </a:prstGeom>
        </p:spPr>
      </p:pic>
      <p:pic>
        <p:nvPicPr>
          <p:cNvPr id="30" name="図 29">
            <a:extLst>
              <a:ext uri="{FF2B5EF4-FFF2-40B4-BE49-F238E27FC236}">
                <a16:creationId xmlns:a16="http://schemas.microsoft.com/office/drawing/2014/main" id="{022292F9-1D3A-E847-B3D4-DB3D71A82A87}"/>
              </a:ext>
            </a:extLst>
          </p:cNvPr>
          <p:cNvPicPr>
            <a:picLocks noChangeAspect="1"/>
          </p:cNvPicPr>
          <p:nvPr/>
        </p:nvPicPr>
        <p:blipFill>
          <a:blip r:embed="rId3"/>
          <a:stretch>
            <a:fillRect/>
          </a:stretch>
        </p:blipFill>
        <p:spPr>
          <a:xfrm>
            <a:off x="7159570" y="4612779"/>
            <a:ext cx="1626376" cy="1626376"/>
          </a:xfrm>
          <a:prstGeom prst="rect">
            <a:avLst/>
          </a:prstGeom>
        </p:spPr>
      </p:pic>
      <p:sp>
        <p:nvSpPr>
          <p:cNvPr id="31" name="テキスト ボックス 30">
            <a:extLst>
              <a:ext uri="{FF2B5EF4-FFF2-40B4-BE49-F238E27FC236}">
                <a16:creationId xmlns:a16="http://schemas.microsoft.com/office/drawing/2014/main" id="{BDD3974B-860F-D340-88D3-9546F4031B8C}"/>
              </a:ext>
            </a:extLst>
          </p:cNvPr>
          <p:cNvSpPr txBox="1"/>
          <p:nvPr/>
        </p:nvSpPr>
        <p:spPr>
          <a:xfrm>
            <a:off x="3080202" y="5776"/>
            <a:ext cx="2810385"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Threat Cards (Back)</a:t>
            </a:r>
            <a:endParaRPr lang="ja-JP" altLang="en-US" sz="24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17069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正方形/長方形 23">
            <a:extLst>
              <a:ext uri="{FF2B5EF4-FFF2-40B4-BE49-F238E27FC236}">
                <a16:creationId xmlns:a16="http://schemas.microsoft.com/office/drawing/2014/main" id="{962965F7-140D-C34A-A10A-21E0FCA8AFA1}"/>
              </a:ext>
            </a:extLst>
          </p:cNvPr>
          <p:cNvSpPr/>
          <p:nvPr/>
        </p:nvSpPr>
        <p:spPr>
          <a:xfrm>
            <a:off x="42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B6990807-60C4-994B-83FE-B71088A23F38}"/>
              </a:ext>
            </a:extLst>
          </p:cNvPr>
          <p:cNvSpPr/>
          <p:nvPr/>
        </p:nvSpPr>
        <p:spPr>
          <a:xfrm>
            <a:off x="2310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28" name="正方形/長方形 27">
            <a:extLst>
              <a:ext uri="{FF2B5EF4-FFF2-40B4-BE49-F238E27FC236}">
                <a16:creationId xmlns:a16="http://schemas.microsoft.com/office/drawing/2014/main" id="{A3B6E688-6918-8148-813B-72B30DBF17D5}"/>
              </a:ext>
            </a:extLst>
          </p:cNvPr>
          <p:cNvSpPr/>
          <p:nvPr/>
        </p:nvSpPr>
        <p:spPr>
          <a:xfrm>
            <a:off x="4578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0" name="正方形/長方形 29">
            <a:extLst>
              <a:ext uri="{FF2B5EF4-FFF2-40B4-BE49-F238E27FC236}">
                <a16:creationId xmlns:a16="http://schemas.microsoft.com/office/drawing/2014/main" id="{8C0C4B42-F7F9-3245-BDE8-1881202E1E60}"/>
              </a:ext>
            </a:extLst>
          </p:cNvPr>
          <p:cNvSpPr/>
          <p:nvPr/>
        </p:nvSpPr>
        <p:spPr>
          <a:xfrm>
            <a:off x="6844085"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2" name="正方形/長方形 31">
            <a:extLst>
              <a:ext uri="{FF2B5EF4-FFF2-40B4-BE49-F238E27FC236}">
                <a16:creationId xmlns:a16="http://schemas.microsoft.com/office/drawing/2014/main" id="{34224E40-6127-0448-83D6-5B51FD32C0F0}"/>
              </a:ext>
            </a:extLst>
          </p:cNvPr>
          <p:cNvSpPr/>
          <p:nvPr/>
        </p:nvSpPr>
        <p:spPr>
          <a:xfrm>
            <a:off x="37756"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4" name="正方形/長方形 33">
            <a:extLst>
              <a:ext uri="{FF2B5EF4-FFF2-40B4-BE49-F238E27FC236}">
                <a16:creationId xmlns:a16="http://schemas.microsoft.com/office/drawing/2014/main" id="{01AB10E6-E4A7-1846-B634-8A6D23338606}"/>
              </a:ext>
            </a:extLst>
          </p:cNvPr>
          <p:cNvSpPr/>
          <p:nvPr/>
        </p:nvSpPr>
        <p:spPr>
          <a:xfrm>
            <a:off x="2307512"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6" name="正方形/長方形 35">
            <a:extLst>
              <a:ext uri="{FF2B5EF4-FFF2-40B4-BE49-F238E27FC236}">
                <a16:creationId xmlns:a16="http://schemas.microsoft.com/office/drawing/2014/main" id="{3BF7E2FF-7A63-7C4C-9B60-20B43043CA3E}"/>
              </a:ext>
            </a:extLst>
          </p:cNvPr>
          <p:cNvSpPr/>
          <p:nvPr/>
        </p:nvSpPr>
        <p:spPr>
          <a:xfrm>
            <a:off x="4580020"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2A2D0697-ED74-4F4B-B065-0725374747BE}"/>
              </a:ext>
            </a:extLst>
          </p:cNvPr>
          <p:cNvSpPr/>
          <p:nvPr/>
        </p:nvSpPr>
        <p:spPr>
          <a:xfrm>
            <a:off x="6839577"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ja-JP" sz="1600" b="1" dirty="0">
              <a:solidFill>
                <a:schemeClr val="tx1"/>
              </a:solidFill>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A5689E00-7BD8-7D46-90A4-8B8A99E79DA1}"/>
              </a:ext>
            </a:extLst>
          </p:cNvPr>
          <p:cNvSpPr/>
          <p:nvPr/>
        </p:nvSpPr>
        <p:spPr>
          <a:xfrm>
            <a:off x="167769"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a:extLst>
              <a:ext uri="{FF2B5EF4-FFF2-40B4-BE49-F238E27FC236}">
                <a16:creationId xmlns:a16="http://schemas.microsoft.com/office/drawing/2014/main" id="{70B822A9-2E7E-9541-B2EA-0C42E280390E}"/>
              </a:ext>
            </a:extLst>
          </p:cNvPr>
          <p:cNvSpPr/>
          <p:nvPr/>
        </p:nvSpPr>
        <p:spPr>
          <a:xfrm>
            <a:off x="167769"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a:extLst>
              <a:ext uri="{FF2B5EF4-FFF2-40B4-BE49-F238E27FC236}">
                <a16:creationId xmlns:a16="http://schemas.microsoft.com/office/drawing/2014/main" id="{F9369827-4BC2-E04A-9199-A46372C2603D}"/>
              </a:ext>
            </a:extLst>
          </p:cNvPr>
          <p:cNvSpPr/>
          <p:nvPr/>
        </p:nvSpPr>
        <p:spPr>
          <a:xfrm>
            <a:off x="167769"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a:extLst>
              <a:ext uri="{FF2B5EF4-FFF2-40B4-BE49-F238E27FC236}">
                <a16:creationId xmlns:a16="http://schemas.microsoft.com/office/drawing/2014/main" id="{0BBFBD77-F561-7949-AF22-706C8F5FB240}"/>
              </a:ext>
            </a:extLst>
          </p:cNvPr>
          <p:cNvSpPr/>
          <p:nvPr/>
        </p:nvSpPr>
        <p:spPr>
          <a:xfrm>
            <a:off x="2434174"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a:extLst>
              <a:ext uri="{FF2B5EF4-FFF2-40B4-BE49-F238E27FC236}">
                <a16:creationId xmlns:a16="http://schemas.microsoft.com/office/drawing/2014/main" id="{BFBE0CEC-A069-6946-9A45-75533963035A}"/>
              </a:ext>
            </a:extLst>
          </p:cNvPr>
          <p:cNvSpPr/>
          <p:nvPr/>
        </p:nvSpPr>
        <p:spPr>
          <a:xfrm>
            <a:off x="2434174"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a:extLst>
              <a:ext uri="{FF2B5EF4-FFF2-40B4-BE49-F238E27FC236}">
                <a16:creationId xmlns:a16="http://schemas.microsoft.com/office/drawing/2014/main" id="{B20D9850-158B-574A-BA61-87C0C2975F73}"/>
              </a:ext>
            </a:extLst>
          </p:cNvPr>
          <p:cNvSpPr/>
          <p:nvPr/>
        </p:nvSpPr>
        <p:spPr>
          <a:xfrm>
            <a:off x="2434174"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 40">
            <a:extLst>
              <a:ext uri="{FF2B5EF4-FFF2-40B4-BE49-F238E27FC236}">
                <a16:creationId xmlns:a16="http://schemas.microsoft.com/office/drawing/2014/main" id="{7B08C0D1-9748-D34E-820C-4A9B50D24B54}"/>
              </a:ext>
            </a:extLst>
          </p:cNvPr>
          <p:cNvSpPr/>
          <p:nvPr/>
        </p:nvSpPr>
        <p:spPr>
          <a:xfrm>
            <a:off x="4700455"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角丸四角形 41">
            <a:extLst>
              <a:ext uri="{FF2B5EF4-FFF2-40B4-BE49-F238E27FC236}">
                <a16:creationId xmlns:a16="http://schemas.microsoft.com/office/drawing/2014/main" id="{3A4FFB1A-E959-0A4E-AF68-7A94DDECAA5A}"/>
              </a:ext>
            </a:extLst>
          </p:cNvPr>
          <p:cNvSpPr/>
          <p:nvPr/>
        </p:nvSpPr>
        <p:spPr>
          <a:xfrm>
            <a:off x="4700455"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角丸四角形 42">
            <a:extLst>
              <a:ext uri="{FF2B5EF4-FFF2-40B4-BE49-F238E27FC236}">
                <a16:creationId xmlns:a16="http://schemas.microsoft.com/office/drawing/2014/main" id="{7C66CB6A-2681-174C-ADD9-2D06863E3362}"/>
              </a:ext>
            </a:extLst>
          </p:cNvPr>
          <p:cNvSpPr/>
          <p:nvPr/>
        </p:nvSpPr>
        <p:spPr>
          <a:xfrm>
            <a:off x="4700455"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角丸四角形 43">
            <a:extLst>
              <a:ext uri="{FF2B5EF4-FFF2-40B4-BE49-F238E27FC236}">
                <a16:creationId xmlns:a16="http://schemas.microsoft.com/office/drawing/2014/main" id="{FF1EDB8D-B719-C540-A400-03602E2D8BB2}"/>
              </a:ext>
            </a:extLst>
          </p:cNvPr>
          <p:cNvSpPr/>
          <p:nvPr/>
        </p:nvSpPr>
        <p:spPr>
          <a:xfrm>
            <a:off x="6964520"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a:extLst>
              <a:ext uri="{FF2B5EF4-FFF2-40B4-BE49-F238E27FC236}">
                <a16:creationId xmlns:a16="http://schemas.microsoft.com/office/drawing/2014/main" id="{357FF4E3-A560-9A43-A855-5CA17B900E4C}"/>
              </a:ext>
            </a:extLst>
          </p:cNvPr>
          <p:cNvSpPr/>
          <p:nvPr/>
        </p:nvSpPr>
        <p:spPr>
          <a:xfrm>
            <a:off x="6964520"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a:extLst>
              <a:ext uri="{FF2B5EF4-FFF2-40B4-BE49-F238E27FC236}">
                <a16:creationId xmlns:a16="http://schemas.microsoft.com/office/drawing/2014/main" id="{39F61F98-4B23-5D4C-B076-9EEB870F7800}"/>
              </a:ext>
            </a:extLst>
          </p:cNvPr>
          <p:cNvSpPr/>
          <p:nvPr/>
        </p:nvSpPr>
        <p:spPr>
          <a:xfrm>
            <a:off x="6964520"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角丸四角形 46">
            <a:extLst>
              <a:ext uri="{FF2B5EF4-FFF2-40B4-BE49-F238E27FC236}">
                <a16:creationId xmlns:a16="http://schemas.microsoft.com/office/drawing/2014/main" id="{87FECA2E-8D42-F642-96EC-361ED747F4D4}"/>
              </a:ext>
            </a:extLst>
          </p:cNvPr>
          <p:cNvSpPr/>
          <p:nvPr/>
        </p:nvSpPr>
        <p:spPr>
          <a:xfrm>
            <a:off x="167769" y="3751721"/>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角丸四角形 47">
            <a:extLst>
              <a:ext uri="{FF2B5EF4-FFF2-40B4-BE49-F238E27FC236}">
                <a16:creationId xmlns:a16="http://schemas.microsoft.com/office/drawing/2014/main" id="{E216E43D-5DA9-CD4B-BF44-A547B7970BDC}"/>
              </a:ext>
            </a:extLst>
          </p:cNvPr>
          <p:cNvSpPr/>
          <p:nvPr/>
        </p:nvSpPr>
        <p:spPr>
          <a:xfrm>
            <a:off x="167769" y="4297749"/>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角丸四角形 48">
            <a:extLst>
              <a:ext uri="{FF2B5EF4-FFF2-40B4-BE49-F238E27FC236}">
                <a16:creationId xmlns:a16="http://schemas.microsoft.com/office/drawing/2014/main" id="{0878C039-8CD0-9548-8742-F91901E9B114}"/>
              </a:ext>
            </a:extLst>
          </p:cNvPr>
          <p:cNvSpPr/>
          <p:nvPr/>
        </p:nvSpPr>
        <p:spPr>
          <a:xfrm>
            <a:off x="167769" y="5942410"/>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a:extLst>
              <a:ext uri="{FF2B5EF4-FFF2-40B4-BE49-F238E27FC236}">
                <a16:creationId xmlns:a16="http://schemas.microsoft.com/office/drawing/2014/main" id="{E4414790-7B8E-C84B-AE8A-7E4E08059186}"/>
              </a:ext>
            </a:extLst>
          </p:cNvPr>
          <p:cNvSpPr/>
          <p:nvPr/>
        </p:nvSpPr>
        <p:spPr>
          <a:xfrm>
            <a:off x="2434174" y="3746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a:extLst>
              <a:ext uri="{FF2B5EF4-FFF2-40B4-BE49-F238E27FC236}">
                <a16:creationId xmlns:a16="http://schemas.microsoft.com/office/drawing/2014/main" id="{68DE4FC7-072C-E341-B460-D8237C156D2F}"/>
              </a:ext>
            </a:extLst>
          </p:cNvPr>
          <p:cNvSpPr/>
          <p:nvPr/>
        </p:nvSpPr>
        <p:spPr>
          <a:xfrm>
            <a:off x="2434174" y="4292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角丸四角形 51">
            <a:extLst>
              <a:ext uri="{FF2B5EF4-FFF2-40B4-BE49-F238E27FC236}">
                <a16:creationId xmlns:a16="http://schemas.microsoft.com/office/drawing/2014/main" id="{AEFA00ED-B873-FB46-AE68-FA7A4CF446D6}"/>
              </a:ext>
            </a:extLst>
          </p:cNvPr>
          <p:cNvSpPr/>
          <p:nvPr/>
        </p:nvSpPr>
        <p:spPr>
          <a:xfrm>
            <a:off x="2434174" y="5936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角丸四角形 52">
            <a:extLst>
              <a:ext uri="{FF2B5EF4-FFF2-40B4-BE49-F238E27FC236}">
                <a16:creationId xmlns:a16="http://schemas.microsoft.com/office/drawing/2014/main" id="{6A5959FC-943A-7648-8DD4-1A79995CA632}"/>
              </a:ext>
            </a:extLst>
          </p:cNvPr>
          <p:cNvSpPr/>
          <p:nvPr/>
        </p:nvSpPr>
        <p:spPr>
          <a:xfrm>
            <a:off x="4702174"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角丸四角形 53">
            <a:extLst>
              <a:ext uri="{FF2B5EF4-FFF2-40B4-BE49-F238E27FC236}">
                <a16:creationId xmlns:a16="http://schemas.microsoft.com/office/drawing/2014/main" id="{58DBBF2D-5524-B34C-89C6-29431B1CC813}"/>
              </a:ext>
            </a:extLst>
          </p:cNvPr>
          <p:cNvSpPr/>
          <p:nvPr/>
        </p:nvSpPr>
        <p:spPr>
          <a:xfrm>
            <a:off x="4702174"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a:extLst>
              <a:ext uri="{FF2B5EF4-FFF2-40B4-BE49-F238E27FC236}">
                <a16:creationId xmlns:a16="http://schemas.microsoft.com/office/drawing/2014/main" id="{582981CC-A031-084B-A53E-71B460D31583}"/>
              </a:ext>
            </a:extLst>
          </p:cNvPr>
          <p:cNvSpPr/>
          <p:nvPr/>
        </p:nvSpPr>
        <p:spPr>
          <a:xfrm>
            <a:off x="4702174"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角丸四角形 55">
            <a:extLst>
              <a:ext uri="{FF2B5EF4-FFF2-40B4-BE49-F238E27FC236}">
                <a16:creationId xmlns:a16="http://schemas.microsoft.com/office/drawing/2014/main" id="{7DBC3262-C6E5-D24C-819D-4A749337D8A1}"/>
              </a:ext>
            </a:extLst>
          </p:cNvPr>
          <p:cNvSpPr/>
          <p:nvPr/>
        </p:nvSpPr>
        <p:spPr>
          <a:xfrm>
            <a:off x="6961731"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a:extLst>
              <a:ext uri="{FF2B5EF4-FFF2-40B4-BE49-F238E27FC236}">
                <a16:creationId xmlns:a16="http://schemas.microsoft.com/office/drawing/2014/main" id="{8AB0F30F-BDAF-E64E-9DD7-210BFAB5C121}"/>
              </a:ext>
            </a:extLst>
          </p:cNvPr>
          <p:cNvSpPr/>
          <p:nvPr/>
        </p:nvSpPr>
        <p:spPr>
          <a:xfrm>
            <a:off x="6961731"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a:extLst>
              <a:ext uri="{FF2B5EF4-FFF2-40B4-BE49-F238E27FC236}">
                <a16:creationId xmlns:a16="http://schemas.microsoft.com/office/drawing/2014/main" id="{06FF8EFF-8763-0A41-9D80-5E5E684E61B6}"/>
              </a:ext>
            </a:extLst>
          </p:cNvPr>
          <p:cNvSpPr/>
          <p:nvPr/>
        </p:nvSpPr>
        <p:spPr>
          <a:xfrm>
            <a:off x="6961731"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F445E315-0B3C-3542-A56F-724E50FC2E61}"/>
              </a:ext>
            </a:extLst>
          </p:cNvPr>
          <p:cNvSpPr txBox="1"/>
          <p:nvPr/>
        </p:nvSpPr>
        <p:spPr>
          <a:xfrm>
            <a:off x="3060164" y="5776"/>
            <a:ext cx="2850460"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Threat Cards (Front)</a:t>
            </a:r>
            <a:endParaRPr lang="ja-JP" altLang="en-US" sz="2400" dirty="0">
              <a:latin typeface="MS PGothic" panose="020B0600070205080204" pitchFamily="34" charset="-128"/>
              <a:ea typeface="MS PGothic" panose="020B0600070205080204" pitchFamily="34" charset="-128"/>
            </a:endParaRPr>
          </a:p>
        </p:txBody>
      </p:sp>
      <p:sp>
        <p:nvSpPr>
          <p:cNvPr id="37" name="テキスト ボックス 36">
            <a:extLst>
              <a:ext uri="{FF2B5EF4-FFF2-40B4-BE49-F238E27FC236}">
                <a16:creationId xmlns:a16="http://schemas.microsoft.com/office/drawing/2014/main" id="{F23A9680-A004-A641-BDC9-F20E135CE03E}"/>
              </a:ext>
            </a:extLst>
          </p:cNvPr>
          <p:cNvSpPr txBox="1"/>
          <p:nvPr/>
        </p:nvSpPr>
        <p:spPr>
          <a:xfrm>
            <a:off x="167770" y="578136"/>
            <a:ext cx="2076744"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CAPEC-248</a:t>
            </a:r>
            <a:r>
              <a:rPr lang="ja-JP" altLang="en-US" sz="1050">
                <a:solidFill>
                  <a:srgbClr val="FF0000"/>
                </a:solidFill>
                <a:latin typeface="Helvetica Regular" pitchFamily="2" charset="0"/>
                <a:ea typeface="MS PGothic" charset="-128"/>
                <a:cs typeface="Times New Roman" panose="02020603050405020304" pitchFamily="18" charset="0"/>
              </a:rPr>
              <a:t> </a:t>
            </a:r>
            <a:endParaRPr lang="en-US" altLang="ja-JP" sz="1050" dirty="0">
              <a:solidFill>
                <a:srgbClr val="FF0000"/>
              </a:solidFill>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Command Injection</a:t>
            </a:r>
          </a:p>
        </p:txBody>
      </p:sp>
      <p:sp>
        <p:nvSpPr>
          <p:cNvPr id="39" name="テキスト ボックス 38">
            <a:extLst>
              <a:ext uri="{FF2B5EF4-FFF2-40B4-BE49-F238E27FC236}">
                <a16:creationId xmlns:a16="http://schemas.microsoft.com/office/drawing/2014/main" id="{C3B28762-8E7B-DC46-8A76-CEEA345592C5}"/>
              </a:ext>
            </a:extLst>
          </p:cNvPr>
          <p:cNvSpPr txBox="1"/>
          <p:nvPr/>
        </p:nvSpPr>
        <p:spPr>
          <a:xfrm>
            <a:off x="167770" y="1129414"/>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looking to execute a command of their choosing, injects new items into an existing command thus modifying interpretation away from what was intended. </a:t>
            </a:r>
            <a:endParaRPr lang="ja-JP" altLang="en-US" sz="900">
              <a:latin typeface="Helvetica Regular" pitchFamily="2" charset="0"/>
              <a:ea typeface="MS PGothic" charset="-128"/>
              <a:cs typeface="Times New Roman" panose="02020603050405020304" pitchFamily="18" charset="0"/>
            </a:endParaRPr>
          </a:p>
        </p:txBody>
      </p:sp>
      <p:sp>
        <p:nvSpPr>
          <p:cNvPr id="59" name="テキスト ボックス 58">
            <a:extLst>
              <a:ext uri="{FF2B5EF4-FFF2-40B4-BE49-F238E27FC236}">
                <a16:creationId xmlns:a16="http://schemas.microsoft.com/office/drawing/2014/main" id="{69C4B26A-6822-FB47-9472-2EE00FA55158}"/>
              </a:ext>
            </a:extLst>
          </p:cNvPr>
          <p:cNvSpPr txBox="1"/>
          <p:nvPr/>
        </p:nvSpPr>
        <p:spPr>
          <a:xfrm>
            <a:off x="167769" y="2775572"/>
            <a:ext cx="2076745" cy="6463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SQL Injection</a:t>
            </a:r>
          </a:p>
          <a:p>
            <a:r>
              <a:rPr lang="en-US" altLang="ja-JP" sz="900" dirty="0">
                <a:latin typeface="Helvetica Regular" pitchFamily="2" charset="0"/>
                <a:ea typeface="MS PGothic" charset="-128"/>
                <a:cs typeface="Times New Roman" panose="02020603050405020304" pitchFamily="18" charset="0"/>
              </a:rPr>
              <a:t>OS Command Injection</a:t>
            </a:r>
          </a:p>
          <a:p>
            <a:r>
              <a:rPr lang="en-US" altLang="ja-JP" sz="900" dirty="0">
                <a:latin typeface="Helvetica Regular" pitchFamily="2" charset="0"/>
                <a:ea typeface="MS PGothic" charset="-128"/>
                <a:cs typeface="Times New Roman" panose="02020603050405020304" pitchFamily="18" charset="0"/>
              </a:rPr>
              <a:t>XML Injection</a:t>
            </a:r>
          </a:p>
        </p:txBody>
      </p:sp>
      <p:sp>
        <p:nvSpPr>
          <p:cNvPr id="60" name="テキスト ボックス 59">
            <a:extLst>
              <a:ext uri="{FF2B5EF4-FFF2-40B4-BE49-F238E27FC236}">
                <a16:creationId xmlns:a16="http://schemas.microsoft.com/office/drawing/2014/main" id="{F2273E9D-3117-DA42-A526-07DD4C4EA6A0}"/>
              </a:ext>
            </a:extLst>
          </p:cNvPr>
          <p:cNvSpPr txBox="1"/>
          <p:nvPr/>
        </p:nvSpPr>
        <p:spPr>
          <a:xfrm>
            <a:off x="2450713" y="575473"/>
            <a:ext cx="2076744"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CAPEC-272</a:t>
            </a:r>
            <a:r>
              <a:rPr lang="ja-JP" altLang="en-US" sz="1050">
                <a:solidFill>
                  <a:srgbClr val="FF0000"/>
                </a:solidFill>
                <a:latin typeface="Helvetica Regular" pitchFamily="2" charset="0"/>
                <a:ea typeface="MS PGothic" charset="-128"/>
                <a:cs typeface="Times New Roman" panose="02020603050405020304" pitchFamily="18" charset="0"/>
              </a:rPr>
              <a:t> </a:t>
            </a:r>
            <a:endParaRPr lang="en-US" altLang="ja-JP" sz="1050" dirty="0">
              <a:solidFill>
                <a:srgbClr val="FF0000"/>
              </a:solidFill>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Protocol Manipulation</a:t>
            </a:r>
          </a:p>
        </p:txBody>
      </p:sp>
      <p:sp>
        <p:nvSpPr>
          <p:cNvPr id="61" name="テキスト ボックス 60">
            <a:extLst>
              <a:ext uri="{FF2B5EF4-FFF2-40B4-BE49-F238E27FC236}">
                <a16:creationId xmlns:a16="http://schemas.microsoft.com/office/drawing/2014/main" id="{B48D8B07-704D-6749-90C9-745BC1357280}"/>
              </a:ext>
            </a:extLst>
          </p:cNvPr>
          <p:cNvSpPr txBox="1"/>
          <p:nvPr/>
        </p:nvSpPr>
        <p:spPr>
          <a:xfrm>
            <a:off x="2450713" y="1133731"/>
            <a:ext cx="207674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subverts a communications protocol to perform an attack. This type of attack can allow an adversary to impersonate others, discover sensitive information, control the outcome of a session, or perform other attacks.</a:t>
            </a:r>
            <a:endParaRPr lang="ja-JP" altLang="en-US" sz="900">
              <a:latin typeface="Helvetica Regular" pitchFamily="2" charset="0"/>
              <a:ea typeface="MS PGothic" charset="-128"/>
              <a:cs typeface="Times New Roman" panose="02020603050405020304" pitchFamily="18" charset="0"/>
            </a:endParaRPr>
          </a:p>
        </p:txBody>
      </p:sp>
      <p:sp>
        <p:nvSpPr>
          <p:cNvPr id="62" name="テキスト ボックス 61">
            <a:extLst>
              <a:ext uri="{FF2B5EF4-FFF2-40B4-BE49-F238E27FC236}">
                <a16:creationId xmlns:a16="http://schemas.microsoft.com/office/drawing/2014/main" id="{DDE29E68-BDE5-3240-85E2-20A152E1E679}"/>
              </a:ext>
            </a:extLst>
          </p:cNvPr>
          <p:cNvSpPr txBox="1"/>
          <p:nvPr/>
        </p:nvSpPr>
        <p:spPr>
          <a:xfrm>
            <a:off x="2422792" y="2772909"/>
            <a:ext cx="2175546" cy="369332"/>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HTTP Request Splitting</a:t>
            </a:r>
          </a:p>
        </p:txBody>
      </p:sp>
      <p:sp>
        <p:nvSpPr>
          <p:cNvPr id="63" name="テキスト ボックス 62">
            <a:extLst>
              <a:ext uri="{FF2B5EF4-FFF2-40B4-BE49-F238E27FC236}">
                <a16:creationId xmlns:a16="http://schemas.microsoft.com/office/drawing/2014/main" id="{697B6F67-128D-2449-842F-EFBF54E2A7E0}"/>
              </a:ext>
            </a:extLst>
          </p:cNvPr>
          <p:cNvSpPr txBox="1"/>
          <p:nvPr/>
        </p:nvSpPr>
        <p:spPr>
          <a:xfrm>
            <a:off x="4708183" y="607264"/>
            <a:ext cx="2076744"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CAPEC-410</a:t>
            </a:r>
            <a:r>
              <a:rPr lang="ja-JP" altLang="en-US" sz="1050">
                <a:solidFill>
                  <a:srgbClr val="FF0000"/>
                </a:solidFill>
                <a:latin typeface="Helvetica Regular" pitchFamily="2" charset="0"/>
                <a:ea typeface="MS PGothic" charset="-128"/>
                <a:cs typeface="Times New Roman" panose="02020603050405020304" pitchFamily="18" charset="0"/>
              </a:rPr>
              <a:t> </a:t>
            </a:r>
            <a:endParaRPr lang="en-US" altLang="ja-JP" sz="1050" dirty="0">
              <a:solidFill>
                <a:srgbClr val="FF0000"/>
              </a:solidFill>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Information Elicitation</a:t>
            </a:r>
          </a:p>
        </p:txBody>
      </p:sp>
      <p:sp>
        <p:nvSpPr>
          <p:cNvPr id="64" name="テキスト ボックス 63">
            <a:extLst>
              <a:ext uri="{FF2B5EF4-FFF2-40B4-BE49-F238E27FC236}">
                <a16:creationId xmlns:a16="http://schemas.microsoft.com/office/drawing/2014/main" id="{127F4810-7CF9-9B44-B90B-529A0C34FE97}"/>
              </a:ext>
            </a:extLst>
          </p:cNvPr>
          <p:cNvSpPr txBox="1"/>
          <p:nvPr/>
        </p:nvSpPr>
        <p:spPr>
          <a:xfrm>
            <a:off x="4708183" y="1144582"/>
            <a:ext cx="2076744"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engages an individual using any combination of social engineering methods for the purpose of extracting information.</a:t>
            </a:r>
            <a:endParaRPr lang="ja-JP" altLang="en-US" sz="900">
              <a:latin typeface="Helvetica Regular" pitchFamily="2" charset="0"/>
              <a:ea typeface="MS PGothic" charset="-128"/>
              <a:cs typeface="Times New Roman" panose="02020603050405020304" pitchFamily="18" charset="0"/>
            </a:endParaRPr>
          </a:p>
        </p:txBody>
      </p:sp>
      <p:sp>
        <p:nvSpPr>
          <p:cNvPr id="65" name="テキスト ボックス 64">
            <a:extLst>
              <a:ext uri="{FF2B5EF4-FFF2-40B4-BE49-F238E27FC236}">
                <a16:creationId xmlns:a16="http://schemas.microsoft.com/office/drawing/2014/main" id="{3DC310D0-AE5E-D74B-A60C-63F5560817C2}"/>
              </a:ext>
            </a:extLst>
          </p:cNvPr>
          <p:cNvSpPr txBox="1"/>
          <p:nvPr/>
        </p:nvSpPr>
        <p:spPr>
          <a:xfrm>
            <a:off x="4715162" y="2811680"/>
            <a:ext cx="2069765" cy="369332"/>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Pretexting</a:t>
            </a:r>
          </a:p>
        </p:txBody>
      </p:sp>
      <p:sp>
        <p:nvSpPr>
          <p:cNvPr id="66" name="テキスト ボックス 65">
            <a:extLst>
              <a:ext uri="{FF2B5EF4-FFF2-40B4-BE49-F238E27FC236}">
                <a16:creationId xmlns:a16="http://schemas.microsoft.com/office/drawing/2014/main" id="{3A98DFAF-F08F-DA4B-A535-73AE15722526}"/>
              </a:ext>
            </a:extLst>
          </p:cNvPr>
          <p:cNvSpPr txBox="1"/>
          <p:nvPr/>
        </p:nvSpPr>
        <p:spPr>
          <a:xfrm>
            <a:off x="6990144" y="607264"/>
            <a:ext cx="2076744"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CAPEC-416</a:t>
            </a:r>
          </a:p>
          <a:p>
            <a:r>
              <a:rPr lang="en-US" altLang="ja-JP" sz="1050" dirty="0">
                <a:latin typeface="Helvetica Regular" pitchFamily="2" charset="0"/>
                <a:ea typeface="MS PGothic" charset="-128"/>
                <a:cs typeface="Times New Roman" panose="02020603050405020304" pitchFamily="18" charset="0"/>
              </a:rPr>
              <a:t>Manipulate Human Behavior</a:t>
            </a:r>
          </a:p>
        </p:txBody>
      </p:sp>
      <p:sp>
        <p:nvSpPr>
          <p:cNvPr id="67" name="テキスト ボックス 66">
            <a:extLst>
              <a:ext uri="{FF2B5EF4-FFF2-40B4-BE49-F238E27FC236}">
                <a16:creationId xmlns:a16="http://schemas.microsoft.com/office/drawing/2014/main" id="{F8D0D750-6388-6945-A786-4BEE29476721}"/>
              </a:ext>
            </a:extLst>
          </p:cNvPr>
          <p:cNvSpPr txBox="1"/>
          <p:nvPr/>
        </p:nvSpPr>
        <p:spPr>
          <a:xfrm>
            <a:off x="6990144" y="1158542"/>
            <a:ext cx="207674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exploits inherent human psychological predisposition to influence a targeted individual or group to solicit information or manipulate the target into performing an action that serves the adversary's interests.</a:t>
            </a:r>
            <a:endParaRPr lang="ja-JP" altLang="en-US" sz="900">
              <a:latin typeface="Helvetica Regular" pitchFamily="2" charset="0"/>
              <a:ea typeface="MS PGothic" charset="-128"/>
              <a:cs typeface="Times New Roman" panose="02020603050405020304" pitchFamily="18" charset="0"/>
            </a:endParaRPr>
          </a:p>
        </p:txBody>
      </p:sp>
      <p:sp>
        <p:nvSpPr>
          <p:cNvPr id="68" name="テキスト ボックス 67">
            <a:extLst>
              <a:ext uri="{FF2B5EF4-FFF2-40B4-BE49-F238E27FC236}">
                <a16:creationId xmlns:a16="http://schemas.microsoft.com/office/drawing/2014/main" id="{19345284-8848-484B-91F3-4589CE18BA2E}"/>
              </a:ext>
            </a:extLst>
          </p:cNvPr>
          <p:cNvSpPr txBox="1"/>
          <p:nvPr/>
        </p:nvSpPr>
        <p:spPr>
          <a:xfrm>
            <a:off x="6976183" y="2804700"/>
            <a:ext cx="2175546" cy="6463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Influence Perception</a:t>
            </a:r>
          </a:p>
          <a:p>
            <a:r>
              <a:rPr lang="en-US" altLang="ja-JP" sz="900" dirty="0">
                <a:latin typeface="Helvetica Regular" pitchFamily="2" charset="0"/>
                <a:ea typeface="MS PGothic" charset="-128"/>
                <a:cs typeface="Times New Roman" panose="02020603050405020304" pitchFamily="18" charset="0"/>
              </a:rPr>
              <a:t>Influence via Incentives</a:t>
            </a:r>
          </a:p>
          <a:p>
            <a:r>
              <a:rPr lang="en-US" altLang="ja-JP" sz="900" dirty="0">
                <a:latin typeface="Helvetica Regular" pitchFamily="2" charset="0"/>
                <a:ea typeface="MS PGothic" charset="-128"/>
                <a:cs typeface="Times New Roman" panose="02020603050405020304" pitchFamily="18" charset="0"/>
              </a:rPr>
              <a:t>Target Influence via Framing</a:t>
            </a:r>
          </a:p>
        </p:txBody>
      </p:sp>
      <p:sp>
        <p:nvSpPr>
          <p:cNvPr id="69" name="テキスト ボックス 68">
            <a:extLst>
              <a:ext uri="{FF2B5EF4-FFF2-40B4-BE49-F238E27FC236}">
                <a16:creationId xmlns:a16="http://schemas.microsoft.com/office/drawing/2014/main" id="{3372BF45-AFA3-0640-BD45-92C28F3D31EA}"/>
              </a:ext>
            </a:extLst>
          </p:cNvPr>
          <p:cNvSpPr txBox="1"/>
          <p:nvPr/>
        </p:nvSpPr>
        <p:spPr>
          <a:xfrm>
            <a:off x="167770" y="3727039"/>
            <a:ext cx="2076744"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CAPEC-438</a:t>
            </a:r>
            <a:r>
              <a:rPr lang="ja-JP" altLang="en-US" sz="1050">
                <a:latin typeface="Helvetica Regular" pitchFamily="2" charset="0"/>
                <a:ea typeface="MS PGothic" charset="-128"/>
                <a:cs typeface="Times New Roman" panose="02020603050405020304" pitchFamily="18" charset="0"/>
              </a:rPr>
              <a:t> </a:t>
            </a:r>
            <a:r>
              <a:rPr lang="en-US" altLang="ja-JP" sz="1050" dirty="0">
                <a:latin typeface="Helvetica Regular" pitchFamily="2" charset="0"/>
                <a:ea typeface="MS PGothic" charset="-128"/>
                <a:cs typeface="Times New Roman" panose="02020603050405020304" pitchFamily="18" charset="0"/>
              </a:rPr>
              <a:t>Modification During Manufacture</a:t>
            </a:r>
          </a:p>
        </p:txBody>
      </p:sp>
      <p:sp>
        <p:nvSpPr>
          <p:cNvPr id="70" name="テキスト ボックス 69">
            <a:extLst>
              <a:ext uri="{FF2B5EF4-FFF2-40B4-BE49-F238E27FC236}">
                <a16:creationId xmlns:a16="http://schemas.microsoft.com/office/drawing/2014/main" id="{ADED0AF3-0C4F-0C4E-9354-B00D377A7047}"/>
              </a:ext>
            </a:extLst>
          </p:cNvPr>
          <p:cNvSpPr txBox="1"/>
          <p:nvPr/>
        </p:nvSpPr>
        <p:spPr>
          <a:xfrm>
            <a:off x="167770" y="4264357"/>
            <a:ext cx="207674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attacker modifies a technology, product, or component during a stage in its manufacture for the purpose of carrying out an attack against some entity involved in the supply chain lifecycle. </a:t>
            </a:r>
            <a:endParaRPr lang="ja-JP" altLang="en-US" sz="900">
              <a:latin typeface="Helvetica Regular" pitchFamily="2" charset="0"/>
              <a:ea typeface="MS PGothic" charset="-128"/>
              <a:cs typeface="Times New Roman" panose="02020603050405020304" pitchFamily="18" charset="0"/>
            </a:endParaRPr>
          </a:p>
        </p:txBody>
      </p:sp>
      <p:sp>
        <p:nvSpPr>
          <p:cNvPr id="71" name="テキスト ボックス 70">
            <a:extLst>
              <a:ext uri="{FF2B5EF4-FFF2-40B4-BE49-F238E27FC236}">
                <a16:creationId xmlns:a16="http://schemas.microsoft.com/office/drawing/2014/main" id="{A3FDC312-5DF2-8147-920B-306C25C0039E}"/>
              </a:ext>
            </a:extLst>
          </p:cNvPr>
          <p:cNvSpPr txBox="1"/>
          <p:nvPr/>
        </p:nvSpPr>
        <p:spPr>
          <a:xfrm>
            <a:off x="181729" y="5924475"/>
            <a:ext cx="1931253" cy="5078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Design Alteration</a:t>
            </a:r>
          </a:p>
          <a:p>
            <a:r>
              <a:rPr lang="en-US" altLang="ja-JP" sz="900" dirty="0">
                <a:latin typeface="Helvetica Regular" pitchFamily="2" charset="0"/>
                <a:ea typeface="MS PGothic" charset="-128"/>
                <a:cs typeface="Times New Roman" panose="02020603050405020304" pitchFamily="18" charset="0"/>
              </a:rPr>
              <a:t>Development Alteration</a:t>
            </a:r>
          </a:p>
        </p:txBody>
      </p:sp>
      <p:sp>
        <p:nvSpPr>
          <p:cNvPr id="72" name="テキスト ボックス 71">
            <a:extLst>
              <a:ext uri="{FF2B5EF4-FFF2-40B4-BE49-F238E27FC236}">
                <a16:creationId xmlns:a16="http://schemas.microsoft.com/office/drawing/2014/main" id="{69D71B56-303E-DD42-B764-342ACF7D1161}"/>
              </a:ext>
            </a:extLst>
          </p:cNvPr>
          <p:cNvSpPr txBox="1"/>
          <p:nvPr/>
        </p:nvSpPr>
        <p:spPr>
          <a:xfrm>
            <a:off x="2449729" y="3726109"/>
            <a:ext cx="2076744"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CAPEC-439</a:t>
            </a:r>
            <a:r>
              <a:rPr lang="ja-JP" altLang="en-US" sz="1050">
                <a:latin typeface="Helvetica Regular" pitchFamily="2" charset="0"/>
                <a:ea typeface="MS PGothic" charset="-128"/>
                <a:cs typeface="Times New Roman" panose="02020603050405020304" pitchFamily="18" charset="0"/>
              </a:rPr>
              <a:t> </a:t>
            </a:r>
            <a:r>
              <a:rPr lang="en-US" altLang="ja-JP" sz="1050" dirty="0">
                <a:latin typeface="Helvetica Regular" pitchFamily="2" charset="0"/>
                <a:ea typeface="MS PGothic" charset="-128"/>
                <a:cs typeface="Times New Roman" panose="02020603050405020304" pitchFamily="18" charset="0"/>
              </a:rPr>
              <a:t>Manipulation During Distribution</a:t>
            </a:r>
          </a:p>
        </p:txBody>
      </p:sp>
      <p:sp>
        <p:nvSpPr>
          <p:cNvPr id="73" name="テキスト ボックス 72">
            <a:extLst>
              <a:ext uri="{FF2B5EF4-FFF2-40B4-BE49-F238E27FC236}">
                <a16:creationId xmlns:a16="http://schemas.microsoft.com/office/drawing/2014/main" id="{EAF6B987-9C2D-9B42-B4EA-39842D97B456}"/>
              </a:ext>
            </a:extLst>
          </p:cNvPr>
          <p:cNvSpPr txBox="1"/>
          <p:nvPr/>
        </p:nvSpPr>
        <p:spPr>
          <a:xfrm>
            <a:off x="2449729" y="4284367"/>
            <a:ext cx="2076744"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attacker undermines the integrity of a product, software, or technology at some stage of the distribution channel.</a:t>
            </a:r>
            <a:endParaRPr lang="ja-JP" altLang="en-US" sz="900">
              <a:latin typeface="Helvetica Regular" pitchFamily="2" charset="0"/>
              <a:ea typeface="MS PGothic" charset="-128"/>
              <a:cs typeface="Times New Roman" panose="02020603050405020304" pitchFamily="18" charset="0"/>
            </a:endParaRPr>
          </a:p>
        </p:txBody>
      </p:sp>
      <p:sp>
        <p:nvSpPr>
          <p:cNvPr id="74" name="テキスト ボックス 73">
            <a:extLst>
              <a:ext uri="{FF2B5EF4-FFF2-40B4-BE49-F238E27FC236}">
                <a16:creationId xmlns:a16="http://schemas.microsoft.com/office/drawing/2014/main" id="{55EA5843-1DD3-974B-AEA3-F80BA56F10A5}"/>
              </a:ext>
            </a:extLst>
          </p:cNvPr>
          <p:cNvSpPr txBox="1"/>
          <p:nvPr/>
        </p:nvSpPr>
        <p:spPr>
          <a:xfrm>
            <a:off x="2477648" y="5923545"/>
            <a:ext cx="2076745" cy="6463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Malicious Hardware Component Replacement</a:t>
            </a:r>
          </a:p>
          <a:p>
            <a:r>
              <a:rPr lang="en-US" altLang="ja-JP" sz="900" dirty="0">
                <a:latin typeface="Helvetica Regular" pitchFamily="2" charset="0"/>
                <a:ea typeface="MS PGothic" charset="-128"/>
                <a:cs typeface="Times New Roman" panose="02020603050405020304" pitchFamily="18" charset="0"/>
              </a:rPr>
              <a:t>Malicious Software Implanted</a:t>
            </a:r>
          </a:p>
        </p:txBody>
      </p:sp>
      <p:sp>
        <p:nvSpPr>
          <p:cNvPr id="75" name="テキスト ボックス 74">
            <a:extLst>
              <a:ext uri="{FF2B5EF4-FFF2-40B4-BE49-F238E27FC236}">
                <a16:creationId xmlns:a16="http://schemas.microsoft.com/office/drawing/2014/main" id="{A8F3CE2E-AE4C-3F41-B9CE-4A47D9CD456D}"/>
              </a:ext>
            </a:extLst>
          </p:cNvPr>
          <p:cNvSpPr txBox="1"/>
          <p:nvPr/>
        </p:nvSpPr>
        <p:spPr>
          <a:xfrm>
            <a:off x="4737206" y="3775264"/>
            <a:ext cx="2076744"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CAPEC-440</a:t>
            </a:r>
            <a:r>
              <a:rPr lang="ja-JP" altLang="en-US" sz="1050">
                <a:solidFill>
                  <a:srgbClr val="FF0000"/>
                </a:solidFill>
                <a:latin typeface="Helvetica Regular" pitchFamily="2" charset="0"/>
                <a:ea typeface="MS PGothic" charset="-128"/>
                <a:cs typeface="Times New Roman" panose="02020603050405020304" pitchFamily="18" charset="0"/>
              </a:rPr>
              <a:t> </a:t>
            </a:r>
            <a:endParaRPr lang="en-US" altLang="ja-JP" sz="1050" dirty="0">
              <a:solidFill>
                <a:srgbClr val="FF0000"/>
              </a:solidFill>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Hardware Integrity Attack</a:t>
            </a:r>
            <a:endParaRPr lang="ja-JP" altLang="en-US" sz="1050" dirty="0">
              <a:solidFill>
                <a:srgbClr val="7030A0"/>
              </a:solidFill>
              <a:latin typeface="Helvetica Regular" pitchFamily="2" charset="0"/>
              <a:ea typeface="MS PGothic" charset="-128"/>
              <a:cs typeface="Times New Roman" panose="02020603050405020304" pitchFamily="18" charset="0"/>
            </a:endParaRPr>
          </a:p>
        </p:txBody>
      </p:sp>
      <p:sp>
        <p:nvSpPr>
          <p:cNvPr id="76" name="テキスト ボックス 75">
            <a:extLst>
              <a:ext uri="{FF2B5EF4-FFF2-40B4-BE49-F238E27FC236}">
                <a16:creationId xmlns:a16="http://schemas.microsoft.com/office/drawing/2014/main" id="{A61C040D-D059-5B4D-88A3-5D9D2C12FB92}"/>
              </a:ext>
            </a:extLst>
          </p:cNvPr>
          <p:cNvSpPr txBox="1"/>
          <p:nvPr/>
        </p:nvSpPr>
        <p:spPr>
          <a:xfrm>
            <a:off x="4709286" y="4333522"/>
            <a:ext cx="207674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exploits a weakness in the system maintenance process and causes a change to be made to a technology, product, component, or sub-component during its deployed use at the victim location for the purpose of carrying out an attack.</a:t>
            </a:r>
            <a:endParaRPr lang="ja-JP" altLang="en-US" sz="900">
              <a:latin typeface="Helvetica Regular" pitchFamily="2" charset="0"/>
              <a:ea typeface="MS PGothic" charset="-128"/>
              <a:cs typeface="Times New Roman" panose="02020603050405020304" pitchFamily="18" charset="0"/>
            </a:endParaRPr>
          </a:p>
        </p:txBody>
      </p:sp>
      <p:sp>
        <p:nvSpPr>
          <p:cNvPr id="77" name="テキスト ボックス 76">
            <a:extLst>
              <a:ext uri="{FF2B5EF4-FFF2-40B4-BE49-F238E27FC236}">
                <a16:creationId xmlns:a16="http://schemas.microsoft.com/office/drawing/2014/main" id="{6F015CA8-19E4-B343-8D75-9EBD77B5B8A3}"/>
              </a:ext>
            </a:extLst>
          </p:cNvPr>
          <p:cNvSpPr txBox="1"/>
          <p:nvPr/>
        </p:nvSpPr>
        <p:spPr>
          <a:xfrm>
            <a:off x="4709285" y="6000620"/>
            <a:ext cx="2076745" cy="5078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Hacking Hardware</a:t>
            </a:r>
          </a:p>
          <a:p>
            <a:r>
              <a:rPr lang="en-US" altLang="ja-JP" sz="900" dirty="0">
                <a:latin typeface="Helvetica Regular" pitchFamily="2" charset="0"/>
                <a:ea typeface="MS PGothic" charset="-128"/>
                <a:cs typeface="Times New Roman" panose="02020603050405020304" pitchFamily="18" charset="0"/>
              </a:rPr>
              <a:t>Malicious Hardware Update</a:t>
            </a:r>
          </a:p>
        </p:txBody>
      </p:sp>
      <p:sp>
        <p:nvSpPr>
          <p:cNvPr id="78" name="テキスト ボックス 77">
            <a:extLst>
              <a:ext uri="{FF2B5EF4-FFF2-40B4-BE49-F238E27FC236}">
                <a16:creationId xmlns:a16="http://schemas.microsoft.com/office/drawing/2014/main" id="{DF2D9009-A17B-EB42-BE46-D5FDF8387562}"/>
              </a:ext>
            </a:extLst>
          </p:cNvPr>
          <p:cNvSpPr txBox="1"/>
          <p:nvPr/>
        </p:nvSpPr>
        <p:spPr>
          <a:xfrm>
            <a:off x="7004564" y="3751721"/>
            <a:ext cx="2076744"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CAPEC-441</a:t>
            </a:r>
            <a:r>
              <a:rPr lang="ja-JP" altLang="en-US" sz="1050">
                <a:solidFill>
                  <a:srgbClr val="FF0000"/>
                </a:solidFill>
                <a:latin typeface="Helvetica Regular" pitchFamily="2" charset="0"/>
                <a:ea typeface="MS PGothic" charset="-128"/>
                <a:cs typeface="Times New Roman" panose="02020603050405020304" pitchFamily="18" charset="0"/>
              </a:rPr>
              <a:t> </a:t>
            </a:r>
            <a:endParaRPr lang="en-US" altLang="ja-JP" sz="1050" dirty="0">
              <a:solidFill>
                <a:srgbClr val="FF0000"/>
              </a:solidFill>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Malicious Logic Insertion</a:t>
            </a:r>
          </a:p>
        </p:txBody>
      </p:sp>
      <p:sp>
        <p:nvSpPr>
          <p:cNvPr id="79" name="テキスト ボックス 78">
            <a:extLst>
              <a:ext uri="{FF2B5EF4-FFF2-40B4-BE49-F238E27FC236}">
                <a16:creationId xmlns:a16="http://schemas.microsoft.com/office/drawing/2014/main" id="{2E74D718-87D1-6A48-B16E-581C83EDA659}"/>
              </a:ext>
            </a:extLst>
          </p:cNvPr>
          <p:cNvSpPr txBox="1"/>
          <p:nvPr/>
        </p:nvSpPr>
        <p:spPr>
          <a:xfrm>
            <a:off x="7004564" y="4316959"/>
            <a:ext cx="207674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installs or adds malicious logic (also known as malware) into a seemingly benign component of a fielded system. This logic is often hidden from the user of the system and works behind the scenes to achieve negative impacts. </a:t>
            </a:r>
            <a:endParaRPr lang="ja-JP" altLang="en-US" sz="900">
              <a:latin typeface="Helvetica Regular" pitchFamily="2" charset="0"/>
              <a:ea typeface="MS PGothic" charset="-128"/>
              <a:cs typeface="Times New Roman" panose="02020603050405020304" pitchFamily="18" charset="0"/>
            </a:endParaRPr>
          </a:p>
        </p:txBody>
      </p:sp>
      <p:sp>
        <p:nvSpPr>
          <p:cNvPr id="80" name="テキスト ボックス 79">
            <a:extLst>
              <a:ext uri="{FF2B5EF4-FFF2-40B4-BE49-F238E27FC236}">
                <a16:creationId xmlns:a16="http://schemas.microsoft.com/office/drawing/2014/main" id="{A70BB625-1AF6-AE4C-82E6-26F4DBAC1107}"/>
              </a:ext>
            </a:extLst>
          </p:cNvPr>
          <p:cNvSpPr txBox="1"/>
          <p:nvPr/>
        </p:nvSpPr>
        <p:spPr>
          <a:xfrm>
            <a:off x="6969663" y="5949157"/>
            <a:ext cx="2175546" cy="5078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Malicious Logic Inserted Into Product Software by Authorized Developer</a:t>
            </a:r>
          </a:p>
        </p:txBody>
      </p:sp>
    </p:spTree>
    <p:extLst>
      <p:ext uri="{BB962C8B-B14F-4D97-AF65-F5344CB8AC3E}">
        <p14:creationId xmlns:p14="http://schemas.microsoft.com/office/powerpoint/2010/main" val="2729453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a:extLst>
              <a:ext uri="{FF2B5EF4-FFF2-40B4-BE49-F238E27FC236}">
                <a16:creationId xmlns:a16="http://schemas.microsoft.com/office/drawing/2014/main" id="{F2CE9C64-5C2F-8B45-8C65-A76B1EA4E92E}"/>
              </a:ext>
            </a:extLst>
          </p:cNvPr>
          <p:cNvSpPr/>
          <p:nvPr/>
        </p:nvSpPr>
        <p:spPr>
          <a:xfrm>
            <a:off x="39950" y="494327"/>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77" name="正方形/長方形 76">
            <a:extLst>
              <a:ext uri="{FF2B5EF4-FFF2-40B4-BE49-F238E27FC236}">
                <a16:creationId xmlns:a16="http://schemas.microsoft.com/office/drawing/2014/main" id="{6A3CFE5C-6B83-F942-8AFB-1973B4820E1B}"/>
              </a:ext>
            </a:extLst>
          </p:cNvPr>
          <p:cNvSpPr/>
          <p:nvPr/>
        </p:nvSpPr>
        <p:spPr>
          <a:xfrm>
            <a:off x="2308815" y="490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79" name="正方形/長方形 78">
            <a:extLst>
              <a:ext uri="{FF2B5EF4-FFF2-40B4-BE49-F238E27FC236}">
                <a16:creationId xmlns:a16="http://schemas.microsoft.com/office/drawing/2014/main" id="{ED023072-61C2-8B4A-B5C4-4571D32DF81F}"/>
              </a:ext>
            </a:extLst>
          </p:cNvPr>
          <p:cNvSpPr/>
          <p:nvPr/>
        </p:nvSpPr>
        <p:spPr>
          <a:xfrm>
            <a:off x="4580896" y="492112"/>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81" name="正方形/長方形 80">
            <a:extLst>
              <a:ext uri="{FF2B5EF4-FFF2-40B4-BE49-F238E27FC236}">
                <a16:creationId xmlns:a16="http://schemas.microsoft.com/office/drawing/2014/main" id="{2C4AE251-71C6-0641-B60D-C61E2B255B68}"/>
              </a:ext>
            </a:extLst>
          </p:cNvPr>
          <p:cNvSpPr/>
          <p:nvPr/>
        </p:nvSpPr>
        <p:spPr>
          <a:xfrm>
            <a:off x="6833812" y="49204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pic>
        <p:nvPicPr>
          <p:cNvPr id="19" name="図 18">
            <a:extLst>
              <a:ext uri="{FF2B5EF4-FFF2-40B4-BE49-F238E27FC236}">
                <a16:creationId xmlns:a16="http://schemas.microsoft.com/office/drawing/2014/main" id="{DC7E7AD3-8F5E-EF40-89F9-0227FB7B07F4}"/>
              </a:ext>
            </a:extLst>
          </p:cNvPr>
          <p:cNvPicPr>
            <a:picLocks noChangeAspect="1"/>
          </p:cNvPicPr>
          <p:nvPr/>
        </p:nvPicPr>
        <p:blipFill>
          <a:blip r:embed="rId3"/>
          <a:stretch>
            <a:fillRect/>
          </a:stretch>
        </p:blipFill>
        <p:spPr>
          <a:xfrm>
            <a:off x="360762" y="1448805"/>
            <a:ext cx="1626376" cy="1626376"/>
          </a:xfrm>
          <a:prstGeom prst="rect">
            <a:avLst/>
          </a:prstGeom>
        </p:spPr>
      </p:pic>
      <p:pic>
        <p:nvPicPr>
          <p:cNvPr id="20" name="図 19">
            <a:extLst>
              <a:ext uri="{FF2B5EF4-FFF2-40B4-BE49-F238E27FC236}">
                <a16:creationId xmlns:a16="http://schemas.microsoft.com/office/drawing/2014/main" id="{429DB8C6-ACD4-5D41-8878-08D4C6D29187}"/>
              </a:ext>
            </a:extLst>
          </p:cNvPr>
          <p:cNvPicPr>
            <a:picLocks noChangeAspect="1"/>
          </p:cNvPicPr>
          <p:nvPr/>
        </p:nvPicPr>
        <p:blipFill>
          <a:blip r:embed="rId3"/>
          <a:stretch>
            <a:fillRect/>
          </a:stretch>
        </p:blipFill>
        <p:spPr>
          <a:xfrm>
            <a:off x="2628762" y="1448805"/>
            <a:ext cx="1626376" cy="1626376"/>
          </a:xfrm>
          <a:prstGeom prst="rect">
            <a:avLst/>
          </a:prstGeom>
        </p:spPr>
      </p:pic>
      <p:pic>
        <p:nvPicPr>
          <p:cNvPr id="21" name="図 20">
            <a:extLst>
              <a:ext uri="{FF2B5EF4-FFF2-40B4-BE49-F238E27FC236}">
                <a16:creationId xmlns:a16="http://schemas.microsoft.com/office/drawing/2014/main" id="{3B8214A8-D3F8-8C47-BAB7-CC89B18B0C7B}"/>
              </a:ext>
            </a:extLst>
          </p:cNvPr>
          <p:cNvPicPr>
            <a:picLocks noChangeAspect="1"/>
          </p:cNvPicPr>
          <p:nvPr/>
        </p:nvPicPr>
        <p:blipFill>
          <a:blip r:embed="rId3"/>
          <a:stretch>
            <a:fillRect/>
          </a:stretch>
        </p:blipFill>
        <p:spPr>
          <a:xfrm>
            <a:off x="4896762" y="1448805"/>
            <a:ext cx="1626376" cy="1626376"/>
          </a:xfrm>
          <a:prstGeom prst="rect">
            <a:avLst/>
          </a:prstGeom>
        </p:spPr>
      </p:pic>
      <p:pic>
        <p:nvPicPr>
          <p:cNvPr id="22" name="図 21">
            <a:extLst>
              <a:ext uri="{FF2B5EF4-FFF2-40B4-BE49-F238E27FC236}">
                <a16:creationId xmlns:a16="http://schemas.microsoft.com/office/drawing/2014/main" id="{7F093EBF-FF68-5A46-8B42-909399974C79}"/>
              </a:ext>
            </a:extLst>
          </p:cNvPr>
          <p:cNvPicPr>
            <a:picLocks noChangeAspect="1"/>
          </p:cNvPicPr>
          <p:nvPr/>
        </p:nvPicPr>
        <p:blipFill>
          <a:blip r:embed="rId3"/>
          <a:stretch>
            <a:fillRect/>
          </a:stretch>
        </p:blipFill>
        <p:spPr>
          <a:xfrm>
            <a:off x="7159570" y="1448805"/>
            <a:ext cx="1626376" cy="1626376"/>
          </a:xfrm>
          <a:prstGeom prst="rect">
            <a:avLst/>
          </a:prstGeom>
        </p:spPr>
      </p:pic>
      <p:sp>
        <p:nvSpPr>
          <p:cNvPr id="23" name="正方形/長方形 22">
            <a:extLst>
              <a:ext uri="{FF2B5EF4-FFF2-40B4-BE49-F238E27FC236}">
                <a16:creationId xmlns:a16="http://schemas.microsoft.com/office/drawing/2014/main" id="{7111059C-9239-F549-9EF6-213F45319F30}"/>
              </a:ext>
            </a:extLst>
          </p:cNvPr>
          <p:cNvSpPr/>
          <p:nvPr/>
        </p:nvSpPr>
        <p:spPr>
          <a:xfrm>
            <a:off x="39950" y="3658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24" name="正方形/長方形 23">
            <a:extLst>
              <a:ext uri="{FF2B5EF4-FFF2-40B4-BE49-F238E27FC236}">
                <a16:creationId xmlns:a16="http://schemas.microsoft.com/office/drawing/2014/main" id="{7DD07C0C-3D2D-F346-B1BC-A610595B29D0}"/>
              </a:ext>
            </a:extLst>
          </p:cNvPr>
          <p:cNvSpPr/>
          <p:nvPr/>
        </p:nvSpPr>
        <p:spPr>
          <a:xfrm>
            <a:off x="2308815" y="365427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25" name="正方形/長方形 24">
            <a:extLst>
              <a:ext uri="{FF2B5EF4-FFF2-40B4-BE49-F238E27FC236}">
                <a16:creationId xmlns:a16="http://schemas.microsoft.com/office/drawing/2014/main" id="{04C9FAD3-8FA4-F147-9B4A-E6A5E29E23EC}"/>
              </a:ext>
            </a:extLst>
          </p:cNvPr>
          <p:cNvSpPr/>
          <p:nvPr/>
        </p:nvSpPr>
        <p:spPr>
          <a:xfrm>
            <a:off x="4580896" y="3656086"/>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26" name="正方形/長方形 25">
            <a:extLst>
              <a:ext uri="{FF2B5EF4-FFF2-40B4-BE49-F238E27FC236}">
                <a16:creationId xmlns:a16="http://schemas.microsoft.com/office/drawing/2014/main" id="{643BF6EB-B266-2648-9CCB-C65F63E80EFA}"/>
              </a:ext>
            </a:extLst>
          </p:cNvPr>
          <p:cNvSpPr/>
          <p:nvPr/>
        </p:nvSpPr>
        <p:spPr>
          <a:xfrm>
            <a:off x="6833812" y="365601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pic>
        <p:nvPicPr>
          <p:cNvPr id="27" name="図 26">
            <a:extLst>
              <a:ext uri="{FF2B5EF4-FFF2-40B4-BE49-F238E27FC236}">
                <a16:creationId xmlns:a16="http://schemas.microsoft.com/office/drawing/2014/main" id="{C25C0B34-315D-834B-8FFF-601EE82AD28E}"/>
              </a:ext>
            </a:extLst>
          </p:cNvPr>
          <p:cNvPicPr>
            <a:picLocks noChangeAspect="1"/>
          </p:cNvPicPr>
          <p:nvPr/>
        </p:nvPicPr>
        <p:blipFill>
          <a:blip r:embed="rId3"/>
          <a:stretch>
            <a:fillRect/>
          </a:stretch>
        </p:blipFill>
        <p:spPr>
          <a:xfrm>
            <a:off x="360762" y="4612779"/>
            <a:ext cx="1626376" cy="1626376"/>
          </a:xfrm>
          <a:prstGeom prst="rect">
            <a:avLst/>
          </a:prstGeom>
        </p:spPr>
      </p:pic>
      <p:pic>
        <p:nvPicPr>
          <p:cNvPr id="28" name="図 27">
            <a:extLst>
              <a:ext uri="{FF2B5EF4-FFF2-40B4-BE49-F238E27FC236}">
                <a16:creationId xmlns:a16="http://schemas.microsoft.com/office/drawing/2014/main" id="{73867E93-4A3D-AA46-A29B-3B02F20E4435}"/>
              </a:ext>
            </a:extLst>
          </p:cNvPr>
          <p:cNvPicPr>
            <a:picLocks noChangeAspect="1"/>
          </p:cNvPicPr>
          <p:nvPr/>
        </p:nvPicPr>
        <p:blipFill>
          <a:blip r:embed="rId3"/>
          <a:stretch>
            <a:fillRect/>
          </a:stretch>
        </p:blipFill>
        <p:spPr>
          <a:xfrm>
            <a:off x="2628762" y="4612779"/>
            <a:ext cx="1626376" cy="1626376"/>
          </a:xfrm>
          <a:prstGeom prst="rect">
            <a:avLst/>
          </a:prstGeom>
        </p:spPr>
      </p:pic>
      <p:pic>
        <p:nvPicPr>
          <p:cNvPr id="29" name="図 28">
            <a:extLst>
              <a:ext uri="{FF2B5EF4-FFF2-40B4-BE49-F238E27FC236}">
                <a16:creationId xmlns:a16="http://schemas.microsoft.com/office/drawing/2014/main" id="{E6C43372-21FA-6441-BEE0-64DB7BCE3F34}"/>
              </a:ext>
            </a:extLst>
          </p:cNvPr>
          <p:cNvPicPr>
            <a:picLocks noChangeAspect="1"/>
          </p:cNvPicPr>
          <p:nvPr/>
        </p:nvPicPr>
        <p:blipFill>
          <a:blip r:embed="rId3"/>
          <a:stretch>
            <a:fillRect/>
          </a:stretch>
        </p:blipFill>
        <p:spPr>
          <a:xfrm>
            <a:off x="4896762" y="4612779"/>
            <a:ext cx="1626376" cy="1626376"/>
          </a:xfrm>
          <a:prstGeom prst="rect">
            <a:avLst/>
          </a:prstGeom>
        </p:spPr>
      </p:pic>
      <p:pic>
        <p:nvPicPr>
          <p:cNvPr id="30" name="図 29">
            <a:extLst>
              <a:ext uri="{FF2B5EF4-FFF2-40B4-BE49-F238E27FC236}">
                <a16:creationId xmlns:a16="http://schemas.microsoft.com/office/drawing/2014/main" id="{022292F9-1D3A-E847-B3D4-DB3D71A82A87}"/>
              </a:ext>
            </a:extLst>
          </p:cNvPr>
          <p:cNvPicPr>
            <a:picLocks noChangeAspect="1"/>
          </p:cNvPicPr>
          <p:nvPr/>
        </p:nvPicPr>
        <p:blipFill>
          <a:blip r:embed="rId3"/>
          <a:stretch>
            <a:fillRect/>
          </a:stretch>
        </p:blipFill>
        <p:spPr>
          <a:xfrm>
            <a:off x="7159570" y="4612779"/>
            <a:ext cx="1626376" cy="1626376"/>
          </a:xfrm>
          <a:prstGeom prst="rect">
            <a:avLst/>
          </a:prstGeom>
        </p:spPr>
      </p:pic>
      <p:sp>
        <p:nvSpPr>
          <p:cNvPr id="31" name="テキスト ボックス 30">
            <a:extLst>
              <a:ext uri="{FF2B5EF4-FFF2-40B4-BE49-F238E27FC236}">
                <a16:creationId xmlns:a16="http://schemas.microsoft.com/office/drawing/2014/main" id="{BDD3974B-860F-D340-88D3-9546F4031B8C}"/>
              </a:ext>
            </a:extLst>
          </p:cNvPr>
          <p:cNvSpPr txBox="1"/>
          <p:nvPr/>
        </p:nvSpPr>
        <p:spPr>
          <a:xfrm>
            <a:off x="3080202" y="5776"/>
            <a:ext cx="2810385"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Threat Cards (Back)</a:t>
            </a:r>
            <a:endParaRPr lang="ja-JP" altLang="en-US" sz="24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75231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正方形/長方形 23">
            <a:extLst>
              <a:ext uri="{FF2B5EF4-FFF2-40B4-BE49-F238E27FC236}">
                <a16:creationId xmlns:a16="http://schemas.microsoft.com/office/drawing/2014/main" id="{962965F7-140D-C34A-A10A-21E0FCA8AFA1}"/>
              </a:ext>
            </a:extLst>
          </p:cNvPr>
          <p:cNvSpPr/>
          <p:nvPr/>
        </p:nvSpPr>
        <p:spPr>
          <a:xfrm>
            <a:off x="42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B6990807-60C4-994B-83FE-B71088A23F38}"/>
              </a:ext>
            </a:extLst>
          </p:cNvPr>
          <p:cNvSpPr/>
          <p:nvPr/>
        </p:nvSpPr>
        <p:spPr>
          <a:xfrm>
            <a:off x="2310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28" name="正方形/長方形 27">
            <a:extLst>
              <a:ext uri="{FF2B5EF4-FFF2-40B4-BE49-F238E27FC236}">
                <a16:creationId xmlns:a16="http://schemas.microsoft.com/office/drawing/2014/main" id="{A3B6E688-6918-8148-813B-72B30DBF17D5}"/>
              </a:ext>
            </a:extLst>
          </p:cNvPr>
          <p:cNvSpPr/>
          <p:nvPr/>
        </p:nvSpPr>
        <p:spPr>
          <a:xfrm>
            <a:off x="4578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0" name="正方形/長方形 29">
            <a:extLst>
              <a:ext uri="{FF2B5EF4-FFF2-40B4-BE49-F238E27FC236}">
                <a16:creationId xmlns:a16="http://schemas.microsoft.com/office/drawing/2014/main" id="{8C0C4B42-F7F9-3245-BDE8-1881202E1E60}"/>
              </a:ext>
            </a:extLst>
          </p:cNvPr>
          <p:cNvSpPr/>
          <p:nvPr/>
        </p:nvSpPr>
        <p:spPr>
          <a:xfrm>
            <a:off x="6844085"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2" name="正方形/長方形 31">
            <a:extLst>
              <a:ext uri="{FF2B5EF4-FFF2-40B4-BE49-F238E27FC236}">
                <a16:creationId xmlns:a16="http://schemas.microsoft.com/office/drawing/2014/main" id="{34224E40-6127-0448-83D6-5B51FD32C0F0}"/>
              </a:ext>
            </a:extLst>
          </p:cNvPr>
          <p:cNvSpPr/>
          <p:nvPr/>
        </p:nvSpPr>
        <p:spPr>
          <a:xfrm>
            <a:off x="37756"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4" name="正方形/長方形 33">
            <a:extLst>
              <a:ext uri="{FF2B5EF4-FFF2-40B4-BE49-F238E27FC236}">
                <a16:creationId xmlns:a16="http://schemas.microsoft.com/office/drawing/2014/main" id="{01AB10E6-E4A7-1846-B634-8A6D23338606}"/>
              </a:ext>
            </a:extLst>
          </p:cNvPr>
          <p:cNvSpPr/>
          <p:nvPr/>
        </p:nvSpPr>
        <p:spPr>
          <a:xfrm>
            <a:off x="2307512"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6" name="正方形/長方形 35">
            <a:extLst>
              <a:ext uri="{FF2B5EF4-FFF2-40B4-BE49-F238E27FC236}">
                <a16:creationId xmlns:a16="http://schemas.microsoft.com/office/drawing/2014/main" id="{3BF7E2FF-7A63-7C4C-9B60-20B43043CA3E}"/>
              </a:ext>
            </a:extLst>
          </p:cNvPr>
          <p:cNvSpPr/>
          <p:nvPr/>
        </p:nvSpPr>
        <p:spPr>
          <a:xfrm>
            <a:off x="4580020"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2A2D0697-ED74-4F4B-B065-0725374747BE}"/>
              </a:ext>
            </a:extLst>
          </p:cNvPr>
          <p:cNvSpPr/>
          <p:nvPr/>
        </p:nvSpPr>
        <p:spPr>
          <a:xfrm>
            <a:off x="6839577"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ja-JP" sz="1600" b="1" dirty="0">
              <a:solidFill>
                <a:schemeClr val="tx1"/>
              </a:solidFill>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A5689E00-7BD8-7D46-90A4-8B8A99E79DA1}"/>
              </a:ext>
            </a:extLst>
          </p:cNvPr>
          <p:cNvSpPr/>
          <p:nvPr/>
        </p:nvSpPr>
        <p:spPr>
          <a:xfrm>
            <a:off x="167769"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a:extLst>
              <a:ext uri="{FF2B5EF4-FFF2-40B4-BE49-F238E27FC236}">
                <a16:creationId xmlns:a16="http://schemas.microsoft.com/office/drawing/2014/main" id="{70B822A9-2E7E-9541-B2EA-0C42E280390E}"/>
              </a:ext>
            </a:extLst>
          </p:cNvPr>
          <p:cNvSpPr/>
          <p:nvPr/>
        </p:nvSpPr>
        <p:spPr>
          <a:xfrm>
            <a:off x="167769"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a:extLst>
              <a:ext uri="{FF2B5EF4-FFF2-40B4-BE49-F238E27FC236}">
                <a16:creationId xmlns:a16="http://schemas.microsoft.com/office/drawing/2014/main" id="{F9369827-4BC2-E04A-9199-A46372C2603D}"/>
              </a:ext>
            </a:extLst>
          </p:cNvPr>
          <p:cNvSpPr/>
          <p:nvPr/>
        </p:nvSpPr>
        <p:spPr>
          <a:xfrm>
            <a:off x="167769"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a:extLst>
              <a:ext uri="{FF2B5EF4-FFF2-40B4-BE49-F238E27FC236}">
                <a16:creationId xmlns:a16="http://schemas.microsoft.com/office/drawing/2014/main" id="{0BBFBD77-F561-7949-AF22-706C8F5FB240}"/>
              </a:ext>
            </a:extLst>
          </p:cNvPr>
          <p:cNvSpPr/>
          <p:nvPr/>
        </p:nvSpPr>
        <p:spPr>
          <a:xfrm>
            <a:off x="2434174"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a:extLst>
              <a:ext uri="{FF2B5EF4-FFF2-40B4-BE49-F238E27FC236}">
                <a16:creationId xmlns:a16="http://schemas.microsoft.com/office/drawing/2014/main" id="{BFBE0CEC-A069-6946-9A45-75533963035A}"/>
              </a:ext>
            </a:extLst>
          </p:cNvPr>
          <p:cNvSpPr/>
          <p:nvPr/>
        </p:nvSpPr>
        <p:spPr>
          <a:xfrm>
            <a:off x="2434174"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a:extLst>
              <a:ext uri="{FF2B5EF4-FFF2-40B4-BE49-F238E27FC236}">
                <a16:creationId xmlns:a16="http://schemas.microsoft.com/office/drawing/2014/main" id="{B20D9850-158B-574A-BA61-87C0C2975F73}"/>
              </a:ext>
            </a:extLst>
          </p:cNvPr>
          <p:cNvSpPr/>
          <p:nvPr/>
        </p:nvSpPr>
        <p:spPr>
          <a:xfrm>
            <a:off x="2434174"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 40">
            <a:extLst>
              <a:ext uri="{FF2B5EF4-FFF2-40B4-BE49-F238E27FC236}">
                <a16:creationId xmlns:a16="http://schemas.microsoft.com/office/drawing/2014/main" id="{7B08C0D1-9748-D34E-820C-4A9B50D24B54}"/>
              </a:ext>
            </a:extLst>
          </p:cNvPr>
          <p:cNvSpPr/>
          <p:nvPr/>
        </p:nvSpPr>
        <p:spPr>
          <a:xfrm>
            <a:off x="4700455"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角丸四角形 41">
            <a:extLst>
              <a:ext uri="{FF2B5EF4-FFF2-40B4-BE49-F238E27FC236}">
                <a16:creationId xmlns:a16="http://schemas.microsoft.com/office/drawing/2014/main" id="{3A4FFB1A-E959-0A4E-AF68-7A94DDECAA5A}"/>
              </a:ext>
            </a:extLst>
          </p:cNvPr>
          <p:cNvSpPr/>
          <p:nvPr/>
        </p:nvSpPr>
        <p:spPr>
          <a:xfrm>
            <a:off x="4700455"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角丸四角形 42">
            <a:extLst>
              <a:ext uri="{FF2B5EF4-FFF2-40B4-BE49-F238E27FC236}">
                <a16:creationId xmlns:a16="http://schemas.microsoft.com/office/drawing/2014/main" id="{7C66CB6A-2681-174C-ADD9-2D06863E3362}"/>
              </a:ext>
            </a:extLst>
          </p:cNvPr>
          <p:cNvSpPr/>
          <p:nvPr/>
        </p:nvSpPr>
        <p:spPr>
          <a:xfrm>
            <a:off x="4700455"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角丸四角形 43">
            <a:extLst>
              <a:ext uri="{FF2B5EF4-FFF2-40B4-BE49-F238E27FC236}">
                <a16:creationId xmlns:a16="http://schemas.microsoft.com/office/drawing/2014/main" id="{FF1EDB8D-B719-C540-A400-03602E2D8BB2}"/>
              </a:ext>
            </a:extLst>
          </p:cNvPr>
          <p:cNvSpPr/>
          <p:nvPr/>
        </p:nvSpPr>
        <p:spPr>
          <a:xfrm>
            <a:off x="6964520"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a:extLst>
              <a:ext uri="{FF2B5EF4-FFF2-40B4-BE49-F238E27FC236}">
                <a16:creationId xmlns:a16="http://schemas.microsoft.com/office/drawing/2014/main" id="{357FF4E3-A560-9A43-A855-5CA17B900E4C}"/>
              </a:ext>
            </a:extLst>
          </p:cNvPr>
          <p:cNvSpPr/>
          <p:nvPr/>
        </p:nvSpPr>
        <p:spPr>
          <a:xfrm>
            <a:off x="6964520"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a:extLst>
              <a:ext uri="{FF2B5EF4-FFF2-40B4-BE49-F238E27FC236}">
                <a16:creationId xmlns:a16="http://schemas.microsoft.com/office/drawing/2014/main" id="{39F61F98-4B23-5D4C-B076-9EEB870F7800}"/>
              </a:ext>
            </a:extLst>
          </p:cNvPr>
          <p:cNvSpPr/>
          <p:nvPr/>
        </p:nvSpPr>
        <p:spPr>
          <a:xfrm>
            <a:off x="6964520"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角丸四角形 46">
            <a:extLst>
              <a:ext uri="{FF2B5EF4-FFF2-40B4-BE49-F238E27FC236}">
                <a16:creationId xmlns:a16="http://schemas.microsoft.com/office/drawing/2014/main" id="{87FECA2E-8D42-F642-96EC-361ED747F4D4}"/>
              </a:ext>
            </a:extLst>
          </p:cNvPr>
          <p:cNvSpPr/>
          <p:nvPr/>
        </p:nvSpPr>
        <p:spPr>
          <a:xfrm>
            <a:off x="167769" y="3751721"/>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角丸四角形 47">
            <a:extLst>
              <a:ext uri="{FF2B5EF4-FFF2-40B4-BE49-F238E27FC236}">
                <a16:creationId xmlns:a16="http://schemas.microsoft.com/office/drawing/2014/main" id="{E216E43D-5DA9-CD4B-BF44-A547B7970BDC}"/>
              </a:ext>
            </a:extLst>
          </p:cNvPr>
          <p:cNvSpPr/>
          <p:nvPr/>
        </p:nvSpPr>
        <p:spPr>
          <a:xfrm>
            <a:off x="167769" y="4297749"/>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角丸四角形 48">
            <a:extLst>
              <a:ext uri="{FF2B5EF4-FFF2-40B4-BE49-F238E27FC236}">
                <a16:creationId xmlns:a16="http://schemas.microsoft.com/office/drawing/2014/main" id="{0878C039-8CD0-9548-8742-F91901E9B114}"/>
              </a:ext>
            </a:extLst>
          </p:cNvPr>
          <p:cNvSpPr/>
          <p:nvPr/>
        </p:nvSpPr>
        <p:spPr>
          <a:xfrm>
            <a:off x="167769" y="5942410"/>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a:extLst>
              <a:ext uri="{FF2B5EF4-FFF2-40B4-BE49-F238E27FC236}">
                <a16:creationId xmlns:a16="http://schemas.microsoft.com/office/drawing/2014/main" id="{E4414790-7B8E-C84B-AE8A-7E4E08059186}"/>
              </a:ext>
            </a:extLst>
          </p:cNvPr>
          <p:cNvSpPr/>
          <p:nvPr/>
        </p:nvSpPr>
        <p:spPr>
          <a:xfrm>
            <a:off x="2434174" y="3746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a:extLst>
              <a:ext uri="{FF2B5EF4-FFF2-40B4-BE49-F238E27FC236}">
                <a16:creationId xmlns:a16="http://schemas.microsoft.com/office/drawing/2014/main" id="{68DE4FC7-072C-E341-B460-D8237C156D2F}"/>
              </a:ext>
            </a:extLst>
          </p:cNvPr>
          <p:cNvSpPr/>
          <p:nvPr/>
        </p:nvSpPr>
        <p:spPr>
          <a:xfrm>
            <a:off x="2434174" y="4292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角丸四角形 51">
            <a:extLst>
              <a:ext uri="{FF2B5EF4-FFF2-40B4-BE49-F238E27FC236}">
                <a16:creationId xmlns:a16="http://schemas.microsoft.com/office/drawing/2014/main" id="{AEFA00ED-B873-FB46-AE68-FA7A4CF446D6}"/>
              </a:ext>
            </a:extLst>
          </p:cNvPr>
          <p:cNvSpPr/>
          <p:nvPr/>
        </p:nvSpPr>
        <p:spPr>
          <a:xfrm>
            <a:off x="2434174" y="5936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角丸四角形 52">
            <a:extLst>
              <a:ext uri="{FF2B5EF4-FFF2-40B4-BE49-F238E27FC236}">
                <a16:creationId xmlns:a16="http://schemas.microsoft.com/office/drawing/2014/main" id="{6A5959FC-943A-7648-8DD4-1A79995CA632}"/>
              </a:ext>
            </a:extLst>
          </p:cNvPr>
          <p:cNvSpPr/>
          <p:nvPr/>
        </p:nvSpPr>
        <p:spPr>
          <a:xfrm>
            <a:off x="4702174"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角丸四角形 53">
            <a:extLst>
              <a:ext uri="{FF2B5EF4-FFF2-40B4-BE49-F238E27FC236}">
                <a16:creationId xmlns:a16="http://schemas.microsoft.com/office/drawing/2014/main" id="{58DBBF2D-5524-B34C-89C6-29431B1CC813}"/>
              </a:ext>
            </a:extLst>
          </p:cNvPr>
          <p:cNvSpPr/>
          <p:nvPr/>
        </p:nvSpPr>
        <p:spPr>
          <a:xfrm>
            <a:off x="4702174"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a:extLst>
              <a:ext uri="{FF2B5EF4-FFF2-40B4-BE49-F238E27FC236}">
                <a16:creationId xmlns:a16="http://schemas.microsoft.com/office/drawing/2014/main" id="{582981CC-A031-084B-A53E-71B460D31583}"/>
              </a:ext>
            </a:extLst>
          </p:cNvPr>
          <p:cNvSpPr/>
          <p:nvPr/>
        </p:nvSpPr>
        <p:spPr>
          <a:xfrm>
            <a:off x="4702174"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角丸四角形 55">
            <a:extLst>
              <a:ext uri="{FF2B5EF4-FFF2-40B4-BE49-F238E27FC236}">
                <a16:creationId xmlns:a16="http://schemas.microsoft.com/office/drawing/2014/main" id="{7DBC3262-C6E5-D24C-819D-4A749337D8A1}"/>
              </a:ext>
            </a:extLst>
          </p:cNvPr>
          <p:cNvSpPr/>
          <p:nvPr/>
        </p:nvSpPr>
        <p:spPr>
          <a:xfrm>
            <a:off x="6961731"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a:extLst>
              <a:ext uri="{FF2B5EF4-FFF2-40B4-BE49-F238E27FC236}">
                <a16:creationId xmlns:a16="http://schemas.microsoft.com/office/drawing/2014/main" id="{8AB0F30F-BDAF-E64E-9DD7-210BFAB5C121}"/>
              </a:ext>
            </a:extLst>
          </p:cNvPr>
          <p:cNvSpPr/>
          <p:nvPr/>
        </p:nvSpPr>
        <p:spPr>
          <a:xfrm>
            <a:off x="6961731"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a:extLst>
              <a:ext uri="{FF2B5EF4-FFF2-40B4-BE49-F238E27FC236}">
                <a16:creationId xmlns:a16="http://schemas.microsoft.com/office/drawing/2014/main" id="{06FF8EFF-8763-0A41-9D80-5E5E684E61B6}"/>
              </a:ext>
            </a:extLst>
          </p:cNvPr>
          <p:cNvSpPr/>
          <p:nvPr/>
        </p:nvSpPr>
        <p:spPr>
          <a:xfrm>
            <a:off x="6961731"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53DA9C28-7743-8F4D-88C8-5D692305F47C}"/>
              </a:ext>
            </a:extLst>
          </p:cNvPr>
          <p:cNvSpPr txBox="1"/>
          <p:nvPr/>
        </p:nvSpPr>
        <p:spPr>
          <a:xfrm>
            <a:off x="3060164" y="5776"/>
            <a:ext cx="2850460"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Threat Cards (Front)</a:t>
            </a:r>
            <a:endParaRPr lang="ja-JP" altLang="en-US" sz="2400" dirty="0">
              <a:latin typeface="MS PGothic" panose="020B0600070205080204" pitchFamily="34" charset="-128"/>
              <a:ea typeface="MS PGothic" panose="020B0600070205080204" pitchFamily="34" charset="-128"/>
            </a:endParaRPr>
          </a:p>
        </p:txBody>
      </p:sp>
      <p:sp>
        <p:nvSpPr>
          <p:cNvPr id="37" name="テキスト ボックス 36">
            <a:extLst>
              <a:ext uri="{FF2B5EF4-FFF2-40B4-BE49-F238E27FC236}">
                <a16:creationId xmlns:a16="http://schemas.microsoft.com/office/drawing/2014/main" id="{3F434D01-7992-EB46-8A11-5326F55D8F32}"/>
              </a:ext>
            </a:extLst>
          </p:cNvPr>
          <p:cNvSpPr txBox="1"/>
          <p:nvPr/>
        </p:nvSpPr>
        <p:spPr>
          <a:xfrm>
            <a:off x="167769" y="578136"/>
            <a:ext cx="2189506" cy="369332"/>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CAPEC-466</a:t>
            </a:r>
            <a:r>
              <a:rPr lang="ja-JP" altLang="en-US" sz="900">
                <a:latin typeface="Helvetica Regular" pitchFamily="2" charset="0"/>
                <a:ea typeface="MS PGothic" charset="-128"/>
                <a:cs typeface="Times New Roman" panose="02020603050405020304" pitchFamily="18" charset="0"/>
              </a:rPr>
              <a:t> </a:t>
            </a:r>
            <a:r>
              <a:rPr lang="en-US" altLang="ja-JP" sz="900" dirty="0">
                <a:latin typeface="Helvetica Regular" pitchFamily="2" charset="0"/>
                <a:ea typeface="MS PGothic" charset="-128"/>
                <a:cs typeface="Times New Roman" panose="02020603050405020304" pitchFamily="18" charset="0"/>
              </a:rPr>
              <a:t>Leveraging Active MITM to Bypass Same Origin Policy</a:t>
            </a:r>
          </a:p>
        </p:txBody>
      </p:sp>
      <p:sp>
        <p:nvSpPr>
          <p:cNvPr id="39" name="テキスト ボックス 38">
            <a:extLst>
              <a:ext uri="{FF2B5EF4-FFF2-40B4-BE49-F238E27FC236}">
                <a16:creationId xmlns:a16="http://schemas.microsoft.com/office/drawing/2014/main" id="{8EEF4A18-6117-4040-9C2F-6530C6DFAE89}"/>
              </a:ext>
            </a:extLst>
          </p:cNvPr>
          <p:cNvSpPr txBox="1"/>
          <p:nvPr/>
        </p:nvSpPr>
        <p:spPr>
          <a:xfrm>
            <a:off x="202670" y="1115454"/>
            <a:ext cx="207674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attacker leverages a man in the middle attack in order to bypass the same origin policy protection in the victim's browser. This active man in the middle attack could be launched, for instance, when the victim is connected to a public WIFI hot spot. </a:t>
            </a:r>
            <a:endParaRPr lang="ja-JP" altLang="en-US" sz="900">
              <a:latin typeface="Helvetica Regular" pitchFamily="2" charset="0"/>
              <a:ea typeface="MS PGothic" charset="-128"/>
              <a:cs typeface="Times New Roman" panose="02020603050405020304" pitchFamily="18" charset="0"/>
            </a:endParaRPr>
          </a:p>
        </p:txBody>
      </p:sp>
      <p:sp>
        <p:nvSpPr>
          <p:cNvPr id="59" name="テキスト ボックス 58">
            <a:extLst>
              <a:ext uri="{FF2B5EF4-FFF2-40B4-BE49-F238E27FC236}">
                <a16:creationId xmlns:a16="http://schemas.microsoft.com/office/drawing/2014/main" id="{54C8DB5C-D60D-6549-80AC-3CD5DF95C886}"/>
              </a:ext>
            </a:extLst>
          </p:cNvPr>
          <p:cNvSpPr txBox="1"/>
          <p:nvPr/>
        </p:nvSpPr>
        <p:spPr>
          <a:xfrm>
            <a:off x="251529" y="2768592"/>
            <a:ext cx="1819570" cy="369332"/>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Nothing in CAPEC</a:t>
            </a:r>
          </a:p>
        </p:txBody>
      </p:sp>
      <p:sp>
        <p:nvSpPr>
          <p:cNvPr id="60" name="テキスト ボックス 59">
            <a:extLst>
              <a:ext uri="{FF2B5EF4-FFF2-40B4-BE49-F238E27FC236}">
                <a16:creationId xmlns:a16="http://schemas.microsoft.com/office/drawing/2014/main" id="{D530972E-A572-4A42-B24D-2A3EECAB094B}"/>
              </a:ext>
            </a:extLst>
          </p:cNvPr>
          <p:cNvSpPr txBox="1"/>
          <p:nvPr/>
        </p:nvSpPr>
        <p:spPr>
          <a:xfrm>
            <a:off x="2422965" y="604166"/>
            <a:ext cx="1973133"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CAPEC-548</a:t>
            </a:r>
            <a:r>
              <a:rPr lang="ja-JP" altLang="en-US" sz="1050">
                <a:solidFill>
                  <a:srgbClr val="FF0000"/>
                </a:solidFill>
                <a:latin typeface="Helvetica Regular" pitchFamily="2" charset="0"/>
                <a:ea typeface="MS PGothic" charset="-128"/>
                <a:cs typeface="Times New Roman" panose="02020603050405020304" pitchFamily="18" charset="0"/>
              </a:rPr>
              <a:t> </a:t>
            </a:r>
            <a:endParaRPr lang="en-US" altLang="ja-JP" sz="1050" dirty="0">
              <a:solidFill>
                <a:srgbClr val="FF0000"/>
              </a:solidFill>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Contaminate Resource</a:t>
            </a:r>
          </a:p>
        </p:txBody>
      </p:sp>
      <p:sp>
        <p:nvSpPr>
          <p:cNvPr id="61" name="テキスト ボックス 60">
            <a:extLst>
              <a:ext uri="{FF2B5EF4-FFF2-40B4-BE49-F238E27FC236}">
                <a16:creationId xmlns:a16="http://schemas.microsoft.com/office/drawing/2014/main" id="{97556575-7FD2-8B49-9770-C7C654C5936C}"/>
              </a:ext>
            </a:extLst>
          </p:cNvPr>
          <p:cNvSpPr txBox="1"/>
          <p:nvPr/>
        </p:nvSpPr>
        <p:spPr>
          <a:xfrm>
            <a:off x="2422966" y="1162424"/>
            <a:ext cx="207674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contaminates organizational information systems (including devices and networks) by causing them to handle information of a classification/sensitivity for which they have not been authorized. </a:t>
            </a:r>
            <a:endParaRPr lang="ja-JP" altLang="en-US" sz="900">
              <a:latin typeface="Helvetica Regular" pitchFamily="2" charset="0"/>
              <a:ea typeface="MS PGothic" charset="-128"/>
              <a:cs typeface="Times New Roman" panose="02020603050405020304" pitchFamily="18" charset="0"/>
            </a:endParaRPr>
          </a:p>
        </p:txBody>
      </p:sp>
      <p:sp>
        <p:nvSpPr>
          <p:cNvPr id="62" name="テキスト ボックス 61">
            <a:extLst>
              <a:ext uri="{FF2B5EF4-FFF2-40B4-BE49-F238E27FC236}">
                <a16:creationId xmlns:a16="http://schemas.microsoft.com/office/drawing/2014/main" id="{9C569A18-6A39-CC4D-85BF-CF5B5F19941A}"/>
              </a:ext>
            </a:extLst>
          </p:cNvPr>
          <p:cNvSpPr txBox="1"/>
          <p:nvPr/>
        </p:nvSpPr>
        <p:spPr>
          <a:xfrm>
            <a:off x="2457865" y="2843482"/>
            <a:ext cx="1763729" cy="369332"/>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Nothing in CAPEC</a:t>
            </a:r>
          </a:p>
        </p:txBody>
      </p:sp>
      <p:sp>
        <p:nvSpPr>
          <p:cNvPr id="63" name="テキスト ボックス 62">
            <a:extLst>
              <a:ext uri="{FF2B5EF4-FFF2-40B4-BE49-F238E27FC236}">
                <a16:creationId xmlns:a16="http://schemas.microsoft.com/office/drawing/2014/main" id="{3CA72003-0EE7-254B-BA04-9CB299E7324E}"/>
              </a:ext>
            </a:extLst>
          </p:cNvPr>
          <p:cNvSpPr txBox="1"/>
          <p:nvPr/>
        </p:nvSpPr>
        <p:spPr>
          <a:xfrm>
            <a:off x="4725594" y="600070"/>
            <a:ext cx="2175545"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CAPEC-549</a:t>
            </a:r>
            <a:r>
              <a:rPr lang="ja-JP" altLang="en-US" sz="1050">
                <a:latin typeface="Helvetica Regular" pitchFamily="2" charset="0"/>
                <a:ea typeface="MS PGothic" charset="-128"/>
                <a:cs typeface="Times New Roman" panose="02020603050405020304" pitchFamily="18" charset="0"/>
              </a:rPr>
              <a:t> </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Local Execution of Code</a:t>
            </a:r>
          </a:p>
        </p:txBody>
      </p:sp>
      <p:sp>
        <p:nvSpPr>
          <p:cNvPr id="64" name="テキスト ボックス 63">
            <a:extLst>
              <a:ext uri="{FF2B5EF4-FFF2-40B4-BE49-F238E27FC236}">
                <a16:creationId xmlns:a16="http://schemas.microsoft.com/office/drawing/2014/main" id="{334E733B-9A21-8240-8E22-600B54541173}"/>
              </a:ext>
            </a:extLst>
          </p:cNvPr>
          <p:cNvSpPr txBox="1"/>
          <p:nvPr/>
        </p:nvSpPr>
        <p:spPr>
          <a:xfrm>
            <a:off x="4725595" y="1165308"/>
            <a:ext cx="207674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installs and executes malicious code on the target system in an effort to achieve a negative technical impact. Examples include rootkits, ransomware, spyware, adware, and others.</a:t>
            </a:r>
            <a:endParaRPr lang="ja-JP" altLang="en-US" sz="900">
              <a:latin typeface="Helvetica Regular" pitchFamily="2" charset="0"/>
              <a:ea typeface="MS PGothic" charset="-128"/>
              <a:cs typeface="Times New Roman" panose="02020603050405020304" pitchFamily="18" charset="0"/>
            </a:endParaRPr>
          </a:p>
        </p:txBody>
      </p:sp>
      <p:sp>
        <p:nvSpPr>
          <p:cNvPr id="65" name="テキスト ボックス 64">
            <a:extLst>
              <a:ext uri="{FF2B5EF4-FFF2-40B4-BE49-F238E27FC236}">
                <a16:creationId xmlns:a16="http://schemas.microsoft.com/office/drawing/2014/main" id="{3272A994-3241-3C4E-8857-3C6A612C87A5}"/>
              </a:ext>
            </a:extLst>
          </p:cNvPr>
          <p:cNvSpPr txBox="1"/>
          <p:nvPr/>
        </p:nvSpPr>
        <p:spPr>
          <a:xfrm>
            <a:off x="4725594" y="2811466"/>
            <a:ext cx="2175546" cy="369332"/>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Malware</a:t>
            </a:r>
          </a:p>
        </p:txBody>
      </p:sp>
      <p:sp>
        <p:nvSpPr>
          <p:cNvPr id="66" name="テキスト ボックス 65">
            <a:extLst>
              <a:ext uri="{FF2B5EF4-FFF2-40B4-BE49-F238E27FC236}">
                <a16:creationId xmlns:a16="http://schemas.microsoft.com/office/drawing/2014/main" id="{9B6A3FC3-D51B-494C-937C-70CA756A6DDD}"/>
              </a:ext>
            </a:extLst>
          </p:cNvPr>
          <p:cNvSpPr txBox="1"/>
          <p:nvPr/>
        </p:nvSpPr>
        <p:spPr>
          <a:xfrm>
            <a:off x="6961657" y="597118"/>
            <a:ext cx="1959173"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CAPEC-554</a:t>
            </a:r>
            <a:r>
              <a:rPr lang="ja-JP" altLang="en-US" sz="1050">
                <a:latin typeface="Helvetica Regular" pitchFamily="2" charset="0"/>
                <a:ea typeface="MS PGothic" charset="-128"/>
                <a:cs typeface="Times New Roman" panose="02020603050405020304" pitchFamily="18" charset="0"/>
              </a:rPr>
              <a:t> </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Functionality Bypass</a:t>
            </a:r>
            <a:endParaRPr lang="ja-JP" altLang="en-US" sz="1050" dirty="0">
              <a:solidFill>
                <a:srgbClr val="7030A0"/>
              </a:solidFill>
              <a:latin typeface="Helvetica Regular" pitchFamily="2" charset="0"/>
              <a:ea typeface="MS PGothic" charset="-128"/>
              <a:cs typeface="Times New Roman" panose="02020603050405020304" pitchFamily="18" charset="0"/>
            </a:endParaRPr>
          </a:p>
        </p:txBody>
      </p:sp>
      <p:sp>
        <p:nvSpPr>
          <p:cNvPr id="67" name="テキスト ボックス 66">
            <a:extLst>
              <a:ext uri="{FF2B5EF4-FFF2-40B4-BE49-F238E27FC236}">
                <a16:creationId xmlns:a16="http://schemas.microsoft.com/office/drawing/2014/main" id="{AD5CFBFB-1C08-5F48-86B8-2606F0DF4E51}"/>
              </a:ext>
            </a:extLst>
          </p:cNvPr>
          <p:cNvSpPr txBox="1"/>
          <p:nvPr/>
        </p:nvSpPr>
        <p:spPr>
          <a:xfrm>
            <a:off x="6961658" y="1169336"/>
            <a:ext cx="2076744" cy="5078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attacks a system by bypassing some or all functionality intended to protect it. </a:t>
            </a:r>
            <a:endParaRPr lang="ja-JP" altLang="en-US" sz="900">
              <a:latin typeface="Helvetica Regular" pitchFamily="2" charset="0"/>
              <a:ea typeface="MS PGothic" charset="-128"/>
              <a:cs typeface="Times New Roman" panose="02020603050405020304" pitchFamily="18" charset="0"/>
            </a:endParaRPr>
          </a:p>
        </p:txBody>
      </p:sp>
      <p:sp>
        <p:nvSpPr>
          <p:cNvPr id="68" name="テキスト ボックス 67">
            <a:extLst>
              <a:ext uri="{FF2B5EF4-FFF2-40B4-BE49-F238E27FC236}">
                <a16:creationId xmlns:a16="http://schemas.microsoft.com/office/drawing/2014/main" id="{1FA9570B-187D-BB4B-90B2-162E500116A6}"/>
              </a:ext>
            </a:extLst>
          </p:cNvPr>
          <p:cNvSpPr txBox="1"/>
          <p:nvPr/>
        </p:nvSpPr>
        <p:spPr>
          <a:xfrm>
            <a:off x="6989577" y="2808514"/>
            <a:ext cx="1931253" cy="5078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err="1">
                <a:latin typeface="Helvetica Regular" pitchFamily="2" charset="0"/>
                <a:ea typeface="MS PGothic" charset="-128"/>
                <a:cs typeface="Times New Roman" panose="02020603050405020304" pitchFamily="18" charset="0"/>
              </a:rPr>
              <a:t>Evercookie</a:t>
            </a:r>
            <a:endParaRPr lang="en-US" altLang="ja-JP" sz="900" dirty="0">
              <a:latin typeface="Helvetica Regular" pitchFamily="2" charset="0"/>
              <a:ea typeface="MS PGothic" charset="-128"/>
              <a:cs typeface="Times New Roman" panose="02020603050405020304" pitchFamily="18" charset="0"/>
            </a:endParaRPr>
          </a:p>
          <a:p>
            <a:r>
              <a:rPr lang="en-US" altLang="ja-JP" sz="900" dirty="0">
                <a:latin typeface="Helvetica Regular" pitchFamily="2" charset="0"/>
                <a:ea typeface="MS PGothic" charset="-128"/>
                <a:cs typeface="Times New Roman" panose="02020603050405020304" pitchFamily="18" charset="0"/>
              </a:rPr>
              <a:t>Calling Micro-Services Directly</a:t>
            </a:r>
          </a:p>
        </p:txBody>
      </p:sp>
      <p:sp>
        <p:nvSpPr>
          <p:cNvPr id="69" name="テキスト ボックス 68">
            <a:extLst>
              <a:ext uri="{FF2B5EF4-FFF2-40B4-BE49-F238E27FC236}">
                <a16:creationId xmlns:a16="http://schemas.microsoft.com/office/drawing/2014/main" id="{99150A80-B08B-464F-91F7-D556AC6ED75B}"/>
              </a:ext>
            </a:extLst>
          </p:cNvPr>
          <p:cNvSpPr txBox="1"/>
          <p:nvPr/>
        </p:nvSpPr>
        <p:spPr>
          <a:xfrm>
            <a:off x="188708" y="3855546"/>
            <a:ext cx="2055805" cy="253916"/>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CAPEC-586</a:t>
            </a:r>
            <a:r>
              <a:rPr lang="ja-JP" altLang="en-US" sz="1050">
                <a:solidFill>
                  <a:srgbClr val="FF0000"/>
                </a:solidFill>
                <a:latin typeface="Helvetica Regular" pitchFamily="2" charset="0"/>
                <a:ea typeface="MS PGothic" charset="-128"/>
                <a:cs typeface="Times New Roman" panose="02020603050405020304" pitchFamily="18" charset="0"/>
              </a:rPr>
              <a:t> </a:t>
            </a:r>
            <a:r>
              <a:rPr lang="en-US" altLang="ja-JP" sz="1050" dirty="0">
                <a:latin typeface="Helvetica Regular" pitchFamily="2" charset="0"/>
                <a:ea typeface="MS PGothic" charset="-128"/>
                <a:cs typeface="Times New Roman" panose="02020603050405020304" pitchFamily="18" charset="0"/>
              </a:rPr>
              <a:t>Object Injection</a:t>
            </a:r>
          </a:p>
        </p:txBody>
      </p:sp>
      <p:sp>
        <p:nvSpPr>
          <p:cNvPr id="70" name="テキスト ボックス 69">
            <a:extLst>
              <a:ext uri="{FF2B5EF4-FFF2-40B4-BE49-F238E27FC236}">
                <a16:creationId xmlns:a16="http://schemas.microsoft.com/office/drawing/2014/main" id="{5794D2D0-0724-5347-B67B-5A8253EE1B4E}"/>
              </a:ext>
            </a:extLst>
          </p:cNvPr>
          <p:cNvSpPr txBox="1"/>
          <p:nvPr/>
        </p:nvSpPr>
        <p:spPr>
          <a:xfrm>
            <a:off x="167769" y="4323064"/>
            <a:ext cx="2076744"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attempts to exploit an application by injecting additional, malicious content during its processing of serialized objects. Developers leverage serialization in order to convert data or state into a static, binary format for saving to disk or transferring over a network. </a:t>
            </a:r>
            <a:endParaRPr lang="ja-JP" altLang="en-US" sz="900">
              <a:latin typeface="Helvetica Regular" pitchFamily="2" charset="0"/>
              <a:ea typeface="MS PGothic" charset="-128"/>
              <a:cs typeface="Times New Roman" panose="02020603050405020304" pitchFamily="18" charset="0"/>
            </a:endParaRPr>
          </a:p>
        </p:txBody>
      </p:sp>
      <p:sp>
        <p:nvSpPr>
          <p:cNvPr id="71" name="テキスト ボックス 70">
            <a:extLst>
              <a:ext uri="{FF2B5EF4-FFF2-40B4-BE49-F238E27FC236}">
                <a16:creationId xmlns:a16="http://schemas.microsoft.com/office/drawing/2014/main" id="{C7375844-C653-D742-9E6E-2A3F03471C65}"/>
              </a:ext>
            </a:extLst>
          </p:cNvPr>
          <p:cNvSpPr txBox="1"/>
          <p:nvPr/>
        </p:nvSpPr>
        <p:spPr>
          <a:xfrm>
            <a:off x="188708" y="6004122"/>
            <a:ext cx="1735808" cy="369332"/>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Nothing in CAPEC</a:t>
            </a:r>
          </a:p>
        </p:txBody>
      </p:sp>
      <p:sp>
        <p:nvSpPr>
          <p:cNvPr id="72" name="テキスト ボックス 71">
            <a:extLst>
              <a:ext uri="{FF2B5EF4-FFF2-40B4-BE49-F238E27FC236}">
                <a16:creationId xmlns:a16="http://schemas.microsoft.com/office/drawing/2014/main" id="{9EAEAAA6-A5DC-4046-9E43-5811114DC5B3}"/>
              </a:ext>
            </a:extLst>
          </p:cNvPr>
          <p:cNvSpPr txBox="1"/>
          <p:nvPr/>
        </p:nvSpPr>
        <p:spPr>
          <a:xfrm>
            <a:off x="2457865" y="3847852"/>
            <a:ext cx="1994073" cy="261610"/>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CAPEC-594</a:t>
            </a:r>
            <a:r>
              <a:rPr lang="ja-JP" altLang="en-US" sz="1050">
                <a:latin typeface="Helvetica Regular" pitchFamily="2" charset="0"/>
                <a:ea typeface="MS PGothic" charset="-128"/>
                <a:cs typeface="Times New Roman" panose="02020603050405020304" pitchFamily="18" charset="0"/>
              </a:rPr>
              <a:t> </a:t>
            </a:r>
            <a:r>
              <a:rPr lang="en-US" altLang="ja-JP" sz="1050" dirty="0">
                <a:latin typeface="Helvetica Regular" pitchFamily="2" charset="0"/>
                <a:ea typeface="MS PGothic" charset="-128"/>
                <a:cs typeface="Times New Roman" panose="02020603050405020304" pitchFamily="18" charset="0"/>
              </a:rPr>
              <a:t>Traffic Injection</a:t>
            </a:r>
          </a:p>
        </p:txBody>
      </p:sp>
      <p:sp>
        <p:nvSpPr>
          <p:cNvPr id="73" name="テキスト ボックス 72">
            <a:extLst>
              <a:ext uri="{FF2B5EF4-FFF2-40B4-BE49-F238E27FC236}">
                <a16:creationId xmlns:a16="http://schemas.microsoft.com/office/drawing/2014/main" id="{B11C6633-7676-A946-8395-3D039443B054}"/>
              </a:ext>
            </a:extLst>
          </p:cNvPr>
          <p:cNvSpPr txBox="1"/>
          <p:nvPr/>
        </p:nvSpPr>
        <p:spPr>
          <a:xfrm>
            <a:off x="2422966" y="4329330"/>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injects traffic into the target's network connection. The adversary is therefore able to degrade or disrupt the connection, and potentially modify the content.</a:t>
            </a:r>
            <a:endParaRPr lang="ja-JP" altLang="en-US" sz="900">
              <a:latin typeface="Helvetica Regular" pitchFamily="2" charset="0"/>
              <a:ea typeface="MS PGothic" charset="-128"/>
              <a:cs typeface="Times New Roman" panose="02020603050405020304" pitchFamily="18" charset="0"/>
            </a:endParaRPr>
          </a:p>
        </p:txBody>
      </p:sp>
      <p:sp>
        <p:nvSpPr>
          <p:cNvPr id="74" name="テキスト ボックス 73">
            <a:extLst>
              <a:ext uri="{FF2B5EF4-FFF2-40B4-BE49-F238E27FC236}">
                <a16:creationId xmlns:a16="http://schemas.microsoft.com/office/drawing/2014/main" id="{83FE0F75-79F6-FA49-ADD0-E1F3D810D2B7}"/>
              </a:ext>
            </a:extLst>
          </p:cNvPr>
          <p:cNvSpPr txBox="1"/>
          <p:nvPr/>
        </p:nvSpPr>
        <p:spPr>
          <a:xfrm>
            <a:off x="2457865" y="5968508"/>
            <a:ext cx="1959174" cy="369332"/>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TCP RST Injection</a:t>
            </a:r>
          </a:p>
        </p:txBody>
      </p:sp>
      <p:sp>
        <p:nvSpPr>
          <p:cNvPr id="75" name="テキスト ボックス 74">
            <a:extLst>
              <a:ext uri="{FF2B5EF4-FFF2-40B4-BE49-F238E27FC236}">
                <a16:creationId xmlns:a16="http://schemas.microsoft.com/office/drawing/2014/main" id="{1166C1E3-06AB-9B45-A18D-27EC2680D2A4}"/>
              </a:ext>
            </a:extLst>
          </p:cNvPr>
          <p:cNvSpPr txBox="1"/>
          <p:nvPr/>
        </p:nvSpPr>
        <p:spPr>
          <a:xfrm>
            <a:off x="4696045" y="3831814"/>
            <a:ext cx="1987093" cy="261610"/>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CAPEC-607</a:t>
            </a:r>
            <a:r>
              <a:rPr lang="ja-JP" altLang="en-US" sz="1050">
                <a:latin typeface="Helvetica Regular" pitchFamily="2" charset="0"/>
                <a:ea typeface="MS PGothic" charset="-128"/>
                <a:cs typeface="Times New Roman" panose="02020603050405020304" pitchFamily="18" charset="0"/>
              </a:rPr>
              <a:t> </a:t>
            </a:r>
            <a:r>
              <a:rPr lang="en-US" altLang="ja-JP" sz="1050" dirty="0">
                <a:latin typeface="Helvetica Regular" pitchFamily="2" charset="0"/>
                <a:ea typeface="MS PGothic" charset="-128"/>
                <a:cs typeface="Times New Roman" panose="02020603050405020304" pitchFamily="18" charset="0"/>
              </a:rPr>
              <a:t>Obstruction</a:t>
            </a:r>
          </a:p>
        </p:txBody>
      </p:sp>
      <p:sp>
        <p:nvSpPr>
          <p:cNvPr id="76" name="テキスト ボックス 75">
            <a:extLst>
              <a:ext uri="{FF2B5EF4-FFF2-40B4-BE49-F238E27FC236}">
                <a16:creationId xmlns:a16="http://schemas.microsoft.com/office/drawing/2014/main" id="{ECC7E287-6FF3-3A44-B2CB-788DF7D06D27}"/>
              </a:ext>
            </a:extLst>
          </p:cNvPr>
          <p:cNvSpPr txBox="1"/>
          <p:nvPr/>
        </p:nvSpPr>
        <p:spPr>
          <a:xfrm>
            <a:off x="4696046" y="4299332"/>
            <a:ext cx="207674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attacker obstructs the interactions between system components. By interrupting or disabling these interactions, an adversary can often force the system into a degraded state or even to fail.</a:t>
            </a:r>
            <a:endParaRPr lang="ja-JP" altLang="en-US" sz="900">
              <a:latin typeface="Helvetica Regular" pitchFamily="2" charset="0"/>
              <a:ea typeface="MS PGothic" charset="-128"/>
              <a:cs typeface="Times New Roman" panose="02020603050405020304" pitchFamily="18" charset="0"/>
            </a:endParaRPr>
          </a:p>
        </p:txBody>
      </p:sp>
      <p:sp>
        <p:nvSpPr>
          <p:cNvPr id="77" name="テキスト ボックス 76">
            <a:extLst>
              <a:ext uri="{FF2B5EF4-FFF2-40B4-BE49-F238E27FC236}">
                <a16:creationId xmlns:a16="http://schemas.microsoft.com/office/drawing/2014/main" id="{A3B56F74-F91A-174A-B7A4-5E26F3ADE594}"/>
              </a:ext>
            </a:extLst>
          </p:cNvPr>
          <p:cNvSpPr txBox="1"/>
          <p:nvPr/>
        </p:nvSpPr>
        <p:spPr>
          <a:xfrm>
            <a:off x="4696045" y="5952470"/>
            <a:ext cx="1987093" cy="6463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Physical Destruction of Device or Component</a:t>
            </a:r>
          </a:p>
          <a:p>
            <a:r>
              <a:rPr lang="en-US" altLang="ja-JP" sz="900" dirty="0">
                <a:latin typeface="Helvetica Regular" pitchFamily="2" charset="0"/>
                <a:ea typeface="MS PGothic" charset="-128"/>
                <a:cs typeface="Times New Roman" panose="02020603050405020304" pitchFamily="18" charset="0"/>
              </a:rPr>
              <a:t>Jamming</a:t>
            </a:r>
          </a:p>
        </p:txBody>
      </p:sp>
      <p:sp>
        <p:nvSpPr>
          <p:cNvPr id="78" name="テキスト ボックス 77">
            <a:extLst>
              <a:ext uri="{FF2B5EF4-FFF2-40B4-BE49-F238E27FC236}">
                <a16:creationId xmlns:a16="http://schemas.microsoft.com/office/drawing/2014/main" id="{CA788634-4046-4449-8DDC-1B8226F98B49}"/>
              </a:ext>
            </a:extLst>
          </p:cNvPr>
          <p:cNvSpPr txBox="1"/>
          <p:nvPr/>
        </p:nvSpPr>
        <p:spPr>
          <a:xfrm>
            <a:off x="7009194" y="3831814"/>
            <a:ext cx="2023153" cy="261610"/>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CAPEC-624</a:t>
            </a:r>
            <a:r>
              <a:rPr lang="en-US" altLang="ja-JP" sz="1050" dirty="0">
                <a:latin typeface="Helvetica Regular" pitchFamily="2" charset="0"/>
                <a:ea typeface="MS PGothic" charset="-128"/>
                <a:cs typeface="Times New Roman" panose="02020603050405020304" pitchFamily="18" charset="0"/>
              </a:rPr>
              <a:t>  Fault Injection</a:t>
            </a:r>
          </a:p>
        </p:txBody>
      </p:sp>
      <p:sp>
        <p:nvSpPr>
          <p:cNvPr id="79" name="テキスト ボックス 78">
            <a:extLst>
              <a:ext uri="{FF2B5EF4-FFF2-40B4-BE49-F238E27FC236}">
                <a16:creationId xmlns:a16="http://schemas.microsoft.com/office/drawing/2014/main" id="{D9131CB3-417C-5F40-A590-25BD04263281}"/>
              </a:ext>
            </a:extLst>
          </p:cNvPr>
          <p:cNvSpPr txBox="1"/>
          <p:nvPr/>
        </p:nvSpPr>
        <p:spPr>
          <a:xfrm>
            <a:off x="6976543" y="4299332"/>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The adversary uses disruptive signals or events (e.g. electromagnetic pulses, laser pulses, clock glitches, etc.) to cause faulty behavior in electronic devices. </a:t>
            </a:r>
            <a:endParaRPr lang="ja-JP" altLang="en-US" sz="900">
              <a:latin typeface="Helvetica Regular" pitchFamily="2" charset="0"/>
              <a:ea typeface="MS PGothic" charset="-128"/>
              <a:cs typeface="Times New Roman" panose="02020603050405020304" pitchFamily="18" charset="0"/>
            </a:endParaRPr>
          </a:p>
        </p:txBody>
      </p:sp>
      <p:sp>
        <p:nvSpPr>
          <p:cNvPr id="80" name="テキスト ボックス 79">
            <a:extLst>
              <a:ext uri="{FF2B5EF4-FFF2-40B4-BE49-F238E27FC236}">
                <a16:creationId xmlns:a16="http://schemas.microsoft.com/office/drawing/2014/main" id="{349640E7-7CE9-4746-A1E7-3ED4B386CA23}"/>
              </a:ext>
            </a:extLst>
          </p:cNvPr>
          <p:cNvSpPr txBox="1"/>
          <p:nvPr/>
        </p:nvSpPr>
        <p:spPr>
          <a:xfrm>
            <a:off x="6969562" y="5952470"/>
            <a:ext cx="2090705" cy="369332"/>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Mobile Device Fault Injection</a:t>
            </a:r>
          </a:p>
        </p:txBody>
      </p:sp>
    </p:spTree>
    <p:extLst>
      <p:ext uri="{BB962C8B-B14F-4D97-AF65-F5344CB8AC3E}">
        <p14:creationId xmlns:p14="http://schemas.microsoft.com/office/powerpoint/2010/main" val="1964851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a:extLst>
              <a:ext uri="{FF2B5EF4-FFF2-40B4-BE49-F238E27FC236}">
                <a16:creationId xmlns:a16="http://schemas.microsoft.com/office/drawing/2014/main" id="{F2CE9C64-5C2F-8B45-8C65-A76B1EA4E92E}"/>
              </a:ext>
            </a:extLst>
          </p:cNvPr>
          <p:cNvSpPr/>
          <p:nvPr/>
        </p:nvSpPr>
        <p:spPr>
          <a:xfrm>
            <a:off x="39950" y="494327"/>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77" name="正方形/長方形 76">
            <a:extLst>
              <a:ext uri="{FF2B5EF4-FFF2-40B4-BE49-F238E27FC236}">
                <a16:creationId xmlns:a16="http://schemas.microsoft.com/office/drawing/2014/main" id="{6A3CFE5C-6B83-F942-8AFB-1973B4820E1B}"/>
              </a:ext>
            </a:extLst>
          </p:cNvPr>
          <p:cNvSpPr/>
          <p:nvPr/>
        </p:nvSpPr>
        <p:spPr>
          <a:xfrm>
            <a:off x="2308815" y="490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79" name="正方形/長方形 78">
            <a:extLst>
              <a:ext uri="{FF2B5EF4-FFF2-40B4-BE49-F238E27FC236}">
                <a16:creationId xmlns:a16="http://schemas.microsoft.com/office/drawing/2014/main" id="{ED023072-61C2-8B4A-B5C4-4571D32DF81F}"/>
              </a:ext>
            </a:extLst>
          </p:cNvPr>
          <p:cNvSpPr/>
          <p:nvPr/>
        </p:nvSpPr>
        <p:spPr>
          <a:xfrm>
            <a:off x="4580896" y="492112"/>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81" name="正方形/長方形 80">
            <a:extLst>
              <a:ext uri="{FF2B5EF4-FFF2-40B4-BE49-F238E27FC236}">
                <a16:creationId xmlns:a16="http://schemas.microsoft.com/office/drawing/2014/main" id="{2C4AE251-71C6-0641-B60D-C61E2B255B68}"/>
              </a:ext>
            </a:extLst>
          </p:cNvPr>
          <p:cNvSpPr/>
          <p:nvPr/>
        </p:nvSpPr>
        <p:spPr>
          <a:xfrm>
            <a:off x="6833812" y="49204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pic>
        <p:nvPicPr>
          <p:cNvPr id="19" name="図 18">
            <a:extLst>
              <a:ext uri="{FF2B5EF4-FFF2-40B4-BE49-F238E27FC236}">
                <a16:creationId xmlns:a16="http://schemas.microsoft.com/office/drawing/2014/main" id="{DC7E7AD3-8F5E-EF40-89F9-0227FB7B07F4}"/>
              </a:ext>
            </a:extLst>
          </p:cNvPr>
          <p:cNvPicPr>
            <a:picLocks noChangeAspect="1"/>
          </p:cNvPicPr>
          <p:nvPr/>
        </p:nvPicPr>
        <p:blipFill>
          <a:blip r:embed="rId3"/>
          <a:stretch>
            <a:fillRect/>
          </a:stretch>
        </p:blipFill>
        <p:spPr>
          <a:xfrm>
            <a:off x="360762" y="1448805"/>
            <a:ext cx="1626376" cy="1626376"/>
          </a:xfrm>
          <a:prstGeom prst="rect">
            <a:avLst/>
          </a:prstGeom>
        </p:spPr>
      </p:pic>
      <p:pic>
        <p:nvPicPr>
          <p:cNvPr id="20" name="図 19">
            <a:extLst>
              <a:ext uri="{FF2B5EF4-FFF2-40B4-BE49-F238E27FC236}">
                <a16:creationId xmlns:a16="http://schemas.microsoft.com/office/drawing/2014/main" id="{429DB8C6-ACD4-5D41-8878-08D4C6D29187}"/>
              </a:ext>
            </a:extLst>
          </p:cNvPr>
          <p:cNvPicPr>
            <a:picLocks noChangeAspect="1"/>
          </p:cNvPicPr>
          <p:nvPr/>
        </p:nvPicPr>
        <p:blipFill>
          <a:blip r:embed="rId3"/>
          <a:stretch>
            <a:fillRect/>
          </a:stretch>
        </p:blipFill>
        <p:spPr>
          <a:xfrm>
            <a:off x="2628762" y="1448805"/>
            <a:ext cx="1626376" cy="1626376"/>
          </a:xfrm>
          <a:prstGeom prst="rect">
            <a:avLst/>
          </a:prstGeom>
        </p:spPr>
      </p:pic>
      <p:pic>
        <p:nvPicPr>
          <p:cNvPr id="21" name="図 20">
            <a:extLst>
              <a:ext uri="{FF2B5EF4-FFF2-40B4-BE49-F238E27FC236}">
                <a16:creationId xmlns:a16="http://schemas.microsoft.com/office/drawing/2014/main" id="{3B8214A8-D3F8-8C47-BAB7-CC89B18B0C7B}"/>
              </a:ext>
            </a:extLst>
          </p:cNvPr>
          <p:cNvPicPr>
            <a:picLocks noChangeAspect="1"/>
          </p:cNvPicPr>
          <p:nvPr/>
        </p:nvPicPr>
        <p:blipFill>
          <a:blip r:embed="rId3"/>
          <a:stretch>
            <a:fillRect/>
          </a:stretch>
        </p:blipFill>
        <p:spPr>
          <a:xfrm>
            <a:off x="4896762" y="1448805"/>
            <a:ext cx="1626376" cy="1626376"/>
          </a:xfrm>
          <a:prstGeom prst="rect">
            <a:avLst/>
          </a:prstGeom>
        </p:spPr>
      </p:pic>
      <p:pic>
        <p:nvPicPr>
          <p:cNvPr id="22" name="図 21">
            <a:extLst>
              <a:ext uri="{FF2B5EF4-FFF2-40B4-BE49-F238E27FC236}">
                <a16:creationId xmlns:a16="http://schemas.microsoft.com/office/drawing/2014/main" id="{7F093EBF-FF68-5A46-8B42-909399974C79}"/>
              </a:ext>
            </a:extLst>
          </p:cNvPr>
          <p:cNvPicPr>
            <a:picLocks noChangeAspect="1"/>
          </p:cNvPicPr>
          <p:nvPr/>
        </p:nvPicPr>
        <p:blipFill>
          <a:blip r:embed="rId3"/>
          <a:stretch>
            <a:fillRect/>
          </a:stretch>
        </p:blipFill>
        <p:spPr>
          <a:xfrm>
            <a:off x="7159570" y="1448805"/>
            <a:ext cx="1626376" cy="1626376"/>
          </a:xfrm>
          <a:prstGeom prst="rect">
            <a:avLst/>
          </a:prstGeom>
        </p:spPr>
      </p:pic>
      <p:sp>
        <p:nvSpPr>
          <p:cNvPr id="23" name="正方形/長方形 22">
            <a:extLst>
              <a:ext uri="{FF2B5EF4-FFF2-40B4-BE49-F238E27FC236}">
                <a16:creationId xmlns:a16="http://schemas.microsoft.com/office/drawing/2014/main" id="{7111059C-9239-F549-9EF6-213F45319F30}"/>
              </a:ext>
            </a:extLst>
          </p:cNvPr>
          <p:cNvSpPr/>
          <p:nvPr/>
        </p:nvSpPr>
        <p:spPr>
          <a:xfrm>
            <a:off x="39950" y="3658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24" name="正方形/長方形 23">
            <a:extLst>
              <a:ext uri="{FF2B5EF4-FFF2-40B4-BE49-F238E27FC236}">
                <a16:creationId xmlns:a16="http://schemas.microsoft.com/office/drawing/2014/main" id="{7DD07C0C-3D2D-F346-B1BC-A610595B29D0}"/>
              </a:ext>
            </a:extLst>
          </p:cNvPr>
          <p:cNvSpPr/>
          <p:nvPr/>
        </p:nvSpPr>
        <p:spPr>
          <a:xfrm>
            <a:off x="2308815" y="365427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25" name="正方形/長方形 24">
            <a:extLst>
              <a:ext uri="{FF2B5EF4-FFF2-40B4-BE49-F238E27FC236}">
                <a16:creationId xmlns:a16="http://schemas.microsoft.com/office/drawing/2014/main" id="{04C9FAD3-8FA4-F147-9B4A-E6A5E29E23EC}"/>
              </a:ext>
            </a:extLst>
          </p:cNvPr>
          <p:cNvSpPr/>
          <p:nvPr/>
        </p:nvSpPr>
        <p:spPr>
          <a:xfrm>
            <a:off x="4580896" y="3656086"/>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26" name="正方形/長方形 25">
            <a:extLst>
              <a:ext uri="{FF2B5EF4-FFF2-40B4-BE49-F238E27FC236}">
                <a16:creationId xmlns:a16="http://schemas.microsoft.com/office/drawing/2014/main" id="{643BF6EB-B266-2648-9CCB-C65F63E80EFA}"/>
              </a:ext>
            </a:extLst>
          </p:cNvPr>
          <p:cNvSpPr/>
          <p:nvPr/>
        </p:nvSpPr>
        <p:spPr>
          <a:xfrm>
            <a:off x="6833812" y="365601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pic>
        <p:nvPicPr>
          <p:cNvPr id="27" name="図 26">
            <a:extLst>
              <a:ext uri="{FF2B5EF4-FFF2-40B4-BE49-F238E27FC236}">
                <a16:creationId xmlns:a16="http://schemas.microsoft.com/office/drawing/2014/main" id="{C25C0B34-315D-834B-8FFF-601EE82AD28E}"/>
              </a:ext>
            </a:extLst>
          </p:cNvPr>
          <p:cNvPicPr>
            <a:picLocks noChangeAspect="1"/>
          </p:cNvPicPr>
          <p:nvPr/>
        </p:nvPicPr>
        <p:blipFill>
          <a:blip r:embed="rId3"/>
          <a:stretch>
            <a:fillRect/>
          </a:stretch>
        </p:blipFill>
        <p:spPr>
          <a:xfrm>
            <a:off x="360762" y="4612779"/>
            <a:ext cx="1626376" cy="1626376"/>
          </a:xfrm>
          <a:prstGeom prst="rect">
            <a:avLst/>
          </a:prstGeom>
        </p:spPr>
      </p:pic>
      <p:pic>
        <p:nvPicPr>
          <p:cNvPr id="28" name="図 27">
            <a:extLst>
              <a:ext uri="{FF2B5EF4-FFF2-40B4-BE49-F238E27FC236}">
                <a16:creationId xmlns:a16="http://schemas.microsoft.com/office/drawing/2014/main" id="{73867E93-4A3D-AA46-A29B-3B02F20E4435}"/>
              </a:ext>
            </a:extLst>
          </p:cNvPr>
          <p:cNvPicPr>
            <a:picLocks noChangeAspect="1"/>
          </p:cNvPicPr>
          <p:nvPr/>
        </p:nvPicPr>
        <p:blipFill>
          <a:blip r:embed="rId3"/>
          <a:stretch>
            <a:fillRect/>
          </a:stretch>
        </p:blipFill>
        <p:spPr>
          <a:xfrm>
            <a:off x="2628762" y="4612779"/>
            <a:ext cx="1626376" cy="1626376"/>
          </a:xfrm>
          <a:prstGeom prst="rect">
            <a:avLst/>
          </a:prstGeom>
        </p:spPr>
      </p:pic>
      <p:pic>
        <p:nvPicPr>
          <p:cNvPr id="29" name="図 28">
            <a:extLst>
              <a:ext uri="{FF2B5EF4-FFF2-40B4-BE49-F238E27FC236}">
                <a16:creationId xmlns:a16="http://schemas.microsoft.com/office/drawing/2014/main" id="{E6C43372-21FA-6441-BEE0-64DB7BCE3F34}"/>
              </a:ext>
            </a:extLst>
          </p:cNvPr>
          <p:cNvPicPr>
            <a:picLocks noChangeAspect="1"/>
          </p:cNvPicPr>
          <p:nvPr/>
        </p:nvPicPr>
        <p:blipFill>
          <a:blip r:embed="rId3"/>
          <a:stretch>
            <a:fillRect/>
          </a:stretch>
        </p:blipFill>
        <p:spPr>
          <a:xfrm>
            <a:off x="4896762" y="4612779"/>
            <a:ext cx="1626376" cy="1626376"/>
          </a:xfrm>
          <a:prstGeom prst="rect">
            <a:avLst/>
          </a:prstGeom>
        </p:spPr>
      </p:pic>
      <p:pic>
        <p:nvPicPr>
          <p:cNvPr id="30" name="図 29">
            <a:extLst>
              <a:ext uri="{FF2B5EF4-FFF2-40B4-BE49-F238E27FC236}">
                <a16:creationId xmlns:a16="http://schemas.microsoft.com/office/drawing/2014/main" id="{022292F9-1D3A-E847-B3D4-DB3D71A82A87}"/>
              </a:ext>
            </a:extLst>
          </p:cNvPr>
          <p:cNvPicPr>
            <a:picLocks noChangeAspect="1"/>
          </p:cNvPicPr>
          <p:nvPr/>
        </p:nvPicPr>
        <p:blipFill>
          <a:blip r:embed="rId3"/>
          <a:stretch>
            <a:fillRect/>
          </a:stretch>
        </p:blipFill>
        <p:spPr>
          <a:xfrm>
            <a:off x="7159570" y="4612779"/>
            <a:ext cx="1626376" cy="1626376"/>
          </a:xfrm>
          <a:prstGeom prst="rect">
            <a:avLst/>
          </a:prstGeom>
        </p:spPr>
      </p:pic>
      <p:sp>
        <p:nvSpPr>
          <p:cNvPr id="31" name="テキスト ボックス 30">
            <a:extLst>
              <a:ext uri="{FF2B5EF4-FFF2-40B4-BE49-F238E27FC236}">
                <a16:creationId xmlns:a16="http://schemas.microsoft.com/office/drawing/2014/main" id="{BDD3974B-860F-D340-88D3-9546F4031B8C}"/>
              </a:ext>
            </a:extLst>
          </p:cNvPr>
          <p:cNvSpPr txBox="1"/>
          <p:nvPr/>
        </p:nvSpPr>
        <p:spPr>
          <a:xfrm>
            <a:off x="3080202" y="5776"/>
            <a:ext cx="2810385"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Threat Cards (Back)</a:t>
            </a:r>
            <a:endParaRPr lang="ja-JP" altLang="en-US" sz="24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83023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a:extLst>
              <a:ext uri="{FF2B5EF4-FFF2-40B4-BE49-F238E27FC236}">
                <a16:creationId xmlns:a16="http://schemas.microsoft.com/office/drawing/2014/main" id="{F2CE9C64-5C2F-8B45-8C65-A76B1EA4E92E}"/>
              </a:ext>
            </a:extLst>
          </p:cNvPr>
          <p:cNvSpPr/>
          <p:nvPr/>
        </p:nvSpPr>
        <p:spPr>
          <a:xfrm>
            <a:off x="39950" y="494327"/>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77" name="正方形/長方形 76">
            <a:extLst>
              <a:ext uri="{FF2B5EF4-FFF2-40B4-BE49-F238E27FC236}">
                <a16:creationId xmlns:a16="http://schemas.microsoft.com/office/drawing/2014/main" id="{6A3CFE5C-6B83-F942-8AFB-1973B4820E1B}"/>
              </a:ext>
            </a:extLst>
          </p:cNvPr>
          <p:cNvSpPr/>
          <p:nvPr/>
        </p:nvSpPr>
        <p:spPr>
          <a:xfrm>
            <a:off x="2308815" y="490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79" name="正方形/長方形 78">
            <a:extLst>
              <a:ext uri="{FF2B5EF4-FFF2-40B4-BE49-F238E27FC236}">
                <a16:creationId xmlns:a16="http://schemas.microsoft.com/office/drawing/2014/main" id="{ED023072-61C2-8B4A-B5C4-4571D32DF81F}"/>
              </a:ext>
            </a:extLst>
          </p:cNvPr>
          <p:cNvSpPr/>
          <p:nvPr/>
        </p:nvSpPr>
        <p:spPr>
          <a:xfrm>
            <a:off x="4580896" y="492112"/>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81" name="正方形/長方形 80">
            <a:extLst>
              <a:ext uri="{FF2B5EF4-FFF2-40B4-BE49-F238E27FC236}">
                <a16:creationId xmlns:a16="http://schemas.microsoft.com/office/drawing/2014/main" id="{2C4AE251-71C6-0641-B60D-C61E2B255B68}"/>
              </a:ext>
            </a:extLst>
          </p:cNvPr>
          <p:cNvSpPr/>
          <p:nvPr/>
        </p:nvSpPr>
        <p:spPr>
          <a:xfrm>
            <a:off x="6833812" y="49204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pic>
        <p:nvPicPr>
          <p:cNvPr id="19" name="図 18">
            <a:extLst>
              <a:ext uri="{FF2B5EF4-FFF2-40B4-BE49-F238E27FC236}">
                <a16:creationId xmlns:a16="http://schemas.microsoft.com/office/drawing/2014/main" id="{DC7E7AD3-8F5E-EF40-89F9-0227FB7B07F4}"/>
              </a:ext>
            </a:extLst>
          </p:cNvPr>
          <p:cNvPicPr>
            <a:picLocks noChangeAspect="1"/>
          </p:cNvPicPr>
          <p:nvPr/>
        </p:nvPicPr>
        <p:blipFill>
          <a:blip r:embed="rId3"/>
          <a:stretch>
            <a:fillRect/>
          </a:stretch>
        </p:blipFill>
        <p:spPr>
          <a:xfrm>
            <a:off x="360762" y="1448805"/>
            <a:ext cx="1626376" cy="1626376"/>
          </a:xfrm>
          <a:prstGeom prst="rect">
            <a:avLst/>
          </a:prstGeom>
        </p:spPr>
      </p:pic>
      <p:pic>
        <p:nvPicPr>
          <p:cNvPr id="20" name="図 19">
            <a:extLst>
              <a:ext uri="{FF2B5EF4-FFF2-40B4-BE49-F238E27FC236}">
                <a16:creationId xmlns:a16="http://schemas.microsoft.com/office/drawing/2014/main" id="{429DB8C6-ACD4-5D41-8878-08D4C6D29187}"/>
              </a:ext>
            </a:extLst>
          </p:cNvPr>
          <p:cNvPicPr>
            <a:picLocks noChangeAspect="1"/>
          </p:cNvPicPr>
          <p:nvPr/>
        </p:nvPicPr>
        <p:blipFill>
          <a:blip r:embed="rId3"/>
          <a:stretch>
            <a:fillRect/>
          </a:stretch>
        </p:blipFill>
        <p:spPr>
          <a:xfrm>
            <a:off x="2628762" y="1448805"/>
            <a:ext cx="1626376" cy="1626376"/>
          </a:xfrm>
          <a:prstGeom prst="rect">
            <a:avLst/>
          </a:prstGeom>
        </p:spPr>
      </p:pic>
      <p:pic>
        <p:nvPicPr>
          <p:cNvPr id="21" name="図 20">
            <a:extLst>
              <a:ext uri="{FF2B5EF4-FFF2-40B4-BE49-F238E27FC236}">
                <a16:creationId xmlns:a16="http://schemas.microsoft.com/office/drawing/2014/main" id="{3B8214A8-D3F8-8C47-BAB7-CC89B18B0C7B}"/>
              </a:ext>
            </a:extLst>
          </p:cNvPr>
          <p:cNvPicPr>
            <a:picLocks noChangeAspect="1"/>
          </p:cNvPicPr>
          <p:nvPr/>
        </p:nvPicPr>
        <p:blipFill>
          <a:blip r:embed="rId3"/>
          <a:stretch>
            <a:fillRect/>
          </a:stretch>
        </p:blipFill>
        <p:spPr>
          <a:xfrm>
            <a:off x="4896762" y="1448805"/>
            <a:ext cx="1626376" cy="1626376"/>
          </a:xfrm>
          <a:prstGeom prst="rect">
            <a:avLst/>
          </a:prstGeom>
        </p:spPr>
      </p:pic>
      <p:pic>
        <p:nvPicPr>
          <p:cNvPr id="22" name="図 21">
            <a:extLst>
              <a:ext uri="{FF2B5EF4-FFF2-40B4-BE49-F238E27FC236}">
                <a16:creationId xmlns:a16="http://schemas.microsoft.com/office/drawing/2014/main" id="{7F093EBF-FF68-5A46-8B42-909399974C79}"/>
              </a:ext>
            </a:extLst>
          </p:cNvPr>
          <p:cNvPicPr>
            <a:picLocks noChangeAspect="1"/>
          </p:cNvPicPr>
          <p:nvPr/>
        </p:nvPicPr>
        <p:blipFill>
          <a:blip r:embed="rId3"/>
          <a:stretch>
            <a:fillRect/>
          </a:stretch>
        </p:blipFill>
        <p:spPr>
          <a:xfrm>
            <a:off x="7159570" y="1448805"/>
            <a:ext cx="1626376" cy="1626376"/>
          </a:xfrm>
          <a:prstGeom prst="rect">
            <a:avLst/>
          </a:prstGeom>
        </p:spPr>
      </p:pic>
      <p:sp>
        <p:nvSpPr>
          <p:cNvPr id="23" name="正方形/長方形 22">
            <a:extLst>
              <a:ext uri="{FF2B5EF4-FFF2-40B4-BE49-F238E27FC236}">
                <a16:creationId xmlns:a16="http://schemas.microsoft.com/office/drawing/2014/main" id="{7111059C-9239-F549-9EF6-213F45319F30}"/>
              </a:ext>
            </a:extLst>
          </p:cNvPr>
          <p:cNvSpPr/>
          <p:nvPr/>
        </p:nvSpPr>
        <p:spPr>
          <a:xfrm>
            <a:off x="39950" y="3658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24" name="正方形/長方形 23">
            <a:extLst>
              <a:ext uri="{FF2B5EF4-FFF2-40B4-BE49-F238E27FC236}">
                <a16:creationId xmlns:a16="http://schemas.microsoft.com/office/drawing/2014/main" id="{7DD07C0C-3D2D-F346-B1BC-A610595B29D0}"/>
              </a:ext>
            </a:extLst>
          </p:cNvPr>
          <p:cNvSpPr/>
          <p:nvPr/>
        </p:nvSpPr>
        <p:spPr>
          <a:xfrm>
            <a:off x="2308815" y="365427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25" name="正方形/長方形 24">
            <a:extLst>
              <a:ext uri="{FF2B5EF4-FFF2-40B4-BE49-F238E27FC236}">
                <a16:creationId xmlns:a16="http://schemas.microsoft.com/office/drawing/2014/main" id="{04C9FAD3-8FA4-F147-9B4A-E6A5E29E23EC}"/>
              </a:ext>
            </a:extLst>
          </p:cNvPr>
          <p:cNvSpPr/>
          <p:nvPr/>
        </p:nvSpPr>
        <p:spPr>
          <a:xfrm>
            <a:off x="4580896" y="3656086"/>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26" name="正方形/長方形 25">
            <a:extLst>
              <a:ext uri="{FF2B5EF4-FFF2-40B4-BE49-F238E27FC236}">
                <a16:creationId xmlns:a16="http://schemas.microsoft.com/office/drawing/2014/main" id="{643BF6EB-B266-2648-9CCB-C65F63E80EFA}"/>
              </a:ext>
            </a:extLst>
          </p:cNvPr>
          <p:cNvSpPr/>
          <p:nvPr/>
        </p:nvSpPr>
        <p:spPr>
          <a:xfrm>
            <a:off x="6833812" y="365601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pic>
        <p:nvPicPr>
          <p:cNvPr id="27" name="図 26">
            <a:extLst>
              <a:ext uri="{FF2B5EF4-FFF2-40B4-BE49-F238E27FC236}">
                <a16:creationId xmlns:a16="http://schemas.microsoft.com/office/drawing/2014/main" id="{C25C0B34-315D-834B-8FFF-601EE82AD28E}"/>
              </a:ext>
            </a:extLst>
          </p:cNvPr>
          <p:cNvPicPr>
            <a:picLocks noChangeAspect="1"/>
          </p:cNvPicPr>
          <p:nvPr/>
        </p:nvPicPr>
        <p:blipFill>
          <a:blip r:embed="rId3"/>
          <a:stretch>
            <a:fillRect/>
          </a:stretch>
        </p:blipFill>
        <p:spPr>
          <a:xfrm>
            <a:off x="360762" y="4612779"/>
            <a:ext cx="1626376" cy="1626376"/>
          </a:xfrm>
          <a:prstGeom prst="rect">
            <a:avLst/>
          </a:prstGeom>
        </p:spPr>
      </p:pic>
      <p:pic>
        <p:nvPicPr>
          <p:cNvPr id="28" name="図 27">
            <a:extLst>
              <a:ext uri="{FF2B5EF4-FFF2-40B4-BE49-F238E27FC236}">
                <a16:creationId xmlns:a16="http://schemas.microsoft.com/office/drawing/2014/main" id="{73867E93-4A3D-AA46-A29B-3B02F20E4435}"/>
              </a:ext>
            </a:extLst>
          </p:cNvPr>
          <p:cNvPicPr>
            <a:picLocks noChangeAspect="1"/>
          </p:cNvPicPr>
          <p:nvPr/>
        </p:nvPicPr>
        <p:blipFill>
          <a:blip r:embed="rId3"/>
          <a:stretch>
            <a:fillRect/>
          </a:stretch>
        </p:blipFill>
        <p:spPr>
          <a:xfrm>
            <a:off x="2628762" y="4612779"/>
            <a:ext cx="1626376" cy="1626376"/>
          </a:xfrm>
          <a:prstGeom prst="rect">
            <a:avLst/>
          </a:prstGeom>
        </p:spPr>
      </p:pic>
      <p:pic>
        <p:nvPicPr>
          <p:cNvPr id="29" name="図 28">
            <a:extLst>
              <a:ext uri="{FF2B5EF4-FFF2-40B4-BE49-F238E27FC236}">
                <a16:creationId xmlns:a16="http://schemas.microsoft.com/office/drawing/2014/main" id="{E6C43372-21FA-6441-BEE0-64DB7BCE3F34}"/>
              </a:ext>
            </a:extLst>
          </p:cNvPr>
          <p:cNvPicPr>
            <a:picLocks noChangeAspect="1"/>
          </p:cNvPicPr>
          <p:nvPr/>
        </p:nvPicPr>
        <p:blipFill>
          <a:blip r:embed="rId3"/>
          <a:stretch>
            <a:fillRect/>
          </a:stretch>
        </p:blipFill>
        <p:spPr>
          <a:xfrm>
            <a:off x="4896762" y="4612779"/>
            <a:ext cx="1626376" cy="1626376"/>
          </a:xfrm>
          <a:prstGeom prst="rect">
            <a:avLst/>
          </a:prstGeom>
        </p:spPr>
      </p:pic>
      <p:pic>
        <p:nvPicPr>
          <p:cNvPr id="30" name="図 29">
            <a:extLst>
              <a:ext uri="{FF2B5EF4-FFF2-40B4-BE49-F238E27FC236}">
                <a16:creationId xmlns:a16="http://schemas.microsoft.com/office/drawing/2014/main" id="{022292F9-1D3A-E847-B3D4-DB3D71A82A87}"/>
              </a:ext>
            </a:extLst>
          </p:cNvPr>
          <p:cNvPicPr>
            <a:picLocks noChangeAspect="1"/>
          </p:cNvPicPr>
          <p:nvPr/>
        </p:nvPicPr>
        <p:blipFill>
          <a:blip r:embed="rId3"/>
          <a:stretch>
            <a:fillRect/>
          </a:stretch>
        </p:blipFill>
        <p:spPr>
          <a:xfrm>
            <a:off x="7159570" y="4612779"/>
            <a:ext cx="1626376" cy="1626376"/>
          </a:xfrm>
          <a:prstGeom prst="rect">
            <a:avLst/>
          </a:prstGeom>
        </p:spPr>
      </p:pic>
      <p:sp>
        <p:nvSpPr>
          <p:cNvPr id="31" name="テキスト ボックス 30">
            <a:extLst>
              <a:ext uri="{FF2B5EF4-FFF2-40B4-BE49-F238E27FC236}">
                <a16:creationId xmlns:a16="http://schemas.microsoft.com/office/drawing/2014/main" id="{BDD3974B-860F-D340-88D3-9546F4031B8C}"/>
              </a:ext>
            </a:extLst>
          </p:cNvPr>
          <p:cNvSpPr txBox="1"/>
          <p:nvPr/>
        </p:nvSpPr>
        <p:spPr>
          <a:xfrm>
            <a:off x="3080202" y="5776"/>
            <a:ext cx="2810385"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Threat Cards (Back)</a:t>
            </a:r>
            <a:endParaRPr lang="ja-JP" altLang="en-US" sz="24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0284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正方形/長方形 23">
            <a:extLst>
              <a:ext uri="{FF2B5EF4-FFF2-40B4-BE49-F238E27FC236}">
                <a16:creationId xmlns:a16="http://schemas.microsoft.com/office/drawing/2014/main" id="{962965F7-140D-C34A-A10A-21E0FCA8AFA1}"/>
              </a:ext>
            </a:extLst>
          </p:cNvPr>
          <p:cNvSpPr/>
          <p:nvPr/>
        </p:nvSpPr>
        <p:spPr>
          <a:xfrm>
            <a:off x="42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B6990807-60C4-994B-83FE-B71088A23F38}"/>
              </a:ext>
            </a:extLst>
          </p:cNvPr>
          <p:cNvSpPr/>
          <p:nvPr/>
        </p:nvSpPr>
        <p:spPr>
          <a:xfrm>
            <a:off x="2310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28" name="正方形/長方形 27">
            <a:extLst>
              <a:ext uri="{FF2B5EF4-FFF2-40B4-BE49-F238E27FC236}">
                <a16:creationId xmlns:a16="http://schemas.microsoft.com/office/drawing/2014/main" id="{A3B6E688-6918-8148-813B-72B30DBF17D5}"/>
              </a:ext>
            </a:extLst>
          </p:cNvPr>
          <p:cNvSpPr/>
          <p:nvPr/>
        </p:nvSpPr>
        <p:spPr>
          <a:xfrm>
            <a:off x="4578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0" name="正方形/長方形 29">
            <a:extLst>
              <a:ext uri="{FF2B5EF4-FFF2-40B4-BE49-F238E27FC236}">
                <a16:creationId xmlns:a16="http://schemas.microsoft.com/office/drawing/2014/main" id="{8C0C4B42-F7F9-3245-BDE8-1881202E1E60}"/>
              </a:ext>
            </a:extLst>
          </p:cNvPr>
          <p:cNvSpPr/>
          <p:nvPr/>
        </p:nvSpPr>
        <p:spPr>
          <a:xfrm>
            <a:off x="6844085"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2" name="正方形/長方形 31">
            <a:extLst>
              <a:ext uri="{FF2B5EF4-FFF2-40B4-BE49-F238E27FC236}">
                <a16:creationId xmlns:a16="http://schemas.microsoft.com/office/drawing/2014/main" id="{34224E40-6127-0448-83D6-5B51FD32C0F0}"/>
              </a:ext>
            </a:extLst>
          </p:cNvPr>
          <p:cNvSpPr/>
          <p:nvPr/>
        </p:nvSpPr>
        <p:spPr>
          <a:xfrm>
            <a:off x="37756"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4" name="正方形/長方形 33">
            <a:extLst>
              <a:ext uri="{FF2B5EF4-FFF2-40B4-BE49-F238E27FC236}">
                <a16:creationId xmlns:a16="http://schemas.microsoft.com/office/drawing/2014/main" id="{01AB10E6-E4A7-1846-B634-8A6D23338606}"/>
              </a:ext>
            </a:extLst>
          </p:cNvPr>
          <p:cNvSpPr/>
          <p:nvPr/>
        </p:nvSpPr>
        <p:spPr>
          <a:xfrm>
            <a:off x="2307512"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6" name="正方形/長方形 35">
            <a:extLst>
              <a:ext uri="{FF2B5EF4-FFF2-40B4-BE49-F238E27FC236}">
                <a16:creationId xmlns:a16="http://schemas.microsoft.com/office/drawing/2014/main" id="{3BF7E2FF-7A63-7C4C-9B60-20B43043CA3E}"/>
              </a:ext>
            </a:extLst>
          </p:cNvPr>
          <p:cNvSpPr/>
          <p:nvPr/>
        </p:nvSpPr>
        <p:spPr>
          <a:xfrm>
            <a:off x="4580020"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2A2D0697-ED74-4F4B-B065-0725374747BE}"/>
              </a:ext>
            </a:extLst>
          </p:cNvPr>
          <p:cNvSpPr/>
          <p:nvPr/>
        </p:nvSpPr>
        <p:spPr>
          <a:xfrm>
            <a:off x="6839577"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ja-JP" sz="1600" b="1" dirty="0">
              <a:solidFill>
                <a:schemeClr val="tx1"/>
              </a:solidFill>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A5689E00-7BD8-7D46-90A4-8B8A99E79DA1}"/>
              </a:ext>
            </a:extLst>
          </p:cNvPr>
          <p:cNvSpPr/>
          <p:nvPr/>
        </p:nvSpPr>
        <p:spPr>
          <a:xfrm>
            <a:off x="167769"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a:extLst>
              <a:ext uri="{FF2B5EF4-FFF2-40B4-BE49-F238E27FC236}">
                <a16:creationId xmlns:a16="http://schemas.microsoft.com/office/drawing/2014/main" id="{70B822A9-2E7E-9541-B2EA-0C42E280390E}"/>
              </a:ext>
            </a:extLst>
          </p:cNvPr>
          <p:cNvSpPr/>
          <p:nvPr/>
        </p:nvSpPr>
        <p:spPr>
          <a:xfrm>
            <a:off x="167769"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a:extLst>
              <a:ext uri="{FF2B5EF4-FFF2-40B4-BE49-F238E27FC236}">
                <a16:creationId xmlns:a16="http://schemas.microsoft.com/office/drawing/2014/main" id="{F9369827-4BC2-E04A-9199-A46372C2603D}"/>
              </a:ext>
            </a:extLst>
          </p:cNvPr>
          <p:cNvSpPr/>
          <p:nvPr/>
        </p:nvSpPr>
        <p:spPr>
          <a:xfrm>
            <a:off x="167769"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a:extLst>
              <a:ext uri="{FF2B5EF4-FFF2-40B4-BE49-F238E27FC236}">
                <a16:creationId xmlns:a16="http://schemas.microsoft.com/office/drawing/2014/main" id="{0BBFBD77-F561-7949-AF22-706C8F5FB240}"/>
              </a:ext>
            </a:extLst>
          </p:cNvPr>
          <p:cNvSpPr/>
          <p:nvPr/>
        </p:nvSpPr>
        <p:spPr>
          <a:xfrm>
            <a:off x="2434174"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a:extLst>
              <a:ext uri="{FF2B5EF4-FFF2-40B4-BE49-F238E27FC236}">
                <a16:creationId xmlns:a16="http://schemas.microsoft.com/office/drawing/2014/main" id="{BFBE0CEC-A069-6946-9A45-75533963035A}"/>
              </a:ext>
            </a:extLst>
          </p:cNvPr>
          <p:cNvSpPr/>
          <p:nvPr/>
        </p:nvSpPr>
        <p:spPr>
          <a:xfrm>
            <a:off x="2434174"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a:extLst>
              <a:ext uri="{FF2B5EF4-FFF2-40B4-BE49-F238E27FC236}">
                <a16:creationId xmlns:a16="http://schemas.microsoft.com/office/drawing/2014/main" id="{B20D9850-158B-574A-BA61-87C0C2975F73}"/>
              </a:ext>
            </a:extLst>
          </p:cNvPr>
          <p:cNvSpPr/>
          <p:nvPr/>
        </p:nvSpPr>
        <p:spPr>
          <a:xfrm>
            <a:off x="2434174"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 40">
            <a:extLst>
              <a:ext uri="{FF2B5EF4-FFF2-40B4-BE49-F238E27FC236}">
                <a16:creationId xmlns:a16="http://schemas.microsoft.com/office/drawing/2014/main" id="{7B08C0D1-9748-D34E-820C-4A9B50D24B54}"/>
              </a:ext>
            </a:extLst>
          </p:cNvPr>
          <p:cNvSpPr/>
          <p:nvPr/>
        </p:nvSpPr>
        <p:spPr>
          <a:xfrm>
            <a:off x="4700455"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角丸四角形 41">
            <a:extLst>
              <a:ext uri="{FF2B5EF4-FFF2-40B4-BE49-F238E27FC236}">
                <a16:creationId xmlns:a16="http://schemas.microsoft.com/office/drawing/2014/main" id="{3A4FFB1A-E959-0A4E-AF68-7A94DDECAA5A}"/>
              </a:ext>
            </a:extLst>
          </p:cNvPr>
          <p:cNvSpPr/>
          <p:nvPr/>
        </p:nvSpPr>
        <p:spPr>
          <a:xfrm>
            <a:off x="4700455"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角丸四角形 42">
            <a:extLst>
              <a:ext uri="{FF2B5EF4-FFF2-40B4-BE49-F238E27FC236}">
                <a16:creationId xmlns:a16="http://schemas.microsoft.com/office/drawing/2014/main" id="{7C66CB6A-2681-174C-ADD9-2D06863E3362}"/>
              </a:ext>
            </a:extLst>
          </p:cNvPr>
          <p:cNvSpPr/>
          <p:nvPr/>
        </p:nvSpPr>
        <p:spPr>
          <a:xfrm>
            <a:off x="4700455"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角丸四角形 43">
            <a:extLst>
              <a:ext uri="{FF2B5EF4-FFF2-40B4-BE49-F238E27FC236}">
                <a16:creationId xmlns:a16="http://schemas.microsoft.com/office/drawing/2014/main" id="{FF1EDB8D-B719-C540-A400-03602E2D8BB2}"/>
              </a:ext>
            </a:extLst>
          </p:cNvPr>
          <p:cNvSpPr/>
          <p:nvPr/>
        </p:nvSpPr>
        <p:spPr>
          <a:xfrm>
            <a:off x="6964520"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a:extLst>
              <a:ext uri="{FF2B5EF4-FFF2-40B4-BE49-F238E27FC236}">
                <a16:creationId xmlns:a16="http://schemas.microsoft.com/office/drawing/2014/main" id="{357FF4E3-A560-9A43-A855-5CA17B900E4C}"/>
              </a:ext>
            </a:extLst>
          </p:cNvPr>
          <p:cNvSpPr/>
          <p:nvPr/>
        </p:nvSpPr>
        <p:spPr>
          <a:xfrm>
            <a:off x="6964520"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a:extLst>
              <a:ext uri="{FF2B5EF4-FFF2-40B4-BE49-F238E27FC236}">
                <a16:creationId xmlns:a16="http://schemas.microsoft.com/office/drawing/2014/main" id="{39F61F98-4B23-5D4C-B076-9EEB870F7800}"/>
              </a:ext>
            </a:extLst>
          </p:cNvPr>
          <p:cNvSpPr/>
          <p:nvPr/>
        </p:nvSpPr>
        <p:spPr>
          <a:xfrm>
            <a:off x="6964520"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角丸四角形 46">
            <a:extLst>
              <a:ext uri="{FF2B5EF4-FFF2-40B4-BE49-F238E27FC236}">
                <a16:creationId xmlns:a16="http://schemas.microsoft.com/office/drawing/2014/main" id="{87FECA2E-8D42-F642-96EC-361ED747F4D4}"/>
              </a:ext>
            </a:extLst>
          </p:cNvPr>
          <p:cNvSpPr/>
          <p:nvPr/>
        </p:nvSpPr>
        <p:spPr>
          <a:xfrm>
            <a:off x="167769" y="3751721"/>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角丸四角形 47">
            <a:extLst>
              <a:ext uri="{FF2B5EF4-FFF2-40B4-BE49-F238E27FC236}">
                <a16:creationId xmlns:a16="http://schemas.microsoft.com/office/drawing/2014/main" id="{E216E43D-5DA9-CD4B-BF44-A547B7970BDC}"/>
              </a:ext>
            </a:extLst>
          </p:cNvPr>
          <p:cNvSpPr/>
          <p:nvPr/>
        </p:nvSpPr>
        <p:spPr>
          <a:xfrm>
            <a:off x="167769" y="4297749"/>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角丸四角形 48">
            <a:extLst>
              <a:ext uri="{FF2B5EF4-FFF2-40B4-BE49-F238E27FC236}">
                <a16:creationId xmlns:a16="http://schemas.microsoft.com/office/drawing/2014/main" id="{0878C039-8CD0-9548-8742-F91901E9B114}"/>
              </a:ext>
            </a:extLst>
          </p:cNvPr>
          <p:cNvSpPr/>
          <p:nvPr/>
        </p:nvSpPr>
        <p:spPr>
          <a:xfrm>
            <a:off x="167769" y="5942410"/>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a:extLst>
              <a:ext uri="{FF2B5EF4-FFF2-40B4-BE49-F238E27FC236}">
                <a16:creationId xmlns:a16="http://schemas.microsoft.com/office/drawing/2014/main" id="{E4414790-7B8E-C84B-AE8A-7E4E08059186}"/>
              </a:ext>
            </a:extLst>
          </p:cNvPr>
          <p:cNvSpPr/>
          <p:nvPr/>
        </p:nvSpPr>
        <p:spPr>
          <a:xfrm>
            <a:off x="2434174" y="3746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a:extLst>
              <a:ext uri="{FF2B5EF4-FFF2-40B4-BE49-F238E27FC236}">
                <a16:creationId xmlns:a16="http://schemas.microsoft.com/office/drawing/2014/main" id="{68DE4FC7-072C-E341-B460-D8237C156D2F}"/>
              </a:ext>
            </a:extLst>
          </p:cNvPr>
          <p:cNvSpPr/>
          <p:nvPr/>
        </p:nvSpPr>
        <p:spPr>
          <a:xfrm>
            <a:off x="2434174" y="4292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角丸四角形 51">
            <a:extLst>
              <a:ext uri="{FF2B5EF4-FFF2-40B4-BE49-F238E27FC236}">
                <a16:creationId xmlns:a16="http://schemas.microsoft.com/office/drawing/2014/main" id="{AEFA00ED-B873-FB46-AE68-FA7A4CF446D6}"/>
              </a:ext>
            </a:extLst>
          </p:cNvPr>
          <p:cNvSpPr/>
          <p:nvPr/>
        </p:nvSpPr>
        <p:spPr>
          <a:xfrm>
            <a:off x="2434174" y="5936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角丸四角形 52">
            <a:extLst>
              <a:ext uri="{FF2B5EF4-FFF2-40B4-BE49-F238E27FC236}">
                <a16:creationId xmlns:a16="http://schemas.microsoft.com/office/drawing/2014/main" id="{6A5959FC-943A-7648-8DD4-1A79995CA632}"/>
              </a:ext>
            </a:extLst>
          </p:cNvPr>
          <p:cNvSpPr/>
          <p:nvPr/>
        </p:nvSpPr>
        <p:spPr>
          <a:xfrm>
            <a:off x="4702174"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角丸四角形 53">
            <a:extLst>
              <a:ext uri="{FF2B5EF4-FFF2-40B4-BE49-F238E27FC236}">
                <a16:creationId xmlns:a16="http://schemas.microsoft.com/office/drawing/2014/main" id="{58DBBF2D-5524-B34C-89C6-29431B1CC813}"/>
              </a:ext>
            </a:extLst>
          </p:cNvPr>
          <p:cNvSpPr/>
          <p:nvPr/>
        </p:nvSpPr>
        <p:spPr>
          <a:xfrm>
            <a:off x="4702174"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a:extLst>
              <a:ext uri="{FF2B5EF4-FFF2-40B4-BE49-F238E27FC236}">
                <a16:creationId xmlns:a16="http://schemas.microsoft.com/office/drawing/2014/main" id="{582981CC-A031-084B-A53E-71B460D31583}"/>
              </a:ext>
            </a:extLst>
          </p:cNvPr>
          <p:cNvSpPr/>
          <p:nvPr/>
        </p:nvSpPr>
        <p:spPr>
          <a:xfrm>
            <a:off x="4702174"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角丸四角形 55">
            <a:extLst>
              <a:ext uri="{FF2B5EF4-FFF2-40B4-BE49-F238E27FC236}">
                <a16:creationId xmlns:a16="http://schemas.microsoft.com/office/drawing/2014/main" id="{7DBC3262-C6E5-D24C-819D-4A749337D8A1}"/>
              </a:ext>
            </a:extLst>
          </p:cNvPr>
          <p:cNvSpPr/>
          <p:nvPr/>
        </p:nvSpPr>
        <p:spPr>
          <a:xfrm>
            <a:off x="6961731"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a:extLst>
              <a:ext uri="{FF2B5EF4-FFF2-40B4-BE49-F238E27FC236}">
                <a16:creationId xmlns:a16="http://schemas.microsoft.com/office/drawing/2014/main" id="{8AB0F30F-BDAF-E64E-9DD7-210BFAB5C121}"/>
              </a:ext>
            </a:extLst>
          </p:cNvPr>
          <p:cNvSpPr/>
          <p:nvPr/>
        </p:nvSpPr>
        <p:spPr>
          <a:xfrm>
            <a:off x="6961731"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a:extLst>
              <a:ext uri="{FF2B5EF4-FFF2-40B4-BE49-F238E27FC236}">
                <a16:creationId xmlns:a16="http://schemas.microsoft.com/office/drawing/2014/main" id="{06FF8EFF-8763-0A41-9D80-5E5E684E61B6}"/>
              </a:ext>
            </a:extLst>
          </p:cNvPr>
          <p:cNvSpPr/>
          <p:nvPr/>
        </p:nvSpPr>
        <p:spPr>
          <a:xfrm>
            <a:off x="6961731"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282F9A5D-0D2F-9741-8027-7892959AFA0A}"/>
              </a:ext>
            </a:extLst>
          </p:cNvPr>
          <p:cNvSpPr txBox="1"/>
          <p:nvPr/>
        </p:nvSpPr>
        <p:spPr>
          <a:xfrm>
            <a:off x="115440" y="602565"/>
            <a:ext cx="1518364" cy="430887"/>
          </a:xfrm>
          <a:prstGeom prst="rect">
            <a:avLst/>
          </a:prstGeom>
          <a:noFill/>
        </p:spPr>
        <p:txBody>
          <a:bodyPr wrap="non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CAPEC-114</a:t>
            </a:r>
            <a:r>
              <a:rPr lang="ja-JP" altLang="en-US" sz="1050">
                <a:solidFill>
                  <a:srgbClr val="FF0000"/>
                </a:solidFill>
                <a:latin typeface="Helvetica Regular" pitchFamily="2" charset="0"/>
                <a:ea typeface="MS PGothic" charset="-128"/>
                <a:cs typeface="Times New Roman" panose="02020603050405020304" pitchFamily="18" charset="0"/>
              </a:rPr>
              <a:t> </a:t>
            </a:r>
            <a:endParaRPr lang="en-US" altLang="ja-JP" sz="1050" dirty="0">
              <a:solidFill>
                <a:srgbClr val="FF0000"/>
              </a:solidFill>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Authentication Abuse</a:t>
            </a:r>
          </a:p>
        </p:txBody>
      </p:sp>
      <p:sp>
        <p:nvSpPr>
          <p:cNvPr id="60" name="テキスト ボックス 59">
            <a:extLst>
              <a:ext uri="{FF2B5EF4-FFF2-40B4-BE49-F238E27FC236}">
                <a16:creationId xmlns:a16="http://schemas.microsoft.com/office/drawing/2014/main" id="{C38D95F2-219C-D04A-A842-0E51B43A7F53}"/>
              </a:ext>
            </a:extLst>
          </p:cNvPr>
          <p:cNvSpPr txBox="1"/>
          <p:nvPr/>
        </p:nvSpPr>
        <p:spPr>
          <a:xfrm>
            <a:off x="101480" y="1160823"/>
            <a:ext cx="207674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attacker obtains unauthorized access to an application, service or device either through knowledge of the inherent weaknesses of an authentication mechanism, or by exploiting a flaw in the authentication scheme's implementation. </a:t>
            </a:r>
            <a:endParaRPr lang="ja-JP" altLang="en-US" sz="900">
              <a:latin typeface="Helvetica Regular" pitchFamily="2" charset="0"/>
              <a:ea typeface="MS PGothic" charset="-128"/>
              <a:cs typeface="Times New Roman" panose="02020603050405020304" pitchFamily="18" charset="0"/>
            </a:endParaRPr>
          </a:p>
        </p:txBody>
      </p:sp>
      <p:sp>
        <p:nvSpPr>
          <p:cNvPr id="61" name="テキスト ボックス 60">
            <a:extLst>
              <a:ext uri="{FF2B5EF4-FFF2-40B4-BE49-F238E27FC236}">
                <a16:creationId xmlns:a16="http://schemas.microsoft.com/office/drawing/2014/main" id="{2B023CEF-A5A7-7745-866B-DCDC7CA77C49}"/>
              </a:ext>
            </a:extLst>
          </p:cNvPr>
          <p:cNvSpPr txBox="1"/>
          <p:nvPr/>
        </p:nvSpPr>
        <p:spPr>
          <a:xfrm>
            <a:off x="57347" y="2800001"/>
            <a:ext cx="2205729" cy="6463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Unauthorized Use of Device Resources</a:t>
            </a:r>
          </a:p>
          <a:p>
            <a:r>
              <a:rPr lang="en-US" altLang="ja-JP" sz="900" dirty="0">
                <a:latin typeface="Helvetica Regular" pitchFamily="2" charset="0"/>
                <a:ea typeface="MS PGothic" charset="-128"/>
                <a:cs typeface="Times New Roman" panose="02020603050405020304" pitchFamily="18" charset="0"/>
              </a:rPr>
              <a:t>Reflection Attack in Authentication Protocol</a:t>
            </a:r>
            <a:endParaRPr lang="ja-JP" altLang="en-US" sz="900">
              <a:latin typeface="Helvetica Regular" pitchFamily="2" charset="0"/>
              <a:ea typeface="MS PGothic" charset="-128"/>
              <a:cs typeface="Times New Roman" panose="02020603050405020304" pitchFamily="18" charset="0"/>
            </a:endParaRPr>
          </a:p>
        </p:txBody>
      </p:sp>
      <p:sp>
        <p:nvSpPr>
          <p:cNvPr id="62" name="テキスト ボックス 61">
            <a:extLst>
              <a:ext uri="{FF2B5EF4-FFF2-40B4-BE49-F238E27FC236}">
                <a16:creationId xmlns:a16="http://schemas.microsoft.com/office/drawing/2014/main" id="{532447C0-462F-D942-8DF9-35E104CEDD38}"/>
              </a:ext>
            </a:extLst>
          </p:cNvPr>
          <p:cNvSpPr txBox="1"/>
          <p:nvPr/>
        </p:nvSpPr>
        <p:spPr>
          <a:xfrm>
            <a:off x="3060164" y="5776"/>
            <a:ext cx="2850460"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Threat Cards (Front)</a:t>
            </a:r>
            <a:endParaRPr lang="ja-JP" altLang="en-US" sz="2400" dirty="0">
              <a:latin typeface="MS PGothic" panose="020B0600070205080204" pitchFamily="34" charset="-128"/>
              <a:ea typeface="MS PGothic" panose="020B0600070205080204" pitchFamily="34" charset="-128"/>
            </a:endParaRPr>
          </a:p>
        </p:txBody>
      </p:sp>
      <p:sp>
        <p:nvSpPr>
          <p:cNvPr id="63" name="テキスト ボックス 62">
            <a:extLst>
              <a:ext uri="{FF2B5EF4-FFF2-40B4-BE49-F238E27FC236}">
                <a16:creationId xmlns:a16="http://schemas.microsoft.com/office/drawing/2014/main" id="{C5688FB5-CE57-9449-85CA-4C4BDF95D081}"/>
              </a:ext>
            </a:extLst>
          </p:cNvPr>
          <p:cNvSpPr txBox="1"/>
          <p:nvPr/>
        </p:nvSpPr>
        <p:spPr>
          <a:xfrm>
            <a:off x="2450397" y="602565"/>
            <a:ext cx="1519968" cy="415498"/>
          </a:xfrm>
          <a:prstGeom prst="rect">
            <a:avLst/>
          </a:prstGeom>
          <a:noFill/>
        </p:spPr>
        <p:txBody>
          <a:bodyPr wrap="non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CAPEC-115</a:t>
            </a:r>
            <a:r>
              <a:rPr lang="ja-JP" altLang="en-US" sz="1050">
                <a:solidFill>
                  <a:srgbClr val="FF0000"/>
                </a:solidFill>
                <a:latin typeface="Helvetica Regular" pitchFamily="2" charset="0"/>
                <a:ea typeface="MS PGothic" charset="-128"/>
                <a:cs typeface="Times New Roman" panose="02020603050405020304" pitchFamily="18" charset="0"/>
              </a:rPr>
              <a:t> </a:t>
            </a:r>
            <a:endParaRPr lang="en-US" altLang="ja-JP" sz="1050" dirty="0">
              <a:solidFill>
                <a:srgbClr val="FF0000"/>
              </a:solidFill>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Authentication Bypass</a:t>
            </a:r>
          </a:p>
        </p:txBody>
      </p:sp>
      <p:sp>
        <p:nvSpPr>
          <p:cNvPr id="64" name="テキスト ボックス 63">
            <a:extLst>
              <a:ext uri="{FF2B5EF4-FFF2-40B4-BE49-F238E27FC236}">
                <a16:creationId xmlns:a16="http://schemas.microsoft.com/office/drawing/2014/main" id="{65EB22D4-42C2-9742-8704-6041D2611271}"/>
              </a:ext>
            </a:extLst>
          </p:cNvPr>
          <p:cNvSpPr txBox="1"/>
          <p:nvPr/>
        </p:nvSpPr>
        <p:spPr>
          <a:xfrm>
            <a:off x="2450397" y="1167803"/>
            <a:ext cx="207674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attacker gains access to application, service, or device with the privileges of an authorized or privileged user by evading or circumventing an authentication mechanism. </a:t>
            </a:r>
            <a:endParaRPr lang="ja-JP" altLang="en-US" sz="900">
              <a:latin typeface="Helvetica Regular" pitchFamily="2" charset="0"/>
              <a:ea typeface="MS PGothic" charset="-128"/>
              <a:cs typeface="Times New Roman" panose="02020603050405020304" pitchFamily="18" charset="0"/>
            </a:endParaRPr>
          </a:p>
        </p:txBody>
      </p:sp>
      <p:sp>
        <p:nvSpPr>
          <p:cNvPr id="65" name="テキスト ボックス 64">
            <a:extLst>
              <a:ext uri="{FF2B5EF4-FFF2-40B4-BE49-F238E27FC236}">
                <a16:creationId xmlns:a16="http://schemas.microsoft.com/office/drawing/2014/main" id="{1C03A256-69D4-8D4F-83BB-3B0643A41A95}"/>
              </a:ext>
            </a:extLst>
          </p:cNvPr>
          <p:cNvSpPr txBox="1"/>
          <p:nvPr/>
        </p:nvSpPr>
        <p:spPr>
          <a:xfrm>
            <a:off x="2450397" y="2813961"/>
            <a:ext cx="2076744" cy="369332"/>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Forceful Browsing</a:t>
            </a:r>
          </a:p>
        </p:txBody>
      </p:sp>
      <p:sp>
        <p:nvSpPr>
          <p:cNvPr id="66" name="テキスト ボックス 65">
            <a:extLst>
              <a:ext uri="{FF2B5EF4-FFF2-40B4-BE49-F238E27FC236}">
                <a16:creationId xmlns:a16="http://schemas.microsoft.com/office/drawing/2014/main" id="{0E00DFE1-7616-2B4D-A86F-1A0813565C16}"/>
              </a:ext>
            </a:extLst>
          </p:cNvPr>
          <p:cNvSpPr txBox="1"/>
          <p:nvPr/>
        </p:nvSpPr>
        <p:spPr>
          <a:xfrm>
            <a:off x="4712627" y="671437"/>
            <a:ext cx="1617751" cy="253916"/>
          </a:xfrm>
          <a:prstGeom prst="rect">
            <a:avLst/>
          </a:prstGeom>
          <a:noFill/>
        </p:spPr>
        <p:txBody>
          <a:bodyPr wrap="non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CAPEC-116</a:t>
            </a:r>
            <a:r>
              <a:rPr lang="ja-JP" altLang="en-US" sz="1050">
                <a:latin typeface="Helvetica Regular" pitchFamily="2" charset="0"/>
                <a:ea typeface="MS PGothic" charset="-128"/>
                <a:cs typeface="Times New Roman" panose="02020603050405020304" pitchFamily="18" charset="0"/>
              </a:rPr>
              <a:t> </a:t>
            </a:r>
            <a:r>
              <a:rPr lang="en-US" altLang="ja-JP" sz="1050" dirty="0">
                <a:latin typeface="Helvetica Regular" pitchFamily="2" charset="0"/>
                <a:ea typeface="MS PGothic" charset="-128"/>
                <a:cs typeface="Times New Roman" panose="02020603050405020304" pitchFamily="18" charset="0"/>
              </a:rPr>
              <a:t>Excavation</a:t>
            </a:r>
          </a:p>
        </p:txBody>
      </p:sp>
      <p:sp>
        <p:nvSpPr>
          <p:cNvPr id="67" name="テキスト ボックス 66">
            <a:extLst>
              <a:ext uri="{FF2B5EF4-FFF2-40B4-BE49-F238E27FC236}">
                <a16:creationId xmlns:a16="http://schemas.microsoft.com/office/drawing/2014/main" id="{FE6B4BC5-1D6F-5A47-B42C-EB65C0FE7B2F}"/>
              </a:ext>
            </a:extLst>
          </p:cNvPr>
          <p:cNvSpPr txBox="1"/>
          <p:nvPr/>
        </p:nvSpPr>
        <p:spPr>
          <a:xfrm>
            <a:off x="4712627" y="1152915"/>
            <a:ext cx="2076744"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Excavation is achieved by exploring the target via ordinary interactions for the purpose of gathering intelligence about the target, or by sending data that is syntactically invalid or non-standard in an attempt to produce a response that contains the desired data.</a:t>
            </a:r>
            <a:endParaRPr lang="ja-JP" altLang="en-US" sz="900">
              <a:latin typeface="Helvetica Regular" pitchFamily="2" charset="0"/>
              <a:ea typeface="MS PGothic" charset="-128"/>
              <a:cs typeface="Times New Roman" panose="02020603050405020304" pitchFamily="18" charset="0"/>
            </a:endParaRPr>
          </a:p>
        </p:txBody>
      </p:sp>
      <p:sp>
        <p:nvSpPr>
          <p:cNvPr id="68" name="テキスト ボックス 67">
            <a:extLst>
              <a:ext uri="{FF2B5EF4-FFF2-40B4-BE49-F238E27FC236}">
                <a16:creationId xmlns:a16="http://schemas.microsoft.com/office/drawing/2014/main" id="{BDDB8A11-A333-5E4F-B1BA-1684693EFB5C}"/>
              </a:ext>
            </a:extLst>
          </p:cNvPr>
          <p:cNvSpPr txBox="1"/>
          <p:nvPr/>
        </p:nvSpPr>
        <p:spPr>
          <a:xfrm>
            <a:off x="4752257" y="2785113"/>
            <a:ext cx="2023154" cy="6463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Dumpster Diving</a:t>
            </a:r>
          </a:p>
          <a:p>
            <a:r>
              <a:rPr lang="en-US" altLang="ja-JP" sz="900" dirty="0">
                <a:latin typeface="Helvetica Regular" pitchFamily="2" charset="0"/>
                <a:ea typeface="MS PGothic" charset="-128"/>
                <a:cs typeface="Times New Roman" panose="02020603050405020304" pitchFamily="18" charset="0"/>
              </a:rPr>
              <a:t>Collect Data from Common Resource Locations</a:t>
            </a:r>
          </a:p>
        </p:txBody>
      </p:sp>
      <p:sp>
        <p:nvSpPr>
          <p:cNvPr id="69" name="テキスト ボックス 68">
            <a:extLst>
              <a:ext uri="{FF2B5EF4-FFF2-40B4-BE49-F238E27FC236}">
                <a16:creationId xmlns:a16="http://schemas.microsoft.com/office/drawing/2014/main" id="{FCF7203F-64C1-F341-B6E0-AB6E14745694}"/>
              </a:ext>
            </a:extLst>
          </p:cNvPr>
          <p:cNvSpPr txBox="1"/>
          <p:nvPr/>
        </p:nvSpPr>
        <p:spPr>
          <a:xfrm>
            <a:off x="6999405" y="671437"/>
            <a:ext cx="1662635" cy="253916"/>
          </a:xfrm>
          <a:prstGeom prst="rect">
            <a:avLst/>
          </a:prstGeom>
          <a:noFill/>
        </p:spPr>
        <p:txBody>
          <a:bodyPr wrap="non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CAPEC-117</a:t>
            </a:r>
            <a:r>
              <a:rPr lang="ja-JP" altLang="en-US" sz="1050">
                <a:latin typeface="Helvetica Regular" pitchFamily="2" charset="0"/>
                <a:ea typeface="MS PGothic" charset="-128"/>
                <a:cs typeface="Times New Roman" panose="02020603050405020304" pitchFamily="18" charset="0"/>
              </a:rPr>
              <a:t> </a:t>
            </a:r>
            <a:r>
              <a:rPr lang="en-US" altLang="ja-JP" sz="1050" dirty="0">
                <a:latin typeface="Helvetica Regular" pitchFamily="2" charset="0"/>
                <a:ea typeface="MS PGothic" charset="-128"/>
                <a:cs typeface="Times New Roman" panose="02020603050405020304" pitchFamily="18" charset="0"/>
              </a:rPr>
              <a:t>Interception</a:t>
            </a:r>
          </a:p>
        </p:txBody>
      </p:sp>
      <p:sp>
        <p:nvSpPr>
          <p:cNvPr id="70" name="テキスト ボックス 69">
            <a:extLst>
              <a:ext uri="{FF2B5EF4-FFF2-40B4-BE49-F238E27FC236}">
                <a16:creationId xmlns:a16="http://schemas.microsoft.com/office/drawing/2014/main" id="{0B0CC173-629B-DC4B-A85D-E501EF4D1EAB}"/>
              </a:ext>
            </a:extLst>
          </p:cNvPr>
          <p:cNvSpPr txBox="1"/>
          <p:nvPr/>
        </p:nvSpPr>
        <p:spPr>
          <a:xfrm>
            <a:off x="6971485" y="1145935"/>
            <a:ext cx="207674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monitors data streams to or from the target for information gathering purposes. This attack may be undertaken to solely gather sensitive information or to support a further attack against the target. </a:t>
            </a:r>
            <a:endParaRPr lang="ja-JP" altLang="en-US" sz="900">
              <a:latin typeface="Helvetica Regular" pitchFamily="2" charset="0"/>
              <a:ea typeface="MS PGothic" charset="-128"/>
              <a:cs typeface="Times New Roman" panose="02020603050405020304" pitchFamily="18" charset="0"/>
            </a:endParaRPr>
          </a:p>
        </p:txBody>
      </p:sp>
      <p:sp>
        <p:nvSpPr>
          <p:cNvPr id="71" name="テキスト ボックス 70">
            <a:extLst>
              <a:ext uri="{FF2B5EF4-FFF2-40B4-BE49-F238E27FC236}">
                <a16:creationId xmlns:a16="http://schemas.microsoft.com/office/drawing/2014/main" id="{CA0A75DA-E3D1-DB43-B080-EF854FF151B4}"/>
              </a:ext>
            </a:extLst>
          </p:cNvPr>
          <p:cNvSpPr txBox="1"/>
          <p:nvPr/>
        </p:nvSpPr>
        <p:spPr>
          <a:xfrm>
            <a:off x="6999405" y="2785113"/>
            <a:ext cx="2048824" cy="6463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Sniffing Attacks</a:t>
            </a:r>
          </a:p>
          <a:p>
            <a:r>
              <a:rPr lang="en-US" altLang="ja-JP" sz="900" dirty="0">
                <a:latin typeface="Helvetica Regular" pitchFamily="2" charset="0"/>
                <a:ea typeface="MS PGothic" charset="-128"/>
                <a:cs typeface="Times New Roman" panose="02020603050405020304" pitchFamily="18" charset="0"/>
              </a:rPr>
              <a:t>Intent Intercept</a:t>
            </a:r>
          </a:p>
          <a:p>
            <a:r>
              <a:rPr lang="en-US" altLang="ja-JP" sz="900" dirty="0">
                <a:latin typeface="Helvetica Regular" pitchFamily="2" charset="0"/>
                <a:ea typeface="MS PGothic" charset="-128"/>
                <a:cs typeface="Times New Roman" panose="02020603050405020304" pitchFamily="18" charset="0"/>
              </a:rPr>
              <a:t>Probe Audio and Video Peripherals</a:t>
            </a:r>
          </a:p>
        </p:txBody>
      </p:sp>
      <p:sp>
        <p:nvSpPr>
          <p:cNvPr id="72" name="テキスト ボックス 71">
            <a:extLst>
              <a:ext uri="{FF2B5EF4-FFF2-40B4-BE49-F238E27FC236}">
                <a16:creationId xmlns:a16="http://schemas.microsoft.com/office/drawing/2014/main" id="{C4136C7F-77AE-2645-98EE-DFDFB1785AC5}"/>
              </a:ext>
            </a:extLst>
          </p:cNvPr>
          <p:cNvSpPr txBox="1"/>
          <p:nvPr/>
        </p:nvSpPr>
        <p:spPr>
          <a:xfrm>
            <a:off x="167591" y="3870270"/>
            <a:ext cx="1896673" cy="253916"/>
          </a:xfrm>
          <a:prstGeom prst="rect">
            <a:avLst/>
          </a:prstGeom>
          <a:noFill/>
        </p:spPr>
        <p:txBody>
          <a:bodyPr wrap="non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CAPEC-122</a:t>
            </a:r>
            <a:r>
              <a:rPr lang="ja-JP" altLang="en-US" sz="1050">
                <a:latin typeface="Helvetica Regular" pitchFamily="2" charset="0"/>
                <a:ea typeface="MS PGothic" charset="-128"/>
                <a:cs typeface="Times New Roman" panose="02020603050405020304" pitchFamily="18" charset="0"/>
              </a:rPr>
              <a:t> </a:t>
            </a:r>
            <a:r>
              <a:rPr lang="en-US" altLang="ja-JP" sz="1050" dirty="0">
                <a:latin typeface="Helvetica Regular" pitchFamily="2" charset="0"/>
                <a:ea typeface="MS PGothic" charset="-128"/>
                <a:cs typeface="Times New Roman" panose="02020603050405020304" pitchFamily="18" charset="0"/>
              </a:rPr>
              <a:t>Privilege Abuse</a:t>
            </a:r>
          </a:p>
        </p:txBody>
      </p:sp>
      <p:sp>
        <p:nvSpPr>
          <p:cNvPr id="73" name="テキスト ボックス 72">
            <a:extLst>
              <a:ext uri="{FF2B5EF4-FFF2-40B4-BE49-F238E27FC236}">
                <a16:creationId xmlns:a16="http://schemas.microsoft.com/office/drawing/2014/main" id="{0A9AE4EC-6EE8-DA42-9034-4A6C4F298C5F}"/>
              </a:ext>
            </a:extLst>
          </p:cNvPr>
          <p:cNvSpPr txBox="1"/>
          <p:nvPr/>
        </p:nvSpPr>
        <p:spPr>
          <a:xfrm>
            <a:off x="153631" y="4344768"/>
            <a:ext cx="207674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is able to exploit features of the target that should be reserved for privileged users or administrators but are exposed to use by lower or non-privileged accounts. </a:t>
            </a:r>
            <a:endParaRPr lang="ja-JP" altLang="en-US" sz="900">
              <a:latin typeface="Helvetica Regular" pitchFamily="2" charset="0"/>
              <a:ea typeface="MS PGothic" charset="-128"/>
              <a:cs typeface="Times New Roman" panose="02020603050405020304" pitchFamily="18" charset="0"/>
            </a:endParaRPr>
          </a:p>
        </p:txBody>
      </p:sp>
      <p:sp>
        <p:nvSpPr>
          <p:cNvPr id="74" name="テキスト ボックス 73">
            <a:extLst>
              <a:ext uri="{FF2B5EF4-FFF2-40B4-BE49-F238E27FC236}">
                <a16:creationId xmlns:a16="http://schemas.microsoft.com/office/drawing/2014/main" id="{963BACEC-49D9-7F40-A8C2-F2B4435A13C2}"/>
              </a:ext>
            </a:extLst>
          </p:cNvPr>
          <p:cNvSpPr txBox="1"/>
          <p:nvPr/>
        </p:nvSpPr>
        <p:spPr>
          <a:xfrm>
            <a:off x="153631" y="5983946"/>
            <a:ext cx="2076744" cy="6463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Accessing Functionality Not Properly Constrained by ACLs</a:t>
            </a:r>
          </a:p>
          <a:p>
            <a:r>
              <a:rPr lang="en-US" altLang="ja-JP" sz="900" dirty="0">
                <a:latin typeface="Helvetica Regular" pitchFamily="2" charset="0"/>
                <a:ea typeface="MS PGothic" charset="-128"/>
                <a:cs typeface="Times New Roman" panose="02020603050405020304" pitchFamily="18" charset="0"/>
              </a:rPr>
              <a:t>WebView Exposure</a:t>
            </a:r>
          </a:p>
        </p:txBody>
      </p:sp>
      <p:sp>
        <p:nvSpPr>
          <p:cNvPr id="75" name="テキスト ボックス 74">
            <a:extLst>
              <a:ext uri="{FF2B5EF4-FFF2-40B4-BE49-F238E27FC236}">
                <a16:creationId xmlns:a16="http://schemas.microsoft.com/office/drawing/2014/main" id="{83315F84-9302-A943-A2E8-AED475C60245}"/>
              </a:ext>
            </a:extLst>
          </p:cNvPr>
          <p:cNvSpPr txBox="1"/>
          <p:nvPr/>
        </p:nvSpPr>
        <p:spPr>
          <a:xfrm>
            <a:off x="2419467" y="3772588"/>
            <a:ext cx="1348446" cy="415498"/>
          </a:xfrm>
          <a:prstGeom prst="rect">
            <a:avLst/>
          </a:prstGeom>
          <a:noFill/>
        </p:spPr>
        <p:txBody>
          <a:bodyPr wrap="non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CAPEC-123</a:t>
            </a:r>
            <a:r>
              <a:rPr lang="ja-JP" altLang="en-US" sz="1050">
                <a:solidFill>
                  <a:srgbClr val="FF0000"/>
                </a:solidFill>
                <a:latin typeface="Helvetica Regular" pitchFamily="2" charset="0"/>
                <a:ea typeface="MS PGothic" charset="-128"/>
                <a:cs typeface="Times New Roman" panose="02020603050405020304" pitchFamily="18" charset="0"/>
              </a:rPr>
              <a:t> </a:t>
            </a:r>
            <a:endParaRPr lang="en-US" altLang="ja-JP" sz="1050" dirty="0">
              <a:solidFill>
                <a:srgbClr val="FF0000"/>
              </a:solidFill>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Buffer Manipulation</a:t>
            </a:r>
          </a:p>
        </p:txBody>
      </p:sp>
      <p:sp>
        <p:nvSpPr>
          <p:cNvPr id="76" name="テキスト ボックス 75">
            <a:extLst>
              <a:ext uri="{FF2B5EF4-FFF2-40B4-BE49-F238E27FC236}">
                <a16:creationId xmlns:a16="http://schemas.microsoft.com/office/drawing/2014/main" id="{3B19C4EA-429B-0C4B-82D7-A23F0A106901}"/>
              </a:ext>
            </a:extLst>
          </p:cNvPr>
          <p:cNvSpPr txBox="1"/>
          <p:nvPr/>
        </p:nvSpPr>
        <p:spPr>
          <a:xfrm>
            <a:off x="2419467" y="4323866"/>
            <a:ext cx="2076744"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manipulates an application's interaction with a buffer in an attempt to read or modify data they shouldn't have access to.</a:t>
            </a:r>
            <a:endParaRPr lang="ja-JP" altLang="en-US" sz="900">
              <a:latin typeface="Helvetica Regular" pitchFamily="2" charset="0"/>
              <a:ea typeface="MS PGothic" charset="-128"/>
              <a:cs typeface="Times New Roman" panose="02020603050405020304" pitchFamily="18" charset="0"/>
            </a:endParaRPr>
          </a:p>
        </p:txBody>
      </p:sp>
      <p:sp>
        <p:nvSpPr>
          <p:cNvPr id="77" name="テキスト ボックス 76">
            <a:extLst>
              <a:ext uri="{FF2B5EF4-FFF2-40B4-BE49-F238E27FC236}">
                <a16:creationId xmlns:a16="http://schemas.microsoft.com/office/drawing/2014/main" id="{2F150771-37E7-6146-8AC3-9E9BA4E1FE82}"/>
              </a:ext>
            </a:extLst>
          </p:cNvPr>
          <p:cNvSpPr txBox="1"/>
          <p:nvPr/>
        </p:nvSpPr>
        <p:spPr>
          <a:xfrm>
            <a:off x="2473057" y="5983984"/>
            <a:ext cx="2037114" cy="5078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Overflow Buffers</a:t>
            </a:r>
          </a:p>
          <a:p>
            <a:r>
              <a:rPr lang="en-US" altLang="ja-JP" sz="900" dirty="0">
                <a:latin typeface="Helvetica Regular" pitchFamily="2" charset="0"/>
                <a:ea typeface="MS PGothic" charset="-128"/>
                <a:cs typeface="Times New Roman" panose="02020603050405020304" pitchFamily="18" charset="0"/>
              </a:rPr>
              <a:t>Overread Buffers</a:t>
            </a:r>
          </a:p>
        </p:txBody>
      </p:sp>
      <p:sp>
        <p:nvSpPr>
          <p:cNvPr id="78" name="テキスト ボックス 77">
            <a:extLst>
              <a:ext uri="{FF2B5EF4-FFF2-40B4-BE49-F238E27FC236}">
                <a16:creationId xmlns:a16="http://schemas.microsoft.com/office/drawing/2014/main" id="{734A90E8-8B64-4B46-83AD-4001257265DC}"/>
              </a:ext>
            </a:extLst>
          </p:cNvPr>
          <p:cNvSpPr txBox="1"/>
          <p:nvPr/>
        </p:nvSpPr>
        <p:spPr>
          <a:xfrm>
            <a:off x="4729402" y="3773373"/>
            <a:ext cx="1816523" cy="430887"/>
          </a:xfrm>
          <a:prstGeom prst="rect">
            <a:avLst/>
          </a:prstGeom>
          <a:noFill/>
        </p:spPr>
        <p:txBody>
          <a:bodyPr wrap="non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CAPEC-124</a:t>
            </a:r>
            <a:r>
              <a:rPr lang="ja-JP" altLang="en-US" sz="1050">
                <a:solidFill>
                  <a:srgbClr val="FF0000"/>
                </a:solidFill>
                <a:latin typeface="Helvetica Regular" pitchFamily="2" charset="0"/>
                <a:ea typeface="MS PGothic" charset="-128"/>
                <a:cs typeface="Times New Roman" panose="02020603050405020304" pitchFamily="18" charset="0"/>
              </a:rPr>
              <a:t> </a:t>
            </a:r>
            <a:endParaRPr lang="en-US" altLang="ja-JP" sz="1050" dirty="0">
              <a:solidFill>
                <a:srgbClr val="FF0000"/>
              </a:solidFill>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Shared Data Manipulation</a:t>
            </a:r>
          </a:p>
        </p:txBody>
      </p:sp>
      <p:sp>
        <p:nvSpPr>
          <p:cNvPr id="79" name="テキスト ボックス 78">
            <a:extLst>
              <a:ext uri="{FF2B5EF4-FFF2-40B4-BE49-F238E27FC236}">
                <a16:creationId xmlns:a16="http://schemas.microsoft.com/office/drawing/2014/main" id="{979AF568-38D9-6F4B-97EE-231D6D064A0C}"/>
              </a:ext>
            </a:extLst>
          </p:cNvPr>
          <p:cNvSpPr txBox="1"/>
          <p:nvPr/>
        </p:nvSpPr>
        <p:spPr>
          <a:xfrm>
            <a:off x="4729402" y="4317671"/>
            <a:ext cx="207674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exploits a data structure shared between multiple applications or an application pool to affect application behavior. Data may be shared between multiple applications or between multiple threads of a single application. </a:t>
            </a:r>
            <a:endParaRPr lang="ja-JP" altLang="en-US" sz="900">
              <a:latin typeface="Helvetica Regular" pitchFamily="2" charset="0"/>
              <a:ea typeface="MS PGothic" charset="-128"/>
              <a:cs typeface="Times New Roman" panose="02020603050405020304" pitchFamily="18" charset="0"/>
            </a:endParaRPr>
          </a:p>
        </p:txBody>
      </p:sp>
      <p:sp>
        <p:nvSpPr>
          <p:cNvPr id="80" name="テキスト ボックス 79">
            <a:extLst>
              <a:ext uri="{FF2B5EF4-FFF2-40B4-BE49-F238E27FC236}">
                <a16:creationId xmlns:a16="http://schemas.microsoft.com/office/drawing/2014/main" id="{DCAF2D79-7EC8-3546-BA29-CD45B00D0F35}"/>
              </a:ext>
            </a:extLst>
          </p:cNvPr>
          <p:cNvSpPr txBox="1"/>
          <p:nvPr/>
        </p:nvSpPr>
        <p:spPr>
          <a:xfrm>
            <a:off x="4757322" y="6005709"/>
            <a:ext cx="2048824" cy="369332"/>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Nothing in CAPEC</a:t>
            </a:r>
          </a:p>
        </p:txBody>
      </p:sp>
      <p:sp>
        <p:nvSpPr>
          <p:cNvPr id="81" name="テキスト ボックス 80">
            <a:extLst>
              <a:ext uri="{FF2B5EF4-FFF2-40B4-BE49-F238E27FC236}">
                <a16:creationId xmlns:a16="http://schemas.microsoft.com/office/drawing/2014/main" id="{A6486577-1512-0848-A3C4-C79206498CCF}"/>
              </a:ext>
            </a:extLst>
          </p:cNvPr>
          <p:cNvSpPr txBox="1"/>
          <p:nvPr/>
        </p:nvSpPr>
        <p:spPr>
          <a:xfrm>
            <a:off x="6959091" y="3877250"/>
            <a:ext cx="1523174" cy="261610"/>
          </a:xfrm>
          <a:prstGeom prst="rect">
            <a:avLst/>
          </a:prstGeom>
          <a:noFill/>
        </p:spPr>
        <p:txBody>
          <a:bodyPr wrap="non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CAPEC-125</a:t>
            </a:r>
            <a:r>
              <a:rPr lang="ja-JP" altLang="en-US" sz="1050">
                <a:latin typeface="Helvetica Regular" pitchFamily="2" charset="0"/>
                <a:ea typeface="MS PGothic" charset="-128"/>
                <a:cs typeface="Times New Roman" panose="02020603050405020304" pitchFamily="18" charset="0"/>
              </a:rPr>
              <a:t> </a:t>
            </a:r>
            <a:r>
              <a:rPr lang="en-US" altLang="ja-JP" sz="1050" dirty="0">
                <a:latin typeface="Helvetica Regular" pitchFamily="2" charset="0"/>
                <a:ea typeface="MS PGothic" charset="-128"/>
                <a:cs typeface="Times New Roman" panose="02020603050405020304" pitchFamily="18" charset="0"/>
              </a:rPr>
              <a:t>Flooding</a:t>
            </a:r>
          </a:p>
        </p:txBody>
      </p:sp>
      <p:sp>
        <p:nvSpPr>
          <p:cNvPr id="82" name="テキスト ボックス 81">
            <a:extLst>
              <a:ext uri="{FF2B5EF4-FFF2-40B4-BE49-F238E27FC236}">
                <a16:creationId xmlns:a16="http://schemas.microsoft.com/office/drawing/2014/main" id="{C73A583B-AC2D-D846-BABB-D3221004F44D}"/>
              </a:ext>
            </a:extLst>
          </p:cNvPr>
          <p:cNvSpPr txBox="1"/>
          <p:nvPr/>
        </p:nvSpPr>
        <p:spPr>
          <a:xfrm>
            <a:off x="6959091" y="4344768"/>
            <a:ext cx="207674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consumes the resources of a target by rapidly engaging in a large number of interactions with the target. This type of attack generally exposes a weakness in rate limiting or flow.</a:t>
            </a:r>
            <a:endParaRPr lang="ja-JP" altLang="en-US" sz="900">
              <a:latin typeface="Helvetica Regular" pitchFamily="2" charset="0"/>
              <a:ea typeface="MS PGothic" charset="-128"/>
              <a:cs typeface="Times New Roman" panose="02020603050405020304" pitchFamily="18" charset="0"/>
            </a:endParaRPr>
          </a:p>
        </p:txBody>
      </p:sp>
      <p:sp>
        <p:nvSpPr>
          <p:cNvPr id="107" name="テキスト ボックス 106">
            <a:extLst>
              <a:ext uri="{FF2B5EF4-FFF2-40B4-BE49-F238E27FC236}">
                <a16:creationId xmlns:a16="http://schemas.microsoft.com/office/drawing/2014/main" id="{57F2AD96-1B52-524D-A3CA-42309CE58255}"/>
              </a:ext>
            </a:extLst>
          </p:cNvPr>
          <p:cNvSpPr txBox="1"/>
          <p:nvPr/>
        </p:nvSpPr>
        <p:spPr>
          <a:xfrm>
            <a:off x="6959091" y="5983946"/>
            <a:ext cx="2076744" cy="6463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TCP Flood, UDP Flood</a:t>
            </a:r>
          </a:p>
          <a:p>
            <a:r>
              <a:rPr lang="en-US" altLang="ja-JP" sz="900" dirty="0">
                <a:latin typeface="Helvetica Regular" pitchFamily="2" charset="0"/>
                <a:ea typeface="MS PGothic" charset="-128"/>
                <a:cs typeface="Times New Roman" panose="02020603050405020304" pitchFamily="18" charset="0"/>
              </a:rPr>
              <a:t>ICMP Flood, HTTP Flood</a:t>
            </a:r>
          </a:p>
          <a:p>
            <a:r>
              <a:rPr lang="en-US" altLang="ja-JP" sz="900" dirty="0">
                <a:latin typeface="Helvetica Regular" pitchFamily="2" charset="0"/>
                <a:ea typeface="MS PGothic" charset="-128"/>
                <a:cs typeface="Times New Roman" panose="02020603050405020304" pitchFamily="18" charset="0"/>
              </a:rPr>
              <a:t>Amplification, XML Flood</a:t>
            </a:r>
          </a:p>
        </p:txBody>
      </p:sp>
    </p:spTree>
    <p:extLst>
      <p:ext uri="{BB962C8B-B14F-4D97-AF65-F5344CB8AC3E}">
        <p14:creationId xmlns:p14="http://schemas.microsoft.com/office/powerpoint/2010/main" val="1000148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a:extLst>
              <a:ext uri="{FF2B5EF4-FFF2-40B4-BE49-F238E27FC236}">
                <a16:creationId xmlns:a16="http://schemas.microsoft.com/office/drawing/2014/main" id="{F2CE9C64-5C2F-8B45-8C65-A76B1EA4E92E}"/>
              </a:ext>
            </a:extLst>
          </p:cNvPr>
          <p:cNvSpPr/>
          <p:nvPr/>
        </p:nvSpPr>
        <p:spPr>
          <a:xfrm>
            <a:off x="39950" y="494327"/>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77" name="正方形/長方形 76">
            <a:extLst>
              <a:ext uri="{FF2B5EF4-FFF2-40B4-BE49-F238E27FC236}">
                <a16:creationId xmlns:a16="http://schemas.microsoft.com/office/drawing/2014/main" id="{6A3CFE5C-6B83-F942-8AFB-1973B4820E1B}"/>
              </a:ext>
            </a:extLst>
          </p:cNvPr>
          <p:cNvSpPr/>
          <p:nvPr/>
        </p:nvSpPr>
        <p:spPr>
          <a:xfrm>
            <a:off x="2308815" y="490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79" name="正方形/長方形 78">
            <a:extLst>
              <a:ext uri="{FF2B5EF4-FFF2-40B4-BE49-F238E27FC236}">
                <a16:creationId xmlns:a16="http://schemas.microsoft.com/office/drawing/2014/main" id="{ED023072-61C2-8B4A-B5C4-4571D32DF81F}"/>
              </a:ext>
            </a:extLst>
          </p:cNvPr>
          <p:cNvSpPr/>
          <p:nvPr/>
        </p:nvSpPr>
        <p:spPr>
          <a:xfrm>
            <a:off x="4580896" y="492112"/>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81" name="正方形/長方形 80">
            <a:extLst>
              <a:ext uri="{FF2B5EF4-FFF2-40B4-BE49-F238E27FC236}">
                <a16:creationId xmlns:a16="http://schemas.microsoft.com/office/drawing/2014/main" id="{2C4AE251-71C6-0641-B60D-C61E2B255B68}"/>
              </a:ext>
            </a:extLst>
          </p:cNvPr>
          <p:cNvSpPr/>
          <p:nvPr/>
        </p:nvSpPr>
        <p:spPr>
          <a:xfrm>
            <a:off x="6833812" y="49204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pic>
        <p:nvPicPr>
          <p:cNvPr id="19" name="図 18">
            <a:extLst>
              <a:ext uri="{FF2B5EF4-FFF2-40B4-BE49-F238E27FC236}">
                <a16:creationId xmlns:a16="http://schemas.microsoft.com/office/drawing/2014/main" id="{DC7E7AD3-8F5E-EF40-89F9-0227FB7B07F4}"/>
              </a:ext>
            </a:extLst>
          </p:cNvPr>
          <p:cNvPicPr>
            <a:picLocks noChangeAspect="1"/>
          </p:cNvPicPr>
          <p:nvPr/>
        </p:nvPicPr>
        <p:blipFill>
          <a:blip r:embed="rId3"/>
          <a:stretch>
            <a:fillRect/>
          </a:stretch>
        </p:blipFill>
        <p:spPr>
          <a:xfrm>
            <a:off x="360762" y="1448805"/>
            <a:ext cx="1626376" cy="1626376"/>
          </a:xfrm>
          <a:prstGeom prst="rect">
            <a:avLst/>
          </a:prstGeom>
        </p:spPr>
      </p:pic>
      <p:pic>
        <p:nvPicPr>
          <p:cNvPr id="20" name="図 19">
            <a:extLst>
              <a:ext uri="{FF2B5EF4-FFF2-40B4-BE49-F238E27FC236}">
                <a16:creationId xmlns:a16="http://schemas.microsoft.com/office/drawing/2014/main" id="{429DB8C6-ACD4-5D41-8878-08D4C6D29187}"/>
              </a:ext>
            </a:extLst>
          </p:cNvPr>
          <p:cNvPicPr>
            <a:picLocks noChangeAspect="1"/>
          </p:cNvPicPr>
          <p:nvPr/>
        </p:nvPicPr>
        <p:blipFill>
          <a:blip r:embed="rId3"/>
          <a:stretch>
            <a:fillRect/>
          </a:stretch>
        </p:blipFill>
        <p:spPr>
          <a:xfrm>
            <a:off x="2628762" y="1448805"/>
            <a:ext cx="1626376" cy="1626376"/>
          </a:xfrm>
          <a:prstGeom prst="rect">
            <a:avLst/>
          </a:prstGeom>
        </p:spPr>
      </p:pic>
      <p:pic>
        <p:nvPicPr>
          <p:cNvPr id="21" name="図 20">
            <a:extLst>
              <a:ext uri="{FF2B5EF4-FFF2-40B4-BE49-F238E27FC236}">
                <a16:creationId xmlns:a16="http://schemas.microsoft.com/office/drawing/2014/main" id="{3B8214A8-D3F8-8C47-BAB7-CC89B18B0C7B}"/>
              </a:ext>
            </a:extLst>
          </p:cNvPr>
          <p:cNvPicPr>
            <a:picLocks noChangeAspect="1"/>
          </p:cNvPicPr>
          <p:nvPr/>
        </p:nvPicPr>
        <p:blipFill>
          <a:blip r:embed="rId3"/>
          <a:stretch>
            <a:fillRect/>
          </a:stretch>
        </p:blipFill>
        <p:spPr>
          <a:xfrm>
            <a:off x="4896762" y="1448805"/>
            <a:ext cx="1626376" cy="1626376"/>
          </a:xfrm>
          <a:prstGeom prst="rect">
            <a:avLst/>
          </a:prstGeom>
        </p:spPr>
      </p:pic>
      <p:pic>
        <p:nvPicPr>
          <p:cNvPr id="22" name="図 21">
            <a:extLst>
              <a:ext uri="{FF2B5EF4-FFF2-40B4-BE49-F238E27FC236}">
                <a16:creationId xmlns:a16="http://schemas.microsoft.com/office/drawing/2014/main" id="{7F093EBF-FF68-5A46-8B42-909399974C79}"/>
              </a:ext>
            </a:extLst>
          </p:cNvPr>
          <p:cNvPicPr>
            <a:picLocks noChangeAspect="1"/>
          </p:cNvPicPr>
          <p:nvPr/>
        </p:nvPicPr>
        <p:blipFill>
          <a:blip r:embed="rId3"/>
          <a:stretch>
            <a:fillRect/>
          </a:stretch>
        </p:blipFill>
        <p:spPr>
          <a:xfrm>
            <a:off x="7159570" y="1448805"/>
            <a:ext cx="1626376" cy="1626376"/>
          </a:xfrm>
          <a:prstGeom prst="rect">
            <a:avLst/>
          </a:prstGeom>
        </p:spPr>
      </p:pic>
      <p:sp>
        <p:nvSpPr>
          <p:cNvPr id="23" name="正方形/長方形 22">
            <a:extLst>
              <a:ext uri="{FF2B5EF4-FFF2-40B4-BE49-F238E27FC236}">
                <a16:creationId xmlns:a16="http://schemas.microsoft.com/office/drawing/2014/main" id="{7111059C-9239-F549-9EF6-213F45319F30}"/>
              </a:ext>
            </a:extLst>
          </p:cNvPr>
          <p:cNvSpPr/>
          <p:nvPr/>
        </p:nvSpPr>
        <p:spPr>
          <a:xfrm>
            <a:off x="39950" y="3658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24" name="正方形/長方形 23">
            <a:extLst>
              <a:ext uri="{FF2B5EF4-FFF2-40B4-BE49-F238E27FC236}">
                <a16:creationId xmlns:a16="http://schemas.microsoft.com/office/drawing/2014/main" id="{7DD07C0C-3D2D-F346-B1BC-A610595B29D0}"/>
              </a:ext>
            </a:extLst>
          </p:cNvPr>
          <p:cNvSpPr/>
          <p:nvPr/>
        </p:nvSpPr>
        <p:spPr>
          <a:xfrm>
            <a:off x="2308815" y="365427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25" name="正方形/長方形 24">
            <a:extLst>
              <a:ext uri="{FF2B5EF4-FFF2-40B4-BE49-F238E27FC236}">
                <a16:creationId xmlns:a16="http://schemas.microsoft.com/office/drawing/2014/main" id="{04C9FAD3-8FA4-F147-9B4A-E6A5E29E23EC}"/>
              </a:ext>
            </a:extLst>
          </p:cNvPr>
          <p:cNvSpPr/>
          <p:nvPr/>
        </p:nvSpPr>
        <p:spPr>
          <a:xfrm>
            <a:off x="4580896" y="3656086"/>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26" name="正方形/長方形 25">
            <a:extLst>
              <a:ext uri="{FF2B5EF4-FFF2-40B4-BE49-F238E27FC236}">
                <a16:creationId xmlns:a16="http://schemas.microsoft.com/office/drawing/2014/main" id="{643BF6EB-B266-2648-9CCB-C65F63E80EFA}"/>
              </a:ext>
            </a:extLst>
          </p:cNvPr>
          <p:cNvSpPr/>
          <p:nvPr/>
        </p:nvSpPr>
        <p:spPr>
          <a:xfrm>
            <a:off x="6833812" y="365601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pic>
        <p:nvPicPr>
          <p:cNvPr id="27" name="図 26">
            <a:extLst>
              <a:ext uri="{FF2B5EF4-FFF2-40B4-BE49-F238E27FC236}">
                <a16:creationId xmlns:a16="http://schemas.microsoft.com/office/drawing/2014/main" id="{C25C0B34-315D-834B-8FFF-601EE82AD28E}"/>
              </a:ext>
            </a:extLst>
          </p:cNvPr>
          <p:cNvPicPr>
            <a:picLocks noChangeAspect="1"/>
          </p:cNvPicPr>
          <p:nvPr/>
        </p:nvPicPr>
        <p:blipFill>
          <a:blip r:embed="rId3"/>
          <a:stretch>
            <a:fillRect/>
          </a:stretch>
        </p:blipFill>
        <p:spPr>
          <a:xfrm>
            <a:off x="360762" y="4612779"/>
            <a:ext cx="1626376" cy="1626376"/>
          </a:xfrm>
          <a:prstGeom prst="rect">
            <a:avLst/>
          </a:prstGeom>
        </p:spPr>
      </p:pic>
      <p:pic>
        <p:nvPicPr>
          <p:cNvPr id="28" name="図 27">
            <a:extLst>
              <a:ext uri="{FF2B5EF4-FFF2-40B4-BE49-F238E27FC236}">
                <a16:creationId xmlns:a16="http://schemas.microsoft.com/office/drawing/2014/main" id="{73867E93-4A3D-AA46-A29B-3B02F20E4435}"/>
              </a:ext>
            </a:extLst>
          </p:cNvPr>
          <p:cNvPicPr>
            <a:picLocks noChangeAspect="1"/>
          </p:cNvPicPr>
          <p:nvPr/>
        </p:nvPicPr>
        <p:blipFill>
          <a:blip r:embed="rId3"/>
          <a:stretch>
            <a:fillRect/>
          </a:stretch>
        </p:blipFill>
        <p:spPr>
          <a:xfrm>
            <a:off x="2628762" y="4612779"/>
            <a:ext cx="1626376" cy="1626376"/>
          </a:xfrm>
          <a:prstGeom prst="rect">
            <a:avLst/>
          </a:prstGeom>
        </p:spPr>
      </p:pic>
      <p:pic>
        <p:nvPicPr>
          <p:cNvPr id="29" name="図 28">
            <a:extLst>
              <a:ext uri="{FF2B5EF4-FFF2-40B4-BE49-F238E27FC236}">
                <a16:creationId xmlns:a16="http://schemas.microsoft.com/office/drawing/2014/main" id="{E6C43372-21FA-6441-BEE0-64DB7BCE3F34}"/>
              </a:ext>
            </a:extLst>
          </p:cNvPr>
          <p:cNvPicPr>
            <a:picLocks noChangeAspect="1"/>
          </p:cNvPicPr>
          <p:nvPr/>
        </p:nvPicPr>
        <p:blipFill>
          <a:blip r:embed="rId3"/>
          <a:stretch>
            <a:fillRect/>
          </a:stretch>
        </p:blipFill>
        <p:spPr>
          <a:xfrm>
            <a:off x="4896762" y="4612779"/>
            <a:ext cx="1626376" cy="1626376"/>
          </a:xfrm>
          <a:prstGeom prst="rect">
            <a:avLst/>
          </a:prstGeom>
        </p:spPr>
      </p:pic>
      <p:pic>
        <p:nvPicPr>
          <p:cNvPr id="30" name="図 29">
            <a:extLst>
              <a:ext uri="{FF2B5EF4-FFF2-40B4-BE49-F238E27FC236}">
                <a16:creationId xmlns:a16="http://schemas.microsoft.com/office/drawing/2014/main" id="{022292F9-1D3A-E847-B3D4-DB3D71A82A87}"/>
              </a:ext>
            </a:extLst>
          </p:cNvPr>
          <p:cNvPicPr>
            <a:picLocks noChangeAspect="1"/>
          </p:cNvPicPr>
          <p:nvPr/>
        </p:nvPicPr>
        <p:blipFill>
          <a:blip r:embed="rId3"/>
          <a:stretch>
            <a:fillRect/>
          </a:stretch>
        </p:blipFill>
        <p:spPr>
          <a:xfrm>
            <a:off x="7159570" y="4612779"/>
            <a:ext cx="1626376" cy="1626376"/>
          </a:xfrm>
          <a:prstGeom prst="rect">
            <a:avLst/>
          </a:prstGeom>
        </p:spPr>
      </p:pic>
      <p:sp>
        <p:nvSpPr>
          <p:cNvPr id="31" name="テキスト ボックス 30">
            <a:extLst>
              <a:ext uri="{FF2B5EF4-FFF2-40B4-BE49-F238E27FC236}">
                <a16:creationId xmlns:a16="http://schemas.microsoft.com/office/drawing/2014/main" id="{BDD3974B-860F-D340-88D3-9546F4031B8C}"/>
              </a:ext>
            </a:extLst>
          </p:cNvPr>
          <p:cNvSpPr txBox="1"/>
          <p:nvPr/>
        </p:nvSpPr>
        <p:spPr>
          <a:xfrm>
            <a:off x="3080202" y="5776"/>
            <a:ext cx="2810385"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Threat Cards (Back)</a:t>
            </a:r>
            <a:endParaRPr lang="ja-JP" altLang="en-US" sz="24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631550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正方形/長方形 23">
            <a:extLst>
              <a:ext uri="{FF2B5EF4-FFF2-40B4-BE49-F238E27FC236}">
                <a16:creationId xmlns:a16="http://schemas.microsoft.com/office/drawing/2014/main" id="{962965F7-140D-C34A-A10A-21E0FCA8AFA1}"/>
              </a:ext>
            </a:extLst>
          </p:cNvPr>
          <p:cNvSpPr/>
          <p:nvPr/>
        </p:nvSpPr>
        <p:spPr>
          <a:xfrm>
            <a:off x="42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B6990807-60C4-994B-83FE-B71088A23F38}"/>
              </a:ext>
            </a:extLst>
          </p:cNvPr>
          <p:cNvSpPr/>
          <p:nvPr/>
        </p:nvSpPr>
        <p:spPr>
          <a:xfrm>
            <a:off x="2310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28" name="正方形/長方形 27">
            <a:extLst>
              <a:ext uri="{FF2B5EF4-FFF2-40B4-BE49-F238E27FC236}">
                <a16:creationId xmlns:a16="http://schemas.microsoft.com/office/drawing/2014/main" id="{A3B6E688-6918-8148-813B-72B30DBF17D5}"/>
              </a:ext>
            </a:extLst>
          </p:cNvPr>
          <p:cNvSpPr/>
          <p:nvPr/>
        </p:nvSpPr>
        <p:spPr>
          <a:xfrm>
            <a:off x="4578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0" name="正方形/長方形 29">
            <a:extLst>
              <a:ext uri="{FF2B5EF4-FFF2-40B4-BE49-F238E27FC236}">
                <a16:creationId xmlns:a16="http://schemas.microsoft.com/office/drawing/2014/main" id="{8C0C4B42-F7F9-3245-BDE8-1881202E1E60}"/>
              </a:ext>
            </a:extLst>
          </p:cNvPr>
          <p:cNvSpPr/>
          <p:nvPr/>
        </p:nvSpPr>
        <p:spPr>
          <a:xfrm>
            <a:off x="6844085"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2" name="正方形/長方形 31">
            <a:extLst>
              <a:ext uri="{FF2B5EF4-FFF2-40B4-BE49-F238E27FC236}">
                <a16:creationId xmlns:a16="http://schemas.microsoft.com/office/drawing/2014/main" id="{34224E40-6127-0448-83D6-5B51FD32C0F0}"/>
              </a:ext>
            </a:extLst>
          </p:cNvPr>
          <p:cNvSpPr/>
          <p:nvPr/>
        </p:nvSpPr>
        <p:spPr>
          <a:xfrm>
            <a:off x="37756"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4" name="正方形/長方形 33">
            <a:extLst>
              <a:ext uri="{FF2B5EF4-FFF2-40B4-BE49-F238E27FC236}">
                <a16:creationId xmlns:a16="http://schemas.microsoft.com/office/drawing/2014/main" id="{01AB10E6-E4A7-1846-B634-8A6D23338606}"/>
              </a:ext>
            </a:extLst>
          </p:cNvPr>
          <p:cNvSpPr/>
          <p:nvPr/>
        </p:nvSpPr>
        <p:spPr>
          <a:xfrm>
            <a:off x="2307512"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6" name="正方形/長方形 35">
            <a:extLst>
              <a:ext uri="{FF2B5EF4-FFF2-40B4-BE49-F238E27FC236}">
                <a16:creationId xmlns:a16="http://schemas.microsoft.com/office/drawing/2014/main" id="{3BF7E2FF-7A63-7C4C-9B60-20B43043CA3E}"/>
              </a:ext>
            </a:extLst>
          </p:cNvPr>
          <p:cNvSpPr/>
          <p:nvPr/>
        </p:nvSpPr>
        <p:spPr>
          <a:xfrm>
            <a:off x="4580020"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2A2D0697-ED74-4F4B-B065-0725374747BE}"/>
              </a:ext>
            </a:extLst>
          </p:cNvPr>
          <p:cNvSpPr/>
          <p:nvPr/>
        </p:nvSpPr>
        <p:spPr>
          <a:xfrm>
            <a:off x="6839577"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ja-JP" sz="1600" b="1" dirty="0">
              <a:solidFill>
                <a:schemeClr val="tx1"/>
              </a:solidFill>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A5689E00-7BD8-7D46-90A4-8B8A99E79DA1}"/>
              </a:ext>
            </a:extLst>
          </p:cNvPr>
          <p:cNvSpPr/>
          <p:nvPr/>
        </p:nvSpPr>
        <p:spPr>
          <a:xfrm>
            <a:off x="167769"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a:extLst>
              <a:ext uri="{FF2B5EF4-FFF2-40B4-BE49-F238E27FC236}">
                <a16:creationId xmlns:a16="http://schemas.microsoft.com/office/drawing/2014/main" id="{70B822A9-2E7E-9541-B2EA-0C42E280390E}"/>
              </a:ext>
            </a:extLst>
          </p:cNvPr>
          <p:cNvSpPr/>
          <p:nvPr/>
        </p:nvSpPr>
        <p:spPr>
          <a:xfrm>
            <a:off x="167769"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a:extLst>
              <a:ext uri="{FF2B5EF4-FFF2-40B4-BE49-F238E27FC236}">
                <a16:creationId xmlns:a16="http://schemas.microsoft.com/office/drawing/2014/main" id="{F9369827-4BC2-E04A-9199-A46372C2603D}"/>
              </a:ext>
            </a:extLst>
          </p:cNvPr>
          <p:cNvSpPr/>
          <p:nvPr/>
        </p:nvSpPr>
        <p:spPr>
          <a:xfrm>
            <a:off x="167769"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a:extLst>
              <a:ext uri="{FF2B5EF4-FFF2-40B4-BE49-F238E27FC236}">
                <a16:creationId xmlns:a16="http://schemas.microsoft.com/office/drawing/2014/main" id="{0BBFBD77-F561-7949-AF22-706C8F5FB240}"/>
              </a:ext>
            </a:extLst>
          </p:cNvPr>
          <p:cNvSpPr/>
          <p:nvPr/>
        </p:nvSpPr>
        <p:spPr>
          <a:xfrm>
            <a:off x="2434174"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a:extLst>
              <a:ext uri="{FF2B5EF4-FFF2-40B4-BE49-F238E27FC236}">
                <a16:creationId xmlns:a16="http://schemas.microsoft.com/office/drawing/2014/main" id="{BFBE0CEC-A069-6946-9A45-75533963035A}"/>
              </a:ext>
            </a:extLst>
          </p:cNvPr>
          <p:cNvSpPr/>
          <p:nvPr/>
        </p:nvSpPr>
        <p:spPr>
          <a:xfrm>
            <a:off x="2434174"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a:extLst>
              <a:ext uri="{FF2B5EF4-FFF2-40B4-BE49-F238E27FC236}">
                <a16:creationId xmlns:a16="http://schemas.microsoft.com/office/drawing/2014/main" id="{B20D9850-158B-574A-BA61-87C0C2975F73}"/>
              </a:ext>
            </a:extLst>
          </p:cNvPr>
          <p:cNvSpPr/>
          <p:nvPr/>
        </p:nvSpPr>
        <p:spPr>
          <a:xfrm>
            <a:off x="2434174"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 40">
            <a:extLst>
              <a:ext uri="{FF2B5EF4-FFF2-40B4-BE49-F238E27FC236}">
                <a16:creationId xmlns:a16="http://schemas.microsoft.com/office/drawing/2014/main" id="{7B08C0D1-9748-D34E-820C-4A9B50D24B54}"/>
              </a:ext>
            </a:extLst>
          </p:cNvPr>
          <p:cNvSpPr/>
          <p:nvPr/>
        </p:nvSpPr>
        <p:spPr>
          <a:xfrm>
            <a:off x="4700455"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角丸四角形 41">
            <a:extLst>
              <a:ext uri="{FF2B5EF4-FFF2-40B4-BE49-F238E27FC236}">
                <a16:creationId xmlns:a16="http://schemas.microsoft.com/office/drawing/2014/main" id="{3A4FFB1A-E959-0A4E-AF68-7A94DDECAA5A}"/>
              </a:ext>
            </a:extLst>
          </p:cNvPr>
          <p:cNvSpPr/>
          <p:nvPr/>
        </p:nvSpPr>
        <p:spPr>
          <a:xfrm>
            <a:off x="4700455"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角丸四角形 42">
            <a:extLst>
              <a:ext uri="{FF2B5EF4-FFF2-40B4-BE49-F238E27FC236}">
                <a16:creationId xmlns:a16="http://schemas.microsoft.com/office/drawing/2014/main" id="{7C66CB6A-2681-174C-ADD9-2D06863E3362}"/>
              </a:ext>
            </a:extLst>
          </p:cNvPr>
          <p:cNvSpPr/>
          <p:nvPr/>
        </p:nvSpPr>
        <p:spPr>
          <a:xfrm>
            <a:off x="4700455"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角丸四角形 43">
            <a:extLst>
              <a:ext uri="{FF2B5EF4-FFF2-40B4-BE49-F238E27FC236}">
                <a16:creationId xmlns:a16="http://schemas.microsoft.com/office/drawing/2014/main" id="{FF1EDB8D-B719-C540-A400-03602E2D8BB2}"/>
              </a:ext>
            </a:extLst>
          </p:cNvPr>
          <p:cNvSpPr/>
          <p:nvPr/>
        </p:nvSpPr>
        <p:spPr>
          <a:xfrm>
            <a:off x="6964520"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a:extLst>
              <a:ext uri="{FF2B5EF4-FFF2-40B4-BE49-F238E27FC236}">
                <a16:creationId xmlns:a16="http://schemas.microsoft.com/office/drawing/2014/main" id="{357FF4E3-A560-9A43-A855-5CA17B900E4C}"/>
              </a:ext>
            </a:extLst>
          </p:cNvPr>
          <p:cNvSpPr/>
          <p:nvPr/>
        </p:nvSpPr>
        <p:spPr>
          <a:xfrm>
            <a:off x="6964520"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a:extLst>
              <a:ext uri="{FF2B5EF4-FFF2-40B4-BE49-F238E27FC236}">
                <a16:creationId xmlns:a16="http://schemas.microsoft.com/office/drawing/2014/main" id="{39F61F98-4B23-5D4C-B076-9EEB870F7800}"/>
              </a:ext>
            </a:extLst>
          </p:cNvPr>
          <p:cNvSpPr/>
          <p:nvPr/>
        </p:nvSpPr>
        <p:spPr>
          <a:xfrm>
            <a:off x="6964520"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角丸四角形 46">
            <a:extLst>
              <a:ext uri="{FF2B5EF4-FFF2-40B4-BE49-F238E27FC236}">
                <a16:creationId xmlns:a16="http://schemas.microsoft.com/office/drawing/2014/main" id="{87FECA2E-8D42-F642-96EC-361ED747F4D4}"/>
              </a:ext>
            </a:extLst>
          </p:cNvPr>
          <p:cNvSpPr/>
          <p:nvPr/>
        </p:nvSpPr>
        <p:spPr>
          <a:xfrm>
            <a:off x="167769" y="3751721"/>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角丸四角形 47">
            <a:extLst>
              <a:ext uri="{FF2B5EF4-FFF2-40B4-BE49-F238E27FC236}">
                <a16:creationId xmlns:a16="http://schemas.microsoft.com/office/drawing/2014/main" id="{E216E43D-5DA9-CD4B-BF44-A547B7970BDC}"/>
              </a:ext>
            </a:extLst>
          </p:cNvPr>
          <p:cNvSpPr/>
          <p:nvPr/>
        </p:nvSpPr>
        <p:spPr>
          <a:xfrm>
            <a:off x="167769" y="4297749"/>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角丸四角形 48">
            <a:extLst>
              <a:ext uri="{FF2B5EF4-FFF2-40B4-BE49-F238E27FC236}">
                <a16:creationId xmlns:a16="http://schemas.microsoft.com/office/drawing/2014/main" id="{0878C039-8CD0-9548-8742-F91901E9B114}"/>
              </a:ext>
            </a:extLst>
          </p:cNvPr>
          <p:cNvSpPr/>
          <p:nvPr/>
        </p:nvSpPr>
        <p:spPr>
          <a:xfrm>
            <a:off x="167769" y="5942410"/>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a:extLst>
              <a:ext uri="{FF2B5EF4-FFF2-40B4-BE49-F238E27FC236}">
                <a16:creationId xmlns:a16="http://schemas.microsoft.com/office/drawing/2014/main" id="{E4414790-7B8E-C84B-AE8A-7E4E08059186}"/>
              </a:ext>
            </a:extLst>
          </p:cNvPr>
          <p:cNvSpPr/>
          <p:nvPr/>
        </p:nvSpPr>
        <p:spPr>
          <a:xfrm>
            <a:off x="2434174" y="3746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a:extLst>
              <a:ext uri="{FF2B5EF4-FFF2-40B4-BE49-F238E27FC236}">
                <a16:creationId xmlns:a16="http://schemas.microsoft.com/office/drawing/2014/main" id="{68DE4FC7-072C-E341-B460-D8237C156D2F}"/>
              </a:ext>
            </a:extLst>
          </p:cNvPr>
          <p:cNvSpPr/>
          <p:nvPr/>
        </p:nvSpPr>
        <p:spPr>
          <a:xfrm>
            <a:off x="2434174" y="4292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角丸四角形 51">
            <a:extLst>
              <a:ext uri="{FF2B5EF4-FFF2-40B4-BE49-F238E27FC236}">
                <a16:creationId xmlns:a16="http://schemas.microsoft.com/office/drawing/2014/main" id="{AEFA00ED-B873-FB46-AE68-FA7A4CF446D6}"/>
              </a:ext>
            </a:extLst>
          </p:cNvPr>
          <p:cNvSpPr/>
          <p:nvPr/>
        </p:nvSpPr>
        <p:spPr>
          <a:xfrm>
            <a:off x="2434174" y="5936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角丸四角形 52">
            <a:extLst>
              <a:ext uri="{FF2B5EF4-FFF2-40B4-BE49-F238E27FC236}">
                <a16:creationId xmlns:a16="http://schemas.microsoft.com/office/drawing/2014/main" id="{6A5959FC-943A-7648-8DD4-1A79995CA632}"/>
              </a:ext>
            </a:extLst>
          </p:cNvPr>
          <p:cNvSpPr/>
          <p:nvPr/>
        </p:nvSpPr>
        <p:spPr>
          <a:xfrm>
            <a:off x="4702174"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角丸四角形 53">
            <a:extLst>
              <a:ext uri="{FF2B5EF4-FFF2-40B4-BE49-F238E27FC236}">
                <a16:creationId xmlns:a16="http://schemas.microsoft.com/office/drawing/2014/main" id="{58DBBF2D-5524-B34C-89C6-29431B1CC813}"/>
              </a:ext>
            </a:extLst>
          </p:cNvPr>
          <p:cNvSpPr/>
          <p:nvPr/>
        </p:nvSpPr>
        <p:spPr>
          <a:xfrm>
            <a:off x="4702174"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a:extLst>
              <a:ext uri="{FF2B5EF4-FFF2-40B4-BE49-F238E27FC236}">
                <a16:creationId xmlns:a16="http://schemas.microsoft.com/office/drawing/2014/main" id="{582981CC-A031-084B-A53E-71B460D31583}"/>
              </a:ext>
            </a:extLst>
          </p:cNvPr>
          <p:cNvSpPr/>
          <p:nvPr/>
        </p:nvSpPr>
        <p:spPr>
          <a:xfrm>
            <a:off x="4702174"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角丸四角形 55">
            <a:extLst>
              <a:ext uri="{FF2B5EF4-FFF2-40B4-BE49-F238E27FC236}">
                <a16:creationId xmlns:a16="http://schemas.microsoft.com/office/drawing/2014/main" id="{7DBC3262-C6E5-D24C-819D-4A749337D8A1}"/>
              </a:ext>
            </a:extLst>
          </p:cNvPr>
          <p:cNvSpPr/>
          <p:nvPr/>
        </p:nvSpPr>
        <p:spPr>
          <a:xfrm>
            <a:off x="6961731"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a:extLst>
              <a:ext uri="{FF2B5EF4-FFF2-40B4-BE49-F238E27FC236}">
                <a16:creationId xmlns:a16="http://schemas.microsoft.com/office/drawing/2014/main" id="{8AB0F30F-BDAF-E64E-9DD7-210BFAB5C121}"/>
              </a:ext>
            </a:extLst>
          </p:cNvPr>
          <p:cNvSpPr/>
          <p:nvPr/>
        </p:nvSpPr>
        <p:spPr>
          <a:xfrm>
            <a:off x="6961731"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a:extLst>
              <a:ext uri="{FF2B5EF4-FFF2-40B4-BE49-F238E27FC236}">
                <a16:creationId xmlns:a16="http://schemas.microsoft.com/office/drawing/2014/main" id="{06FF8EFF-8763-0A41-9D80-5E5E684E61B6}"/>
              </a:ext>
            </a:extLst>
          </p:cNvPr>
          <p:cNvSpPr/>
          <p:nvPr/>
        </p:nvSpPr>
        <p:spPr>
          <a:xfrm>
            <a:off x="6961731"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E4042B74-9D39-D94C-A4C0-2A40508573A5}"/>
              </a:ext>
            </a:extLst>
          </p:cNvPr>
          <p:cNvSpPr txBox="1"/>
          <p:nvPr/>
        </p:nvSpPr>
        <p:spPr>
          <a:xfrm>
            <a:off x="3060164" y="5776"/>
            <a:ext cx="2850460"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Threat Cards (Front)</a:t>
            </a:r>
            <a:endParaRPr lang="ja-JP" altLang="en-US" sz="2400" dirty="0">
              <a:latin typeface="MS PGothic" panose="020B0600070205080204" pitchFamily="34" charset="-128"/>
              <a:ea typeface="MS PGothic" panose="020B0600070205080204" pitchFamily="34" charset="-128"/>
            </a:endParaRPr>
          </a:p>
        </p:txBody>
      </p:sp>
      <p:sp>
        <p:nvSpPr>
          <p:cNvPr id="37" name="テキスト ボックス 36">
            <a:extLst>
              <a:ext uri="{FF2B5EF4-FFF2-40B4-BE49-F238E27FC236}">
                <a16:creationId xmlns:a16="http://schemas.microsoft.com/office/drawing/2014/main" id="{0B3F4BBD-06B8-8F46-A307-779C0706F65A}"/>
              </a:ext>
            </a:extLst>
          </p:cNvPr>
          <p:cNvSpPr txBox="1"/>
          <p:nvPr/>
        </p:nvSpPr>
        <p:spPr>
          <a:xfrm>
            <a:off x="172801" y="578136"/>
            <a:ext cx="1417376" cy="415498"/>
          </a:xfrm>
          <a:prstGeom prst="rect">
            <a:avLst/>
          </a:prstGeom>
          <a:noFill/>
        </p:spPr>
        <p:txBody>
          <a:bodyPr wrap="non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CAPEC-129 </a:t>
            </a:r>
          </a:p>
          <a:p>
            <a:r>
              <a:rPr lang="en-US" altLang="ja-JP" sz="1050" dirty="0">
                <a:latin typeface="Helvetica Regular" pitchFamily="2" charset="0"/>
                <a:ea typeface="MS PGothic" charset="-128"/>
                <a:cs typeface="Times New Roman" panose="02020603050405020304" pitchFamily="18" charset="0"/>
              </a:rPr>
              <a:t>Pointer Manipulation</a:t>
            </a:r>
          </a:p>
        </p:txBody>
      </p:sp>
      <p:sp>
        <p:nvSpPr>
          <p:cNvPr id="39" name="テキスト ボックス 38">
            <a:extLst>
              <a:ext uri="{FF2B5EF4-FFF2-40B4-BE49-F238E27FC236}">
                <a16:creationId xmlns:a16="http://schemas.microsoft.com/office/drawing/2014/main" id="{2C099FAF-6D60-D84B-8C9A-48D552C96AC1}"/>
              </a:ext>
            </a:extLst>
          </p:cNvPr>
          <p:cNvSpPr txBox="1"/>
          <p:nvPr/>
        </p:nvSpPr>
        <p:spPr>
          <a:xfrm>
            <a:off x="172801" y="1136394"/>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This attack pattern involves an adversary manipulating a pointer within a target application resulting in the application accessing an unintended memory location.</a:t>
            </a:r>
            <a:endParaRPr lang="ja-JP" altLang="en-US" sz="900">
              <a:latin typeface="Helvetica Regular" pitchFamily="2" charset="0"/>
              <a:ea typeface="MS PGothic" charset="-128"/>
              <a:cs typeface="Times New Roman" panose="02020603050405020304" pitchFamily="18" charset="0"/>
            </a:endParaRPr>
          </a:p>
        </p:txBody>
      </p:sp>
      <p:sp>
        <p:nvSpPr>
          <p:cNvPr id="59" name="テキスト ボックス 58">
            <a:extLst>
              <a:ext uri="{FF2B5EF4-FFF2-40B4-BE49-F238E27FC236}">
                <a16:creationId xmlns:a16="http://schemas.microsoft.com/office/drawing/2014/main" id="{3EB9A624-863C-824C-BA84-F56AE9654727}"/>
              </a:ext>
            </a:extLst>
          </p:cNvPr>
          <p:cNvSpPr txBox="1"/>
          <p:nvPr/>
        </p:nvSpPr>
        <p:spPr>
          <a:xfrm>
            <a:off x="193741" y="2810472"/>
            <a:ext cx="1842071" cy="369332"/>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Nothing in CAPEC</a:t>
            </a:r>
          </a:p>
        </p:txBody>
      </p:sp>
      <p:sp>
        <p:nvSpPr>
          <p:cNvPr id="60" name="テキスト ボックス 59">
            <a:extLst>
              <a:ext uri="{FF2B5EF4-FFF2-40B4-BE49-F238E27FC236}">
                <a16:creationId xmlns:a16="http://schemas.microsoft.com/office/drawing/2014/main" id="{AE9F3902-D8E4-2F46-98EC-3200704CD369}"/>
              </a:ext>
            </a:extLst>
          </p:cNvPr>
          <p:cNvSpPr txBox="1"/>
          <p:nvPr/>
        </p:nvSpPr>
        <p:spPr>
          <a:xfrm>
            <a:off x="2438470" y="591703"/>
            <a:ext cx="1415772" cy="415498"/>
          </a:xfrm>
          <a:prstGeom prst="rect">
            <a:avLst/>
          </a:prstGeom>
          <a:noFill/>
        </p:spPr>
        <p:txBody>
          <a:bodyPr wrap="non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CAPEC-130 </a:t>
            </a:r>
          </a:p>
          <a:p>
            <a:r>
              <a:rPr lang="en-US" altLang="ja-JP" sz="1050" dirty="0">
                <a:latin typeface="Helvetica Regular" pitchFamily="2" charset="0"/>
                <a:ea typeface="MS PGothic" charset="-128"/>
                <a:cs typeface="Times New Roman" panose="02020603050405020304" pitchFamily="18" charset="0"/>
              </a:rPr>
              <a:t>Excessive Allocation</a:t>
            </a:r>
          </a:p>
        </p:txBody>
      </p:sp>
      <p:sp>
        <p:nvSpPr>
          <p:cNvPr id="61" name="テキスト ボックス 60">
            <a:extLst>
              <a:ext uri="{FF2B5EF4-FFF2-40B4-BE49-F238E27FC236}">
                <a16:creationId xmlns:a16="http://schemas.microsoft.com/office/drawing/2014/main" id="{D0A71B61-0E6B-1B46-948E-AEA4CDAB598C}"/>
              </a:ext>
            </a:extLst>
          </p:cNvPr>
          <p:cNvSpPr txBox="1"/>
          <p:nvPr/>
        </p:nvSpPr>
        <p:spPr>
          <a:xfrm>
            <a:off x="2438470" y="1149961"/>
            <a:ext cx="207674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causes the target to allocate excessive resources to servicing the attackers' request, thereby reducing the resources available for legitimate services and degrading or denying services. </a:t>
            </a:r>
            <a:endParaRPr lang="ja-JP" altLang="en-US" sz="900">
              <a:latin typeface="Helvetica Regular" pitchFamily="2" charset="0"/>
              <a:ea typeface="MS PGothic" charset="-128"/>
              <a:cs typeface="Times New Roman" panose="02020603050405020304" pitchFamily="18" charset="0"/>
            </a:endParaRPr>
          </a:p>
        </p:txBody>
      </p:sp>
      <p:sp>
        <p:nvSpPr>
          <p:cNvPr id="62" name="テキスト ボックス 61">
            <a:extLst>
              <a:ext uri="{FF2B5EF4-FFF2-40B4-BE49-F238E27FC236}">
                <a16:creationId xmlns:a16="http://schemas.microsoft.com/office/drawing/2014/main" id="{285940BA-9F36-1F43-8E39-F63EFB41C68F}"/>
              </a:ext>
            </a:extLst>
          </p:cNvPr>
          <p:cNvSpPr txBox="1"/>
          <p:nvPr/>
        </p:nvSpPr>
        <p:spPr>
          <a:xfrm>
            <a:off x="2492060" y="2796119"/>
            <a:ext cx="2023154" cy="6463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TCP Fragmentation</a:t>
            </a:r>
          </a:p>
          <a:p>
            <a:r>
              <a:rPr lang="en-US" altLang="ja-JP" sz="900" dirty="0">
                <a:latin typeface="Helvetica Regular" pitchFamily="2" charset="0"/>
                <a:ea typeface="MS PGothic" charset="-128"/>
                <a:cs typeface="Times New Roman" panose="02020603050405020304" pitchFamily="18" charset="0"/>
              </a:rPr>
              <a:t>UDP Fragmentation</a:t>
            </a:r>
          </a:p>
          <a:p>
            <a:r>
              <a:rPr lang="en-US" altLang="ja-JP" sz="900" dirty="0">
                <a:latin typeface="Helvetica Regular" pitchFamily="2" charset="0"/>
                <a:ea typeface="MS PGothic" charset="-128"/>
                <a:cs typeface="Times New Roman" panose="02020603050405020304" pitchFamily="18" charset="0"/>
              </a:rPr>
              <a:t>SOAP Array Blowup</a:t>
            </a:r>
          </a:p>
        </p:txBody>
      </p:sp>
      <p:sp>
        <p:nvSpPr>
          <p:cNvPr id="63" name="テキスト ボックス 62">
            <a:extLst>
              <a:ext uri="{FF2B5EF4-FFF2-40B4-BE49-F238E27FC236}">
                <a16:creationId xmlns:a16="http://schemas.microsoft.com/office/drawing/2014/main" id="{62219CCD-A4CD-0C49-A468-177407E91905}"/>
              </a:ext>
            </a:extLst>
          </p:cNvPr>
          <p:cNvSpPr txBox="1"/>
          <p:nvPr/>
        </p:nvSpPr>
        <p:spPr>
          <a:xfrm>
            <a:off x="4715025" y="607264"/>
            <a:ext cx="1768433" cy="430887"/>
          </a:xfrm>
          <a:prstGeom prst="rect">
            <a:avLst/>
          </a:prstGeom>
          <a:noFill/>
        </p:spPr>
        <p:txBody>
          <a:bodyPr wrap="non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CAPEC-131 </a:t>
            </a:r>
          </a:p>
          <a:p>
            <a:r>
              <a:rPr lang="en-US" altLang="ja-JP" sz="1050" dirty="0">
                <a:latin typeface="Helvetica Regular" pitchFamily="2" charset="0"/>
                <a:ea typeface="MS PGothic" charset="-128"/>
                <a:cs typeface="Times New Roman" panose="02020603050405020304" pitchFamily="18" charset="0"/>
              </a:rPr>
              <a:t>Resource Leak Exposure</a:t>
            </a:r>
          </a:p>
        </p:txBody>
      </p:sp>
      <p:sp>
        <p:nvSpPr>
          <p:cNvPr id="64" name="テキスト ボックス 63">
            <a:extLst>
              <a:ext uri="{FF2B5EF4-FFF2-40B4-BE49-F238E27FC236}">
                <a16:creationId xmlns:a16="http://schemas.microsoft.com/office/drawing/2014/main" id="{2BFF225D-A602-F94D-B096-D3A86372A264}"/>
              </a:ext>
            </a:extLst>
          </p:cNvPr>
          <p:cNvSpPr txBox="1"/>
          <p:nvPr/>
        </p:nvSpPr>
        <p:spPr>
          <a:xfrm>
            <a:off x="4715025" y="1165522"/>
            <a:ext cx="2076744" cy="9233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utilizes a resource leak on the target to deplete the quantity of the resource available to service legitimate requests. Resource leaks most often come in the form of memory leaks.</a:t>
            </a:r>
            <a:endParaRPr lang="ja-JP" altLang="en-US" sz="900">
              <a:latin typeface="Helvetica Regular" pitchFamily="2" charset="0"/>
              <a:ea typeface="MS PGothic" charset="-128"/>
              <a:cs typeface="Times New Roman" panose="02020603050405020304" pitchFamily="18" charset="0"/>
            </a:endParaRPr>
          </a:p>
        </p:txBody>
      </p:sp>
      <p:sp>
        <p:nvSpPr>
          <p:cNvPr id="65" name="テキスト ボックス 64">
            <a:extLst>
              <a:ext uri="{FF2B5EF4-FFF2-40B4-BE49-F238E27FC236}">
                <a16:creationId xmlns:a16="http://schemas.microsoft.com/office/drawing/2014/main" id="{93543996-EA63-604F-AEC0-C2897BBCAC48}"/>
              </a:ext>
            </a:extLst>
          </p:cNvPr>
          <p:cNvSpPr txBox="1"/>
          <p:nvPr/>
        </p:nvSpPr>
        <p:spPr>
          <a:xfrm>
            <a:off x="4742945" y="2832620"/>
            <a:ext cx="1833529" cy="369332"/>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Nothing in CAPEC</a:t>
            </a:r>
          </a:p>
        </p:txBody>
      </p:sp>
      <p:sp>
        <p:nvSpPr>
          <p:cNvPr id="66" name="テキスト ボックス 65">
            <a:extLst>
              <a:ext uri="{FF2B5EF4-FFF2-40B4-BE49-F238E27FC236}">
                <a16:creationId xmlns:a16="http://schemas.microsoft.com/office/drawing/2014/main" id="{60818ADC-0256-A74E-BD3C-1B08DA17A66A}"/>
              </a:ext>
            </a:extLst>
          </p:cNvPr>
          <p:cNvSpPr txBox="1"/>
          <p:nvPr/>
        </p:nvSpPr>
        <p:spPr>
          <a:xfrm>
            <a:off x="6957254" y="595422"/>
            <a:ext cx="1399742" cy="430887"/>
          </a:xfrm>
          <a:prstGeom prst="rect">
            <a:avLst/>
          </a:prstGeom>
          <a:noFill/>
        </p:spPr>
        <p:txBody>
          <a:bodyPr wrap="non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CAPEC-137 </a:t>
            </a:r>
          </a:p>
          <a:p>
            <a:r>
              <a:rPr lang="en-US" altLang="ja-JP" sz="1050" dirty="0">
                <a:latin typeface="Helvetica Regular" pitchFamily="2" charset="0"/>
                <a:ea typeface="MS PGothic" charset="-128"/>
                <a:cs typeface="Times New Roman" panose="02020603050405020304" pitchFamily="18" charset="0"/>
              </a:rPr>
              <a:t>Parameter Injection</a:t>
            </a:r>
          </a:p>
        </p:txBody>
      </p:sp>
      <p:sp>
        <p:nvSpPr>
          <p:cNvPr id="67" name="テキスト ボックス 66">
            <a:extLst>
              <a:ext uri="{FF2B5EF4-FFF2-40B4-BE49-F238E27FC236}">
                <a16:creationId xmlns:a16="http://schemas.microsoft.com/office/drawing/2014/main" id="{5044E47D-EC03-284A-BDC5-017FDD7EDA55}"/>
              </a:ext>
            </a:extLst>
          </p:cNvPr>
          <p:cNvSpPr txBox="1"/>
          <p:nvPr/>
        </p:nvSpPr>
        <p:spPr>
          <a:xfrm>
            <a:off x="6957254" y="1146700"/>
            <a:ext cx="207674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exploits weaknesses in input validation by manipulating the content of request parameters for the purpose of undermining the security of the target. Some parameter encodings use text characters as separators.</a:t>
            </a:r>
            <a:endParaRPr lang="ja-JP" altLang="en-US" sz="900">
              <a:latin typeface="Helvetica Regular" pitchFamily="2" charset="0"/>
              <a:ea typeface="MS PGothic" charset="-128"/>
              <a:cs typeface="Times New Roman" panose="02020603050405020304" pitchFamily="18" charset="0"/>
            </a:endParaRPr>
          </a:p>
        </p:txBody>
      </p:sp>
      <p:sp>
        <p:nvSpPr>
          <p:cNvPr id="68" name="テキスト ボックス 67">
            <a:extLst>
              <a:ext uri="{FF2B5EF4-FFF2-40B4-BE49-F238E27FC236}">
                <a16:creationId xmlns:a16="http://schemas.microsoft.com/office/drawing/2014/main" id="{6BA81B68-BBBA-9547-9B06-EC501D84951F}"/>
              </a:ext>
            </a:extLst>
          </p:cNvPr>
          <p:cNvSpPr txBox="1"/>
          <p:nvPr/>
        </p:nvSpPr>
        <p:spPr>
          <a:xfrm>
            <a:off x="7010844" y="2799838"/>
            <a:ext cx="2023154" cy="6463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Format String Injection</a:t>
            </a:r>
          </a:p>
          <a:p>
            <a:r>
              <a:rPr lang="en-US" altLang="ja-JP" sz="900" dirty="0">
                <a:latin typeface="Helvetica Regular" pitchFamily="2" charset="0"/>
                <a:ea typeface="MS PGothic" charset="-128"/>
                <a:cs typeface="Times New Roman" panose="02020603050405020304" pitchFamily="18" charset="0"/>
              </a:rPr>
              <a:t>Parameter Injection</a:t>
            </a:r>
          </a:p>
          <a:p>
            <a:r>
              <a:rPr lang="en-US" altLang="ja-JP" sz="900" dirty="0">
                <a:latin typeface="Helvetica Regular" pitchFamily="2" charset="0"/>
                <a:ea typeface="MS PGothic" charset="-128"/>
                <a:cs typeface="Times New Roman" panose="02020603050405020304" pitchFamily="18" charset="0"/>
              </a:rPr>
              <a:t>Email Injection</a:t>
            </a:r>
          </a:p>
        </p:txBody>
      </p:sp>
      <p:sp>
        <p:nvSpPr>
          <p:cNvPr id="69" name="テキスト ボックス 68">
            <a:extLst>
              <a:ext uri="{FF2B5EF4-FFF2-40B4-BE49-F238E27FC236}">
                <a16:creationId xmlns:a16="http://schemas.microsoft.com/office/drawing/2014/main" id="{57A7601B-FEC4-684B-BBBD-DEC7E6B12FB0}"/>
              </a:ext>
            </a:extLst>
          </p:cNvPr>
          <p:cNvSpPr txBox="1"/>
          <p:nvPr/>
        </p:nvSpPr>
        <p:spPr>
          <a:xfrm>
            <a:off x="139362" y="3863091"/>
            <a:ext cx="2076744" cy="253916"/>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CAPEC-148</a:t>
            </a:r>
            <a:r>
              <a:rPr lang="ja-JP" altLang="en-US" sz="1050">
                <a:solidFill>
                  <a:srgbClr val="FF0000"/>
                </a:solidFill>
                <a:latin typeface="Helvetica Regular" pitchFamily="2" charset="0"/>
                <a:ea typeface="MS PGothic" charset="-128"/>
                <a:cs typeface="Times New Roman" panose="02020603050405020304" pitchFamily="18" charset="0"/>
              </a:rPr>
              <a:t> </a:t>
            </a:r>
            <a:r>
              <a:rPr lang="ja-JP" altLang="en-US" sz="1050" dirty="0">
                <a:solidFill>
                  <a:srgbClr val="FF0000"/>
                </a:solidFill>
                <a:latin typeface="Helvetica Regular" pitchFamily="2" charset="0"/>
                <a:ea typeface="MS PGothic" charset="-128"/>
                <a:cs typeface="Times New Roman" panose="02020603050405020304" pitchFamily="18" charset="0"/>
              </a:rPr>
              <a:t> </a:t>
            </a:r>
            <a:r>
              <a:rPr lang="en-US" altLang="ja-JP" sz="1050" dirty="0">
                <a:latin typeface="Helvetica Regular" pitchFamily="2" charset="0"/>
                <a:ea typeface="MS PGothic" charset="-128"/>
                <a:cs typeface="Times New Roman" panose="02020603050405020304" pitchFamily="18" charset="0"/>
              </a:rPr>
              <a:t>Content Spoofing</a:t>
            </a:r>
          </a:p>
        </p:txBody>
      </p:sp>
      <p:sp>
        <p:nvSpPr>
          <p:cNvPr id="70" name="テキスト ボックス 69">
            <a:extLst>
              <a:ext uri="{FF2B5EF4-FFF2-40B4-BE49-F238E27FC236}">
                <a16:creationId xmlns:a16="http://schemas.microsoft.com/office/drawing/2014/main" id="{7D2E45BA-48D9-3B40-9538-B064B6064C1E}"/>
              </a:ext>
            </a:extLst>
          </p:cNvPr>
          <p:cNvSpPr txBox="1"/>
          <p:nvPr/>
        </p:nvSpPr>
        <p:spPr>
          <a:xfrm>
            <a:off x="139362" y="4323629"/>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modifies content to make it contain something other than what the original content producer intended while keeping the apparent source of the content unchanged. </a:t>
            </a:r>
            <a:endParaRPr lang="ja-JP" altLang="en-US" sz="900">
              <a:latin typeface="Helvetica Regular" pitchFamily="2" charset="0"/>
              <a:ea typeface="MS PGothic" charset="-128"/>
              <a:cs typeface="Times New Roman" panose="02020603050405020304" pitchFamily="18" charset="0"/>
            </a:endParaRPr>
          </a:p>
        </p:txBody>
      </p:sp>
      <p:sp>
        <p:nvSpPr>
          <p:cNvPr id="71" name="テキスト ボックス 70">
            <a:extLst>
              <a:ext uri="{FF2B5EF4-FFF2-40B4-BE49-F238E27FC236}">
                <a16:creationId xmlns:a16="http://schemas.microsoft.com/office/drawing/2014/main" id="{505E1FF4-CE58-9143-83B5-21E043511772}"/>
              </a:ext>
            </a:extLst>
          </p:cNvPr>
          <p:cNvSpPr txBox="1"/>
          <p:nvPr/>
        </p:nvSpPr>
        <p:spPr>
          <a:xfrm>
            <a:off x="192952" y="5976767"/>
            <a:ext cx="2023154" cy="5078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Counterfeit GPS Signals</a:t>
            </a:r>
          </a:p>
          <a:p>
            <a:r>
              <a:rPr lang="en-US" altLang="ja-JP" sz="900" dirty="0">
                <a:latin typeface="Helvetica Regular" pitchFamily="2" charset="0"/>
                <a:ea typeface="MS PGothic" charset="-128"/>
                <a:cs typeface="Times New Roman" panose="02020603050405020304" pitchFamily="18" charset="0"/>
              </a:rPr>
              <a:t>Intent Spoof</a:t>
            </a:r>
          </a:p>
        </p:txBody>
      </p:sp>
      <p:sp>
        <p:nvSpPr>
          <p:cNvPr id="72" name="テキスト ボックス 71">
            <a:extLst>
              <a:ext uri="{FF2B5EF4-FFF2-40B4-BE49-F238E27FC236}">
                <a16:creationId xmlns:a16="http://schemas.microsoft.com/office/drawing/2014/main" id="{AC39C29E-54FE-3C45-B664-E2C7B6C6808F}"/>
              </a:ext>
            </a:extLst>
          </p:cNvPr>
          <p:cNvSpPr txBox="1"/>
          <p:nvPr/>
        </p:nvSpPr>
        <p:spPr>
          <a:xfrm>
            <a:off x="2460124" y="3858807"/>
            <a:ext cx="2076744" cy="261610"/>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CAPEC-151</a:t>
            </a:r>
            <a:r>
              <a:rPr lang="ja-JP" altLang="en-US" sz="1050">
                <a:latin typeface="Helvetica Regular" pitchFamily="2" charset="0"/>
                <a:ea typeface="MS PGothic" charset="-128"/>
                <a:cs typeface="Times New Roman" panose="02020603050405020304" pitchFamily="18" charset="0"/>
              </a:rPr>
              <a:t> </a:t>
            </a:r>
            <a:r>
              <a:rPr lang="en-US" altLang="ja-JP" sz="1050" dirty="0">
                <a:latin typeface="Helvetica Regular" pitchFamily="2" charset="0"/>
                <a:ea typeface="MS PGothic" charset="-128"/>
                <a:cs typeface="Times New Roman" panose="02020603050405020304" pitchFamily="18" charset="0"/>
              </a:rPr>
              <a:t> Identity Spoofing</a:t>
            </a:r>
          </a:p>
        </p:txBody>
      </p:sp>
      <p:sp>
        <p:nvSpPr>
          <p:cNvPr id="73" name="テキスト ボックス 72">
            <a:extLst>
              <a:ext uri="{FF2B5EF4-FFF2-40B4-BE49-F238E27FC236}">
                <a16:creationId xmlns:a16="http://schemas.microsoft.com/office/drawing/2014/main" id="{241BAE1A-A6D2-3647-8C6D-6878E3D9F1DB}"/>
              </a:ext>
            </a:extLst>
          </p:cNvPr>
          <p:cNvSpPr txBox="1"/>
          <p:nvPr/>
        </p:nvSpPr>
        <p:spPr>
          <a:xfrm>
            <a:off x="2460124" y="4319345"/>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Identity Spoofing refers to the action of assuming (i.e., taking on) the identity of some other entity (human or non-human) and then using that identity to accomplish a goal.</a:t>
            </a:r>
            <a:endParaRPr lang="ja-JP" altLang="en-US" sz="900">
              <a:latin typeface="Helvetica Regular" pitchFamily="2" charset="0"/>
              <a:ea typeface="MS PGothic" charset="-128"/>
              <a:cs typeface="Times New Roman" panose="02020603050405020304" pitchFamily="18" charset="0"/>
            </a:endParaRPr>
          </a:p>
        </p:txBody>
      </p:sp>
      <p:sp>
        <p:nvSpPr>
          <p:cNvPr id="74" name="テキスト ボックス 73">
            <a:extLst>
              <a:ext uri="{FF2B5EF4-FFF2-40B4-BE49-F238E27FC236}">
                <a16:creationId xmlns:a16="http://schemas.microsoft.com/office/drawing/2014/main" id="{2B3252BA-D18B-0347-9397-3C916DC49E88}"/>
              </a:ext>
            </a:extLst>
          </p:cNvPr>
          <p:cNvSpPr txBox="1"/>
          <p:nvPr/>
        </p:nvSpPr>
        <p:spPr>
          <a:xfrm>
            <a:off x="2513714" y="5979463"/>
            <a:ext cx="2023154" cy="6463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Signature Spoof</a:t>
            </a:r>
          </a:p>
          <a:p>
            <a:r>
              <a:rPr lang="en-US" altLang="ja-JP" sz="900" dirty="0">
                <a:latin typeface="Helvetica Regular" pitchFamily="2" charset="0"/>
                <a:ea typeface="MS PGothic" charset="-128"/>
                <a:cs typeface="Times New Roman" panose="02020603050405020304" pitchFamily="18" charset="0"/>
              </a:rPr>
              <a:t>Cross Frame Scripting (XFS)</a:t>
            </a:r>
          </a:p>
          <a:p>
            <a:r>
              <a:rPr lang="en-US" altLang="ja-JP" sz="900" dirty="0">
                <a:latin typeface="Helvetica Regular" pitchFamily="2" charset="0"/>
                <a:ea typeface="MS PGothic" charset="-128"/>
                <a:cs typeface="Times New Roman" panose="02020603050405020304" pitchFamily="18" charset="0"/>
              </a:rPr>
              <a:t>Principal Spoof</a:t>
            </a:r>
          </a:p>
        </p:txBody>
      </p:sp>
      <p:sp>
        <p:nvSpPr>
          <p:cNvPr id="75" name="テキスト ボックス 74">
            <a:extLst>
              <a:ext uri="{FF2B5EF4-FFF2-40B4-BE49-F238E27FC236}">
                <a16:creationId xmlns:a16="http://schemas.microsoft.com/office/drawing/2014/main" id="{DE0BBF05-39D0-3E43-8EF9-906258744C9D}"/>
              </a:ext>
            </a:extLst>
          </p:cNvPr>
          <p:cNvSpPr txBox="1"/>
          <p:nvPr/>
        </p:nvSpPr>
        <p:spPr>
          <a:xfrm>
            <a:off x="4733787" y="3767564"/>
            <a:ext cx="2037114"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CAPEC-153</a:t>
            </a:r>
            <a:r>
              <a:rPr lang="ja-JP" altLang="en-US" sz="1050">
                <a:solidFill>
                  <a:srgbClr val="FF0000"/>
                </a:solidFill>
                <a:latin typeface="Helvetica Regular" pitchFamily="2" charset="0"/>
                <a:ea typeface="MS PGothic" charset="-128"/>
                <a:cs typeface="Times New Roman" panose="02020603050405020304" pitchFamily="18" charset="0"/>
              </a:rPr>
              <a:t> </a:t>
            </a:r>
            <a:endParaRPr lang="en-US" altLang="ja-JP" sz="1050" dirty="0">
              <a:solidFill>
                <a:srgbClr val="FF0000"/>
              </a:solidFill>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Input Data Manipulation</a:t>
            </a:r>
          </a:p>
        </p:txBody>
      </p:sp>
      <p:sp>
        <p:nvSpPr>
          <p:cNvPr id="76" name="テキスト ボックス 75">
            <a:extLst>
              <a:ext uri="{FF2B5EF4-FFF2-40B4-BE49-F238E27FC236}">
                <a16:creationId xmlns:a16="http://schemas.microsoft.com/office/drawing/2014/main" id="{BAEBAAEA-57FC-8941-97E5-B809D8709134}"/>
              </a:ext>
            </a:extLst>
          </p:cNvPr>
          <p:cNvSpPr txBox="1"/>
          <p:nvPr/>
        </p:nvSpPr>
        <p:spPr>
          <a:xfrm>
            <a:off x="4694157" y="4332802"/>
            <a:ext cx="2076744"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attacker exploits a weakness in input validation by controlling the format, structure, and composition of data to an input-processing interface.</a:t>
            </a:r>
            <a:endParaRPr lang="ja-JP" altLang="en-US" sz="900">
              <a:latin typeface="Helvetica Regular" pitchFamily="2" charset="0"/>
              <a:ea typeface="MS PGothic" charset="-128"/>
              <a:cs typeface="Times New Roman" panose="02020603050405020304" pitchFamily="18" charset="0"/>
            </a:endParaRPr>
          </a:p>
        </p:txBody>
      </p:sp>
      <p:sp>
        <p:nvSpPr>
          <p:cNvPr id="77" name="テキスト ボックス 76">
            <a:extLst>
              <a:ext uri="{FF2B5EF4-FFF2-40B4-BE49-F238E27FC236}">
                <a16:creationId xmlns:a16="http://schemas.microsoft.com/office/drawing/2014/main" id="{BB43F0F1-D18B-0A49-AB6D-BD4E9AA9616B}"/>
              </a:ext>
            </a:extLst>
          </p:cNvPr>
          <p:cNvSpPr txBox="1"/>
          <p:nvPr/>
        </p:nvSpPr>
        <p:spPr>
          <a:xfrm>
            <a:off x="4733787" y="5978960"/>
            <a:ext cx="2037114" cy="6463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Path Traversal</a:t>
            </a:r>
          </a:p>
          <a:p>
            <a:r>
              <a:rPr lang="en-US" altLang="ja-JP" sz="900" dirty="0">
                <a:latin typeface="Helvetica Regular" pitchFamily="2" charset="0"/>
                <a:ea typeface="MS PGothic" charset="-128"/>
                <a:cs typeface="Times New Roman" panose="02020603050405020304" pitchFamily="18" charset="0"/>
              </a:rPr>
              <a:t>Input Data Manipulation</a:t>
            </a:r>
          </a:p>
          <a:p>
            <a:r>
              <a:rPr lang="en-US" altLang="ja-JP" sz="900" dirty="0">
                <a:latin typeface="Helvetica Regular" pitchFamily="2" charset="0"/>
                <a:ea typeface="MS PGothic" charset="-128"/>
                <a:cs typeface="Times New Roman" panose="02020603050405020304" pitchFamily="18" charset="0"/>
              </a:rPr>
              <a:t>Leverage Alternate Encoding</a:t>
            </a:r>
          </a:p>
        </p:txBody>
      </p:sp>
      <p:sp>
        <p:nvSpPr>
          <p:cNvPr id="78" name="テキスト ボックス 77">
            <a:extLst>
              <a:ext uri="{FF2B5EF4-FFF2-40B4-BE49-F238E27FC236}">
                <a16:creationId xmlns:a16="http://schemas.microsoft.com/office/drawing/2014/main" id="{7BBB69A8-2EE3-B74E-8EB0-DF3745212AEB}"/>
              </a:ext>
            </a:extLst>
          </p:cNvPr>
          <p:cNvSpPr txBox="1"/>
          <p:nvPr/>
        </p:nvSpPr>
        <p:spPr>
          <a:xfrm>
            <a:off x="6973092" y="3766475"/>
            <a:ext cx="2076744"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CAPEC-154</a:t>
            </a:r>
            <a:r>
              <a:rPr lang="ja-JP" altLang="en-US" sz="1050">
                <a:solidFill>
                  <a:srgbClr val="FF0000"/>
                </a:solidFill>
                <a:latin typeface="Helvetica Regular" pitchFamily="2" charset="0"/>
                <a:ea typeface="MS PGothic" charset="-128"/>
                <a:cs typeface="Times New Roman" panose="02020603050405020304" pitchFamily="18" charset="0"/>
              </a:rPr>
              <a:t> </a:t>
            </a:r>
            <a:endParaRPr lang="en-US" altLang="ja-JP" sz="1050" dirty="0">
              <a:solidFill>
                <a:srgbClr val="FF0000"/>
              </a:solidFill>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Resource Location Spoofing</a:t>
            </a:r>
          </a:p>
        </p:txBody>
      </p:sp>
      <p:sp>
        <p:nvSpPr>
          <p:cNvPr id="79" name="テキスト ボックス 78">
            <a:extLst>
              <a:ext uri="{FF2B5EF4-FFF2-40B4-BE49-F238E27FC236}">
                <a16:creationId xmlns:a16="http://schemas.microsoft.com/office/drawing/2014/main" id="{7B632C2C-E52D-9543-A7DB-632BAE718127}"/>
              </a:ext>
            </a:extLst>
          </p:cNvPr>
          <p:cNvSpPr txBox="1"/>
          <p:nvPr/>
        </p:nvSpPr>
        <p:spPr>
          <a:xfrm>
            <a:off x="6973092" y="4324733"/>
            <a:ext cx="2076744"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deceives an application or user and convinces them to request a resource from an unintended location. </a:t>
            </a:r>
            <a:endParaRPr lang="ja-JP" altLang="en-US" sz="900">
              <a:latin typeface="Helvetica Regular" pitchFamily="2" charset="0"/>
              <a:ea typeface="MS PGothic" charset="-128"/>
              <a:cs typeface="Times New Roman" panose="02020603050405020304" pitchFamily="18" charset="0"/>
            </a:endParaRPr>
          </a:p>
        </p:txBody>
      </p:sp>
      <p:sp>
        <p:nvSpPr>
          <p:cNvPr id="80" name="テキスト ボックス 79">
            <a:extLst>
              <a:ext uri="{FF2B5EF4-FFF2-40B4-BE49-F238E27FC236}">
                <a16:creationId xmlns:a16="http://schemas.microsoft.com/office/drawing/2014/main" id="{4F07ACF0-EAC1-D84B-BDE4-3D4CD8994E40}"/>
              </a:ext>
            </a:extLst>
          </p:cNvPr>
          <p:cNvSpPr txBox="1"/>
          <p:nvPr/>
        </p:nvSpPr>
        <p:spPr>
          <a:xfrm>
            <a:off x="6973092" y="5977871"/>
            <a:ext cx="2076744" cy="369332"/>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Redirect Access to Libraries</a:t>
            </a:r>
          </a:p>
        </p:txBody>
      </p:sp>
    </p:spTree>
    <p:extLst>
      <p:ext uri="{BB962C8B-B14F-4D97-AF65-F5344CB8AC3E}">
        <p14:creationId xmlns:p14="http://schemas.microsoft.com/office/powerpoint/2010/main" val="214651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a:extLst>
              <a:ext uri="{FF2B5EF4-FFF2-40B4-BE49-F238E27FC236}">
                <a16:creationId xmlns:a16="http://schemas.microsoft.com/office/drawing/2014/main" id="{F2CE9C64-5C2F-8B45-8C65-A76B1EA4E92E}"/>
              </a:ext>
            </a:extLst>
          </p:cNvPr>
          <p:cNvSpPr/>
          <p:nvPr/>
        </p:nvSpPr>
        <p:spPr>
          <a:xfrm>
            <a:off x="39950" y="494327"/>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77" name="正方形/長方形 76">
            <a:extLst>
              <a:ext uri="{FF2B5EF4-FFF2-40B4-BE49-F238E27FC236}">
                <a16:creationId xmlns:a16="http://schemas.microsoft.com/office/drawing/2014/main" id="{6A3CFE5C-6B83-F942-8AFB-1973B4820E1B}"/>
              </a:ext>
            </a:extLst>
          </p:cNvPr>
          <p:cNvSpPr/>
          <p:nvPr/>
        </p:nvSpPr>
        <p:spPr>
          <a:xfrm>
            <a:off x="2308815" y="490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79" name="正方形/長方形 78">
            <a:extLst>
              <a:ext uri="{FF2B5EF4-FFF2-40B4-BE49-F238E27FC236}">
                <a16:creationId xmlns:a16="http://schemas.microsoft.com/office/drawing/2014/main" id="{ED023072-61C2-8B4A-B5C4-4571D32DF81F}"/>
              </a:ext>
            </a:extLst>
          </p:cNvPr>
          <p:cNvSpPr/>
          <p:nvPr/>
        </p:nvSpPr>
        <p:spPr>
          <a:xfrm>
            <a:off x="4580896" y="492112"/>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81" name="正方形/長方形 80">
            <a:extLst>
              <a:ext uri="{FF2B5EF4-FFF2-40B4-BE49-F238E27FC236}">
                <a16:creationId xmlns:a16="http://schemas.microsoft.com/office/drawing/2014/main" id="{2C4AE251-71C6-0641-B60D-C61E2B255B68}"/>
              </a:ext>
            </a:extLst>
          </p:cNvPr>
          <p:cNvSpPr/>
          <p:nvPr/>
        </p:nvSpPr>
        <p:spPr>
          <a:xfrm>
            <a:off x="6833812" y="49204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pic>
        <p:nvPicPr>
          <p:cNvPr id="19" name="図 18">
            <a:extLst>
              <a:ext uri="{FF2B5EF4-FFF2-40B4-BE49-F238E27FC236}">
                <a16:creationId xmlns:a16="http://schemas.microsoft.com/office/drawing/2014/main" id="{DC7E7AD3-8F5E-EF40-89F9-0227FB7B07F4}"/>
              </a:ext>
            </a:extLst>
          </p:cNvPr>
          <p:cNvPicPr>
            <a:picLocks noChangeAspect="1"/>
          </p:cNvPicPr>
          <p:nvPr/>
        </p:nvPicPr>
        <p:blipFill>
          <a:blip r:embed="rId3"/>
          <a:stretch>
            <a:fillRect/>
          </a:stretch>
        </p:blipFill>
        <p:spPr>
          <a:xfrm>
            <a:off x="360762" y="1448805"/>
            <a:ext cx="1626376" cy="1626376"/>
          </a:xfrm>
          <a:prstGeom prst="rect">
            <a:avLst/>
          </a:prstGeom>
        </p:spPr>
      </p:pic>
      <p:pic>
        <p:nvPicPr>
          <p:cNvPr id="20" name="図 19">
            <a:extLst>
              <a:ext uri="{FF2B5EF4-FFF2-40B4-BE49-F238E27FC236}">
                <a16:creationId xmlns:a16="http://schemas.microsoft.com/office/drawing/2014/main" id="{429DB8C6-ACD4-5D41-8878-08D4C6D29187}"/>
              </a:ext>
            </a:extLst>
          </p:cNvPr>
          <p:cNvPicPr>
            <a:picLocks noChangeAspect="1"/>
          </p:cNvPicPr>
          <p:nvPr/>
        </p:nvPicPr>
        <p:blipFill>
          <a:blip r:embed="rId3"/>
          <a:stretch>
            <a:fillRect/>
          </a:stretch>
        </p:blipFill>
        <p:spPr>
          <a:xfrm>
            <a:off x="2628762" y="1448805"/>
            <a:ext cx="1626376" cy="1626376"/>
          </a:xfrm>
          <a:prstGeom prst="rect">
            <a:avLst/>
          </a:prstGeom>
        </p:spPr>
      </p:pic>
      <p:pic>
        <p:nvPicPr>
          <p:cNvPr id="21" name="図 20">
            <a:extLst>
              <a:ext uri="{FF2B5EF4-FFF2-40B4-BE49-F238E27FC236}">
                <a16:creationId xmlns:a16="http://schemas.microsoft.com/office/drawing/2014/main" id="{3B8214A8-D3F8-8C47-BAB7-CC89B18B0C7B}"/>
              </a:ext>
            </a:extLst>
          </p:cNvPr>
          <p:cNvPicPr>
            <a:picLocks noChangeAspect="1"/>
          </p:cNvPicPr>
          <p:nvPr/>
        </p:nvPicPr>
        <p:blipFill>
          <a:blip r:embed="rId3"/>
          <a:stretch>
            <a:fillRect/>
          </a:stretch>
        </p:blipFill>
        <p:spPr>
          <a:xfrm>
            <a:off x="4896762" y="1448805"/>
            <a:ext cx="1626376" cy="1626376"/>
          </a:xfrm>
          <a:prstGeom prst="rect">
            <a:avLst/>
          </a:prstGeom>
        </p:spPr>
      </p:pic>
      <p:pic>
        <p:nvPicPr>
          <p:cNvPr id="22" name="図 21">
            <a:extLst>
              <a:ext uri="{FF2B5EF4-FFF2-40B4-BE49-F238E27FC236}">
                <a16:creationId xmlns:a16="http://schemas.microsoft.com/office/drawing/2014/main" id="{7F093EBF-FF68-5A46-8B42-909399974C79}"/>
              </a:ext>
            </a:extLst>
          </p:cNvPr>
          <p:cNvPicPr>
            <a:picLocks noChangeAspect="1"/>
          </p:cNvPicPr>
          <p:nvPr/>
        </p:nvPicPr>
        <p:blipFill>
          <a:blip r:embed="rId3"/>
          <a:stretch>
            <a:fillRect/>
          </a:stretch>
        </p:blipFill>
        <p:spPr>
          <a:xfrm>
            <a:off x="7159570" y="1448805"/>
            <a:ext cx="1626376" cy="1626376"/>
          </a:xfrm>
          <a:prstGeom prst="rect">
            <a:avLst/>
          </a:prstGeom>
        </p:spPr>
      </p:pic>
      <p:sp>
        <p:nvSpPr>
          <p:cNvPr id="23" name="正方形/長方形 22">
            <a:extLst>
              <a:ext uri="{FF2B5EF4-FFF2-40B4-BE49-F238E27FC236}">
                <a16:creationId xmlns:a16="http://schemas.microsoft.com/office/drawing/2014/main" id="{7111059C-9239-F549-9EF6-213F45319F30}"/>
              </a:ext>
            </a:extLst>
          </p:cNvPr>
          <p:cNvSpPr/>
          <p:nvPr/>
        </p:nvSpPr>
        <p:spPr>
          <a:xfrm>
            <a:off x="39950" y="3658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24" name="正方形/長方形 23">
            <a:extLst>
              <a:ext uri="{FF2B5EF4-FFF2-40B4-BE49-F238E27FC236}">
                <a16:creationId xmlns:a16="http://schemas.microsoft.com/office/drawing/2014/main" id="{7DD07C0C-3D2D-F346-B1BC-A610595B29D0}"/>
              </a:ext>
            </a:extLst>
          </p:cNvPr>
          <p:cNvSpPr/>
          <p:nvPr/>
        </p:nvSpPr>
        <p:spPr>
          <a:xfrm>
            <a:off x="2308815" y="365427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25" name="正方形/長方形 24">
            <a:extLst>
              <a:ext uri="{FF2B5EF4-FFF2-40B4-BE49-F238E27FC236}">
                <a16:creationId xmlns:a16="http://schemas.microsoft.com/office/drawing/2014/main" id="{04C9FAD3-8FA4-F147-9B4A-E6A5E29E23EC}"/>
              </a:ext>
            </a:extLst>
          </p:cNvPr>
          <p:cNvSpPr/>
          <p:nvPr/>
        </p:nvSpPr>
        <p:spPr>
          <a:xfrm>
            <a:off x="4580896" y="3656086"/>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26" name="正方形/長方形 25">
            <a:extLst>
              <a:ext uri="{FF2B5EF4-FFF2-40B4-BE49-F238E27FC236}">
                <a16:creationId xmlns:a16="http://schemas.microsoft.com/office/drawing/2014/main" id="{643BF6EB-B266-2648-9CCB-C65F63E80EFA}"/>
              </a:ext>
            </a:extLst>
          </p:cNvPr>
          <p:cNvSpPr/>
          <p:nvPr/>
        </p:nvSpPr>
        <p:spPr>
          <a:xfrm>
            <a:off x="6833812" y="365601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pic>
        <p:nvPicPr>
          <p:cNvPr id="27" name="図 26">
            <a:extLst>
              <a:ext uri="{FF2B5EF4-FFF2-40B4-BE49-F238E27FC236}">
                <a16:creationId xmlns:a16="http://schemas.microsoft.com/office/drawing/2014/main" id="{C25C0B34-315D-834B-8FFF-601EE82AD28E}"/>
              </a:ext>
            </a:extLst>
          </p:cNvPr>
          <p:cNvPicPr>
            <a:picLocks noChangeAspect="1"/>
          </p:cNvPicPr>
          <p:nvPr/>
        </p:nvPicPr>
        <p:blipFill>
          <a:blip r:embed="rId3"/>
          <a:stretch>
            <a:fillRect/>
          </a:stretch>
        </p:blipFill>
        <p:spPr>
          <a:xfrm>
            <a:off x="360762" y="4612779"/>
            <a:ext cx="1626376" cy="1626376"/>
          </a:xfrm>
          <a:prstGeom prst="rect">
            <a:avLst/>
          </a:prstGeom>
        </p:spPr>
      </p:pic>
      <p:pic>
        <p:nvPicPr>
          <p:cNvPr id="28" name="図 27">
            <a:extLst>
              <a:ext uri="{FF2B5EF4-FFF2-40B4-BE49-F238E27FC236}">
                <a16:creationId xmlns:a16="http://schemas.microsoft.com/office/drawing/2014/main" id="{73867E93-4A3D-AA46-A29B-3B02F20E4435}"/>
              </a:ext>
            </a:extLst>
          </p:cNvPr>
          <p:cNvPicPr>
            <a:picLocks noChangeAspect="1"/>
          </p:cNvPicPr>
          <p:nvPr/>
        </p:nvPicPr>
        <p:blipFill>
          <a:blip r:embed="rId3"/>
          <a:stretch>
            <a:fillRect/>
          </a:stretch>
        </p:blipFill>
        <p:spPr>
          <a:xfrm>
            <a:off x="2628762" y="4612779"/>
            <a:ext cx="1626376" cy="1626376"/>
          </a:xfrm>
          <a:prstGeom prst="rect">
            <a:avLst/>
          </a:prstGeom>
        </p:spPr>
      </p:pic>
      <p:pic>
        <p:nvPicPr>
          <p:cNvPr id="29" name="図 28">
            <a:extLst>
              <a:ext uri="{FF2B5EF4-FFF2-40B4-BE49-F238E27FC236}">
                <a16:creationId xmlns:a16="http://schemas.microsoft.com/office/drawing/2014/main" id="{E6C43372-21FA-6441-BEE0-64DB7BCE3F34}"/>
              </a:ext>
            </a:extLst>
          </p:cNvPr>
          <p:cNvPicPr>
            <a:picLocks noChangeAspect="1"/>
          </p:cNvPicPr>
          <p:nvPr/>
        </p:nvPicPr>
        <p:blipFill>
          <a:blip r:embed="rId3"/>
          <a:stretch>
            <a:fillRect/>
          </a:stretch>
        </p:blipFill>
        <p:spPr>
          <a:xfrm>
            <a:off x="4896762" y="4612779"/>
            <a:ext cx="1626376" cy="1626376"/>
          </a:xfrm>
          <a:prstGeom prst="rect">
            <a:avLst/>
          </a:prstGeom>
        </p:spPr>
      </p:pic>
      <p:pic>
        <p:nvPicPr>
          <p:cNvPr id="30" name="図 29">
            <a:extLst>
              <a:ext uri="{FF2B5EF4-FFF2-40B4-BE49-F238E27FC236}">
                <a16:creationId xmlns:a16="http://schemas.microsoft.com/office/drawing/2014/main" id="{022292F9-1D3A-E847-B3D4-DB3D71A82A87}"/>
              </a:ext>
            </a:extLst>
          </p:cNvPr>
          <p:cNvPicPr>
            <a:picLocks noChangeAspect="1"/>
          </p:cNvPicPr>
          <p:nvPr/>
        </p:nvPicPr>
        <p:blipFill>
          <a:blip r:embed="rId3"/>
          <a:stretch>
            <a:fillRect/>
          </a:stretch>
        </p:blipFill>
        <p:spPr>
          <a:xfrm>
            <a:off x="7159570" y="4612779"/>
            <a:ext cx="1626376" cy="1626376"/>
          </a:xfrm>
          <a:prstGeom prst="rect">
            <a:avLst/>
          </a:prstGeom>
        </p:spPr>
      </p:pic>
      <p:sp>
        <p:nvSpPr>
          <p:cNvPr id="31" name="テキスト ボックス 30">
            <a:extLst>
              <a:ext uri="{FF2B5EF4-FFF2-40B4-BE49-F238E27FC236}">
                <a16:creationId xmlns:a16="http://schemas.microsoft.com/office/drawing/2014/main" id="{BDD3974B-860F-D340-88D3-9546F4031B8C}"/>
              </a:ext>
            </a:extLst>
          </p:cNvPr>
          <p:cNvSpPr txBox="1"/>
          <p:nvPr/>
        </p:nvSpPr>
        <p:spPr>
          <a:xfrm>
            <a:off x="3080202" y="5776"/>
            <a:ext cx="2810385"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Threat Cards (Back)</a:t>
            </a:r>
            <a:endParaRPr lang="ja-JP" altLang="en-US" sz="24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75842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正方形/長方形 23">
            <a:extLst>
              <a:ext uri="{FF2B5EF4-FFF2-40B4-BE49-F238E27FC236}">
                <a16:creationId xmlns:a16="http://schemas.microsoft.com/office/drawing/2014/main" id="{962965F7-140D-C34A-A10A-21E0FCA8AFA1}"/>
              </a:ext>
            </a:extLst>
          </p:cNvPr>
          <p:cNvSpPr/>
          <p:nvPr/>
        </p:nvSpPr>
        <p:spPr>
          <a:xfrm>
            <a:off x="42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B6990807-60C4-994B-83FE-B71088A23F38}"/>
              </a:ext>
            </a:extLst>
          </p:cNvPr>
          <p:cNvSpPr/>
          <p:nvPr/>
        </p:nvSpPr>
        <p:spPr>
          <a:xfrm>
            <a:off x="2310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28" name="正方形/長方形 27">
            <a:extLst>
              <a:ext uri="{FF2B5EF4-FFF2-40B4-BE49-F238E27FC236}">
                <a16:creationId xmlns:a16="http://schemas.microsoft.com/office/drawing/2014/main" id="{A3B6E688-6918-8148-813B-72B30DBF17D5}"/>
              </a:ext>
            </a:extLst>
          </p:cNvPr>
          <p:cNvSpPr/>
          <p:nvPr/>
        </p:nvSpPr>
        <p:spPr>
          <a:xfrm>
            <a:off x="4578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0" name="正方形/長方形 29">
            <a:extLst>
              <a:ext uri="{FF2B5EF4-FFF2-40B4-BE49-F238E27FC236}">
                <a16:creationId xmlns:a16="http://schemas.microsoft.com/office/drawing/2014/main" id="{8C0C4B42-F7F9-3245-BDE8-1881202E1E60}"/>
              </a:ext>
            </a:extLst>
          </p:cNvPr>
          <p:cNvSpPr/>
          <p:nvPr/>
        </p:nvSpPr>
        <p:spPr>
          <a:xfrm>
            <a:off x="6844085"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2" name="正方形/長方形 31">
            <a:extLst>
              <a:ext uri="{FF2B5EF4-FFF2-40B4-BE49-F238E27FC236}">
                <a16:creationId xmlns:a16="http://schemas.microsoft.com/office/drawing/2014/main" id="{34224E40-6127-0448-83D6-5B51FD32C0F0}"/>
              </a:ext>
            </a:extLst>
          </p:cNvPr>
          <p:cNvSpPr/>
          <p:nvPr/>
        </p:nvSpPr>
        <p:spPr>
          <a:xfrm>
            <a:off x="37756"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4" name="正方形/長方形 33">
            <a:extLst>
              <a:ext uri="{FF2B5EF4-FFF2-40B4-BE49-F238E27FC236}">
                <a16:creationId xmlns:a16="http://schemas.microsoft.com/office/drawing/2014/main" id="{01AB10E6-E4A7-1846-B634-8A6D23338606}"/>
              </a:ext>
            </a:extLst>
          </p:cNvPr>
          <p:cNvSpPr/>
          <p:nvPr/>
        </p:nvSpPr>
        <p:spPr>
          <a:xfrm>
            <a:off x="2307512"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6" name="正方形/長方形 35">
            <a:extLst>
              <a:ext uri="{FF2B5EF4-FFF2-40B4-BE49-F238E27FC236}">
                <a16:creationId xmlns:a16="http://schemas.microsoft.com/office/drawing/2014/main" id="{3BF7E2FF-7A63-7C4C-9B60-20B43043CA3E}"/>
              </a:ext>
            </a:extLst>
          </p:cNvPr>
          <p:cNvSpPr/>
          <p:nvPr/>
        </p:nvSpPr>
        <p:spPr>
          <a:xfrm>
            <a:off x="4580020"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2A2D0697-ED74-4F4B-B065-0725374747BE}"/>
              </a:ext>
            </a:extLst>
          </p:cNvPr>
          <p:cNvSpPr/>
          <p:nvPr/>
        </p:nvSpPr>
        <p:spPr>
          <a:xfrm>
            <a:off x="6839577"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ja-JP" sz="1600" b="1" dirty="0">
              <a:solidFill>
                <a:schemeClr val="tx1"/>
              </a:solidFill>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A5689E00-7BD8-7D46-90A4-8B8A99E79DA1}"/>
              </a:ext>
            </a:extLst>
          </p:cNvPr>
          <p:cNvSpPr/>
          <p:nvPr/>
        </p:nvSpPr>
        <p:spPr>
          <a:xfrm>
            <a:off x="167769"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a:extLst>
              <a:ext uri="{FF2B5EF4-FFF2-40B4-BE49-F238E27FC236}">
                <a16:creationId xmlns:a16="http://schemas.microsoft.com/office/drawing/2014/main" id="{70B822A9-2E7E-9541-B2EA-0C42E280390E}"/>
              </a:ext>
            </a:extLst>
          </p:cNvPr>
          <p:cNvSpPr/>
          <p:nvPr/>
        </p:nvSpPr>
        <p:spPr>
          <a:xfrm>
            <a:off x="167769"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a:extLst>
              <a:ext uri="{FF2B5EF4-FFF2-40B4-BE49-F238E27FC236}">
                <a16:creationId xmlns:a16="http://schemas.microsoft.com/office/drawing/2014/main" id="{F9369827-4BC2-E04A-9199-A46372C2603D}"/>
              </a:ext>
            </a:extLst>
          </p:cNvPr>
          <p:cNvSpPr/>
          <p:nvPr/>
        </p:nvSpPr>
        <p:spPr>
          <a:xfrm>
            <a:off x="167769"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a:extLst>
              <a:ext uri="{FF2B5EF4-FFF2-40B4-BE49-F238E27FC236}">
                <a16:creationId xmlns:a16="http://schemas.microsoft.com/office/drawing/2014/main" id="{0BBFBD77-F561-7949-AF22-706C8F5FB240}"/>
              </a:ext>
            </a:extLst>
          </p:cNvPr>
          <p:cNvSpPr/>
          <p:nvPr/>
        </p:nvSpPr>
        <p:spPr>
          <a:xfrm>
            <a:off x="2434174"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a:extLst>
              <a:ext uri="{FF2B5EF4-FFF2-40B4-BE49-F238E27FC236}">
                <a16:creationId xmlns:a16="http://schemas.microsoft.com/office/drawing/2014/main" id="{BFBE0CEC-A069-6946-9A45-75533963035A}"/>
              </a:ext>
            </a:extLst>
          </p:cNvPr>
          <p:cNvSpPr/>
          <p:nvPr/>
        </p:nvSpPr>
        <p:spPr>
          <a:xfrm>
            <a:off x="2434174"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a:extLst>
              <a:ext uri="{FF2B5EF4-FFF2-40B4-BE49-F238E27FC236}">
                <a16:creationId xmlns:a16="http://schemas.microsoft.com/office/drawing/2014/main" id="{B20D9850-158B-574A-BA61-87C0C2975F73}"/>
              </a:ext>
            </a:extLst>
          </p:cNvPr>
          <p:cNvSpPr/>
          <p:nvPr/>
        </p:nvSpPr>
        <p:spPr>
          <a:xfrm>
            <a:off x="2434174"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 40">
            <a:extLst>
              <a:ext uri="{FF2B5EF4-FFF2-40B4-BE49-F238E27FC236}">
                <a16:creationId xmlns:a16="http://schemas.microsoft.com/office/drawing/2014/main" id="{7B08C0D1-9748-D34E-820C-4A9B50D24B54}"/>
              </a:ext>
            </a:extLst>
          </p:cNvPr>
          <p:cNvSpPr/>
          <p:nvPr/>
        </p:nvSpPr>
        <p:spPr>
          <a:xfrm>
            <a:off x="4700455"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角丸四角形 41">
            <a:extLst>
              <a:ext uri="{FF2B5EF4-FFF2-40B4-BE49-F238E27FC236}">
                <a16:creationId xmlns:a16="http://schemas.microsoft.com/office/drawing/2014/main" id="{3A4FFB1A-E959-0A4E-AF68-7A94DDECAA5A}"/>
              </a:ext>
            </a:extLst>
          </p:cNvPr>
          <p:cNvSpPr/>
          <p:nvPr/>
        </p:nvSpPr>
        <p:spPr>
          <a:xfrm>
            <a:off x="4700455"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角丸四角形 42">
            <a:extLst>
              <a:ext uri="{FF2B5EF4-FFF2-40B4-BE49-F238E27FC236}">
                <a16:creationId xmlns:a16="http://schemas.microsoft.com/office/drawing/2014/main" id="{7C66CB6A-2681-174C-ADD9-2D06863E3362}"/>
              </a:ext>
            </a:extLst>
          </p:cNvPr>
          <p:cNvSpPr/>
          <p:nvPr/>
        </p:nvSpPr>
        <p:spPr>
          <a:xfrm>
            <a:off x="4700455"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角丸四角形 43">
            <a:extLst>
              <a:ext uri="{FF2B5EF4-FFF2-40B4-BE49-F238E27FC236}">
                <a16:creationId xmlns:a16="http://schemas.microsoft.com/office/drawing/2014/main" id="{FF1EDB8D-B719-C540-A400-03602E2D8BB2}"/>
              </a:ext>
            </a:extLst>
          </p:cNvPr>
          <p:cNvSpPr/>
          <p:nvPr/>
        </p:nvSpPr>
        <p:spPr>
          <a:xfrm>
            <a:off x="6964520"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a:extLst>
              <a:ext uri="{FF2B5EF4-FFF2-40B4-BE49-F238E27FC236}">
                <a16:creationId xmlns:a16="http://schemas.microsoft.com/office/drawing/2014/main" id="{357FF4E3-A560-9A43-A855-5CA17B900E4C}"/>
              </a:ext>
            </a:extLst>
          </p:cNvPr>
          <p:cNvSpPr/>
          <p:nvPr/>
        </p:nvSpPr>
        <p:spPr>
          <a:xfrm>
            <a:off x="6964520"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a:extLst>
              <a:ext uri="{FF2B5EF4-FFF2-40B4-BE49-F238E27FC236}">
                <a16:creationId xmlns:a16="http://schemas.microsoft.com/office/drawing/2014/main" id="{39F61F98-4B23-5D4C-B076-9EEB870F7800}"/>
              </a:ext>
            </a:extLst>
          </p:cNvPr>
          <p:cNvSpPr/>
          <p:nvPr/>
        </p:nvSpPr>
        <p:spPr>
          <a:xfrm>
            <a:off x="6964520"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角丸四角形 46">
            <a:extLst>
              <a:ext uri="{FF2B5EF4-FFF2-40B4-BE49-F238E27FC236}">
                <a16:creationId xmlns:a16="http://schemas.microsoft.com/office/drawing/2014/main" id="{87FECA2E-8D42-F642-96EC-361ED747F4D4}"/>
              </a:ext>
            </a:extLst>
          </p:cNvPr>
          <p:cNvSpPr/>
          <p:nvPr/>
        </p:nvSpPr>
        <p:spPr>
          <a:xfrm>
            <a:off x="167769" y="3751721"/>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角丸四角形 47">
            <a:extLst>
              <a:ext uri="{FF2B5EF4-FFF2-40B4-BE49-F238E27FC236}">
                <a16:creationId xmlns:a16="http://schemas.microsoft.com/office/drawing/2014/main" id="{E216E43D-5DA9-CD4B-BF44-A547B7970BDC}"/>
              </a:ext>
            </a:extLst>
          </p:cNvPr>
          <p:cNvSpPr/>
          <p:nvPr/>
        </p:nvSpPr>
        <p:spPr>
          <a:xfrm>
            <a:off x="167769" y="4297749"/>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角丸四角形 48">
            <a:extLst>
              <a:ext uri="{FF2B5EF4-FFF2-40B4-BE49-F238E27FC236}">
                <a16:creationId xmlns:a16="http://schemas.microsoft.com/office/drawing/2014/main" id="{0878C039-8CD0-9548-8742-F91901E9B114}"/>
              </a:ext>
            </a:extLst>
          </p:cNvPr>
          <p:cNvSpPr/>
          <p:nvPr/>
        </p:nvSpPr>
        <p:spPr>
          <a:xfrm>
            <a:off x="167769" y="5942410"/>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a:extLst>
              <a:ext uri="{FF2B5EF4-FFF2-40B4-BE49-F238E27FC236}">
                <a16:creationId xmlns:a16="http://schemas.microsoft.com/office/drawing/2014/main" id="{E4414790-7B8E-C84B-AE8A-7E4E08059186}"/>
              </a:ext>
            </a:extLst>
          </p:cNvPr>
          <p:cNvSpPr/>
          <p:nvPr/>
        </p:nvSpPr>
        <p:spPr>
          <a:xfrm>
            <a:off x="2434174" y="3746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a:extLst>
              <a:ext uri="{FF2B5EF4-FFF2-40B4-BE49-F238E27FC236}">
                <a16:creationId xmlns:a16="http://schemas.microsoft.com/office/drawing/2014/main" id="{68DE4FC7-072C-E341-B460-D8237C156D2F}"/>
              </a:ext>
            </a:extLst>
          </p:cNvPr>
          <p:cNvSpPr/>
          <p:nvPr/>
        </p:nvSpPr>
        <p:spPr>
          <a:xfrm>
            <a:off x="2434174" y="4292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角丸四角形 51">
            <a:extLst>
              <a:ext uri="{FF2B5EF4-FFF2-40B4-BE49-F238E27FC236}">
                <a16:creationId xmlns:a16="http://schemas.microsoft.com/office/drawing/2014/main" id="{AEFA00ED-B873-FB46-AE68-FA7A4CF446D6}"/>
              </a:ext>
            </a:extLst>
          </p:cNvPr>
          <p:cNvSpPr/>
          <p:nvPr/>
        </p:nvSpPr>
        <p:spPr>
          <a:xfrm>
            <a:off x="2434174" y="5936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角丸四角形 52">
            <a:extLst>
              <a:ext uri="{FF2B5EF4-FFF2-40B4-BE49-F238E27FC236}">
                <a16:creationId xmlns:a16="http://schemas.microsoft.com/office/drawing/2014/main" id="{6A5959FC-943A-7648-8DD4-1A79995CA632}"/>
              </a:ext>
            </a:extLst>
          </p:cNvPr>
          <p:cNvSpPr/>
          <p:nvPr/>
        </p:nvSpPr>
        <p:spPr>
          <a:xfrm>
            <a:off x="4702174"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角丸四角形 53">
            <a:extLst>
              <a:ext uri="{FF2B5EF4-FFF2-40B4-BE49-F238E27FC236}">
                <a16:creationId xmlns:a16="http://schemas.microsoft.com/office/drawing/2014/main" id="{58DBBF2D-5524-B34C-89C6-29431B1CC813}"/>
              </a:ext>
            </a:extLst>
          </p:cNvPr>
          <p:cNvSpPr/>
          <p:nvPr/>
        </p:nvSpPr>
        <p:spPr>
          <a:xfrm>
            <a:off x="4702174"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a:extLst>
              <a:ext uri="{FF2B5EF4-FFF2-40B4-BE49-F238E27FC236}">
                <a16:creationId xmlns:a16="http://schemas.microsoft.com/office/drawing/2014/main" id="{582981CC-A031-084B-A53E-71B460D31583}"/>
              </a:ext>
            </a:extLst>
          </p:cNvPr>
          <p:cNvSpPr/>
          <p:nvPr/>
        </p:nvSpPr>
        <p:spPr>
          <a:xfrm>
            <a:off x="4702174"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角丸四角形 55">
            <a:extLst>
              <a:ext uri="{FF2B5EF4-FFF2-40B4-BE49-F238E27FC236}">
                <a16:creationId xmlns:a16="http://schemas.microsoft.com/office/drawing/2014/main" id="{7DBC3262-C6E5-D24C-819D-4A749337D8A1}"/>
              </a:ext>
            </a:extLst>
          </p:cNvPr>
          <p:cNvSpPr/>
          <p:nvPr/>
        </p:nvSpPr>
        <p:spPr>
          <a:xfrm>
            <a:off x="6961731"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a:extLst>
              <a:ext uri="{FF2B5EF4-FFF2-40B4-BE49-F238E27FC236}">
                <a16:creationId xmlns:a16="http://schemas.microsoft.com/office/drawing/2014/main" id="{8AB0F30F-BDAF-E64E-9DD7-210BFAB5C121}"/>
              </a:ext>
            </a:extLst>
          </p:cNvPr>
          <p:cNvSpPr/>
          <p:nvPr/>
        </p:nvSpPr>
        <p:spPr>
          <a:xfrm>
            <a:off x="6961731"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a:extLst>
              <a:ext uri="{FF2B5EF4-FFF2-40B4-BE49-F238E27FC236}">
                <a16:creationId xmlns:a16="http://schemas.microsoft.com/office/drawing/2014/main" id="{06FF8EFF-8763-0A41-9D80-5E5E684E61B6}"/>
              </a:ext>
            </a:extLst>
          </p:cNvPr>
          <p:cNvSpPr/>
          <p:nvPr/>
        </p:nvSpPr>
        <p:spPr>
          <a:xfrm>
            <a:off x="6961731"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625DED76-1A1B-A44C-BAAF-3CCCAAAD83AD}"/>
              </a:ext>
            </a:extLst>
          </p:cNvPr>
          <p:cNvSpPr txBox="1"/>
          <p:nvPr/>
        </p:nvSpPr>
        <p:spPr>
          <a:xfrm>
            <a:off x="3060164" y="5776"/>
            <a:ext cx="2850460"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Threat Cards (Front)</a:t>
            </a:r>
            <a:endParaRPr lang="ja-JP" altLang="en-US" sz="2400" dirty="0">
              <a:latin typeface="MS PGothic" panose="020B0600070205080204" pitchFamily="34" charset="-128"/>
              <a:ea typeface="MS PGothic" panose="020B0600070205080204" pitchFamily="34" charset="-128"/>
            </a:endParaRPr>
          </a:p>
        </p:txBody>
      </p:sp>
      <p:sp>
        <p:nvSpPr>
          <p:cNvPr id="37" name="テキスト ボックス 36">
            <a:extLst>
              <a:ext uri="{FF2B5EF4-FFF2-40B4-BE49-F238E27FC236}">
                <a16:creationId xmlns:a16="http://schemas.microsoft.com/office/drawing/2014/main" id="{6FFFFDA6-9948-6B47-8723-C9378A755E5E}"/>
              </a:ext>
            </a:extLst>
          </p:cNvPr>
          <p:cNvSpPr txBox="1"/>
          <p:nvPr/>
        </p:nvSpPr>
        <p:spPr>
          <a:xfrm>
            <a:off x="174302" y="578136"/>
            <a:ext cx="2076744"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CAPEC-161 </a:t>
            </a:r>
          </a:p>
          <a:p>
            <a:r>
              <a:rPr lang="en-US" altLang="ja-JP" sz="1050" dirty="0">
                <a:latin typeface="Helvetica Regular" pitchFamily="2" charset="0"/>
                <a:ea typeface="MS PGothic" charset="-128"/>
                <a:cs typeface="Times New Roman" panose="02020603050405020304" pitchFamily="18" charset="0"/>
              </a:rPr>
              <a:t>Infrastructure Manipulation</a:t>
            </a:r>
          </a:p>
        </p:txBody>
      </p:sp>
      <p:sp>
        <p:nvSpPr>
          <p:cNvPr id="39" name="テキスト ボックス 38">
            <a:extLst>
              <a:ext uri="{FF2B5EF4-FFF2-40B4-BE49-F238E27FC236}">
                <a16:creationId xmlns:a16="http://schemas.microsoft.com/office/drawing/2014/main" id="{6493DFF2-8783-3648-B29D-10C00E93690B}"/>
              </a:ext>
            </a:extLst>
          </p:cNvPr>
          <p:cNvSpPr txBox="1"/>
          <p:nvPr/>
        </p:nvSpPr>
        <p:spPr>
          <a:xfrm>
            <a:off x="174302" y="1143374"/>
            <a:ext cx="207674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attacker exploits characteristics of the infrastructure of a network entity in order to perpetrate attacks or information gathering on network objects or effect a change in the ordinary information flow between network objects. </a:t>
            </a:r>
            <a:endParaRPr lang="ja-JP" altLang="en-US" sz="900">
              <a:latin typeface="Helvetica Regular" pitchFamily="2" charset="0"/>
              <a:ea typeface="MS PGothic" charset="-128"/>
              <a:cs typeface="Times New Roman" panose="02020603050405020304" pitchFamily="18" charset="0"/>
            </a:endParaRPr>
          </a:p>
        </p:txBody>
      </p:sp>
      <p:sp>
        <p:nvSpPr>
          <p:cNvPr id="59" name="テキスト ボックス 58">
            <a:extLst>
              <a:ext uri="{FF2B5EF4-FFF2-40B4-BE49-F238E27FC236}">
                <a16:creationId xmlns:a16="http://schemas.microsoft.com/office/drawing/2014/main" id="{0B9801D8-BB16-D548-BEC5-728FB08AADB4}"/>
              </a:ext>
            </a:extLst>
          </p:cNvPr>
          <p:cNvSpPr txBox="1"/>
          <p:nvPr/>
        </p:nvSpPr>
        <p:spPr>
          <a:xfrm>
            <a:off x="174302" y="2789532"/>
            <a:ext cx="2076744" cy="5078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Cache Poisoning</a:t>
            </a:r>
          </a:p>
          <a:p>
            <a:r>
              <a:rPr lang="en-US" altLang="ja-JP" sz="900" dirty="0">
                <a:latin typeface="Helvetica Regular" pitchFamily="2" charset="0"/>
                <a:ea typeface="MS PGothic" charset="-128"/>
                <a:cs typeface="Times New Roman" panose="02020603050405020304" pitchFamily="18" charset="0"/>
              </a:rPr>
              <a:t>Audit Log Manipulation</a:t>
            </a:r>
          </a:p>
        </p:txBody>
      </p:sp>
      <p:sp>
        <p:nvSpPr>
          <p:cNvPr id="60" name="テキスト ボックス 59">
            <a:extLst>
              <a:ext uri="{FF2B5EF4-FFF2-40B4-BE49-F238E27FC236}">
                <a16:creationId xmlns:a16="http://schemas.microsoft.com/office/drawing/2014/main" id="{7D27BE4C-8087-EF4A-A8B4-3ECF0988EC4F}"/>
              </a:ext>
            </a:extLst>
          </p:cNvPr>
          <p:cNvSpPr txBox="1"/>
          <p:nvPr/>
        </p:nvSpPr>
        <p:spPr>
          <a:xfrm>
            <a:off x="2402518" y="667947"/>
            <a:ext cx="2076744" cy="261610"/>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CAPEC-165</a:t>
            </a:r>
            <a:r>
              <a:rPr lang="ja-JP" altLang="en-US" sz="1050">
                <a:latin typeface="Helvetica Regular" pitchFamily="2" charset="0"/>
                <a:ea typeface="MS PGothic" charset="-128"/>
                <a:cs typeface="Times New Roman" panose="02020603050405020304" pitchFamily="18" charset="0"/>
              </a:rPr>
              <a:t> </a:t>
            </a:r>
            <a:r>
              <a:rPr lang="en-US" altLang="ja-JP" sz="1050" dirty="0">
                <a:latin typeface="Helvetica Regular" pitchFamily="2" charset="0"/>
                <a:ea typeface="MS PGothic" charset="-128"/>
                <a:cs typeface="Times New Roman" panose="02020603050405020304" pitchFamily="18" charset="0"/>
              </a:rPr>
              <a:t>File Manipulation</a:t>
            </a:r>
          </a:p>
        </p:txBody>
      </p:sp>
      <p:sp>
        <p:nvSpPr>
          <p:cNvPr id="61" name="テキスト ボックス 60">
            <a:extLst>
              <a:ext uri="{FF2B5EF4-FFF2-40B4-BE49-F238E27FC236}">
                <a16:creationId xmlns:a16="http://schemas.microsoft.com/office/drawing/2014/main" id="{1CF69558-BA69-B84B-B1C0-81323B820943}"/>
              </a:ext>
            </a:extLst>
          </p:cNvPr>
          <p:cNvSpPr txBox="1"/>
          <p:nvPr/>
        </p:nvSpPr>
        <p:spPr>
          <a:xfrm>
            <a:off x="2402518" y="1128485"/>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attacker modifies file contents or attributes (such as extensions or names) of files in a manner to cause incorrect processing by an application. </a:t>
            </a:r>
            <a:endParaRPr lang="ja-JP" altLang="en-US" sz="900">
              <a:latin typeface="Helvetica Regular" pitchFamily="2" charset="0"/>
              <a:ea typeface="MS PGothic" charset="-128"/>
              <a:cs typeface="Times New Roman" panose="02020603050405020304" pitchFamily="18" charset="0"/>
            </a:endParaRPr>
          </a:p>
        </p:txBody>
      </p:sp>
      <p:sp>
        <p:nvSpPr>
          <p:cNvPr id="62" name="テキスト ボックス 61">
            <a:extLst>
              <a:ext uri="{FF2B5EF4-FFF2-40B4-BE49-F238E27FC236}">
                <a16:creationId xmlns:a16="http://schemas.microsoft.com/office/drawing/2014/main" id="{AFF307B0-0510-3747-BDB2-037B21C9D56F}"/>
              </a:ext>
            </a:extLst>
          </p:cNvPr>
          <p:cNvSpPr txBox="1"/>
          <p:nvPr/>
        </p:nvSpPr>
        <p:spPr>
          <a:xfrm>
            <a:off x="2402518" y="2788603"/>
            <a:ext cx="2076744" cy="6463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Cause Web Server Misclassification</a:t>
            </a:r>
          </a:p>
          <a:p>
            <a:r>
              <a:rPr lang="en-US" altLang="ja-JP" sz="900" dirty="0">
                <a:latin typeface="Helvetica Regular" pitchFamily="2" charset="0"/>
                <a:ea typeface="MS PGothic" charset="-128"/>
                <a:cs typeface="Times New Roman" panose="02020603050405020304" pitchFamily="18" charset="0"/>
              </a:rPr>
              <a:t>Windows ::DATA Alternate Data Stream</a:t>
            </a:r>
          </a:p>
        </p:txBody>
      </p:sp>
      <p:sp>
        <p:nvSpPr>
          <p:cNvPr id="63" name="テキスト ボックス 62">
            <a:extLst>
              <a:ext uri="{FF2B5EF4-FFF2-40B4-BE49-F238E27FC236}">
                <a16:creationId xmlns:a16="http://schemas.microsoft.com/office/drawing/2014/main" id="{7A02ED86-5C7D-FF47-B031-59C547DB3B2E}"/>
              </a:ext>
            </a:extLst>
          </p:cNvPr>
          <p:cNvSpPr txBox="1"/>
          <p:nvPr/>
        </p:nvSpPr>
        <p:spPr>
          <a:xfrm>
            <a:off x="4717870" y="674927"/>
            <a:ext cx="2076744" cy="261610"/>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CAPEC-169</a:t>
            </a:r>
            <a:r>
              <a:rPr lang="ja-JP" altLang="en-US" sz="1050">
                <a:latin typeface="Helvetica Regular" pitchFamily="2" charset="0"/>
                <a:ea typeface="MS PGothic" charset="-128"/>
                <a:cs typeface="Times New Roman" panose="02020603050405020304" pitchFamily="18" charset="0"/>
              </a:rPr>
              <a:t> </a:t>
            </a:r>
            <a:r>
              <a:rPr lang="en-US" altLang="ja-JP" sz="1050" dirty="0" err="1">
                <a:latin typeface="Helvetica Regular" pitchFamily="2" charset="0"/>
                <a:ea typeface="MS PGothic" charset="-128"/>
                <a:cs typeface="Times New Roman" panose="02020603050405020304" pitchFamily="18" charset="0"/>
              </a:rPr>
              <a:t>Footprinting</a:t>
            </a:r>
            <a:endParaRPr lang="en-US" altLang="ja-JP" sz="1050" dirty="0">
              <a:latin typeface="Helvetica Regular" pitchFamily="2" charset="0"/>
              <a:ea typeface="MS PGothic" charset="-128"/>
              <a:cs typeface="Times New Roman" panose="02020603050405020304" pitchFamily="18" charset="0"/>
            </a:endParaRPr>
          </a:p>
        </p:txBody>
      </p:sp>
      <p:sp>
        <p:nvSpPr>
          <p:cNvPr id="64" name="テキスト ボックス 63">
            <a:extLst>
              <a:ext uri="{FF2B5EF4-FFF2-40B4-BE49-F238E27FC236}">
                <a16:creationId xmlns:a16="http://schemas.microsoft.com/office/drawing/2014/main" id="{762544E1-B5CF-DB4D-977A-3265ADE68398}"/>
              </a:ext>
            </a:extLst>
          </p:cNvPr>
          <p:cNvSpPr txBox="1"/>
          <p:nvPr/>
        </p:nvSpPr>
        <p:spPr>
          <a:xfrm>
            <a:off x="4717870" y="1128485"/>
            <a:ext cx="2076744"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engages in probing and exploration activities to identify constituents and properties of the target. </a:t>
            </a:r>
            <a:endParaRPr lang="ja-JP" altLang="en-US" sz="900">
              <a:latin typeface="Helvetica Regular" pitchFamily="2" charset="0"/>
              <a:ea typeface="MS PGothic" charset="-128"/>
              <a:cs typeface="Times New Roman" panose="02020603050405020304" pitchFamily="18" charset="0"/>
            </a:endParaRPr>
          </a:p>
        </p:txBody>
      </p:sp>
      <p:sp>
        <p:nvSpPr>
          <p:cNvPr id="65" name="テキスト ボックス 64">
            <a:extLst>
              <a:ext uri="{FF2B5EF4-FFF2-40B4-BE49-F238E27FC236}">
                <a16:creationId xmlns:a16="http://schemas.microsoft.com/office/drawing/2014/main" id="{49D43A6C-3626-0140-AAF5-C4DD3894BE4A}"/>
              </a:ext>
            </a:extLst>
          </p:cNvPr>
          <p:cNvSpPr txBox="1"/>
          <p:nvPr/>
        </p:nvSpPr>
        <p:spPr>
          <a:xfrm>
            <a:off x="4717870" y="2781623"/>
            <a:ext cx="2076744" cy="6463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Port Scanning</a:t>
            </a:r>
          </a:p>
          <a:p>
            <a:r>
              <a:rPr lang="en-US" altLang="ja-JP" sz="900" dirty="0">
                <a:latin typeface="Helvetica Regular" pitchFamily="2" charset="0"/>
                <a:ea typeface="MS PGothic" charset="-128"/>
                <a:cs typeface="Times New Roman" panose="02020603050405020304" pitchFamily="18" charset="0"/>
              </a:rPr>
              <a:t>Network Topology Mapping</a:t>
            </a:r>
          </a:p>
          <a:p>
            <a:r>
              <a:rPr lang="en-US" altLang="ja-JP" sz="900" dirty="0">
                <a:latin typeface="Helvetica Regular" pitchFamily="2" charset="0"/>
                <a:ea typeface="MS PGothic" charset="-128"/>
                <a:cs typeface="Times New Roman" panose="02020603050405020304" pitchFamily="18" charset="0"/>
              </a:rPr>
              <a:t>Host Discovery</a:t>
            </a:r>
          </a:p>
        </p:txBody>
      </p:sp>
      <p:sp>
        <p:nvSpPr>
          <p:cNvPr id="66" name="テキスト ボックス 65">
            <a:extLst>
              <a:ext uri="{FF2B5EF4-FFF2-40B4-BE49-F238E27FC236}">
                <a16:creationId xmlns:a16="http://schemas.microsoft.com/office/drawing/2014/main" id="{3D4412EE-7801-B843-A6B3-E120C58B4E10}"/>
              </a:ext>
            </a:extLst>
          </p:cNvPr>
          <p:cNvSpPr txBox="1"/>
          <p:nvPr/>
        </p:nvSpPr>
        <p:spPr>
          <a:xfrm>
            <a:off x="6945146" y="682526"/>
            <a:ext cx="2076744" cy="253916"/>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CAPEC-173</a:t>
            </a:r>
            <a:r>
              <a:rPr lang="ja-JP" altLang="en-US" sz="1050">
                <a:solidFill>
                  <a:srgbClr val="FF0000"/>
                </a:solidFill>
                <a:latin typeface="Helvetica Regular" pitchFamily="2" charset="0"/>
                <a:ea typeface="MS PGothic" charset="-128"/>
                <a:cs typeface="Times New Roman" panose="02020603050405020304" pitchFamily="18" charset="0"/>
              </a:rPr>
              <a:t> </a:t>
            </a:r>
            <a:r>
              <a:rPr lang="en-US" altLang="ja-JP" sz="1050" dirty="0">
                <a:latin typeface="Helvetica Regular" pitchFamily="2" charset="0"/>
                <a:ea typeface="MS PGothic" charset="-128"/>
                <a:cs typeface="Times New Roman" panose="02020603050405020304" pitchFamily="18" charset="0"/>
              </a:rPr>
              <a:t>Action Spoofing</a:t>
            </a:r>
          </a:p>
        </p:txBody>
      </p:sp>
      <p:sp>
        <p:nvSpPr>
          <p:cNvPr id="67" name="テキスト ボックス 66">
            <a:extLst>
              <a:ext uri="{FF2B5EF4-FFF2-40B4-BE49-F238E27FC236}">
                <a16:creationId xmlns:a16="http://schemas.microsoft.com/office/drawing/2014/main" id="{E8C5860C-9180-B746-92AA-6C80F8E45F46}"/>
              </a:ext>
            </a:extLst>
          </p:cNvPr>
          <p:cNvSpPr txBox="1"/>
          <p:nvPr/>
        </p:nvSpPr>
        <p:spPr>
          <a:xfrm>
            <a:off x="6945146" y="1157024"/>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is able to disguise one action for another and therefore trick a user into initiating one type of action when they intend to initiate a different action.</a:t>
            </a:r>
            <a:endParaRPr lang="ja-JP" altLang="en-US" sz="900">
              <a:latin typeface="Helvetica Regular" pitchFamily="2" charset="0"/>
              <a:ea typeface="MS PGothic" charset="-128"/>
              <a:cs typeface="Times New Roman" panose="02020603050405020304" pitchFamily="18" charset="0"/>
            </a:endParaRPr>
          </a:p>
        </p:txBody>
      </p:sp>
      <p:sp>
        <p:nvSpPr>
          <p:cNvPr id="68" name="テキスト ボックス 67">
            <a:extLst>
              <a:ext uri="{FF2B5EF4-FFF2-40B4-BE49-F238E27FC236}">
                <a16:creationId xmlns:a16="http://schemas.microsoft.com/office/drawing/2014/main" id="{D061F508-9E1F-5B4F-99D8-1CFFCCE82824}"/>
              </a:ext>
            </a:extLst>
          </p:cNvPr>
          <p:cNvSpPr txBox="1"/>
          <p:nvPr/>
        </p:nvSpPr>
        <p:spPr>
          <a:xfrm>
            <a:off x="6973066" y="2810162"/>
            <a:ext cx="1924272" cy="5078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Clickjacking</a:t>
            </a:r>
          </a:p>
          <a:p>
            <a:r>
              <a:rPr lang="en-US" altLang="ja-JP" sz="900" dirty="0" err="1">
                <a:latin typeface="Helvetica Regular" pitchFamily="2" charset="0"/>
                <a:ea typeface="MS PGothic" charset="-128"/>
                <a:cs typeface="Times New Roman" panose="02020603050405020304" pitchFamily="18" charset="0"/>
              </a:rPr>
              <a:t>Tapjacking</a:t>
            </a:r>
            <a:endParaRPr lang="en-US" altLang="ja-JP" sz="900" dirty="0">
              <a:latin typeface="Helvetica Regular" pitchFamily="2" charset="0"/>
              <a:ea typeface="MS PGothic" charset="-128"/>
              <a:cs typeface="Times New Roman" panose="02020603050405020304" pitchFamily="18" charset="0"/>
            </a:endParaRPr>
          </a:p>
        </p:txBody>
      </p:sp>
      <p:sp>
        <p:nvSpPr>
          <p:cNvPr id="69" name="テキスト ボックス 68">
            <a:extLst>
              <a:ext uri="{FF2B5EF4-FFF2-40B4-BE49-F238E27FC236}">
                <a16:creationId xmlns:a16="http://schemas.microsoft.com/office/drawing/2014/main" id="{9195F521-F4D8-9D47-9830-FCB63A46D5F6}"/>
              </a:ext>
            </a:extLst>
          </p:cNvPr>
          <p:cNvSpPr txBox="1"/>
          <p:nvPr/>
        </p:nvSpPr>
        <p:spPr>
          <a:xfrm>
            <a:off x="146342" y="3851907"/>
            <a:ext cx="2076744" cy="261610"/>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CAPEC-175</a:t>
            </a:r>
            <a:r>
              <a:rPr lang="ja-JP" altLang="en-US" sz="1050">
                <a:latin typeface="Helvetica Regular" pitchFamily="2" charset="0"/>
                <a:ea typeface="MS PGothic" charset="-128"/>
                <a:cs typeface="Times New Roman" panose="02020603050405020304" pitchFamily="18" charset="0"/>
              </a:rPr>
              <a:t> </a:t>
            </a:r>
            <a:r>
              <a:rPr lang="en-US" altLang="ja-JP" sz="1050" dirty="0">
                <a:latin typeface="Helvetica Regular" pitchFamily="2" charset="0"/>
                <a:ea typeface="MS PGothic" charset="-128"/>
                <a:cs typeface="Times New Roman" panose="02020603050405020304" pitchFamily="18" charset="0"/>
              </a:rPr>
              <a:t>Code Inclusion</a:t>
            </a:r>
          </a:p>
        </p:txBody>
      </p:sp>
      <p:sp>
        <p:nvSpPr>
          <p:cNvPr id="70" name="テキスト ボックス 69">
            <a:extLst>
              <a:ext uri="{FF2B5EF4-FFF2-40B4-BE49-F238E27FC236}">
                <a16:creationId xmlns:a16="http://schemas.microsoft.com/office/drawing/2014/main" id="{EF8A5576-AD4B-614C-9D39-F69886B01452}"/>
              </a:ext>
            </a:extLst>
          </p:cNvPr>
          <p:cNvSpPr txBox="1"/>
          <p:nvPr/>
        </p:nvSpPr>
        <p:spPr>
          <a:xfrm>
            <a:off x="146342" y="4319425"/>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Code inclusion involves the addition or replacement of a reference to a code file, which is subsequently loaded by the target and used as part of the code of some application.</a:t>
            </a:r>
            <a:endParaRPr lang="ja-JP" altLang="en-US" sz="900">
              <a:latin typeface="Helvetica Regular" pitchFamily="2" charset="0"/>
              <a:ea typeface="MS PGothic" charset="-128"/>
              <a:cs typeface="Times New Roman" panose="02020603050405020304" pitchFamily="18" charset="0"/>
            </a:endParaRPr>
          </a:p>
        </p:txBody>
      </p:sp>
      <p:sp>
        <p:nvSpPr>
          <p:cNvPr id="71" name="テキスト ボックス 70">
            <a:extLst>
              <a:ext uri="{FF2B5EF4-FFF2-40B4-BE49-F238E27FC236}">
                <a16:creationId xmlns:a16="http://schemas.microsoft.com/office/drawing/2014/main" id="{A343EB00-A98B-DC4A-83FE-778B3B9661A6}"/>
              </a:ext>
            </a:extLst>
          </p:cNvPr>
          <p:cNvSpPr txBox="1"/>
          <p:nvPr/>
        </p:nvSpPr>
        <p:spPr>
          <a:xfrm>
            <a:off x="132381" y="5972563"/>
            <a:ext cx="2090705" cy="5078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Local Code Inclusion</a:t>
            </a:r>
          </a:p>
          <a:p>
            <a:r>
              <a:rPr lang="en-US" altLang="ja-JP" sz="900" dirty="0">
                <a:latin typeface="Helvetica Regular" pitchFamily="2" charset="0"/>
                <a:ea typeface="MS PGothic" charset="-128"/>
                <a:cs typeface="Times New Roman" panose="02020603050405020304" pitchFamily="18" charset="0"/>
              </a:rPr>
              <a:t>Remote Code Inclusion</a:t>
            </a:r>
          </a:p>
        </p:txBody>
      </p:sp>
      <p:sp>
        <p:nvSpPr>
          <p:cNvPr id="72" name="テキスト ボックス 71">
            <a:extLst>
              <a:ext uri="{FF2B5EF4-FFF2-40B4-BE49-F238E27FC236}">
                <a16:creationId xmlns:a16="http://schemas.microsoft.com/office/drawing/2014/main" id="{3D0D6EF2-8ADD-A640-88B2-E17AB30659A0}"/>
              </a:ext>
            </a:extLst>
          </p:cNvPr>
          <p:cNvSpPr txBox="1"/>
          <p:nvPr/>
        </p:nvSpPr>
        <p:spPr>
          <a:xfrm>
            <a:off x="2402518" y="3763524"/>
            <a:ext cx="2076744"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CAPEC-176</a:t>
            </a:r>
            <a:r>
              <a:rPr lang="en-US" altLang="ja-JP" sz="1050" dirty="0">
                <a:latin typeface="Helvetica Regular" pitchFamily="2" charset="0"/>
                <a:ea typeface="MS PGothic" charset="-128"/>
                <a:cs typeface="Times New Roman" panose="02020603050405020304" pitchFamily="18" charset="0"/>
              </a:rPr>
              <a:t> Configuration /Environment Manipulation</a:t>
            </a:r>
          </a:p>
        </p:txBody>
      </p:sp>
      <p:sp>
        <p:nvSpPr>
          <p:cNvPr id="73" name="テキスト ボックス 72">
            <a:extLst>
              <a:ext uri="{FF2B5EF4-FFF2-40B4-BE49-F238E27FC236}">
                <a16:creationId xmlns:a16="http://schemas.microsoft.com/office/drawing/2014/main" id="{B0D64DBF-A94F-5043-B604-98811D8A7792}"/>
              </a:ext>
            </a:extLst>
          </p:cNvPr>
          <p:cNvSpPr txBox="1"/>
          <p:nvPr/>
        </p:nvSpPr>
        <p:spPr>
          <a:xfrm>
            <a:off x="2402518" y="4314802"/>
            <a:ext cx="2076744"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attacker manipulates files or settings external to a target application which affect the behavior of that application.</a:t>
            </a:r>
            <a:endParaRPr lang="ja-JP" altLang="en-US" sz="900">
              <a:latin typeface="Helvetica Regular" pitchFamily="2" charset="0"/>
              <a:ea typeface="MS PGothic" charset="-128"/>
              <a:cs typeface="Times New Roman" panose="02020603050405020304" pitchFamily="18" charset="0"/>
            </a:endParaRPr>
          </a:p>
        </p:txBody>
      </p:sp>
      <p:sp>
        <p:nvSpPr>
          <p:cNvPr id="74" name="テキスト ボックス 73">
            <a:extLst>
              <a:ext uri="{FF2B5EF4-FFF2-40B4-BE49-F238E27FC236}">
                <a16:creationId xmlns:a16="http://schemas.microsoft.com/office/drawing/2014/main" id="{7B5D91C0-1DA5-CA4F-B9B8-48B28DBE388C}"/>
              </a:ext>
            </a:extLst>
          </p:cNvPr>
          <p:cNvSpPr txBox="1"/>
          <p:nvPr/>
        </p:nvSpPr>
        <p:spPr>
          <a:xfrm>
            <a:off x="2381577" y="5974920"/>
            <a:ext cx="2175545" cy="6463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Manipulate Registry Information</a:t>
            </a:r>
          </a:p>
          <a:p>
            <a:r>
              <a:rPr lang="en-US" altLang="ja-JP" sz="900" dirty="0">
                <a:latin typeface="Helvetica Regular" pitchFamily="2" charset="0"/>
                <a:ea typeface="MS PGothic" charset="-128"/>
                <a:cs typeface="Times New Roman" panose="02020603050405020304" pitchFamily="18" charset="0"/>
              </a:rPr>
              <a:t>Schema Poisoning</a:t>
            </a:r>
          </a:p>
          <a:p>
            <a:r>
              <a:rPr lang="en-US" altLang="ja-JP" sz="900" dirty="0">
                <a:latin typeface="Helvetica Regular" pitchFamily="2" charset="0"/>
                <a:ea typeface="MS PGothic" charset="-128"/>
                <a:cs typeface="Times New Roman" panose="02020603050405020304" pitchFamily="18" charset="0"/>
              </a:rPr>
              <a:t>Disable Security Software</a:t>
            </a:r>
          </a:p>
        </p:txBody>
      </p:sp>
      <p:sp>
        <p:nvSpPr>
          <p:cNvPr id="75" name="テキスト ボックス 74">
            <a:extLst>
              <a:ext uri="{FF2B5EF4-FFF2-40B4-BE49-F238E27FC236}">
                <a16:creationId xmlns:a16="http://schemas.microsoft.com/office/drawing/2014/main" id="{2B8E469A-33F0-1B4A-8C04-F696624C3A93}"/>
              </a:ext>
            </a:extLst>
          </p:cNvPr>
          <p:cNvSpPr txBox="1"/>
          <p:nvPr/>
        </p:nvSpPr>
        <p:spPr>
          <a:xfrm>
            <a:off x="4724130" y="3763524"/>
            <a:ext cx="2076744"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CAPEC-184</a:t>
            </a:r>
            <a:r>
              <a:rPr lang="ja-JP" altLang="en-US" sz="1050">
                <a:latin typeface="Helvetica Regular" pitchFamily="2" charset="0"/>
                <a:ea typeface="MS PGothic" charset="-128"/>
                <a:cs typeface="Times New Roman" panose="02020603050405020304" pitchFamily="18" charset="0"/>
              </a:rPr>
              <a:t> </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Software Integrity Attack</a:t>
            </a:r>
          </a:p>
        </p:txBody>
      </p:sp>
      <p:sp>
        <p:nvSpPr>
          <p:cNvPr id="76" name="テキスト ボックス 75">
            <a:extLst>
              <a:ext uri="{FF2B5EF4-FFF2-40B4-BE49-F238E27FC236}">
                <a16:creationId xmlns:a16="http://schemas.microsoft.com/office/drawing/2014/main" id="{EABCAB4A-B146-4948-96B8-737293170B56}"/>
              </a:ext>
            </a:extLst>
          </p:cNvPr>
          <p:cNvSpPr txBox="1"/>
          <p:nvPr/>
        </p:nvSpPr>
        <p:spPr>
          <a:xfrm>
            <a:off x="4724130" y="4321782"/>
            <a:ext cx="2076744" cy="1338828"/>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attacker initiates a series of events designed to cause a user, program, server, or device to perform actions which undermine the integrity of software code, device data structures, or device firmware, achieving the modification of the target's integrity to achieve an insecure state.</a:t>
            </a:r>
            <a:endParaRPr lang="ja-JP" altLang="en-US" sz="900">
              <a:latin typeface="Helvetica Regular" pitchFamily="2" charset="0"/>
              <a:ea typeface="MS PGothic" charset="-128"/>
              <a:cs typeface="Times New Roman" panose="02020603050405020304" pitchFamily="18" charset="0"/>
            </a:endParaRPr>
          </a:p>
        </p:txBody>
      </p:sp>
      <p:sp>
        <p:nvSpPr>
          <p:cNvPr id="77" name="テキスト ボックス 76">
            <a:extLst>
              <a:ext uri="{FF2B5EF4-FFF2-40B4-BE49-F238E27FC236}">
                <a16:creationId xmlns:a16="http://schemas.microsoft.com/office/drawing/2014/main" id="{16287699-F2FA-DF40-BE9C-92954E593142}"/>
              </a:ext>
            </a:extLst>
          </p:cNvPr>
          <p:cNvSpPr txBox="1"/>
          <p:nvPr/>
        </p:nvSpPr>
        <p:spPr>
          <a:xfrm>
            <a:off x="4724129" y="5974920"/>
            <a:ext cx="2175545" cy="5078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Malicious Software Download</a:t>
            </a:r>
          </a:p>
          <a:p>
            <a:r>
              <a:rPr lang="en-US" altLang="ja-JP" sz="900" dirty="0">
                <a:latin typeface="Helvetica Regular" pitchFamily="2" charset="0"/>
                <a:ea typeface="MS PGothic" charset="-128"/>
                <a:cs typeface="Times New Roman" panose="02020603050405020304" pitchFamily="18" charset="0"/>
              </a:rPr>
              <a:t>Malicious Software Update</a:t>
            </a:r>
          </a:p>
        </p:txBody>
      </p:sp>
      <p:sp>
        <p:nvSpPr>
          <p:cNvPr id="78" name="テキスト ボックス 77">
            <a:extLst>
              <a:ext uri="{FF2B5EF4-FFF2-40B4-BE49-F238E27FC236}">
                <a16:creationId xmlns:a16="http://schemas.microsoft.com/office/drawing/2014/main" id="{B37150FB-C3B4-E247-8757-60560FEC8B45}"/>
              </a:ext>
            </a:extLst>
          </p:cNvPr>
          <p:cNvSpPr txBox="1"/>
          <p:nvPr/>
        </p:nvSpPr>
        <p:spPr>
          <a:xfrm>
            <a:off x="6961731" y="3778983"/>
            <a:ext cx="2076744"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CAPEC-188</a:t>
            </a:r>
            <a:r>
              <a:rPr lang="ja-JP" altLang="en-US" sz="1050">
                <a:latin typeface="Helvetica Regular" pitchFamily="2" charset="0"/>
                <a:ea typeface="MS PGothic" charset="-128"/>
                <a:cs typeface="Times New Roman" panose="02020603050405020304" pitchFamily="18" charset="0"/>
              </a:rPr>
              <a:t> </a:t>
            </a:r>
            <a:endParaRPr lang="en-US" altLang="ja-JP" sz="1050" dirty="0">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Reverse Engineering</a:t>
            </a:r>
          </a:p>
        </p:txBody>
      </p:sp>
      <p:sp>
        <p:nvSpPr>
          <p:cNvPr id="79" name="テキスト ボックス 78">
            <a:extLst>
              <a:ext uri="{FF2B5EF4-FFF2-40B4-BE49-F238E27FC236}">
                <a16:creationId xmlns:a16="http://schemas.microsoft.com/office/drawing/2014/main" id="{6BD26D04-B100-0342-BF41-18E1C8B7A343}"/>
              </a:ext>
            </a:extLst>
          </p:cNvPr>
          <p:cNvSpPr txBox="1"/>
          <p:nvPr/>
        </p:nvSpPr>
        <p:spPr>
          <a:xfrm>
            <a:off x="6961731" y="4337241"/>
            <a:ext cx="2076744" cy="10618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discovers the structure, function, and composition of an object, resource, or system by using a variety of analysis techniques to effectively determine how the analyzed entity was constructed or operates.</a:t>
            </a:r>
            <a:endParaRPr lang="ja-JP" altLang="en-US" sz="900">
              <a:latin typeface="Helvetica Regular" pitchFamily="2" charset="0"/>
              <a:ea typeface="MS PGothic" charset="-128"/>
              <a:cs typeface="Times New Roman" panose="02020603050405020304" pitchFamily="18" charset="0"/>
            </a:endParaRPr>
          </a:p>
        </p:txBody>
      </p:sp>
      <p:sp>
        <p:nvSpPr>
          <p:cNvPr id="80" name="テキスト ボックス 79">
            <a:extLst>
              <a:ext uri="{FF2B5EF4-FFF2-40B4-BE49-F238E27FC236}">
                <a16:creationId xmlns:a16="http://schemas.microsoft.com/office/drawing/2014/main" id="{2DC15526-698B-884D-BA26-2881679E1193}"/>
              </a:ext>
            </a:extLst>
          </p:cNvPr>
          <p:cNvSpPr txBox="1"/>
          <p:nvPr/>
        </p:nvSpPr>
        <p:spPr>
          <a:xfrm>
            <a:off x="6968710" y="5990379"/>
            <a:ext cx="2104665" cy="5078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White Box Reverse Engineering</a:t>
            </a:r>
          </a:p>
          <a:p>
            <a:r>
              <a:rPr lang="en-US" altLang="ja-JP" sz="900" dirty="0">
                <a:latin typeface="Helvetica Regular" pitchFamily="2" charset="0"/>
                <a:ea typeface="MS PGothic" charset="-128"/>
                <a:cs typeface="Times New Roman" panose="02020603050405020304" pitchFamily="18" charset="0"/>
              </a:rPr>
              <a:t>Black Box Reverse Engineering</a:t>
            </a:r>
          </a:p>
        </p:txBody>
      </p:sp>
    </p:spTree>
    <p:extLst>
      <p:ext uri="{BB962C8B-B14F-4D97-AF65-F5344CB8AC3E}">
        <p14:creationId xmlns:p14="http://schemas.microsoft.com/office/powerpoint/2010/main" val="3132302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a:extLst>
              <a:ext uri="{FF2B5EF4-FFF2-40B4-BE49-F238E27FC236}">
                <a16:creationId xmlns:a16="http://schemas.microsoft.com/office/drawing/2014/main" id="{F2CE9C64-5C2F-8B45-8C65-A76B1EA4E92E}"/>
              </a:ext>
            </a:extLst>
          </p:cNvPr>
          <p:cNvSpPr/>
          <p:nvPr/>
        </p:nvSpPr>
        <p:spPr>
          <a:xfrm>
            <a:off x="39950" y="494327"/>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77" name="正方形/長方形 76">
            <a:extLst>
              <a:ext uri="{FF2B5EF4-FFF2-40B4-BE49-F238E27FC236}">
                <a16:creationId xmlns:a16="http://schemas.microsoft.com/office/drawing/2014/main" id="{6A3CFE5C-6B83-F942-8AFB-1973B4820E1B}"/>
              </a:ext>
            </a:extLst>
          </p:cNvPr>
          <p:cNvSpPr/>
          <p:nvPr/>
        </p:nvSpPr>
        <p:spPr>
          <a:xfrm>
            <a:off x="2308815" y="490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79" name="正方形/長方形 78">
            <a:extLst>
              <a:ext uri="{FF2B5EF4-FFF2-40B4-BE49-F238E27FC236}">
                <a16:creationId xmlns:a16="http://schemas.microsoft.com/office/drawing/2014/main" id="{ED023072-61C2-8B4A-B5C4-4571D32DF81F}"/>
              </a:ext>
            </a:extLst>
          </p:cNvPr>
          <p:cNvSpPr/>
          <p:nvPr/>
        </p:nvSpPr>
        <p:spPr>
          <a:xfrm>
            <a:off x="4580896" y="492112"/>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81" name="正方形/長方形 80">
            <a:extLst>
              <a:ext uri="{FF2B5EF4-FFF2-40B4-BE49-F238E27FC236}">
                <a16:creationId xmlns:a16="http://schemas.microsoft.com/office/drawing/2014/main" id="{2C4AE251-71C6-0641-B60D-C61E2B255B68}"/>
              </a:ext>
            </a:extLst>
          </p:cNvPr>
          <p:cNvSpPr/>
          <p:nvPr/>
        </p:nvSpPr>
        <p:spPr>
          <a:xfrm>
            <a:off x="6833812" y="49204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pic>
        <p:nvPicPr>
          <p:cNvPr id="19" name="図 18">
            <a:extLst>
              <a:ext uri="{FF2B5EF4-FFF2-40B4-BE49-F238E27FC236}">
                <a16:creationId xmlns:a16="http://schemas.microsoft.com/office/drawing/2014/main" id="{DC7E7AD3-8F5E-EF40-89F9-0227FB7B07F4}"/>
              </a:ext>
            </a:extLst>
          </p:cNvPr>
          <p:cNvPicPr>
            <a:picLocks noChangeAspect="1"/>
          </p:cNvPicPr>
          <p:nvPr/>
        </p:nvPicPr>
        <p:blipFill>
          <a:blip r:embed="rId3"/>
          <a:stretch>
            <a:fillRect/>
          </a:stretch>
        </p:blipFill>
        <p:spPr>
          <a:xfrm>
            <a:off x="360762" y="1448805"/>
            <a:ext cx="1626376" cy="1626376"/>
          </a:xfrm>
          <a:prstGeom prst="rect">
            <a:avLst/>
          </a:prstGeom>
        </p:spPr>
      </p:pic>
      <p:pic>
        <p:nvPicPr>
          <p:cNvPr id="20" name="図 19">
            <a:extLst>
              <a:ext uri="{FF2B5EF4-FFF2-40B4-BE49-F238E27FC236}">
                <a16:creationId xmlns:a16="http://schemas.microsoft.com/office/drawing/2014/main" id="{429DB8C6-ACD4-5D41-8878-08D4C6D29187}"/>
              </a:ext>
            </a:extLst>
          </p:cNvPr>
          <p:cNvPicPr>
            <a:picLocks noChangeAspect="1"/>
          </p:cNvPicPr>
          <p:nvPr/>
        </p:nvPicPr>
        <p:blipFill>
          <a:blip r:embed="rId3"/>
          <a:stretch>
            <a:fillRect/>
          </a:stretch>
        </p:blipFill>
        <p:spPr>
          <a:xfrm>
            <a:off x="2628762" y="1448805"/>
            <a:ext cx="1626376" cy="1626376"/>
          </a:xfrm>
          <a:prstGeom prst="rect">
            <a:avLst/>
          </a:prstGeom>
        </p:spPr>
      </p:pic>
      <p:pic>
        <p:nvPicPr>
          <p:cNvPr id="21" name="図 20">
            <a:extLst>
              <a:ext uri="{FF2B5EF4-FFF2-40B4-BE49-F238E27FC236}">
                <a16:creationId xmlns:a16="http://schemas.microsoft.com/office/drawing/2014/main" id="{3B8214A8-D3F8-8C47-BAB7-CC89B18B0C7B}"/>
              </a:ext>
            </a:extLst>
          </p:cNvPr>
          <p:cNvPicPr>
            <a:picLocks noChangeAspect="1"/>
          </p:cNvPicPr>
          <p:nvPr/>
        </p:nvPicPr>
        <p:blipFill>
          <a:blip r:embed="rId3"/>
          <a:stretch>
            <a:fillRect/>
          </a:stretch>
        </p:blipFill>
        <p:spPr>
          <a:xfrm>
            <a:off x="4896762" y="1448805"/>
            <a:ext cx="1626376" cy="1626376"/>
          </a:xfrm>
          <a:prstGeom prst="rect">
            <a:avLst/>
          </a:prstGeom>
        </p:spPr>
      </p:pic>
      <p:pic>
        <p:nvPicPr>
          <p:cNvPr id="22" name="図 21">
            <a:extLst>
              <a:ext uri="{FF2B5EF4-FFF2-40B4-BE49-F238E27FC236}">
                <a16:creationId xmlns:a16="http://schemas.microsoft.com/office/drawing/2014/main" id="{7F093EBF-FF68-5A46-8B42-909399974C79}"/>
              </a:ext>
            </a:extLst>
          </p:cNvPr>
          <p:cNvPicPr>
            <a:picLocks noChangeAspect="1"/>
          </p:cNvPicPr>
          <p:nvPr/>
        </p:nvPicPr>
        <p:blipFill>
          <a:blip r:embed="rId3"/>
          <a:stretch>
            <a:fillRect/>
          </a:stretch>
        </p:blipFill>
        <p:spPr>
          <a:xfrm>
            <a:off x="7159570" y="1448805"/>
            <a:ext cx="1626376" cy="1626376"/>
          </a:xfrm>
          <a:prstGeom prst="rect">
            <a:avLst/>
          </a:prstGeom>
        </p:spPr>
      </p:pic>
      <p:sp>
        <p:nvSpPr>
          <p:cNvPr id="23" name="正方形/長方形 22">
            <a:extLst>
              <a:ext uri="{FF2B5EF4-FFF2-40B4-BE49-F238E27FC236}">
                <a16:creationId xmlns:a16="http://schemas.microsoft.com/office/drawing/2014/main" id="{7111059C-9239-F549-9EF6-213F45319F30}"/>
              </a:ext>
            </a:extLst>
          </p:cNvPr>
          <p:cNvSpPr/>
          <p:nvPr/>
        </p:nvSpPr>
        <p:spPr>
          <a:xfrm>
            <a:off x="39950" y="3658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24" name="正方形/長方形 23">
            <a:extLst>
              <a:ext uri="{FF2B5EF4-FFF2-40B4-BE49-F238E27FC236}">
                <a16:creationId xmlns:a16="http://schemas.microsoft.com/office/drawing/2014/main" id="{7DD07C0C-3D2D-F346-B1BC-A610595B29D0}"/>
              </a:ext>
            </a:extLst>
          </p:cNvPr>
          <p:cNvSpPr/>
          <p:nvPr/>
        </p:nvSpPr>
        <p:spPr>
          <a:xfrm>
            <a:off x="2308815" y="365427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25" name="正方形/長方形 24">
            <a:extLst>
              <a:ext uri="{FF2B5EF4-FFF2-40B4-BE49-F238E27FC236}">
                <a16:creationId xmlns:a16="http://schemas.microsoft.com/office/drawing/2014/main" id="{04C9FAD3-8FA4-F147-9B4A-E6A5E29E23EC}"/>
              </a:ext>
            </a:extLst>
          </p:cNvPr>
          <p:cNvSpPr/>
          <p:nvPr/>
        </p:nvSpPr>
        <p:spPr>
          <a:xfrm>
            <a:off x="4580896" y="3656086"/>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sp>
        <p:nvSpPr>
          <p:cNvPr id="26" name="正方形/長方形 25">
            <a:extLst>
              <a:ext uri="{FF2B5EF4-FFF2-40B4-BE49-F238E27FC236}">
                <a16:creationId xmlns:a16="http://schemas.microsoft.com/office/drawing/2014/main" id="{643BF6EB-B266-2648-9CCB-C65F63E80EFA}"/>
              </a:ext>
            </a:extLst>
          </p:cNvPr>
          <p:cNvSpPr/>
          <p:nvPr/>
        </p:nvSpPr>
        <p:spPr>
          <a:xfrm>
            <a:off x="6833812" y="3656015"/>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2400" dirty="0">
                <a:solidFill>
                  <a:srgbClr val="FF0000"/>
                </a:solidFill>
                <a:latin typeface="Helvetica Regular" pitchFamily="2" charset="0"/>
                <a:ea typeface="MS PGothic" charset="-128"/>
                <a:cs typeface="Times New Roman" panose="02020603050405020304" pitchFamily="18" charset="0"/>
              </a:rPr>
              <a:t>Threat Card</a:t>
            </a:r>
          </a:p>
          <a:p>
            <a:pPr algn="ctr"/>
            <a:r>
              <a:rPr lang="en-US" altLang="ja-JP" sz="2400" dirty="0">
                <a:solidFill>
                  <a:srgbClr val="FF0000"/>
                </a:solidFill>
                <a:latin typeface="Helvetica Regular" pitchFamily="2" charset="0"/>
                <a:ea typeface="MS PGothic" charset="-128"/>
                <a:cs typeface="Times New Roman" panose="02020603050405020304" pitchFamily="18" charset="0"/>
              </a:rPr>
              <a:t>(CAPEC)</a:t>
            </a:r>
          </a:p>
        </p:txBody>
      </p:sp>
      <p:pic>
        <p:nvPicPr>
          <p:cNvPr id="27" name="図 26">
            <a:extLst>
              <a:ext uri="{FF2B5EF4-FFF2-40B4-BE49-F238E27FC236}">
                <a16:creationId xmlns:a16="http://schemas.microsoft.com/office/drawing/2014/main" id="{C25C0B34-315D-834B-8FFF-601EE82AD28E}"/>
              </a:ext>
            </a:extLst>
          </p:cNvPr>
          <p:cNvPicPr>
            <a:picLocks noChangeAspect="1"/>
          </p:cNvPicPr>
          <p:nvPr/>
        </p:nvPicPr>
        <p:blipFill>
          <a:blip r:embed="rId3"/>
          <a:stretch>
            <a:fillRect/>
          </a:stretch>
        </p:blipFill>
        <p:spPr>
          <a:xfrm>
            <a:off x="360762" y="4612779"/>
            <a:ext cx="1626376" cy="1626376"/>
          </a:xfrm>
          <a:prstGeom prst="rect">
            <a:avLst/>
          </a:prstGeom>
        </p:spPr>
      </p:pic>
      <p:pic>
        <p:nvPicPr>
          <p:cNvPr id="28" name="図 27">
            <a:extLst>
              <a:ext uri="{FF2B5EF4-FFF2-40B4-BE49-F238E27FC236}">
                <a16:creationId xmlns:a16="http://schemas.microsoft.com/office/drawing/2014/main" id="{73867E93-4A3D-AA46-A29B-3B02F20E4435}"/>
              </a:ext>
            </a:extLst>
          </p:cNvPr>
          <p:cNvPicPr>
            <a:picLocks noChangeAspect="1"/>
          </p:cNvPicPr>
          <p:nvPr/>
        </p:nvPicPr>
        <p:blipFill>
          <a:blip r:embed="rId3"/>
          <a:stretch>
            <a:fillRect/>
          </a:stretch>
        </p:blipFill>
        <p:spPr>
          <a:xfrm>
            <a:off x="2628762" y="4612779"/>
            <a:ext cx="1626376" cy="1626376"/>
          </a:xfrm>
          <a:prstGeom prst="rect">
            <a:avLst/>
          </a:prstGeom>
        </p:spPr>
      </p:pic>
      <p:pic>
        <p:nvPicPr>
          <p:cNvPr id="29" name="図 28">
            <a:extLst>
              <a:ext uri="{FF2B5EF4-FFF2-40B4-BE49-F238E27FC236}">
                <a16:creationId xmlns:a16="http://schemas.microsoft.com/office/drawing/2014/main" id="{E6C43372-21FA-6441-BEE0-64DB7BCE3F34}"/>
              </a:ext>
            </a:extLst>
          </p:cNvPr>
          <p:cNvPicPr>
            <a:picLocks noChangeAspect="1"/>
          </p:cNvPicPr>
          <p:nvPr/>
        </p:nvPicPr>
        <p:blipFill>
          <a:blip r:embed="rId3"/>
          <a:stretch>
            <a:fillRect/>
          </a:stretch>
        </p:blipFill>
        <p:spPr>
          <a:xfrm>
            <a:off x="4896762" y="4612779"/>
            <a:ext cx="1626376" cy="1626376"/>
          </a:xfrm>
          <a:prstGeom prst="rect">
            <a:avLst/>
          </a:prstGeom>
        </p:spPr>
      </p:pic>
      <p:pic>
        <p:nvPicPr>
          <p:cNvPr id="30" name="図 29">
            <a:extLst>
              <a:ext uri="{FF2B5EF4-FFF2-40B4-BE49-F238E27FC236}">
                <a16:creationId xmlns:a16="http://schemas.microsoft.com/office/drawing/2014/main" id="{022292F9-1D3A-E847-B3D4-DB3D71A82A87}"/>
              </a:ext>
            </a:extLst>
          </p:cNvPr>
          <p:cNvPicPr>
            <a:picLocks noChangeAspect="1"/>
          </p:cNvPicPr>
          <p:nvPr/>
        </p:nvPicPr>
        <p:blipFill>
          <a:blip r:embed="rId3"/>
          <a:stretch>
            <a:fillRect/>
          </a:stretch>
        </p:blipFill>
        <p:spPr>
          <a:xfrm>
            <a:off x="7159570" y="4612779"/>
            <a:ext cx="1626376" cy="1626376"/>
          </a:xfrm>
          <a:prstGeom prst="rect">
            <a:avLst/>
          </a:prstGeom>
        </p:spPr>
      </p:pic>
      <p:sp>
        <p:nvSpPr>
          <p:cNvPr id="31" name="テキスト ボックス 30">
            <a:extLst>
              <a:ext uri="{FF2B5EF4-FFF2-40B4-BE49-F238E27FC236}">
                <a16:creationId xmlns:a16="http://schemas.microsoft.com/office/drawing/2014/main" id="{BDD3974B-860F-D340-88D3-9546F4031B8C}"/>
              </a:ext>
            </a:extLst>
          </p:cNvPr>
          <p:cNvSpPr txBox="1"/>
          <p:nvPr/>
        </p:nvSpPr>
        <p:spPr>
          <a:xfrm>
            <a:off x="3080202" y="5776"/>
            <a:ext cx="2810385"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Threat Cards (Back)</a:t>
            </a:r>
            <a:endParaRPr lang="ja-JP" altLang="en-US" sz="24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1490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正方形/長方形 23">
            <a:extLst>
              <a:ext uri="{FF2B5EF4-FFF2-40B4-BE49-F238E27FC236}">
                <a16:creationId xmlns:a16="http://schemas.microsoft.com/office/drawing/2014/main" id="{962965F7-140D-C34A-A10A-21E0FCA8AFA1}"/>
              </a:ext>
            </a:extLst>
          </p:cNvPr>
          <p:cNvSpPr/>
          <p:nvPr/>
        </p:nvSpPr>
        <p:spPr>
          <a:xfrm>
            <a:off x="42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B6990807-60C4-994B-83FE-B71088A23F38}"/>
              </a:ext>
            </a:extLst>
          </p:cNvPr>
          <p:cNvSpPr/>
          <p:nvPr/>
        </p:nvSpPr>
        <p:spPr>
          <a:xfrm>
            <a:off x="2310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28" name="正方形/長方形 27">
            <a:extLst>
              <a:ext uri="{FF2B5EF4-FFF2-40B4-BE49-F238E27FC236}">
                <a16:creationId xmlns:a16="http://schemas.microsoft.com/office/drawing/2014/main" id="{A3B6E688-6918-8148-813B-72B30DBF17D5}"/>
              </a:ext>
            </a:extLst>
          </p:cNvPr>
          <p:cNvSpPr/>
          <p:nvPr/>
        </p:nvSpPr>
        <p:spPr>
          <a:xfrm>
            <a:off x="4578204"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0" name="正方形/長方形 29">
            <a:extLst>
              <a:ext uri="{FF2B5EF4-FFF2-40B4-BE49-F238E27FC236}">
                <a16:creationId xmlns:a16="http://schemas.microsoft.com/office/drawing/2014/main" id="{8C0C4B42-F7F9-3245-BDE8-1881202E1E60}"/>
              </a:ext>
            </a:extLst>
          </p:cNvPr>
          <p:cNvSpPr/>
          <p:nvPr/>
        </p:nvSpPr>
        <p:spPr>
          <a:xfrm>
            <a:off x="6844085" y="490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2" name="正方形/長方形 31">
            <a:extLst>
              <a:ext uri="{FF2B5EF4-FFF2-40B4-BE49-F238E27FC236}">
                <a16:creationId xmlns:a16="http://schemas.microsoft.com/office/drawing/2014/main" id="{34224E40-6127-0448-83D6-5B51FD32C0F0}"/>
              </a:ext>
            </a:extLst>
          </p:cNvPr>
          <p:cNvSpPr/>
          <p:nvPr/>
        </p:nvSpPr>
        <p:spPr>
          <a:xfrm>
            <a:off x="37756"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4" name="正方形/長方形 33">
            <a:extLst>
              <a:ext uri="{FF2B5EF4-FFF2-40B4-BE49-F238E27FC236}">
                <a16:creationId xmlns:a16="http://schemas.microsoft.com/office/drawing/2014/main" id="{01AB10E6-E4A7-1846-B634-8A6D23338606}"/>
              </a:ext>
            </a:extLst>
          </p:cNvPr>
          <p:cNvSpPr/>
          <p:nvPr/>
        </p:nvSpPr>
        <p:spPr>
          <a:xfrm>
            <a:off x="2307512"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6" name="正方形/長方形 35">
            <a:extLst>
              <a:ext uri="{FF2B5EF4-FFF2-40B4-BE49-F238E27FC236}">
                <a16:creationId xmlns:a16="http://schemas.microsoft.com/office/drawing/2014/main" id="{3BF7E2FF-7A63-7C4C-9B60-20B43043CA3E}"/>
              </a:ext>
            </a:extLst>
          </p:cNvPr>
          <p:cNvSpPr/>
          <p:nvPr/>
        </p:nvSpPr>
        <p:spPr>
          <a:xfrm>
            <a:off x="4580020"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2A2D0697-ED74-4F4B-B065-0725374747BE}"/>
              </a:ext>
            </a:extLst>
          </p:cNvPr>
          <p:cNvSpPr/>
          <p:nvPr/>
        </p:nvSpPr>
        <p:spPr>
          <a:xfrm>
            <a:off x="6839577" y="3658301"/>
            <a:ext cx="2268000" cy="3168000"/>
          </a:xfrm>
          <a:prstGeom prst="rect">
            <a:avLst/>
          </a:prstGeom>
          <a:solidFill>
            <a:srgbClr val="FFE7F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ja-JP" sz="1600" b="1" dirty="0">
              <a:solidFill>
                <a:schemeClr val="tx1"/>
              </a:solidFill>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A5689E00-7BD8-7D46-90A4-8B8A99E79DA1}"/>
              </a:ext>
            </a:extLst>
          </p:cNvPr>
          <p:cNvSpPr/>
          <p:nvPr/>
        </p:nvSpPr>
        <p:spPr>
          <a:xfrm>
            <a:off x="167769"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a:extLst>
              <a:ext uri="{FF2B5EF4-FFF2-40B4-BE49-F238E27FC236}">
                <a16:creationId xmlns:a16="http://schemas.microsoft.com/office/drawing/2014/main" id="{70B822A9-2E7E-9541-B2EA-0C42E280390E}"/>
              </a:ext>
            </a:extLst>
          </p:cNvPr>
          <p:cNvSpPr/>
          <p:nvPr/>
        </p:nvSpPr>
        <p:spPr>
          <a:xfrm>
            <a:off x="167769"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a:extLst>
              <a:ext uri="{FF2B5EF4-FFF2-40B4-BE49-F238E27FC236}">
                <a16:creationId xmlns:a16="http://schemas.microsoft.com/office/drawing/2014/main" id="{F9369827-4BC2-E04A-9199-A46372C2603D}"/>
              </a:ext>
            </a:extLst>
          </p:cNvPr>
          <p:cNvSpPr/>
          <p:nvPr/>
        </p:nvSpPr>
        <p:spPr>
          <a:xfrm>
            <a:off x="167769"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a:extLst>
              <a:ext uri="{FF2B5EF4-FFF2-40B4-BE49-F238E27FC236}">
                <a16:creationId xmlns:a16="http://schemas.microsoft.com/office/drawing/2014/main" id="{0BBFBD77-F561-7949-AF22-706C8F5FB240}"/>
              </a:ext>
            </a:extLst>
          </p:cNvPr>
          <p:cNvSpPr/>
          <p:nvPr/>
        </p:nvSpPr>
        <p:spPr>
          <a:xfrm>
            <a:off x="2434174"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a:extLst>
              <a:ext uri="{FF2B5EF4-FFF2-40B4-BE49-F238E27FC236}">
                <a16:creationId xmlns:a16="http://schemas.microsoft.com/office/drawing/2014/main" id="{BFBE0CEC-A069-6946-9A45-75533963035A}"/>
              </a:ext>
            </a:extLst>
          </p:cNvPr>
          <p:cNvSpPr/>
          <p:nvPr/>
        </p:nvSpPr>
        <p:spPr>
          <a:xfrm>
            <a:off x="2434174"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a:extLst>
              <a:ext uri="{FF2B5EF4-FFF2-40B4-BE49-F238E27FC236}">
                <a16:creationId xmlns:a16="http://schemas.microsoft.com/office/drawing/2014/main" id="{B20D9850-158B-574A-BA61-87C0C2975F73}"/>
              </a:ext>
            </a:extLst>
          </p:cNvPr>
          <p:cNvSpPr/>
          <p:nvPr/>
        </p:nvSpPr>
        <p:spPr>
          <a:xfrm>
            <a:off x="2434174"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 40">
            <a:extLst>
              <a:ext uri="{FF2B5EF4-FFF2-40B4-BE49-F238E27FC236}">
                <a16:creationId xmlns:a16="http://schemas.microsoft.com/office/drawing/2014/main" id="{7B08C0D1-9748-D34E-820C-4A9B50D24B54}"/>
              </a:ext>
            </a:extLst>
          </p:cNvPr>
          <p:cNvSpPr/>
          <p:nvPr/>
        </p:nvSpPr>
        <p:spPr>
          <a:xfrm>
            <a:off x="4700455"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角丸四角形 41">
            <a:extLst>
              <a:ext uri="{FF2B5EF4-FFF2-40B4-BE49-F238E27FC236}">
                <a16:creationId xmlns:a16="http://schemas.microsoft.com/office/drawing/2014/main" id="{3A4FFB1A-E959-0A4E-AF68-7A94DDECAA5A}"/>
              </a:ext>
            </a:extLst>
          </p:cNvPr>
          <p:cNvSpPr/>
          <p:nvPr/>
        </p:nvSpPr>
        <p:spPr>
          <a:xfrm>
            <a:off x="4700455"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角丸四角形 42">
            <a:extLst>
              <a:ext uri="{FF2B5EF4-FFF2-40B4-BE49-F238E27FC236}">
                <a16:creationId xmlns:a16="http://schemas.microsoft.com/office/drawing/2014/main" id="{7C66CB6A-2681-174C-ADD9-2D06863E3362}"/>
              </a:ext>
            </a:extLst>
          </p:cNvPr>
          <p:cNvSpPr/>
          <p:nvPr/>
        </p:nvSpPr>
        <p:spPr>
          <a:xfrm>
            <a:off x="4700455"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角丸四角形 43">
            <a:extLst>
              <a:ext uri="{FF2B5EF4-FFF2-40B4-BE49-F238E27FC236}">
                <a16:creationId xmlns:a16="http://schemas.microsoft.com/office/drawing/2014/main" id="{FF1EDB8D-B719-C540-A400-03602E2D8BB2}"/>
              </a:ext>
            </a:extLst>
          </p:cNvPr>
          <p:cNvSpPr/>
          <p:nvPr/>
        </p:nvSpPr>
        <p:spPr>
          <a:xfrm>
            <a:off x="6964520" y="578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a:extLst>
              <a:ext uri="{FF2B5EF4-FFF2-40B4-BE49-F238E27FC236}">
                <a16:creationId xmlns:a16="http://schemas.microsoft.com/office/drawing/2014/main" id="{357FF4E3-A560-9A43-A855-5CA17B900E4C}"/>
              </a:ext>
            </a:extLst>
          </p:cNvPr>
          <p:cNvSpPr/>
          <p:nvPr/>
        </p:nvSpPr>
        <p:spPr>
          <a:xfrm>
            <a:off x="6964520" y="1124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a:extLst>
              <a:ext uri="{FF2B5EF4-FFF2-40B4-BE49-F238E27FC236}">
                <a16:creationId xmlns:a16="http://schemas.microsoft.com/office/drawing/2014/main" id="{39F61F98-4B23-5D4C-B076-9EEB870F7800}"/>
              </a:ext>
            </a:extLst>
          </p:cNvPr>
          <p:cNvSpPr/>
          <p:nvPr/>
        </p:nvSpPr>
        <p:spPr>
          <a:xfrm>
            <a:off x="6964520" y="2768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角丸四角形 46">
            <a:extLst>
              <a:ext uri="{FF2B5EF4-FFF2-40B4-BE49-F238E27FC236}">
                <a16:creationId xmlns:a16="http://schemas.microsoft.com/office/drawing/2014/main" id="{87FECA2E-8D42-F642-96EC-361ED747F4D4}"/>
              </a:ext>
            </a:extLst>
          </p:cNvPr>
          <p:cNvSpPr/>
          <p:nvPr/>
        </p:nvSpPr>
        <p:spPr>
          <a:xfrm>
            <a:off x="167769" y="3751721"/>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角丸四角形 47">
            <a:extLst>
              <a:ext uri="{FF2B5EF4-FFF2-40B4-BE49-F238E27FC236}">
                <a16:creationId xmlns:a16="http://schemas.microsoft.com/office/drawing/2014/main" id="{E216E43D-5DA9-CD4B-BF44-A547B7970BDC}"/>
              </a:ext>
            </a:extLst>
          </p:cNvPr>
          <p:cNvSpPr/>
          <p:nvPr/>
        </p:nvSpPr>
        <p:spPr>
          <a:xfrm>
            <a:off x="167769" y="4297749"/>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角丸四角形 48">
            <a:extLst>
              <a:ext uri="{FF2B5EF4-FFF2-40B4-BE49-F238E27FC236}">
                <a16:creationId xmlns:a16="http://schemas.microsoft.com/office/drawing/2014/main" id="{0878C039-8CD0-9548-8742-F91901E9B114}"/>
              </a:ext>
            </a:extLst>
          </p:cNvPr>
          <p:cNvSpPr/>
          <p:nvPr/>
        </p:nvSpPr>
        <p:spPr>
          <a:xfrm>
            <a:off x="167769" y="5942410"/>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a:extLst>
              <a:ext uri="{FF2B5EF4-FFF2-40B4-BE49-F238E27FC236}">
                <a16:creationId xmlns:a16="http://schemas.microsoft.com/office/drawing/2014/main" id="{E4414790-7B8E-C84B-AE8A-7E4E08059186}"/>
              </a:ext>
            </a:extLst>
          </p:cNvPr>
          <p:cNvSpPr/>
          <p:nvPr/>
        </p:nvSpPr>
        <p:spPr>
          <a:xfrm>
            <a:off x="2434174" y="3746136"/>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a:extLst>
              <a:ext uri="{FF2B5EF4-FFF2-40B4-BE49-F238E27FC236}">
                <a16:creationId xmlns:a16="http://schemas.microsoft.com/office/drawing/2014/main" id="{68DE4FC7-072C-E341-B460-D8237C156D2F}"/>
              </a:ext>
            </a:extLst>
          </p:cNvPr>
          <p:cNvSpPr/>
          <p:nvPr/>
        </p:nvSpPr>
        <p:spPr>
          <a:xfrm>
            <a:off x="2434174" y="4292164"/>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角丸四角形 51">
            <a:extLst>
              <a:ext uri="{FF2B5EF4-FFF2-40B4-BE49-F238E27FC236}">
                <a16:creationId xmlns:a16="http://schemas.microsoft.com/office/drawing/2014/main" id="{AEFA00ED-B873-FB46-AE68-FA7A4CF446D6}"/>
              </a:ext>
            </a:extLst>
          </p:cNvPr>
          <p:cNvSpPr/>
          <p:nvPr/>
        </p:nvSpPr>
        <p:spPr>
          <a:xfrm>
            <a:off x="2434174" y="5936825"/>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角丸四角形 52">
            <a:extLst>
              <a:ext uri="{FF2B5EF4-FFF2-40B4-BE49-F238E27FC236}">
                <a16:creationId xmlns:a16="http://schemas.microsoft.com/office/drawing/2014/main" id="{6A5959FC-943A-7648-8DD4-1A79995CA632}"/>
              </a:ext>
            </a:extLst>
          </p:cNvPr>
          <p:cNvSpPr/>
          <p:nvPr/>
        </p:nvSpPr>
        <p:spPr>
          <a:xfrm>
            <a:off x="4702174"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角丸四角形 53">
            <a:extLst>
              <a:ext uri="{FF2B5EF4-FFF2-40B4-BE49-F238E27FC236}">
                <a16:creationId xmlns:a16="http://schemas.microsoft.com/office/drawing/2014/main" id="{58DBBF2D-5524-B34C-89C6-29431B1CC813}"/>
              </a:ext>
            </a:extLst>
          </p:cNvPr>
          <p:cNvSpPr/>
          <p:nvPr/>
        </p:nvSpPr>
        <p:spPr>
          <a:xfrm>
            <a:off x="4702174"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a:extLst>
              <a:ext uri="{FF2B5EF4-FFF2-40B4-BE49-F238E27FC236}">
                <a16:creationId xmlns:a16="http://schemas.microsoft.com/office/drawing/2014/main" id="{582981CC-A031-084B-A53E-71B460D31583}"/>
              </a:ext>
            </a:extLst>
          </p:cNvPr>
          <p:cNvSpPr/>
          <p:nvPr/>
        </p:nvSpPr>
        <p:spPr>
          <a:xfrm>
            <a:off x="4702174"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角丸四角形 55">
            <a:extLst>
              <a:ext uri="{FF2B5EF4-FFF2-40B4-BE49-F238E27FC236}">
                <a16:creationId xmlns:a16="http://schemas.microsoft.com/office/drawing/2014/main" id="{7DBC3262-C6E5-D24C-819D-4A749337D8A1}"/>
              </a:ext>
            </a:extLst>
          </p:cNvPr>
          <p:cNvSpPr/>
          <p:nvPr/>
        </p:nvSpPr>
        <p:spPr>
          <a:xfrm>
            <a:off x="6961731" y="3742317"/>
            <a:ext cx="2016870" cy="40620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a:extLst>
              <a:ext uri="{FF2B5EF4-FFF2-40B4-BE49-F238E27FC236}">
                <a16:creationId xmlns:a16="http://schemas.microsoft.com/office/drawing/2014/main" id="{8AB0F30F-BDAF-E64E-9DD7-210BFAB5C121}"/>
              </a:ext>
            </a:extLst>
          </p:cNvPr>
          <p:cNvSpPr/>
          <p:nvPr/>
        </p:nvSpPr>
        <p:spPr>
          <a:xfrm>
            <a:off x="6961731" y="4288345"/>
            <a:ext cx="2016870" cy="150483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a:extLst>
              <a:ext uri="{FF2B5EF4-FFF2-40B4-BE49-F238E27FC236}">
                <a16:creationId xmlns:a16="http://schemas.microsoft.com/office/drawing/2014/main" id="{06FF8EFF-8763-0A41-9D80-5E5E684E61B6}"/>
              </a:ext>
            </a:extLst>
          </p:cNvPr>
          <p:cNvSpPr/>
          <p:nvPr/>
        </p:nvSpPr>
        <p:spPr>
          <a:xfrm>
            <a:off x="6961731" y="5933006"/>
            <a:ext cx="2016870" cy="80164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54A0D8A9-DE24-424D-8698-D8249C0FDAF7}"/>
              </a:ext>
            </a:extLst>
          </p:cNvPr>
          <p:cNvSpPr txBox="1"/>
          <p:nvPr/>
        </p:nvSpPr>
        <p:spPr>
          <a:xfrm>
            <a:off x="3060164" y="5776"/>
            <a:ext cx="2850460" cy="461665"/>
          </a:xfrm>
          <a:prstGeom prst="rect">
            <a:avLst/>
          </a:prstGeom>
          <a:noFill/>
        </p:spPr>
        <p:txBody>
          <a:bodyPr wrap="none" rtlCol="0">
            <a:spAutoFit/>
          </a:bodyPr>
          <a:lstStyle/>
          <a:p>
            <a:pPr algn="just"/>
            <a:r>
              <a:rPr lang="en-US" altLang="ja-JP" sz="2400" dirty="0">
                <a:latin typeface="MS PGothic" panose="020B0600070205080204" pitchFamily="34" charset="-128"/>
                <a:ea typeface="MS PGothic" panose="020B0600070205080204" pitchFamily="34" charset="-128"/>
              </a:rPr>
              <a:t>Threat Cards (Front)</a:t>
            </a:r>
            <a:endParaRPr lang="ja-JP" altLang="en-US" sz="2400" dirty="0">
              <a:latin typeface="MS PGothic" panose="020B0600070205080204" pitchFamily="34" charset="-128"/>
              <a:ea typeface="MS PGothic" panose="020B0600070205080204" pitchFamily="34" charset="-128"/>
            </a:endParaRPr>
          </a:p>
        </p:txBody>
      </p:sp>
      <p:sp>
        <p:nvSpPr>
          <p:cNvPr id="37" name="テキスト ボックス 36">
            <a:extLst>
              <a:ext uri="{FF2B5EF4-FFF2-40B4-BE49-F238E27FC236}">
                <a16:creationId xmlns:a16="http://schemas.microsoft.com/office/drawing/2014/main" id="{2FC3E892-583B-404E-9DDE-A86BD013D322}"/>
              </a:ext>
            </a:extLst>
          </p:cNvPr>
          <p:cNvSpPr txBox="1"/>
          <p:nvPr/>
        </p:nvSpPr>
        <p:spPr>
          <a:xfrm>
            <a:off x="167770" y="664393"/>
            <a:ext cx="2076744" cy="261610"/>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CAPEC-192</a:t>
            </a:r>
            <a:r>
              <a:rPr lang="ja-JP" altLang="en-US" sz="1050">
                <a:latin typeface="Helvetica Regular" pitchFamily="2" charset="0"/>
                <a:ea typeface="MS PGothic" charset="-128"/>
                <a:cs typeface="Times New Roman" panose="02020603050405020304" pitchFamily="18" charset="0"/>
              </a:rPr>
              <a:t> </a:t>
            </a:r>
            <a:r>
              <a:rPr lang="en-US" altLang="ja-JP" sz="1050" dirty="0">
                <a:latin typeface="Helvetica Regular" pitchFamily="2" charset="0"/>
                <a:ea typeface="MS PGothic" charset="-128"/>
                <a:cs typeface="Times New Roman" panose="02020603050405020304" pitchFamily="18" charset="0"/>
              </a:rPr>
              <a:t>Protocol Analysis</a:t>
            </a:r>
            <a:endParaRPr lang="ja-JP" altLang="en-US" sz="1050" dirty="0">
              <a:solidFill>
                <a:srgbClr val="7030A0"/>
              </a:solidFill>
              <a:latin typeface="Helvetica Regular" pitchFamily="2" charset="0"/>
              <a:ea typeface="MS PGothic" charset="-128"/>
              <a:cs typeface="Times New Roman" panose="02020603050405020304" pitchFamily="18" charset="0"/>
            </a:endParaRPr>
          </a:p>
        </p:txBody>
      </p:sp>
      <p:sp>
        <p:nvSpPr>
          <p:cNvPr id="39" name="テキスト ボックス 38">
            <a:extLst>
              <a:ext uri="{FF2B5EF4-FFF2-40B4-BE49-F238E27FC236}">
                <a16:creationId xmlns:a16="http://schemas.microsoft.com/office/drawing/2014/main" id="{10C41504-BA3B-7448-89C6-15464F440F34}"/>
              </a:ext>
            </a:extLst>
          </p:cNvPr>
          <p:cNvSpPr txBox="1"/>
          <p:nvPr/>
        </p:nvSpPr>
        <p:spPr>
          <a:xfrm>
            <a:off x="167770" y="1131911"/>
            <a:ext cx="2076744" cy="1200329"/>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engages in activities to decipher and/or decode protocol information for a network or application communication protocol used for transmitting information between interconnected nodes or systems on a packet-switched data network.</a:t>
            </a:r>
            <a:endParaRPr lang="ja-JP" altLang="en-US" sz="900">
              <a:latin typeface="Helvetica Regular" pitchFamily="2" charset="0"/>
              <a:ea typeface="MS PGothic" charset="-128"/>
              <a:cs typeface="Times New Roman" panose="02020603050405020304" pitchFamily="18" charset="0"/>
            </a:endParaRPr>
          </a:p>
        </p:txBody>
      </p:sp>
      <p:sp>
        <p:nvSpPr>
          <p:cNvPr id="59" name="テキスト ボックス 58">
            <a:extLst>
              <a:ext uri="{FF2B5EF4-FFF2-40B4-BE49-F238E27FC236}">
                <a16:creationId xmlns:a16="http://schemas.microsoft.com/office/drawing/2014/main" id="{889485C6-090E-3B4A-A2D7-B9089EC0C2F4}"/>
              </a:ext>
            </a:extLst>
          </p:cNvPr>
          <p:cNvSpPr txBox="1"/>
          <p:nvPr/>
        </p:nvSpPr>
        <p:spPr>
          <a:xfrm>
            <a:off x="167769" y="2778069"/>
            <a:ext cx="2076745" cy="5078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Cryptanalysis of Cellular Encryption</a:t>
            </a:r>
          </a:p>
          <a:p>
            <a:r>
              <a:rPr lang="en-US" altLang="ja-JP" sz="900" dirty="0">
                <a:latin typeface="Helvetica Regular" pitchFamily="2" charset="0"/>
                <a:ea typeface="MS PGothic" charset="-128"/>
                <a:cs typeface="Times New Roman" panose="02020603050405020304" pitchFamily="18" charset="0"/>
              </a:rPr>
              <a:t>Padding Oracle Crypto Attack</a:t>
            </a:r>
          </a:p>
        </p:txBody>
      </p:sp>
      <p:sp>
        <p:nvSpPr>
          <p:cNvPr id="60" name="テキスト ボックス 59">
            <a:extLst>
              <a:ext uri="{FF2B5EF4-FFF2-40B4-BE49-F238E27FC236}">
                <a16:creationId xmlns:a16="http://schemas.microsoft.com/office/drawing/2014/main" id="{B73664FB-B5E2-DD45-B07E-D39F0CEFF4A9}"/>
              </a:ext>
            </a:extLst>
          </p:cNvPr>
          <p:cNvSpPr txBox="1"/>
          <p:nvPr/>
        </p:nvSpPr>
        <p:spPr>
          <a:xfrm>
            <a:off x="2431835" y="589693"/>
            <a:ext cx="2076744"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CAPEC-212</a:t>
            </a:r>
            <a:r>
              <a:rPr lang="ja-JP" altLang="en-US" sz="1050">
                <a:solidFill>
                  <a:srgbClr val="FF0000"/>
                </a:solidFill>
                <a:latin typeface="Helvetica Regular" pitchFamily="2" charset="0"/>
                <a:ea typeface="MS PGothic" charset="-128"/>
                <a:cs typeface="Times New Roman" panose="02020603050405020304" pitchFamily="18" charset="0"/>
              </a:rPr>
              <a:t> </a:t>
            </a:r>
            <a:endParaRPr lang="en-US" altLang="ja-JP" sz="1050" dirty="0">
              <a:solidFill>
                <a:srgbClr val="FF0000"/>
              </a:solidFill>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Functionality Misuse</a:t>
            </a:r>
          </a:p>
        </p:txBody>
      </p:sp>
      <p:sp>
        <p:nvSpPr>
          <p:cNvPr id="61" name="テキスト ボックス 60">
            <a:extLst>
              <a:ext uri="{FF2B5EF4-FFF2-40B4-BE49-F238E27FC236}">
                <a16:creationId xmlns:a16="http://schemas.microsoft.com/office/drawing/2014/main" id="{D9B401FB-7522-C646-A617-3C29F9E8B3F4}"/>
              </a:ext>
            </a:extLst>
          </p:cNvPr>
          <p:cNvSpPr txBox="1"/>
          <p:nvPr/>
        </p:nvSpPr>
        <p:spPr>
          <a:xfrm>
            <a:off x="2431835" y="1133991"/>
            <a:ext cx="2076744" cy="900246"/>
          </a:xfrm>
          <a:prstGeom prst="rect">
            <a:avLst/>
          </a:prstGeom>
          <a:noFill/>
        </p:spPr>
        <p:txBody>
          <a:bodyPr wrap="square" rtlCol="0">
            <a:spAutoFit/>
          </a:bodyPr>
          <a:lstStyle/>
          <a:p>
            <a:r>
              <a:rPr lang="en-US" altLang="ja-JP" sz="1050" dirty="0">
                <a:latin typeface="Helvetica Regular" pitchFamily="2" charset="0"/>
                <a:ea typeface="MS PGothic" charset="-128"/>
                <a:cs typeface="Times New Roman" panose="02020603050405020304" pitchFamily="18" charset="0"/>
              </a:rPr>
              <a:t>An adversary leverages a legitimate capability of an application in such a way as to achieve a negative technical impact.</a:t>
            </a:r>
            <a:endParaRPr lang="ja-JP" altLang="en-US" sz="1050">
              <a:latin typeface="Helvetica Regular" pitchFamily="2" charset="0"/>
              <a:ea typeface="MS PGothic" charset="-128"/>
              <a:cs typeface="Times New Roman" panose="02020603050405020304" pitchFamily="18" charset="0"/>
            </a:endParaRPr>
          </a:p>
        </p:txBody>
      </p:sp>
      <p:sp>
        <p:nvSpPr>
          <p:cNvPr id="62" name="テキスト ボックス 61">
            <a:extLst>
              <a:ext uri="{FF2B5EF4-FFF2-40B4-BE49-F238E27FC236}">
                <a16:creationId xmlns:a16="http://schemas.microsoft.com/office/drawing/2014/main" id="{BBBE5EC7-8E03-3A40-A691-E6951766573A}"/>
              </a:ext>
            </a:extLst>
          </p:cNvPr>
          <p:cNvSpPr txBox="1"/>
          <p:nvPr/>
        </p:nvSpPr>
        <p:spPr>
          <a:xfrm>
            <a:off x="2431834" y="2794109"/>
            <a:ext cx="2175545" cy="6463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Inducing Account Lockout</a:t>
            </a:r>
          </a:p>
          <a:p>
            <a:r>
              <a:rPr lang="en-US" altLang="ja-JP" sz="900" dirty="0">
                <a:latin typeface="Helvetica Regular" pitchFamily="2" charset="0"/>
                <a:ea typeface="MS PGothic" charset="-128"/>
                <a:cs typeface="Times New Roman" panose="02020603050405020304" pitchFamily="18" charset="0"/>
              </a:rPr>
              <a:t>Password Recovery Exploitation</a:t>
            </a:r>
          </a:p>
          <a:p>
            <a:r>
              <a:rPr lang="en-US" altLang="ja-JP" sz="900" dirty="0">
                <a:latin typeface="Helvetica Regular" pitchFamily="2" charset="0"/>
                <a:ea typeface="MS PGothic" charset="-128"/>
                <a:cs typeface="Times New Roman" panose="02020603050405020304" pitchFamily="18" charset="0"/>
              </a:rPr>
              <a:t>Drop Encryption Level</a:t>
            </a:r>
          </a:p>
        </p:txBody>
      </p:sp>
      <p:sp>
        <p:nvSpPr>
          <p:cNvPr id="63" name="テキスト ボックス 62">
            <a:extLst>
              <a:ext uri="{FF2B5EF4-FFF2-40B4-BE49-F238E27FC236}">
                <a16:creationId xmlns:a16="http://schemas.microsoft.com/office/drawing/2014/main" id="{2FC566A2-0CB9-BB48-9789-63C58F1E1673}"/>
              </a:ext>
            </a:extLst>
          </p:cNvPr>
          <p:cNvSpPr txBox="1"/>
          <p:nvPr/>
        </p:nvSpPr>
        <p:spPr>
          <a:xfrm>
            <a:off x="4710750" y="590464"/>
            <a:ext cx="2069764"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CAPEC-216</a:t>
            </a:r>
            <a:r>
              <a:rPr lang="ja-JP" altLang="en-US" sz="1050">
                <a:latin typeface="Helvetica Regular" pitchFamily="2" charset="0"/>
                <a:ea typeface="MS PGothic" charset="-128"/>
                <a:cs typeface="Times New Roman" panose="02020603050405020304" pitchFamily="18" charset="0"/>
              </a:rPr>
              <a:t> </a:t>
            </a:r>
            <a:r>
              <a:rPr lang="en-US" altLang="ja-JP" sz="1050" dirty="0">
                <a:latin typeface="Helvetica Regular" pitchFamily="2" charset="0"/>
                <a:ea typeface="MS PGothic" charset="-128"/>
                <a:cs typeface="Times New Roman" panose="02020603050405020304" pitchFamily="18" charset="0"/>
              </a:rPr>
              <a:t>Communication Channel Manipulation</a:t>
            </a:r>
          </a:p>
        </p:txBody>
      </p:sp>
      <p:sp>
        <p:nvSpPr>
          <p:cNvPr id="64" name="テキスト ボックス 63">
            <a:extLst>
              <a:ext uri="{FF2B5EF4-FFF2-40B4-BE49-F238E27FC236}">
                <a16:creationId xmlns:a16="http://schemas.microsoft.com/office/drawing/2014/main" id="{A660FA27-0E6A-DB4C-B7DA-E787F5F13F1C}"/>
              </a:ext>
            </a:extLst>
          </p:cNvPr>
          <p:cNvSpPr txBox="1"/>
          <p:nvPr/>
        </p:nvSpPr>
        <p:spPr>
          <a:xfrm>
            <a:off x="4703770" y="1141742"/>
            <a:ext cx="2076744"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manipulates a setting or parameter on communications channel in order to compromise its security. </a:t>
            </a:r>
            <a:endParaRPr lang="ja-JP" altLang="en-US" sz="900">
              <a:latin typeface="Helvetica Regular" pitchFamily="2" charset="0"/>
              <a:ea typeface="MS PGothic" charset="-128"/>
              <a:cs typeface="Times New Roman" panose="02020603050405020304" pitchFamily="18" charset="0"/>
            </a:endParaRPr>
          </a:p>
        </p:txBody>
      </p:sp>
      <p:sp>
        <p:nvSpPr>
          <p:cNvPr id="65" name="テキスト ボックス 64">
            <a:extLst>
              <a:ext uri="{FF2B5EF4-FFF2-40B4-BE49-F238E27FC236}">
                <a16:creationId xmlns:a16="http://schemas.microsoft.com/office/drawing/2014/main" id="{8026C148-3DBF-1E40-A7F3-09AD63AD6CEC}"/>
              </a:ext>
            </a:extLst>
          </p:cNvPr>
          <p:cNvSpPr txBox="1"/>
          <p:nvPr/>
        </p:nvSpPr>
        <p:spPr>
          <a:xfrm>
            <a:off x="4703769" y="2794880"/>
            <a:ext cx="2076745" cy="5078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Exploiting Incorrectly Configured SSL</a:t>
            </a:r>
          </a:p>
          <a:p>
            <a:r>
              <a:rPr lang="en-US" altLang="ja-JP" sz="900" dirty="0">
                <a:latin typeface="Helvetica Regular" pitchFamily="2" charset="0"/>
                <a:ea typeface="MS PGothic" charset="-128"/>
                <a:cs typeface="Times New Roman" panose="02020603050405020304" pitchFamily="18" charset="0"/>
              </a:rPr>
              <a:t>Choosing Message Identifier</a:t>
            </a:r>
          </a:p>
        </p:txBody>
      </p:sp>
      <p:sp>
        <p:nvSpPr>
          <p:cNvPr id="66" name="テキスト ボックス 65">
            <a:extLst>
              <a:ext uri="{FF2B5EF4-FFF2-40B4-BE49-F238E27FC236}">
                <a16:creationId xmlns:a16="http://schemas.microsoft.com/office/drawing/2014/main" id="{695C6891-6C74-2A4C-AAE0-B54649A21CCE}"/>
              </a:ext>
            </a:extLst>
          </p:cNvPr>
          <p:cNvSpPr txBox="1"/>
          <p:nvPr/>
        </p:nvSpPr>
        <p:spPr>
          <a:xfrm>
            <a:off x="6975297" y="664393"/>
            <a:ext cx="2076744" cy="261610"/>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CAPEC-224</a:t>
            </a:r>
            <a:r>
              <a:rPr lang="ja-JP" altLang="en-US" sz="1050">
                <a:latin typeface="Helvetica Regular" pitchFamily="2" charset="0"/>
                <a:ea typeface="MS PGothic" charset="-128"/>
                <a:cs typeface="Times New Roman" panose="02020603050405020304" pitchFamily="18" charset="0"/>
              </a:rPr>
              <a:t> </a:t>
            </a:r>
            <a:r>
              <a:rPr lang="en-US" altLang="ja-JP" sz="1050" dirty="0">
                <a:latin typeface="Helvetica Regular" pitchFamily="2" charset="0"/>
                <a:ea typeface="MS PGothic" charset="-128"/>
                <a:cs typeface="Times New Roman" panose="02020603050405020304" pitchFamily="18" charset="0"/>
              </a:rPr>
              <a:t>Fingerprinting</a:t>
            </a:r>
          </a:p>
        </p:txBody>
      </p:sp>
      <p:sp>
        <p:nvSpPr>
          <p:cNvPr id="67" name="テキスト ボックス 66">
            <a:extLst>
              <a:ext uri="{FF2B5EF4-FFF2-40B4-BE49-F238E27FC236}">
                <a16:creationId xmlns:a16="http://schemas.microsoft.com/office/drawing/2014/main" id="{1A05935E-3D26-A241-BD57-BECB3CF58120}"/>
              </a:ext>
            </a:extLst>
          </p:cNvPr>
          <p:cNvSpPr txBox="1"/>
          <p:nvPr/>
        </p:nvSpPr>
        <p:spPr>
          <a:xfrm>
            <a:off x="6975297" y="1131911"/>
            <a:ext cx="2076744"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compares output from a target system to known indicators that uniquely identify specific details about the target. </a:t>
            </a:r>
            <a:endParaRPr lang="ja-JP" altLang="en-US" sz="900">
              <a:latin typeface="Helvetica Regular" pitchFamily="2" charset="0"/>
              <a:ea typeface="MS PGothic" charset="-128"/>
              <a:cs typeface="Times New Roman" panose="02020603050405020304" pitchFamily="18" charset="0"/>
            </a:endParaRPr>
          </a:p>
        </p:txBody>
      </p:sp>
      <p:sp>
        <p:nvSpPr>
          <p:cNvPr id="68" name="テキスト ボックス 67">
            <a:extLst>
              <a:ext uri="{FF2B5EF4-FFF2-40B4-BE49-F238E27FC236}">
                <a16:creationId xmlns:a16="http://schemas.microsoft.com/office/drawing/2014/main" id="{4D5E82CA-918B-0F4E-93BD-0F0745ED9779}"/>
              </a:ext>
            </a:extLst>
          </p:cNvPr>
          <p:cNvSpPr txBox="1"/>
          <p:nvPr/>
        </p:nvSpPr>
        <p:spPr>
          <a:xfrm>
            <a:off x="6975296" y="2792029"/>
            <a:ext cx="2076745" cy="5078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OS Fingerprinting</a:t>
            </a:r>
          </a:p>
          <a:p>
            <a:r>
              <a:rPr lang="en-US" altLang="ja-JP" sz="900" dirty="0">
                <a:latin typeface="Helvetica Regular" pitchFamily="2" charset="0"/>
                <a:ea typeface="MS PGothic" charset="-128"/>
                <a:cs typeface="Times New Roman" panose="02020603050405020304" pitchFamily="18" charset="0"/>
              </a:rPr>
              <a:t>Application Fingerprinting</a:t>
            </a:r>
          </a:p>
        </p:txBody>
      </p:sp>
      <p:sp>
        <p:nvSpPr>
          <p:cNvPr id="69" name="テキスト ボックス 68">
            <a:extLst>
              <a:ext uri="{FF2B5EF4-FFF2-40B4-BE49-F238E27FC236}">
                <a16:creationId xmlns:a16="http://schemas.microsoft.com/office/drawing/2014/main" id="{276C858F-5F7D-E34E-B650-59092A0DD18E}"/>
              </a:ext>
            </a:extLst>
          </p:cNvPr>
          <p:cNvSpPr txBox="1"/>
          <p:nvPr/>
        </p:nvSpPr>
        <p:spPr>
          <a:xfrm>
            <a:off x="167770" y="3766677"/>
            <a:ext cx="2076744"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CAPEC-227</a:t>
            </a:r>
            <a:r>
              <a:rPr lang="ja-JP" altLang="en-US" sz="1050">
                <a:solidFill>
                  <a:srgbClr val="FF0000"/>
                </a:solidFill>
                <a:latin typeface="Helvetica Regular" pitchFamily="2" charset="0"/>
                <a:ea typeface="MS PGothic" charset="-128"/>
                <a:cs typeface="Times New Roman" panose="02020603050405020304" pitchFamily="18" charset="0"/>
              </a:rPr>
              <a:t> </a:t>
            </a:r>
            <a:endParaRPr lang="en-US" altLang="ja-JP" sz="1050" dirty="0">
              <a:solidFill>
                <a:srgbClr val="FF0000"/>
              </a:solidFill>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Sustained Client Engagement</a:t>
            </a:r>
          </a:p>
        </p:txBody>
      </p:sp>
      <p:sp>
        <p:nvSpPr>
          <p:cNvPr id="70" name="テキスト ボックス 69">
            <a:extLst>
              <a:ext uri="{FF2B5EF4-FFF2-40B4-BE49-F238E27FC236}">
                <a16:creationId xmlns:a16="http://schemas.microsoft.com/office/drawing/2014/main" id="{C4C6BB1A-866B-6F4F-A72B-5A6ECEB8E664}"/>
              </a:ext>
            </a:extLst>
          </p:cNvPr>
          <p:cNvSpPr txBox="1"/>
          <p:nvPr/>
        </p:nvSpPr>
        <p:spPr>
          <a:xfrm>
            <a:off x="167770" y="4331915"/>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attempts to deny legitimate users access to a resource by continually engaging a specific resource in an attempt to keep the resource tied up as long as possible. </a:t>
            </a:r>
            <a:endParaRPr lang="ja-JP" altLang="en-US" sz="900">
              <a:latin typeface="Helvetica Regular" pitchFamily="2" charset="0"/>
              <a:ea typeface="MS PGothic" charset="-128"/>
              <a:cs typeface="Times New Roman" panose="02020603050405020304" pitchFamily="18" charset="0"/>
            </a:endParaRPr>
          </a:p>
        </p:txBody>
      </p:sp>
      <p:sp>
        <p:nvSpPr>
          <p:cNvPr id="71" name="テキスト ボックス 70">
            <a:extLst>
              <a:ext uri="{FF2B5EF4-FFF2-40B4-BE49-F238E27FC236}">
                <a16:creationId xmlns:a16="http://schemas.microsoft.com/office/drawing/2014/main" id="{9D9BED20-EAFC-194F-8C6D-5E32A966E606}"/>
              </a:ext>
            </a:extLst>
          </p:cNvPr>
          <p:cNvSpPr txBox="1"/>
          <p:nvPr/>
        </p:nvSpPr>
        <p:spPr>
          <a:xfrm>
            <a:off x="167769" y="6012973"/>
            <a:ext cx="2076745" cy="369332"/>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HTTP </a:t>
            </a:r>
            <a:r>
              <a:rPr lang="en-US" altLang="ja-JP" sz="900" dirty="0" err="1">
                <a:latin typeface="Helvetica Regular" pitchFamily="2" charset="0"/>
                <a:ea typeface="MS PGothic" charset="-128"/>
                <a:cs typeface="Times New Roman" panose="02020603050405020304" pitchFamily="18" charset="0"/>
              </a:rPr>
              <a:t>DoS</a:t>
            </a:r>
            <a:endParaRPr lang="en-US" altLang="ja-JP" sz="900" dirty="0">
              <a:latin typeface="Helvetica Regular" pitchFamily="2" charset="0"/>
              <a:ea typeface="MS PGothic" charset="-128"/>
              <a:cs typeface="Times New Roman" panose="02020603050405020304" pitchFamily="18" charset="0"/>
            </a:endParaRPr>
          </a:p>
        </p:txBody>
      </p:sp>
      <p:sp>
        <p:nvSpPr>
          <p:cNvPr id="72" name="テキスト ボックス 71">
            <a:extLst>
              <a:ext uri="{FF2B5EF4-FFF2-40B4-BE49-F238E27FC236}">
                <a16:creationId xmlns:a16="http://schemas.microsoft.com/office/drawing/2014/main" id="{678A2147-5F0E-C449-8423-9E65E938C977}"/>
              </a:ext>
            </a:extLst>
          </p:cNvPr>
          <p:cNvSpPr txBox="1"/>
          <p:nvPr/>
        </p:nvSpPr>
        <p:spPr>
          <a:xfrm>
            <a:off x="2434174" y="3759682"/>
            <a:ext cx="1861450"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CAPEC-233</a:t>
            </a:r>
            <a:r>
              <a:rPr lang="ja-JP" altLang="en-US" sz="1050">
                <a:solidFill>
                  <a:srgbClr val="FF0000"/>
                </a:solidFill>
                <a:latin typeface="Helvetica Regular" pitchFamily="2" charset="0"/>
                <a:ea typeface="MS PGothic" charset="-128"/>
                <a:cs typeface="Times New Roman" panose="02020603050405020304" pitchFamily="18" charset="0"/>
              </a:rPr>
              <a:t> </a:t>
            </a:r>
            <a:endParaRPr lang="en-US" altLang="ja-JP" sz="1050" dirty="0">
              <a:solidFill>
                <a:srgbClr val="FF0000"/>
              </a:solidFill>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Privilege Escalation</a:t>
            </a:r>
          </a:p>
        </p:txBody>
      </p:sp>
      <p:sp>
        <p:nvSpPr>
          <p:cNvPr id="73" name="テキスト ボックス 72">
            <a:extLst>
              <a:ext uri="{FF2B5EF4-FFF2-40B4-BE49-F238E27FC236}">
                <a16:creationId xmlns:a16="http://schemas.microsoft.com/office/drawing/2014/main" id="{3B2EC129-2018-A54E-9ABE-427D88EA0975}"/>
              </a:ext>
            </a:extLst>
          </p:cNvPr>
          <p:cNvSpPr txBox="1"/>
          <p:nvPr/>
        </p:nvSpPr>
        <p:spPr>
          <a:xfrm>
            <a:off x="2434174" y="4324920"/>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exploits a weakness enabling them to elevate their privilege and perform an action that they are not supposed to be authorized to perform.</a:t>
            </a:r>
            <a:endParaRPr lang="ja-JP" altLang="en-US" sz="900">
              <a:latin typeface="Helvetica Regular" pitchFamily="2" charset="0"/>
              <a:ea typeface="MS PGothic" charset="-128"/>
              <a:cs typeface="Times New Roman" panose="02020603050405020304" pitchFamily="18" charset="0"/>
            </a:endParaRPr>
          </a:p>
        </p:txBody>
      </p:sp>
      <p:sp>
        <p:nvSpPr>
          <p:cNvPr id="74" name="テキスト ボックス 73">
            <a:extLst>
              <a:ext uri="{FF2B5EF4-FFF2-40B4-BE49-F238E27FC236}">
                <a16:creationId xmlns:a16="http://schemas.microsoft.com/office/drawing/2014/main" id="{4811DC9A-827B-4247-B5CB-1FC92E76684F}"/>
              </a:ext>
            </a:extLst>
          </p:cNvPr>
          <p:cNvSpPr txBox="1"/>
          <p:nvPr/>
        </p:nvSpPr>
        <p:spPr>
          <a:xfrm>
            <a:off x="2434173" y="5957118"/>
            <a:ext cx="2076745" cy="6463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Cross Zone Scripting</a:t>
            </a:r>
          </a:p>
          <a:p>
            <a:r>
              <a:rPr lang="en-US" altLang="ja-JP" sz="900" dirty="0">
                <a:latin typeface="Helvetica Regular" pitchFamily="2" charset="0"/>
                <a:ea typeface="MS PGothic" charset="-128"/>
                <a:cs typeface="Times New Roman" panose="02020603050405020304" pitchFamily="18" charset="0"/>
              </a:rPr>
              <a:t>Hijacking a privileged process</a:t>
            </a:r>
          </a:p>
          <a:p>
            <a:r>
              <a:rPr lang="en-US" altLang="ja-JP" sz="900" dirty="0">
                <a:latin typeface="Helvetica Regular" pitchFamily="2" charset="0"/>
                <a:ea typeface="MS PGothic" charset="-128"/>
                <a:cs typeface="Times New Roman" panose="02020603050405020304" pitchFamily="18" charset="0"/>
              </a:rPr>
              <a:t>Hijacking a Privileged Thread</a:t>
            </a:r>
          </a:p>
        </p:txBody>
      </p:sp>
      <p:sp>
        <p:nvSpPr>
          <p:cNvPr id="75" name="テキスト ボックス 74">
            <a:extLst>
              <a:ext uri="{FF2B5EF4-FFF2-40B4-BE49-F238E27FC236}">
                <a16:creationId xmlns:a16="http://schemas.microsoft.com/office/drawing/2014/main" id="{F7F1D2D8-8FD7-B94B-9D10-BC1439BAFE77}"/>
              </a:ext>
            </a:extLst>
          </p:cNvPr>
          <p:cNvSpPr txBox="1"/>
          <p:nvPr/>
        </p:nvSpPr>
        <p:spPr>
          <a:xfrm>
            <a:off x="4750381" y="3774672"/>
            <a:ext cx="2016174" cy="430887"/>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CAPEC-240</a:t>
            </a:r>
            <a:r>
              <a:rPr lang="ja-JP" altLang="en-US" sz="1050">
                <a:solidFill>
                  <a:srgbClr val="FF0000"/>
                </a:solidFill>
                <a:latin typeface="Helvetica Regular" pitchFamily="2" charset="0"/>
                <a:ea typeface="MS PGothic" charset="-128"/>
                <a:cs typeface="Times New Roman" panose="02020603050405020304" pitchFamily="18" charset="0"/>
              </a:rPr>
              <a:t> </a:t>
            </a:r>
            <a:endParaRPr lang="en-US" altLang="ja-JP" sz="1050" dirty="0">
              <a:solidFill>
                <a:srgbClr val="FF0000"/>
              </a:solidFill>
              <a:latin typeface="Helvetica Regular" pitchFamily="2" charset="0"/>
              <a:ea typeface="MS PGothic" charset="-128"/>
              <a:cs typeface="Times New Roman" panose="02020603050405020304" pitchFamily="18" charset="0"/>
            </a:endParaRPr>
          </a:p>
          <a:p>
            <a:r>
              <a:rPr lang="en-US" altLang="ja-JP" sz="1050" dirty="0">
                <a:latin typeface="Helvetica Regular" pitchFamily="2" charset="0"/>
                <a:ea typeface="MS PGothic" charset="-128"/>
                <a:cs typeface="Times New Roman" panose="02020603050405020304" pitchFamily="18" charset="0"/>
              </a:rPr>
              <a:t>Resource Injection</a:t>
            </a:r>
          </a:p>
        </p:txBody>
      </p:sp>
      <p:sp>
        <p:nvSpPr>
          <p:cNvPr id="76" name="テキスト ボックス 75">
            <a:extLst>
              <a:ext uri="{FF2B5EF4-FFF2-40B4-BE49-F238E27FC236}">
                <a16:creationId xmlns:a16="http://schemas.microsoft.com/office/drawing/2014/main" id="{20D273B8-C3BA-754C-972F-D94AF78FBE54}"/>
              </a:ext>
            </a:extLst>
          </p:cNvPr>
          <p:cNvSpPr txBox="1"/>
          <p:nvPr/>
        </p:nvSpPr>
        <p:spPr>
          <a:xfrm>
            <a:off x="4710751" y="4332930"/>
            <a:ext cx="2076744" cy="784830"/>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exploits weaknesses in input validation by manipulating resource identifiers enabling the unintended modification or specification of a resource.</a:t>
            </a:r>
            <a:endParaRPr lang="ja-JP" altLang="en-US" sz="900">
              <a:latin typeface="Helvetica Regular" pitchFamily="2" charset="0"/>
              <a:ea typeface="MS PGothic" charset="-128"/>
              <a:cs typeface="Times New Roman" panose="02020603050405020304" pitchFamily="18" charset="0"/>
            </a:endParaRPr>
          </a:p>
        </p:txBody>
      </p:sp>
      <p:sp>
        <p:nvSpPr>
          <p:cNvPr id="77" name="テキスト ボックス 76">
            <a:extLst>
              <a:ext uri="{FF2B5EF4-FFF2-40B4-BE49-F238E27FC236}">
                <a16:creationId xmlns:a16="http://schemas.microsoft.com/office/drawing/2014/main" id="{0FAAFABC-7BAC-E34C-AF73-7936071AD4C3}"/>
              </a:ext>
            </a:extLst>
          </p:cNvPr>
          <p:cNvSpPr txBox="1"/>
          <p:nvPr/>
        </p:nvSpPr>
        <p:spPr>
          <a:xfrm>
            <a:off x="4710750" y="5979088"/>
            <a:ext cx="2076745" cy="369332"/>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Cellular Data Injection</a:t>
            </a:r>
          </a:p>
        </p:txBody>
      </p:sp>
      <p:sp>
        <p:nvSpPr>
          <p:cNvPr id="78" name="テキスト ボックス 77">
            <a:extLst>
              <a:ext uri="{FF2B5EF4-FFF2-40B4-BE49-F238E27FC236}">
                <a16:creationId xmlns:a16="http://schemas.microsoft.com/office/drawing/2014/main" id="{8FD61068-2FAE-1B45-852F-955E4DA93B42}"/>
              </a:ext>
            </a:extLst>
          </p:cNvPr>
          <p:cNvSpPr txBox="1"/>
          <p:nvPr/>
        </p:nvSpPr>
        <p:spPr>
          <a:xfrm>
            <a:off x="6957856" y="3832393"/>
            <a:ext cx="2076744" cy="261610"/>
          </a:xfrm>
          <a:prstGeom prst="rect">
            <a:avLst/>
          </a:prstGeom>
          <a:noFill/>
        </p:spPr>
        <p:txBody>
          <a:bodyPr wrap="square" rtlCol="0">
            <a:spAutoFit/>
          </a:bodyPr>
          <a:lstStyle/>
          <a:p>
            <a:r>
              <a:rPr lang="en-US" altLang="ja-JP" sz="1050" dirty="0">
                <a:solidFill>
                  <a:srgbClr val="FF0000"/>
                </a:solidFill>
                <a:latin typeface="Helvetica Regular" pitchFamily="2" charset="0"/>
                <a:ea typeface="MS PGothic" charset="-128"/>
                <a:cs typeface="Times New Roman" panose="02020603050405020304" pitchFamily="18" charset="0"/>
              </a:rPr>
              <a:t>CAPEC-242</a:t>
            </a:r>
            <a:r>
              <a:rPr lang="ja-JP" altLang="en-US" sz="1050">
                <a:latin typeface="Helvetica Regular" pitchFamily="2" charset="0"/>
                <a:ea typeface="MS PGothic" charset="-128"/>
                <a:cs typeface="Times New Roman" panose="02020603050405020304" pitchFamily="18" charset="0"/>
              </a:rPr>
              <a:t> </a:t>
            </a:r>
            <a:r>
              <a:rPr lang="en-US" altLang="ja-JP" sz="1050" dirty="0">
                <a:latin typeface="Helvetica Regular" pitchFamily="2" charset="0"/>
                <a:ea typeface="MS PGothic" charset="-128"/>
                <a:cs typeface="Times New Roman" panose="02020603050405020304" pitchFamily="18" charset="0"/>
              </a:rPr>
              <a:t>Code Injection</a:t>
            </a:r>
          </a:p>
        </p:txBody>
      </p:sp>
      <p:sp>
        <p:nvSpPr>
          <p:cNvPr id="79" name="テキスト ボックス 78">
            <a:extLst>
              <a:ext uri="{FF2B5EF4-FFF2-40B4-BE49-F238E27FC236}">
                <a16:creationId xmlns:a16="http://schemas.microsoft.com/office/drawing/2014/main" id="{4F3A378A-157F-8B45-95F2-BD72013B5DAB}"/>
              </a:ext>
            </a:extLst>
          </p:cNvPr>
          <p:cNvSpPr txBox="1"/>
          <p:nvPr/>
        </p:nvSpPr>
        <p:spPr>
          <a:xfrm>
            <a:off x="6957856" y="4306891"/>
            <a:ext cx="2076744" cy="646331"/>
          </a:xfrm>
          <a:prstGeom prst="rect">
            <a:avLst/>
          </a:prstGeom>
          <a:noFill/>
        </p:spPr>
        <p:txBody>
          <a:bodyPr wrap="square" rtlCol="0">
            <a:spAutoFit/>
          </a:bodyPr>
          <a:lstStyle/>
          <a:p>
            <a:r>
              <a:rPr lang="en-US" altLang="ja-JP" sz="900" dirty="0">
                <a:latin typeface="Helvetica Regular" pitchFamily="2" charset="0"/>
                <a:ea typeface="MS PGothic" charset="-128"/>
                <a:cs typeface="Times New Roman" panose="02020603050405020304" pitchFamily="18" charset="0"/>
              </a:rPr>
              <a:t>An adversary exploits a weakness in input validation on the target to inject new code into that which is currently executing.</a:t>
            </a:r>
            <a:endParaRPr lang="ja-JP" altLang="en-US" sz="900">
              <a:latin typeface="Helvetica Regular" pitchFamily="2" charset="0"/>
              <a:ea typeface="MS PGothic" charset="-128"/>
              <a:cs typeface="Times New Roman" panose="02020603050405020304" pitchFamily="18" charset="0"/>
            </a:endParaRPr>
          </a:p>
        </p:txBody>
      </p:sp>
      <p:sp>
        <p:nvSpPr>
          <p:cNvPr id="80" name="テキスト ボックス 79">
            <a:extLst>
              <a:ext uri="{FF2B5EF4-FFF2-40B4-BE49-F238E27FC236}">
                <a16:creationId xmlns:a16="http://schemas.microsoft.com/office/drawing/2014/main" id="{0C9EF92D-C6F4-7A47-B8CE-545AA9440479}"/>
              </a:ext>
            </a:extLst>
          </p:cNvPr>
          <p:cNvSpPr txBox="1"/>
          <p:nvPr/>
        </p:nvSpPr>
        <p:spPr>
          <a:xfrm>
            <a:off x="6957855" y="5953049"/>
            <a:ext cx="2076745" cy="507831"/>
          </a:xfrm>
          <a:prstGeom prst="rect">
            <a:avLst/>
          </a:prstGeom>
          <a:noFill/>
        </p:spPr>
        <p:txBody>
          <a:bodyPr wrap="square" rtlCol="0">
            <a:spAutoFit/>
          </a:bodyPr>
          <a:lstStyle/>
          <a:p>
            <a:r>
              <a:rPr lang="en-US" altLang="ja-JP" sz="900" dirty="0">
                <a:solidFill>
                  <a:srgbClr val="FF0000"/>
                </a:solidFill>
                <a:latin typeface="Helvetica Regular" pitchFamily="2" charset="0"/>
                <a:ea typeface="MS PGothic" charset="-128"/>
                <a:cs typeface="Times New Roman" panose="02020603050405020304" pitchFamily="18" charset="0"/>
              </a:rPr>
              <a:t>Attack methods</a:t>
            </a:r>
          </a:p>
          <a:p>
            <a:r>
              <a:rPr lang="en-US" altLang="ja-JP" sz="900" dirty="0">
                <a:latin typeface="Helvetica Regular" pitchFamily="2" charset="0"/>
                <a:ea typeface="MS PGothic" charset="-128"/>
                <a:cs typeface="Times New Roman" panose="02020603050405020304" pitchFamily="18" charset="0"/>
              </a:rPr>
              <a:t>Cross-Site Scripting (XSS)</a:t>
            </a:r>
          </a:p>
          <a:p>
            <a:r>
              <a:rPr lang="en-US" altLang="ja-JP" sz="900" dirty="0">
                <a:latin typeface="Helvetica Regular" pitchFamily="2" charset="0"/>
                <a:ea typeface="MS PGothic" charset="-128"/>
                <a:cs typeface="Times New Roman" panose="02020603050405020304" pitchFamily="18" charset="0"/>
              </a:rPr>
              <a:t>Embedding Scripts within Scripts</a:t>
            </a:r>
          </a:p>
        </p:txBody>
      </p:sp>
    </p:spTree>
    <p:extLst>
      <p:ext uri="{BB962C8B-B14F-4D97-AF65-F5344CB8AC3E}">
        <p14:creationId xmlns:p14="http://schemas.microsoft.com/office/powerpoint/2010/main" val="1873127814"/>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72913</TotalTime>
  <Words>2764</Words>
  <Application>Microsoft Macintosh PowerPoint</Application>
  <PresentationFormat>画面に合わせる (4:3)</PresentationFormat>
  <Paragraphs>444</Paragraphs>
  <Slides>14</Slides>
  <Notes>14</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14</vt:i4>
      </vt:variant>
    </vt:vector>
  </HeadingPairs>
  <TitlesOfParts>
    <vt:vector size="24" baseType="lpstr">
      <vt:lpstr>MS PGothic</vt:lpstr>
      <vt:lpstr>游ゴシック</vt:lpstr>
      <vt:lpstr>游ゴシック</vt:lpstr>
      <vt:lpstr>游ゴシック Light</vt:lpstr>
      <vt:lpstr>Arial</vt:lpstr>
      <vt:lpstr>Calibri</vt:lpstr>
      <vt:lpstr>Calibri Light</vt:lpstr>
      <vt:lpstr>Helvetica Regular</vt:lpstr>
      <vt:lpstr>Times New Roman</vt:lpstr>
      <vt:lpstr>ホワイト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406</cp:revision>
  <cp:lastPrinted>2017-09-10T13:56:28Z</cp:lastPrinted>
  <dcterms:created xsi:type="dcterms:W3CDTF">2017-04-24T01:48:29Z</dcterms:created>
  <dcterms:modified xsi:type="dcterms:W3CDTF">2019-01-27T23:58:19Z</dcterms:modified>
</cp:coreProperties>
</file>