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8"/>
  </p:notesMasterIdLst>
  <p:handoutMasterIdLst>
    <p:handoutMasterId r:id="rId9"/>
  </p:handoutMasterIdLst>
  <p:sldIdLst>
    <p:sldId id="451" r:id="rId2"/>
    <p:sldId id="456" r:id="rId3"/>
    <p:sldId id="496" r:id="rId4"/>
    <p:sldId id="492" r:id="rId5"/>
    <p:sldId id="497" r:id="rId6"/>
    <p:sldId id="49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0D7"/>
    <a:srgbClr val="FF04C1"/>
    <a:srgbClr val="FFC1F3"/>
    <a:srgbClr val="F7D5F7"/>
    <a:srgbClr val="FFA4FF"/>
    <a:srgbClr val="7EDBF0"/>
    <a:srgbClr val="ADEEF0"/>
    <a:srgbClr val="F8938F"/>
    <a:srgbClr val="F8DBCE"/>
    <a:srgbClr val="F77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2"/>
    <p:restoredTop sz="77006"/>
  </p:normalViewPr>
  <p:slideViewPr>
    <p:cSldViewPr snapToGrid="0" snapToObjects="1">
      <p:cViewPr varScale="1">
        <p:scale>
          <a:sx n="85" d="100"/>
          <a:sy n="85"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350619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69187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123821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116933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97413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08063C47-D538-164E-A0B5-4197E60EC6F3}"/>
              </a:ext>
            </a:extLst>
          </p:cNvPr>
          <p:cNvSpPr txBox="1"/>
          <p:nvPr/>
        </p:nvSpPr>
        <p:spPr>
          <a:xfrm>
            <a:off x="216416"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7FB2A186-5808-8248-A6B6-38E930903D0F}"/>
              </a:ext>
            </a:extLst>
          </p:cNvPr>
          <p:cNvSpPr txBox="1"/>
          <p:nvPr/>
        </p:nvSpPr>
        <p:spPr>
          <a:xfrm>
            <a:off x="255033" y="165310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未保護の新規システムを継続的にスキャンし，脆弱性を悪用</a:t>
            </a:r>
            <a:endParaRPr lang="ja-JP" altLang="en-US" sz="14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4BE390E2-2544-3E45-BA93-84D241AA829B}"/>
              </a:ext>
            </a:extLst>
          </p:cNvPr>
          <p:cNvSpPr txBox="1"/>
          <p:nvPr/>
        </p:nvSpPr>
        <p:spPr>
          <a:xfrm>
            <a:off x="2480481"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No.2</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636A132C-6EEF-D944-9036-4324B8566AB2}"/>
              </a:ext>
            </a:extLst>
          </p:cNvPr>
          <p:cNvSpPr txBox="1"/>
          <p:nvPr/>
        </p:nvSpPr>
        <p:spPr>
          <a:xfrm>
            <a:off x="2519098" y="1653109"/>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パッチ処理が未完で，セキュリティ設定が不適切なクライアントソフトウェアの脆弱性を悪用</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5134744B-3B3D-D140-9DA1-346F1E350EE2}"/>
              </a:ext>
            </a:extLst>
          </p:cNvPr>
          <p:cNvSpPr txBox="1"/>
          <p:nvPr/>
        </p:nvSpPr>
        <p:spPr>
          <a:xfrm>
            <a:off x="4744546" y="78740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No.3</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7DCB65CB-80CF-5348-AD98-03E945EF1AE4}"/>
              </a:ext>
            </a:extLst>
          </p:cNvPr>
          <p:cNvSpPr txBox="1"/>
          <p:nvPr/>
        </p:nvSpPr>
        <p:spPr>
          <a:xfrm>
            <a:off x="4783163" y="163024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継続的に脆弱性の高いソフトウェアをスキャンし，脆弱性を利用して対象マシンを侵害</a:t>
            </a:r>
            <a:endParaRPr lang="en-US" altLang="ja-JP" sz="1100" b="1" dirty="0">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37551E2E-0B5F-FA46-82DD-AF18F53ECCBF}"/>
              </a:ext>
            </a:extLst>
          </p:cNvPr>
          <p:cNvSpPr txBox="1"/>
          <p:nvPr/>
        </p:nvSpPr>
        <p:spPr>
          <a:xfrm>
            <a:off x="7001761" y="78740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No.4</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60" name="テキスト ボックス 59">
            <a:extLst>
              <a:ext uri="{FF2B5EF4-FFF2-40B4-BE49-F238E27FC236}">
                <a16:creationId xmlns:a16="http://schemas.microsoft.com/office/drawing/2014/main" id="{6648C78C-BCDA-284B-BDDE-C3979D46FC76}"/>
              </a:ext>
            </a:extLst>
          </p:cNvPr>
          <p:cNvSpPr txBox="1"/>
          <p:nvPr/>
        </p:nvSpPr>
        <p:spPr>
          <a:xfrm>
            <a:off x="7040378" y="163024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マルウェア感染したマシンから他の脆弱なマシンを特定し，侵害</a:t>
            </a:r>
            <a:endParaRPr lang="en-US" altLang="ja-JP" sz="1100" b="1" dirty="0">
              <a:latin typeface="MS PGothic" charset="-128"/>
              <a:ea typeface="MS PGothic" charset="-128"/>
              <a:cs typeface="MS PGothic" charset="-128"/>
            </a:endParaRPr>
          </a:p>
        </p:txBody>
      </p:sp>
      <p:sp>
        <p:nvSpPr>
          <p:cNvPr id="61" name="テキスト ボックス 60">
            <a:extLst>
              <a:ext uri="{FF2B5EF4-FFF2-40B4-BE49-F238E27FC236}">
                <a16:creationId xmlns:a16="http://schemas.microsoft.com/office/drawing/2014/main" id="{2D581B11-F674-8E48-8BFF-915A067658DA}"/>
              </a:ext>
            </a:extLst>
          </p:cNvPr>
          <p:cNvSpPr txBox="1"/>
          <p:nvPr/>
        </p:nvSpPr>
        <p:spPr>
          <a:xfrm>
            <a:off x="191313" y="395638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No.5</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62" name="テキスト ボックス 61">
            <a:extLst>
              <a:ext uri="{FF2B5EF4-FFF2-40B4-BE49-F238E27FC236}">
                <a16:creationId xmlns:a16="http://schemas.microsoft.com/office/drawing/2014/main" id="{AC743F4A-4F59-D248-AEE3-1152A5EA4231}"/>
              </a:ext>
            </a:extLst>
          </p:cNvPr>
          <p:cNvSpPr txBox="1"/>
          <p:nvPr/>
        </p:nvSpPr>
        <p:spPr>
          <a:xfrm>
            <a:off x="229930" y="4799229"/>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システムの脆弱なデフォルト設定を悪用</a:t>
            </a:r>
            <a:endParaRPr lang="ja-JP" altLang="en-US" sz="1400" b="1" dirty="0">
              <a:latin typeface="MS PGothic" charset="-128"/>
              <a:ea typeface="MS PGothic" charset="-128"/>
              <a:cs typeface="MS PGothic" charset="-128"/>
            </a:endParaRPr>
          </a:p>
        </p:txBody>
      </p:sp>
      <p:sp>
        <p:nvSpPr>
          <p:cNvPr id="63" name="テキスト ボックス 62">
            <a:extLst>
              <a:ext uri="{FF2B5EF4-FFF2-40B4-BE49-F238E27FC236}">
                <a16:creationId xmlns:a16="http://schemas.microsoft.com/office/drawing/2014/main" id="{494E17F9-EC72-334A-ABC9-764FBEF19CA7}"/>
              </a:ext>
            </a:extLst>
          </p:cNvPr>
          <p:cNvSpPr txBox="1"/>
          <p:nvPr/>
        </p:nvSpPr>
        <p:spPr>
          <a:xfrm>
            <a:off x="2459850" y="399052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No.6</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64" name="テキスト ボックス 63">
            <a:extLst>
              <a:ext uri="{FF2B5EF4-FFF2-40B4-BE49-F238E27FC236}">
                <a16:creationId xmlns:a16="http://schemas.microsoft.com/office/drawing/2014/main" id="{37FCB026-B8C8-8740-A924-E7650EB272E1}"/>
              </a:ext>
            </a:extLst>
          </p:cNvPr>
          <p:cNvSpPr txBox="1"/>
          <p:nvPr/>
        </p:nvSpPr>
        <p:spPr>
          <a:xfrm>
            <a:off x="2498467" y="483337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継続的な脆弱性評価や修正が未実施で，重要パッチが未適用のシステムの脆弱性を悪用</a:t>
            </a:r>
            <a:endParaRPr lang="en-US" altLang="ja-JP" sz="1100" b="1" dirty="0">
              <a:latin typeface="MS PGothic" charset="-128"/>
              <a:ea typeface="MS PGothic" charset="-128"/>
              <a:cs typeface="MS PGothic" charset="-128"/>
            </a:endParaRPr>
          </a:p>
        </p:txBody>
      </p:sp>
      <p:sp>
        <p:nvSpPr>
          <p:cNvPr id="65" name="テキスト ボックス 64">
            <a:extLst>
              <a:ext uri="{FF2B5EF4-FFF2-40B4-BE49-F238E27FC236}">
                <a16:creationId xmlns:a16="http://schemas.microsoft.com/office/drawing/2014/main" id="{08B484F6-4AB9-A344-92D3-24C93967870A}"/>
              </a:ext>
            </a:extLst>
          </p:cNvPr>
          <p:cNvSpPr txBox="1"/>
          <p:nvPr/>
        </p:nvSpPr>
        <p:spPr>
          <a:xfrm>
            <a:off x="4744546" y="398813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No.7</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66" name="テキスト ボックス 65">
            <a:extLst>
              <a:ext uri="{FF2B5EF4-FFF2-40B4-BE49-F238E27FC236}">
                <a16:creationId xmlns:a16="http://schemas.microsoft.com/office/drawing/2014/main" id="{CE595FC9-3427-B544-B199-998DEEF88A68}"/>
              </a:ext>
            </a:extLst>
          </p:cNvPr>
          <p:cNvSpPr txBox="1"/>
          <p:nvPr/>
        </p:nvSpPr>
        <p:spPr>
          <a:xfrm>
            <a:off x="4783163" y="4830986"/>
            <a:ext cx="1880960"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対策の有効性測定や継続的改善が未実施の標的を攻撃</a:t>
            </a:r>
            <a:endParaRPr lang="en-US" altLang="ja-JP" sz="1100" b="1" dirty="0">
              <a:latin typeface="MS PGothic" charset="-128"/>
              <a:ea typeface="MS PGothic" charset="-128"/>
              <a:cs typeface="MS PGothic" charset="-128"/>
            </a:endParaRPr>
          </a:p>
        </p:txBody>
      </p:sp>
      <p:sp>
        <p:nvSpPr>
          <p:cNvPr id="67" name="テキスト ボックス 66">
            <a:extLst>
              <a:ext uri="{FF2B5EF4-FFF2-40B4-BE49-F238E27FC236}">
                <a16:creationId xmlns:a16="http://schemas.microsoft.com/office/drawing/2014/main" id="{B92C182A-E76A-FC49-8849-8DFE5D7C59B3}"/>
              </a:ext>
            </a:extLst>
          </p:cNvPr>
          <p:cNvSpPr txBox="1"/>
          <p:nvPr/>
        </p:nvSpPr>
        <p:spPr>
          <a:xfrm>
            <a:off x="7001761" y="398813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No.8</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68" name="テキスト ボックス 67">
            <a:extLst>
              <a:ext uri="{FF2B5EF4-FFF2-40B4-BE49-F238E27FC236}">
                <a16:creationId xmlns:a16="http://schemas.microsoft.com/office/drawing/2014/main" id="{0041938D-86AC-3F48-B7A4-951D68354402}"/>
              </a:ext>
            </a:extLst>
          </p:cNvPr>
          <p:cNvSpPr txBox="1"/>
          <p:nvPr/>
        </p:nvSpPr>
        <p:spPr>
          <a:xfrm>
            <a:off x="7040378" y="4830986"/>
            <a:ext cx="1880960" cy="600164"/>
          </a:xfrm>
          <a:prstGeom prst="rect">
            <a:avLst/>
          </a:prstGeom>
          <a:noFill/>
        </p:spPr>
        <p:txBody>
          <a:bodyPr wrap="square" rtlCol="0">
            <a:spAutoFit/>
          </a:bodyPr>
          <a:lstStyle/>
          <a:p>
            <a:pPr algn="just"/>
            <a:r>
              <a:rPr lang="ja-JP" altLang="en-US" sz="1100" b="1">
                <a:latin typeface="MS PGothic" charset="-128"/>
                <a:ea typeface="MS PGothic" charset="-128"/>
                <a:cs typeface="MS PGothic" charset="-128"/>
              </a:rPr>
              <a:t>悪意あるコードにより対象マシンを侵害し，機密データを取得</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3793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Tree>
    <p:extLst>
      <p:ext uri="{BB962C8B-B14F-4D97-AF65-F5344CB8AC3E}">
        <p14:creationId xmlns:p14="http://schemas.microsoft.com/office/powerpoint/2010/main" val="338374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テキスト ボックス 26">
            <a:extLst>
              <a:ext uri="{FF2B5EF4-FFF2-40B4-BE49-F238E27FC236}">
                <a16:creationId xmlns:a16="http://schemas.microsoft.com/office/drawing/2014/main" id="{4159B1D1-D74A-FA45-A2D3-2DA99B3848A4}"/>
              </a:ext>
            </a:extLst>
          </p:cNvPr>
          <p:cNvSpPr txBox="1"/>
          <p:nvPr/>
        </p:nvSpPr>
        <p:spPr>
          <a:xfrm>
            <a:off x="216416"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No.9</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2041B760-9CF1-C44F-9266-1287D2D59BB5}"/>
              </a:ext>
            </a:extLst>
          </p:cNvPr>
          <p:cNvSpPr txBox="1"/>
          <p:nvPr/>
        </p:nvSpPr>
        <p:spPr>
          <a:xfrm>
            <a:off x="255033" y="165310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業務に不必要なリモートアクセス可能なサービスを詳細にスキャンし，攻撃ルートを用意することでセキュリティを侵害</a:t>
            </a:r>
            <a:endParaRPr lang="ja-JP" altLang="en-US" sz="1400" b="1" dirty="0">
              <a:latin typeface="MS PGothic" charset="-128"/>
              <a:ea typeface="MS PGothic" charset="-128"/>
              <a:cs typeface="MS PGothic" charset="-128"/>
            </a:endParaRPr>
          </a:p>
        </p:txBody>
      </p:sp>
      <p:sp>
        <p:nvSpPr>
          <p:cNvPr id="31" name="テキスト ボックス 30">
            <a:extLst>
              <a:ext uri="{FF2B5EF4-FFF2-40B4-BE49-F238E27FC236}">
                <a16:creationId xmlns:a16="http://schemas.microsoft.com/office/drawing/2014/main" id="{2E3FC1FA-A61A-D440-B81E-8DC554E1B406}"/>
              </a:ext>
            </a:extLst>
          </p:cNvPr>
          <p:cNvSpPr txBox="1"/>
          <p:nvPr/>
        </p:nvSpPr>
        <p:spPr>
          <a:xfrm>
            <a:off x="2481192"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No.10</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33" name="テキスト ボックス 32">
            <a:extLst>
              <a:ext uri="{FF2B5EF4-FFF2-40B4-BE49-F238E27FC236}">
                <a16:creationId xmlns:a16="http://schemas.microsoft.com/office/drawing/2014/main" id="{4E5B9B5D-01F1-2946-A954-DBD1CD9AA24B}"/>
              </a:ext>
            </a:extLst>
          </p:cNvPr>
          <p:cNvSpPr txBox="1"/>
          <p:nvPr/>
        </p:nvSpPr>
        <p:spPr>
          <a:xfrm>
            <a:off x="2519809" y="1653109"/>
            <a:ext cx="1880960" cy="769441"/>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SQL </a:t>
            </a:r>
            <a:r>
              <a:rPr lang="ja-JP" altLang="en-US" sz="1100" b="1">
                <a:latin typeface="MS PGothic" charset="-128"/>
                <a:ea typeface="MS PGothic" charset="-128"/>
                <a:cs typeface="MS PGothic" charset="-128"/>
              </a:rPr>
              <a:t>インジェクション，クロスサイトスクリプティングなどにより脆弱なアプリケーションソフトウェアを悪用</a:t>
            </a:r>
            <a:endParaRPr lang="en-US" altLang="ja-JP" sz="1100" b="1" dirty="0">
              <a:latin typeface="MS PGothic" charset="-128"/>
              <a:ea typeface="MS PGothic" charset="-128"/>
              <a:cs typeface="MS PGothic" charset="-128"/>
            </a:endParaRPr>
          </a:p>
        </p:txBody>
      </p:sp>
      <p:sp>
        <p:nvSpPr>
          <p:cNvPr id="35" name="テキスト ボックス 34">
            <a:extLst>
              <a:ext uri="{FF2B5EF4-FFF2-40B4-BE49-F238E27FC236}">
                <a16:creationId xmlns:a16="http://schemas.microsoft.com/office/drawing/2014/main" id="{9FF1DFBA-1052-924B-8C1D-26D71115A499}"/>
              </a:ext>
            </a:extLst>
          </p:cNvPr>
          <p:cNvSpPr txBox="1"/>
          <p:nvPr/>
        </p:nvSpPr>
        <p:spPr>
          <a:xfrm>
            <a:off x="4724028"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No.11</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18EFD233-43AC-A748-8D98-DC1C8F387F57}"/>
              </a:ext>
            </a:extLst>
          </p:cNvPr>
          <p:cNvSpPr txBox="1"/>
          <p:nvPr/>
        </p:nvSpPr>
        <p:spPr>
          <a:xfrm>
            <a:off x="4762645" y="1653109"/>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無線アクセスポイントや無線クライアントシステムの脆弱性を悪用し，内部ネットワークに侵入</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093D019A-F19C-DC4A-95C2-729C7E01AF4A}"/>
              </a:ext>
            </a:extLst>
          </p:cNvPr>
          <p:cNvSpPr txBox="1"/>
          <p:nvPr/>
        </p:nvSpPr>
        <p:spPr>
          <a:xfrm>
            <a:off x="7017102"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No.12</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E90A2B54-C5E0-CA4B-A683-943BA66AAEFD}"/>
              </a:ext>
            </a:extLst>
          </p:cNvPr>
          <p:cNvSpPr txBox="1"/>
          <p:nvPr/>
        </p:nvSpPr>
        <p:spPr>
          <a:xfrm>
            <a:off x="7055719" y="165310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ソーシャルエンジニアリングによりユーザやシステム管理者を欺く</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81E362DF-3492-3042-9F32-6943DE77A1A9}"/>
              </a:ext>
            </a:extLst>
          </p:cNvPr>
          <p:cNvSpPr txBox="1"/>
          <p:nvPr/>
        </p:nvSpPr>
        <p:spPr>
          <a:xfrm>
            <a:off x="216416" y="3996574"/>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No.13</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67E19D05-E9F6-6446-997A-64F657B48504}"/>
              </a:ext>
            </a:extLst>
          </p:cNvPr>
          <p:cNvSpPr txBox="1"/>
          <p:nvPr/>
        </p:nvSpPr>
        <p:spPr>
          <a:xfrm>
            <a:off x="255033" y="483942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一時的に例外を認めたが修正されず，セキュリティ設定が脆弱なネットワークデバイスを悪用</a:t>
            </a:r>
            <a:endParaRPr lang="ja-JP" altLang="en-US" sz="14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642F7D57-3456-7648-9943-9484F7BB736B}"/>
              </a:ext>
            </a:extLst>
          </p:cNvPr>
          <p:cNvSpPr txBox="1"/>
          <p:nvPr/>
        </p:nvSpPr>
        <p:spPr>
          <a:xfrm>
            <a:off x="2475746" y="3996574"/>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No.14</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68A8EDCF-BCD6-E641-8F82-CDDB9CF0B73C}"/>
              </a:ext>
            </a:extLst>
          </p:cNvPr>
          <p:cNvSpPr txBox="1"/>
          <p:nvPr/>
        </p:nvSpPr>
        <p:spPr>
          <a:xfrm>
            <a:off x="2514363" y="4839422"/>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フィッシングメールにより対象マシン上で悪意あるコードを管理者権限で実行</a:t>
            </a:r>
            <a:endParaRPr lang="en-US" altLang="ja-JP"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054B11CD-1F4B-3644-B679-DEB50FB25104}"/>
              </a:ext>
            </a:extLst>
          </p:cNvPr>
          <p:cNvSpPr txBox="1"/>
          <p:nvPr/>
        </p:nvSpPr>
        <p:spPr>
          <a:xfrm>
            <a:off x="4735303" y="3996574"/>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No.15</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BC93F59C-1F8C-1C45-B430-1C9E0DD2D79A}"/>
              </a:ext>
            </a:extLst>
          </p:cNvPr>
          <p:cNvSpPr txBox="1"/>
          <p:nvPr/>
        </p:nvSpPr>
        <p:spPr>
          <a:xfrm>
            <a:off x="4773920" y="4839422"/>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インターネットからアクセス可能な</a:t>
            </a:r>
            <a:r>
              <a:rPr lang="en-US" altLang="ja-JP" sz="1100" b="1" dirty="0">
                <a:latin typeface="MS PGothic" charset="-128"/>
                <a:ea typeface="MS PGothic" charset="-128"/>
                <a:cs typeface="MS PGothic" charset="-128"/>
              </a:rPr>
              <a:t>DMZ</a:t>
            </a:r>
            <a:r>
              <a:rPr lang="ja-JP" altLang="en-US" sz="1100" b="1">
                <a:latin typeface="MS PGothic" charset="-128"/>
                <a:ea typeface="MS PGothic" charset="-128"/>
                <a:cs typeface="MS PGothic" charset="-128"/>
              </a:rPr>
              <a:t>上のシステム経由で内部ネットワークの深部まで侵入</a:t>
            </a:r>
            <a:endParaRPr lang="en-US" altLang="ja-JP" sz="1100" b="1" dirty="0">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174719E9-E063-424E-BCBD-FBC0F32A0136}"/>
              </a:ext>
            </a:extLst>
          </p:cNvPr>
          <p:cNvSpPr txBox="1"/>
          <p:nvPr/>
        </p:nvSpPr>
        <p:spPr>
          <a:xfrm>
            <a:off x="6987217" y="399052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No.16</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9" name="テキスト ボックス 58">
            <a:extLst>
              <a:ext uri="{FF2B5EF4-FFF2-40B4-BE49-F238E27FC236}">
                <a16:creationId xmlns:a16="http://schemas.microsoft.com/office/drawing/2014/main" id="{10B7CB38-259D-1449-961B-8D4319C98A2A}"/>
              </a:ext>
            </a:extLst>
          </p:cNvPr>
          <p:cNvSpPr txBox="1"/>
          <p:nvPr/>
        </p:nvSpPr>
        <p:spPr>
          <a:xfrm>
            <a:off x="7025834" y="4833376"/>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未保護の接続，脆弱なフィルタリング設定などの不適切なネットワークアーキテクチャの設定を悪用</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166754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Tree>
    <p:extLst>
      <p:ext uri="{BB962C8B-B14F-4D97-AF65-F5344CB8AC3E}">
        <p14:creationId xmlns:p14="http://schemas.microsoft.com/office/powerpoint/2010/main" val="40900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87"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攻撃カード（表）</a:t>
            </a:r>
            <a:endParaRPr lang="ja-JP" altLang="en-US" sz="2400" dirty="0">
              <a:latin typeface="MS PGothic" panose="020B0600070205080204" pitchFamily="34" charset="-128"/>
              <a:ea typeface="MS PGothic" panose="020B0600070205080204" pitchFamily="34" charset="-128"/>
            </a:endParaRPr>
          </a:p>
        </p:txBody>
      </p:sp>
      <p:sp>
        <p:nvSpPr>
          <p:cNvPr id="24" name="正方形/長方形 23">
            <a:extLst>
              <a:ext uri="{FF2B5EF4-FFF2-40B4-BE49-F238E27FC236}">
                <a16:creationId xmlns:a16="http://schemas.microsoft.com/office/drawing/2014/main" id="{962965F7-140D-C34A-A10A-21E0FCA8AFA1}"/>
              </a:ext>
            </a:extLst>
          </p:cNvPr>
          <p:cNvSpPr/>
          <p:nvPr/>
        </p:nvSpPr>
        <p:spPr>
          <a:xfrm>
            <a:off x="42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26" name="正方形/長方形 25">
            <a:extLst>
              <a:ext uri="{FF2B5EF4-FFF2-40B4-BE49-F238E27FC236}">
                <a16:creationId xmlns:a16="http://schemas.microsoft.com/office/drawing/2014/main" id="{B6990807-60C4-994B-83FE-B71088A23F38}"/>
              </a:ext>
            </a:extLst>
          </p:cNvPr>
          <p:cNvSpPr/>
          <p:nvPr/>
        </p:nvSpPr>
        <p:spPr>
          <a:xfrm>
            <a:off x="2310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28" name="正方形/長方形 27">
            <a:extLst>
              <a:ext uri="{FF2B5EF4-FFF2-40B4-BE49-F238E27FC236}">
                <a16:creationId xmlns:a16="http://schemas.microsoft.com/office/drawing/2014/main" id="{A3B6E688-6918-8148-813B-72B30DBF17D5}"/>
              </a:ext>
            </a:extLst>
          </p:cNvPr>
          <p:cNvSpPr/>
          <p:nvPr/>
        </p:nvSpPr>
        <p:spPr>
          <a:xfrm>
            <a:off x="4578204"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0" name="正方形/長方形 29">
            <a:extLst>
              <a:ext uri="{FF2B5EF4-FFF2-40B4-BE49-F238E27FC236}">
                <a16:creationId xmlns:a16="http://schemas.microsoft.com/office/drawing/2014/main" id="{8C0C4B42-F7F9-3245-BDE8-1881202E1E60}"/>
              </a:ext>
            </a:extLst>
          </p:cNvPr>
          <p:cNvSpPr/>
          <p:nvPr/>
        </p:nvSpPr>
        <p:spPr>
          <a:xfrm>
            <a:off x="6844085" y="490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2" name="正方形/長方形 31">
            <a:extLst>
              <a:ext uri="{FF2B5EF4-FFF2-40B4-BE49-F238E27FC236}">
                <a16:creationId xmlns:a16="http://schemas.microsoft.com/office/drawing/2014/main" id="{34224E40-6127-0448-83D6-5B51FD32C0F0}"/>
              </a:ext>
            </a:extLst>
          </p:cNvPr>
          <p:cNvSpPr/>
          <p:nvPr/>
        </p:nvSpPr>
        <p:spPr>
          <a:xfrm>
            <a:off x="37756"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000" b="1" dirty="0">
              <a:solidFill>
                <a:schemeClr val="tx1"/>
              </a:solidFill>
              <a:latin typeface="MS PGothic" charset="-128"/>
              <a:ea typeface="MS PGothic" charset="-128"/>
              <a:cs typeface="MS PGothic" charset="-128"/>
            </a:endParaRPr>
          </a:p>
        </p:txBody>
      </p:sp>
      <p:sp>
        <p:nvSpPr>
          <p:cNvPr id="34" name="正方形/長方形 33">
            <a:extLst>
              <a:ext uri="{FF2B5EF4-FFF2-40B4-BE49-F238E27FC236}">
                <a16:creationId xmlns:a16="http://schemas.microsoft.com/office/drawing/2014/main" id="{01AB10E6-E4A7-1846-B634-8A6D23338606}"/>
              </a:ext>
            </a:extLst>
          </p:cNvPr>
          <p:cNvSpPr/>
          <p:nvPr/>
        </p:nvSpPr>
        <p:spPr>
          <a:xfrm>
            <a:off x="2307512"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6" name="正方形/長方形 35">
            <a:extLst>
              <a:ext uri="{FF2B5EF4-FFF2-40B4-BE49-F238E27FC236}">
                <a16:creationId xmlns:a16="http://schemas.microsoft.com/office/drawing/2014/main" id="{3BF7E2FF-7A63-7C4C-9B60-20B43043CA3E}"/>
              </a:ext>
            </a:extLst>
          </p:cNvPr>
          <p:cNvSpPr/>
          <p:nvPr/>
        </p:nvSpPr>
        <p:spPr>
          <a:xfrm>
            <a:off x="4580020"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600" b="1" dirty="0">
              <a:solidFill>
                <a:schemeClr val="tx1"/>
              </a:solidFill>
              <a:latin typeface="MS PGothic" charset="-128"/>
              <a:ea typeface="MS PGothic" charset="-128"/>
              <a:cs typeface="MS PGothic" charset="-128"/>
            </a:endParaRPr>
          </a:p>
        </p:txBody>
      </p:sp>
      <p:sp>
        <p:nvSpPr>
          <p:cNvPr id="38" name="正方形/長方形 37">
            <a:extLst>
              <a:ext uri="{FF2B5EF4-FFF2-40B4-BE49-F238E27FC236}">
                <a16:creationId xmlns:a16="http://schemas.microsoft.com/office/drawing/2014/main" id="{2A2D0697-ED74-4F4B-B065-0725374747BE}"/>
              </a:ext>
            </a:extLst>
          </p:cNvPr>
          <p:cNvSpPr/>
          <p:nvPr/>
        </p:nvSpPr>
        <p:spPr>
          <a:xfrm>
            <a:off x="6839577" y="3658301"/>
            <a:ext cx="2268000" cy="3168000"/>
          </a:xfrm>
          <a:prstGeom prst="rect">
            <a:avLst/>
          </a:prstGeom>
          <a:solidFill>
            <a:srgbClr val="F7E0D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ja-JP" sz="1600" b="1" dirty="0">
              <a:solidFill>
                <a:schemeClr val="tx1"/>
              </a:solidFill>
              <a:latin typeface="MS PGothic" charset="-128"/>
              <a:ea typeface="MS PGothic" charset="-128"/>
              <a:cs typeface="MS PGothic" charset="-128"/>
            </a:endParaRPr>
          </a:p>
        </p:txBody>
      </p:sp>
      <p:sp>
        <p:nvSpPr>
          <p:cNvPr id="19" name="角丸四角形 18">
            <a:extLst>
              <a:ext uri="{FF2B5EF4-FFF2-40B4-BE49-F238E27FC236}">
                <a16:creationId xmlns:a16="http://schemas.microsoft.com/office/drawing/2014/main" id="{E89566AC-B8B3-1E4D-8FC8-1E90853B76F6}"/>
              </a:ext>
            </a:extLst>
          </p:cNvPr>
          <p:cNvSpPr/>
          <p:nvPr/>
        </p:nvSpPr>
        <p:spPr>
          <a:xfrm>
            <a:off x="188028"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0" name="角丸四角形 19">
            <a:extLst>
              <a:ext uri="{FF2B5EF4-FFF2-40B4-BE49-F238E27FC236}">
                <a16:creationId xmlns:a16="http://schemas.microsoft.com/office/drawing/2014/main" id="{41C26FA5-548F-7B4C-B535-72C68ACF9435}"/>
              </a:ext>
            </a:extLst>
          </p:cNvPr>
          <p:cNvSpPr/>
          <p:nvPr/>
        </p:nvSpPr>
        <p:spPr>
          <a:xfrm>
            <a:off x="188028"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1" name="角丸四角形 20">
            <a:extLst>
              <a:ext uri="{FF2B5EF4-FFF2-40B4-BE49-F238E27FC236}">
                <a16:creationId xmlns:a16="http://schemas.microsoft.com/office/drawing/2014/main" id="{1F770F35-83B5-874D-8788-FE091858A610}"/>
              </a:ext>
            </a:extLst>
          </p:cNvPr>
          <p:cNvSpPr/>
          <p:nvPr/>
        </p:nvSpPr>
        <p:spPr>
          <a:xfrm>
            <a:off x="2452714"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2" name="角丸四角形 21">
            <a:extLst>
              <a:ext uri="{FF2B5EF4-FFF2-40B4-BE49-F238E27FC236}">
                <a16:creationId xmlns:a16="http://schemas.microsoft.com/office/drawing/2014/main" id="{30F1BA07-1F0A-3340-9CB2-E91EEC1C86D8}"/>
              </a:ext>
            </a:extLst>
          </p:cNvPr>
          <p:cNvSpPr/>
          <p:nvPr/>
        </p:nvSpPr>
        <p:spPr>
          <a:xfrm>
            <a:off x="2452714"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3" name="角丸四角形 22">
            <a:extLst>
              <a:ext uri="{FF2B5EF4-FFF2-40B4-BE49-F238E27FC236}">
                <a16:creationId xmlns:a16="http://schemas.microsoft.com/office/drawing/2014/main" id="{454D97CF-9AFF-D34B-B671-C9DF656B7862}"/>
              </a:ext>
            </a:extLst>
          </p:cNvPr>
          <p:cNvSpPr/>
          <p:nvPr/>
        </p:nvSpPr>
        <p:spPr>
          <a:xfrm>
            <a:off x="4716779"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0" name="角丸四角形 39">
            <a:extLst>
              <a:ext uri="{FF2B5EF4-FFF2-40B4-BE49-F238E27FC236}">
                <a16:creationId xmlns:a16="http://schemas.microsoft.com/office/drawing/2014/main" id="{FE0C81CD-58D4-1B48-B4B8-45601F2EEB6F}"/>
              </a:ext>
            </a:extLst>
          </p:cNvPr>
          <p:cNvSpPr/>
          <p:nvPr/>
        </p:nvSpPr>
        <p:spPr>
          <a:xfrm>
            <a:off x="4716779"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1" name="角丸四角形 40">
            <a:extLst>
              <a:ext uri="{FF2B5EF4-FFF2-40B4-BE49-F238E27FC236}">
                <a16:creationId xmlns:a16="http://schemas.microsoft.com/office/drawing/2014/main" id="{206C5DB8-EA64-B14A-B7EE-6B289D3FDF3C}"/>
              </a:ext>
            </a:extLst>
          </p:cNvPr>
          <p:cNvSpPr/>
          <p:nvPr/>
        </p:nvSpPr>
        <p:spPr>
          <a:xfrm>
            <a:off x="6995342" y="810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2" name="角丸四角形 41">
            <a:extLst>
              <a:ext uri="{FF2B5EF4-FFF2-40B4-BE49-F238E27FC236}">
                <a16:creationId xmlns:a16="http://schemas.microsoft.com/office/drawing/2014/main" id="{5C018339-6639-574B-9EED-910BF18E5542}"/>
              </a:ext>
            </a:extLst>
          </p:cNvPr>
          <p:cNvSpPr/>
          <p:nvPr/>
        </p:nvSpPr>
        <p:spPr>
          <a:xfrm>
            <a:off x="6995342" y="1413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3" name="角丸四角形 42">
            <a:extLst>
              <a:ext uri="{FF2B5EF4-FFF2-40B4-BE49-F238E27FC236}">
                <a16:creationId xmlns:a16="http://schemas.microsoft.com/office/drawing/2014/main" id="{FC55BB5D-C783-DD4C-9102-81C2DB119271}"/>
              </a:ext>
            </a:extLst>
          </p:cNvPr>
          <p:cNvSpPr/>
          <p:nvPr/>
        </p:nvSpPr>
        <p:spPr>
          <a:xfrm>
            <a:off x="188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4" name="角丸四角形 43">
            <a:extLst>
              <a:ext uri="{FF2B5EF4-FFF2-40B4-BE49-F238E27FC236}">
                <a16:creationId xmlns:a16="http://schemas.microsoft.com/office/drawing/2014/main" id="{F398F591-09E0-3F4F-B5FE-BCEF7855FA98}"/>
              </a:ext>
            </a:extLst>
          </p:cNvPr>
          <p:cNvSpPr/>
          <p:nvPr/>
        </p:nvSpPr>
        <p:spPr>
          <a:xfrm>
            <a:off x="188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5" name="角丸四角形 44">
            <a:extLst>
              <a:ext uri="{FF2B5EF4-FFF2-40B4-BE49-F238E27FC236}">
                <a16:creationId xmlns:a16="http://schemas.microsoft.com/office/drawing/2014/main" id="{E77E60FA-1973-8B48-9626-235550F48C68}"/>
              </a:ext>
            </a:extLst>
          </p:cNvPr>
          <p:cNvSpPr/>
          <p:nvPr/>
        </p:nvSpPr>
        <p:spPr>
          <a:xfrm>
            <a:off x="2456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6" name="角丸四角形 45">
            <a:extLst>
              <a:ext uri="{FF2B5EF4-FFF2-40B4-BE49-F238E27FC236}">
                <a16:creationId xmlns:a16="http://schemas.microsoft.com/office/drawing/2014/main" id="{C72297DF-E81B-DA40-8413-764DEFA395FB}"/>
              </a:ext>
            </a:extLst>
          </p:cNvPr>
          <p:cNvSpPr/>
          <p:nvPr/>
        </p:nvSpPr>
        <p:spPr>
          <a:xfrm>
            <a:off x="2456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7" name="角丸四角形 46">
            <a:extLst>
              <a:ext uri="{FF2B5EF4-FFF2-40B4-BE49-F238E27FC236}">
                <a16:creationId xmlns:a16="http://schemas.microsoft.com/office/drawing/2014/main" id="{F71DC6E5-12BA-164E-969A-0C0539899894}"/>
              </a:ext>
            </a:extLst>
          </p:cNvPr>
          <p:cNvSpPr/>
          <p:nvPr/>
        </p:nvSpPr>
        <p:spPr>
          <a:xfrm>
            <a:off x="4724028"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8" name="角丸四角形 47">
            <a:extLst>
              <a:ext uri="{FF2B5EF4-FFF2-40B4-BE49-F238E27FC236}">
                <a16:creationId xmlns:a16="http://schemas.microsoft.com/office/drawing/2014/main" id="{26935E83-1945-E140-ACEC-64FC1415E13C}"/>
              </a:ext>
            </a:extLst>
          </p:cNvPr>
          <p:cNvSpPr/>
          <p:nvPr/>
        </p:nvSpPr>
        <p:spPr>
          <a:xfrm>
            <a:off x="4724028"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49" name="角丸四角形 48">
            <a:extLst>
              <a:ext uri="{FF2B5EF4-FFF2-40B4-BE49-F238E27FC236}">
                <a16:creationId xmlns:a16="http://schemas.microsoft.com/office/drawing/2014/main" id="{7646C749-ED35-AF4D-AD6D-85DA3ACDB014}"/>
              </a:ext>
            </a:extLst>
          </p:cNvPr>
          <p:cNvSpPr/>
          <p:nvPr/>
        </p:nvSpPr>
        <p:spPr>
          <a:xfrm>
            <a:off x="7001761" y="3978261"/>
            <a:ext cx="1976352" cy="320044"/>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en-US" altLang="ja-JP"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50" name="角丸四角形 49">
            <a:extLst>
              <a:ext uri="{FF2B5EF4-FFF2-40B4-BE49-F238E27FC236}">
                <a16:creationId xmlns:a16="http://schemas.microsoft.com/office/drawing/2014/main" id="{B4FABDA4-C726-E646-94CE-7C35F32FCF8A}"/>
              </a:ext>
            </a:extLst>
          </p:cNvPr>
          <p:cNvSpPr/>
          <p:nvPr/>
        </p:nvSpPr>
        <p:spPr>
          <a:xfrm>
            <a:off x="7001761" y="4581134"/>
            <a:ext cx="1976352" cy="169698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310512" rtl="0" eaLnBrk="1" fontAlgn="auto" latinLnBrk="0" hangingPunct="1">
              <a:lnSpc>
                <a:spcPct val="100000"/>
              </a:lnSpc>
              <a:spcBef>
                <a:spcPts val="0"/>
              </a:spcBef>
              <a:spcAft>
                <a:spcPts val="0"/>
              </a:spcAft>
              <a:buClrTx/>
              <a:buSzTx/>
              <a:buFontTx/>
              <a:buNone/>
              <a:tabLst/>
              <a:defRPr/>
            </a:pPr>
            <a:endParaRPr kumimoji="1" lang="ja-JP" altLang="en-US" sz="1600" b="1" i="0" u="none" strike="noStrike" kern="1200" cap="none" spc="0" normalizeH="0" baseline="0" noProof="0" dirty="0">
              <a:ln>
                <a:noFill/>
              </a:ln>
              <a:solidFill>
                <a:prstClr val="black"/>
              </a:solidFill>
              <a:effectLst/>
              <a:uLnTx/>
              <a:uFillTx/>
              <a:latin typeface="MS PGothic" charset="-128"/>
              <a:ea typeface="MS PGothic" charset="-128"/>
              <a:cs typeface="MS PGothic" charset="-128"/>
            </a:endParaRPr>
          </a:p>
        </p:txBody>
      </p:sp>
      <p:sp>
        <p:nvSpPr>
          <p:cNvPr id="27" name="テキスト ボックス 26">
            <a:extLst>
              <a:ext uri="{FF2B5EF4-FFF2-40B4-BE49-F238E27FC236}">
                <a16:creationId xmlns:a16="http://schemas.microsoft.com/office/drawing/2014/main" id="{2263EE13-A88B-7C41-9E4D-3C06928BC315}"/>
              </a:ext>
            </a:extLst>
          </p:cNvPr>
          <p:cNvSpPr txBox="1"/>
          <p:nvPr/>
        </p:nvSpPr>
        <p:spPr>
          <a:xfrm>
            <a:off x="226403"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No.17</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29" name="テキスト ボックス 28">
            <a:extLst>
              <a:ext uri="{FF2B5EF4-FFF2-40B4-BE49-F238E27FC236}">
                <a16:creationId xmlns:a16="http://schemas.microsoft.com/office/drawing/2014/main" id="{878DE829-9FEE-4342-8272-47FD92EB2EE3}"/>
              </a:ext>
            </a:extLst>
          </p:cNvPr>
          <p:cNvSpPr txBox="1"/>
          <p:nvPr/>
        </p:nvSpPr>
        <p:spPr>
          <a:xfrm>
            <a:off x="265020" y="1653109"/>
            <a:ext cx="1880960"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ログ収集及びログレビューが未実施の標的システム上で，長時間，検知されることなく活動</a:t>
            </a:r>
            <a:endParaRPr lang="ja-JP" altLang="en-US" sz="1400" b="1" dirty="0">
              <a:latin typeface="MS PGothic" charset="-128"/>
              <a:ea typeface="MS PGothic" charset="-128"/>
              <a:cs typeface="MS PGothic" charset="-128"/>
            </a:endParaRPr>
          </a:p>
        </p:txBody>
      </p:sp>
      <p:sp>
        <p:nvSpPr>
          <p:cNvPr id="31" name="テキスト ボックス 30">
            <a:extLst>
              <a:ext uri="{FF2B5EF4-FFF2-40B4-BE49-F238E27FC236}">
                <a16:creationId xmlns:a16="http://schemas.microsoft.com/office/drawing/2014/main" id="{9076EB45-C3DE-7C40-8342-C675E1D63E4E}"/>
              </a:ext>
            </a:extLst>
          </p:cNvPr>
          <p:cNvSpPr txBox="1"/>
          <p:nvPr/>
        </p:nvSpPr>
        <p:spPr>
          <a:xfrm>
            <a:off x="2481102"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No.18</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33" name="テキスト ボックス 32">
            <a:extLst>
              <a:ext uri="{FF2B5EF4-FFF2-40B4-BE49-F238E27FC236}">
                <a16:creationId xmlns:a16="http://schemas.microsoft.com/office/drawing/2014/main" id="{80E9B6BA-2C3D-2D46-8E82-A0F604CB5954}"/>
              </a:ext>
            </a:extLst>
          </p:cNvPr>
          <p:cNvSpPr txBox="1"/>
          <p:nvPr/>
        </p:nvSpPr>
        <p:spPr>
          <a:xfrm>
            <a:off x="2519719" y="165310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機密情報を適切に特定せず未保護な組織の機密文書にアクセス</a:t>
            </a:r>
            <a:endParaRPr lang="en-US" altLang="ja-JP" sz="1100" b="1" dirty="0">
              <a:latin typeface="MS PGothic" charset="-128"/>
              <a:ea typeface="MS PGothic" charset="-128"/>
              <a:cs typeface="MS PGothic" charset="-128"/>
            </a:endParaRPr>
          </a:p>
        </p:txBody>
      </p:sp>
      <p:sp>
        <p:nvSpPr>
          <p:cNvPr id="35" name="テキスト ボックス 34">
            <a:extLst>
              <a:ext uri="{FF2B5EF4-FFF2-40B4-BE49-F238E27FC236}">
                <a16:creationId xmlns:a16="http://schemas.microsoft.com/office/drawing/2014/main" id="{4C9A3E59-3138-1A46-B45E-5F92B4A1870A}"/>
              </a:ext>
            </a:extLst>
          </p:cNvPr>
          <p:cNvSpPr txBox="1"/>
          <p:nvPr/>
        </p:nvSpPr>
        <p:spPr>
          <a:xfrm>
            <a:off x="4745167"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No.19</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B4AFE45D-E3B1-F34D-8073-3A24F3D4286D}"/>
              </a:ext>
            </a:extLst>
          </p:cNvPr>
          <p:cNvSpPr txBox="1"/>
          <p:nvPr/>
        </p:nvSpPr>
        <p:spPr>
          <a:xfrm>
            <a:off x="4783784" y="165310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一時雇用者，請負業者，元従業員などが残した非アクティブアカウントを悪用</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5919E28D-8480-FE42-BF2E-A877914E6453}"/>
              </a:ext>
            </a:extLst>
          </p:cNvPr>
          <p:cNvSpPr txBox="1"/>
          <p:nvPr/>
        </p:nvSpPr>
        <p:spPr>
          <a:xfrm>
            <a:off x="7017102" y="810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No.20</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9533249D-179E-0544-ABB4-88672D446DEA}"/>
              </a:ext>
            </a:extLst>
          </p:cNvPr>
          <p:cNvSpPr txBox="1"/>
          <p:nvPr/>
        </p:nvSpPr>
        <p:spPr>
          <a:xfrm>
            <a:off x="7055719" y="1653109"/>
            <a:ext cx="1880960"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パスワード推測，パスワード解析，権限昇格の脆弱性を突く攻撃により管理者権限を取得し，他のマシンにも被害を拡大</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B31336BE-2A22-144C-93B0-9B06BEE9BACB}"/>
              </a:ext>
            </a:extLst>
          </p:cNvPr>
          <p:cNvSpPr txBox="1"/>
          <p:nvPr/>
        </p:nvSpPr>
        <p:spPr>
          <a:xfrm>
            <a:off x="217945" y="399052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No.21</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D8CD6ADD-1D07-C74C-97A7-274CD2D13B47}"/>
              </a:ext>
            </a:extLst>
          </p:cNvPr>
          <p:cNvSpPr txBox="1"/>
          <p:nvPr/>
        </p:nvSpPr>
        <p:spPr>
          <a:xfrm>
            <a:off x="256562" y="4833376"/>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システムの内部にアクセスし，検知されることなく機密情報を収集</a:t>
            </a:r>
            <a:endParaRPr lang="ja-JP" altLang="en-US" sz="14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1846B099-CF7C-6F48-9B92-FC49EE44493B}"/>
              </a:ext>
            </a:extLst>
          </p:cNvPr>
          <p:cNvSpPr txBox="1"/>
          <p:nvPr/>
        </p:nvSpPr>
        <p:spPr>
          <a:xfrm>
            <a:off x="2491117" y="3988138"/>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No.22</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4B726406-F3E0-0144-AE4C-0155DBC06F10}"/>
              </a:ext>
            </a:extLst>
          </p:cNvPr>
          <p:cNvSpPr txBox="1"/>
          <p:nvPr/>
        </p:nvSpPr>
        <p:spPr>
          <a:xfrm>
            <a:off x="2529734" y="4830986"/>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システムを侵害し，重要データを改ざんすることで組織の信頼性を侵害</a:t>
            </a:r>
            <a:endParaRPr lang="en-US" altLang="ja-JP"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C51CC9BD-EE35-7F45-9D83-3477AB068477}"/>
              </a:ext>
            </a:extLst>
          </p:cNvPr>
          <p:cNvSpPr txBox="1"/>
          <p:nvPr/>
        </p:nvSpPr>
        <p:spPr>
          <a:xfrm>
            <a:off x="4724028" y="3978261"/>
            <a:ext cx="1092203" cy="307777"/>
          </a:xfrm>
          <a:prstGeom prst="rect">
            <a:avLst/>
          </a:prstGeom>
          <a:noFill/>
        </p:spPr>
        <p:txBody>
          <a:bodyPr wrap="square" rtlCol="0">
            <a:spAutoFit/>
          </a:bodyPr>
          <a:lstStyle/>
          <a:p>
            <a:r>
              <a:rPr lang="en-US" altLang="ja-JP" sz="1400" b="1" dirty="0">
                <a:latin typeface="MS PGothic" charset="-128"/>
                <a:ea typeface="MS PGothic" charset="-128"/>
                <a:cs typeface="MS PGothic" charset="-128"/>
              </a:rPr>
              <a:t>No.23</a:t>
            </a:r>
            <a:r>
              <a:rPr lang="ja-JP" altLang="en-US" sz="1400" b="1">
                <a:latin typeface="MS PGothic" charset="-128"/>
                <a:ea typeface="MS PGothic" charset="-128"/>
                <a:cs typeface="MS PGothic" charset="-128"/>
              </a:rPr>
              <a:t>　</a:t>
            </a:r>
            <a:r>
              <a:rPr lang="ja-JP" altLang="en-US" sz="1400" b="1">
                <a:solidFill>
                  <a:srgbClr val="FF0000"/>
                </a:solidFill>
                <a:latin typeface="MS PGothic" charset="-128"/>
                <a:ea typeface="MS PGothic" charset="-128"/>
                <a:cs typeface="MS PGothic" charset="-128"/>
              </a:rPr>
              <a:t>（</a:t>
            </a:r>
            <a:r>
              <a:rPr lang="en-US" altLang="ja-JP" sz="1400" b="1" dirty="0">
                <a:solidFill>
                  <a:srgbClr val="FF0000"/>
                </a:solidFill>
                <a:latin typeface="MS PGothic" charset="-128"/>
                <a:ea typeface="MS PGothic" charset="-128"/>
                <a:cs typeface="MS PGothic" charset="-128"/>
              </a:rPr>
              <a:t>-3</a:t>
            </a:r>
            <a:r>
              <a:rPr lang="ja-JP" altLang="en-US" sz="1400" b="1">
                <a:solidFill>
                  <a:srgbClr val="FF0000"/>
                </a:solidFill>
                <a:latin typeface="MS PGothic" charset="-128"/>
                <a:ea typeface="MS PGothic" charset="-128"/>
                <a:cs typeface="MS PGothic" charset="-128"/>
              </a:rPr>
              <a:t>）</a:t>
            </a:r>
            <a:endParaRPr lang="ja-JP" altLang="en-US" sz="1400" b="1" dirty="0">
              <a:solidFill>
                <a:srgbClr val="FF0000"/>
              </a:solidFill>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98CB55BE-483F-7B4C-89BD-6AF009C6E647}"/>
              </a:ext>
            </a:extLst>
          </p:cNvPr>
          <p:cNvSpPr txBox="1"/>
          <p:nvPr/>
        </p:nvSpPr>
        <p:spPr>
          <a:xfrm>
            <a:off x="4762645" y="4821109"/>
            <a:ext cx="1880960"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効果的対応能力を持たない組織内で検知されずに活動を継続</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23209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84771" y="5776"/>
            <a:ext cx="2201244"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攻撃カード（裏）</a:t>
            </a:r>
            <a:endParaRPr lang="ja-JP" altLang="en-US" sz="2400" dirty="0">
              <a:latin typeface="MS PGothic" panose="020B0600070205080204" pitchFamily="34" charset="-128"/>
              <a:ea typeface="MS PGothic" panose="020B0600070205080204" pitchFamily="34" charset="-128"/>
            </a:endParaRPr>
          </a:p>
        </p:txBody>
      </p:sp>
      <p:sp>
        <p:nvSpPr>
          <p:cNvPr id="75" name="正方形/長方形 74">
            <a:extLst>
              <a:ext uri="{FF2B5EF4-FFF2-40B4-BE49-F238E27FC236}">
                <a16:creationId xmlns:a16="http://schemas.microsoft.com/office/drawing/2014/main" id="{F2CE9C64-5C2F-8B45-8C65-A76B1EA4E92E}"/>
              </a:ext>
            </a:extLst>
          </p:cNvPr>
          <p:cNvSpPr/>
          <p:nvPr/>
        </p:nvSpPr>
        <p:spPr>
          <a:xfrm>
            <a:off x="39950" y="494327"/>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6" name="図 75">
            <a:extLst>
              <a:ext uri="{FF2B5EF4-FFF2-40B4-BE49-F238E27FC236}">
                <a16:creationId xmlns:a16="http://schemas.microsoft.com/office/drawing/2014/main" id="{984E7B94-98E5-604C-95BD-855E85AC4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1452831"/>
            <a:ext cx="1146371" cy="1841748"/>
          </a:xfrm>
          <a:prstGeom prst="rect">
            <a:avLst/>
          </a:prstGeom>
        </p:spPr>
      </p:pic>
      <p:sp>
        <p:nvSpPr>
          <p:cNvPr id="77" name="正方形/長方形 76">
            <a:extLst>
              <a:ext uri="{FF2B5EF4-FFF2-40B4-BE49-F238E27FC236}">
                <a16:creationId xmlns:a16="http://schemas.microsoft.com/office/drawing/2014/main" id="{6A3CFE5C-6B83-F942-8AFB-1973B4820E1B}"/>
              </a:ext>
            </a:extLst>
          </p:cNvPr>
          <p:cNvSpPr/>
          <p:nvPr/>
        </p:nvSpPr>
        <p:spPr>
          <a:xfrm>
            <a:off x="2308815" y="490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78" name="図 77">
            <a:extLst>
              <a:ext uri="{FF2B5EF4-FFF2-40B4-BE49-F238E27FC236}">
                <a16:creationId xmlns:a16="http://schemas.microsoft.com/office/drawing/2014/main" id="{55FBD474-7C54-EF49-A818-77E58C7FC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1448805"/>
            <a:ext cx="1146371" cy="1841748"/>
          </a:xfrm>
          <a:prstGeom prst="rect">
            <a:avLst/>
          </a:prstGeom>
        </p:spPr>
      </p:pic>
      <p:sp>
        <p:nvSpPr>
          <p:cNvPr id="79" name="正方形/長方形 78">
            <a:extLst>
              <a:ext uri="{FF2B5EF4-FFF2-40B4-BE49-F238E27FC236}">
                <a16:creationId xmlns:a16="http://schemas.microsoft.com/office/drawing/2014/main" id="{ED023072-61C2-8B4A-B5C4-4571D32DF81F}"/>
              </a:ext>
            </a:extLst>
          </p:cNvPr>
          <p:cNvSpPr/>
          <p:nvPr/>
        </p:nvSpPr>
        <p:spPr>
          <a:xfrm>
            <a:off x="4580896" y="492112"/>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0" name="図 79">
            <a:extLst>
              <a:ext uri="{FF2B5EF4-FFF2-40B4-BE49-F238E27FC236}">
                <a16:creationId xmlns:a16="http://schemas.microsoft.com/office/drawing/2014/main" id="{F66B043D-076D-804F-B760-9CC18372D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1450616"/>
            <a:ext cx="1146371" cy="1841748"/>
          </a:xfrm>
          <a:prstGeom prst="rect">
            <a:avLst/>
          </a:prstGeom>
        </p:spPr>
      </p:pic>
      <p:sp>
        <p:nvSpPr>
          <p:cNvPr id="81" name="正方形/長方形 80">
            <a:extLst>
              <a:ext uri="{FF2B5EF4-FFF2-40B4-BE49-F238E27FC236}">
                <a16:creationId xmlns:a16="http://schemas.microsoft.com/office/drawing/2014/main" id="{2C4AE251-71C6-0641-B60D-C61E2B255B68}"/>
              </a:ext>
            </a:extLst>
          </p:cNvPr>
          <p:cNvSpPr/>
          <p:nvPr/>
        </p:nvSpPr>
        <p:spPr>
          <a:xfrm>
            <a:off x="6833812" y="49204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2" name="図 81">
            <a:extLst>
              <a:ext uri="{FF2B5EF4-FFF2-40B4-BE49-F238E27FC236}">
                <a16:creationId xmlns:a16="http://schemas.microsoft.com/office/drawing/2014/main" id="{44644B44-95B8-AC4C-BD1F-507D3707A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1450545"/>
            <a:ext cx="1146371" cy="1841748"/>
          </a:xfrm>
          <a:prstGeom prst="rect">
            <a:avLst/>
          </a:prstGeom>
        </p:spPr>
      </p:pic>
      <p:sp>
        <p:nvSpPr>
          <p:cNvPr id="83" name="正方形/長方形 82">
            <a:extLst>
              <a:ext uri="{FF2B5EF4-FFF2-40B4-BE49-F238E27FC236}">
                <a16:creationId xmlns:a16="http://schemas.microsoft.com/office/drawing/2014/main" id="{31793FED-FCD1-1F44-8815-876BDC68B32E}"/>
              </a:ext>
            </a:extLst>
          </p:cNvPr>
          <p:cNvSpPr/>
          <p:nvPr/>
        </p:nvSpPr>
        <p:spPr>
          <a:xfrm>
            <a:off x="39950" y="3660516"/>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4" name="図 83">
            <a:extLst>
              <a:ext uri="{FF2B5EF4-FFF2-40B4-BE49-F238E27FC236}">
                <a16:creationId xmlns:a16="http://schemas.microsoft.com/office/drawing/2014/main" id="{91D4E73B-BF94-A442-AD6F-0AE386ECC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04" y="4619020"/>
            <a:ext cx="1146371" cy="1841748"/>
          </a:xfrm>
          <a:prstGeom prst="rect">
            <a:avLst/>
          </a:prstGeom>
        </p:spPr>
      </p:pic>
      <p:sp>
        <p:nvSpPr>
          <p:cNvPr id="85" name="正方形/長方形 84">
            <a:extLst>
              <a:ext uri="{FF2B5EF4-FFF2-40B4-BE49-F238E27FC236}">
                <a16:creationId xmlns:a16="http://schemas.microsoft.com/office/drawing/2014/main" id="{17B823B1-5B9F-1942-91B0-E49CA4D3BB8A}"/>
              </a:ext>
            </a:extLst>
          </p:cNvPr>
          <p:cNvSpPr/>
          <p:nvPr/>
        </p:nvSpPr>
        <p:spPr>
          <a:xfrm>
            <a:off x="2308815" y="365649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6" name="図 85">
            <a:extLst>
              <a:ext uri="{FF2B5EF4-FFF2-40B4-BE49-F238E27FC236}">
                <a16:creationId xmlns:a16="http://schemas.microsoft.com/office/drawing/2014/main" id="{D267328D-DBF0-CB4C-B540-87B29D7BF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569" y="4614994"/>
            <a:ext cx="1146371" cy="1841748"/>
          </a:xfrm>
          <a:prstGeom prst="rect">
            <a:avLst/>
          </a:prstGeom>
        </p:spPr>
      </p:pic>
      <p:sp>
        <p:nvSpPr>
          <p:cNvPr id="87" name="正方形/長方形 86">
            <a:extLst>
              <a:ext uri="{FF2B5EF4-FFF2-40B4-BE49-F238E27FC236}">
                <a16:creationId xmlns:a16="http://schemas.microsoft.com/office/drawing/2014/main" id="{6644DD21-96D2-F345-B0AD-50758DCE0548}"/>
              </a:ext>
            </a:extLst>
          </p:cNvPr>
          <p:cNvSpPr/>
          <p:nvPr/>
        </p:nvSpPr>
        <p:spPr>
          <a:xfrm>
            <a:off x="4580896" y="3658301"/>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88" name="図 87">
            <a:extLst>
              <a:ext uri="{FF2B5EF4-FFF2-40B4-BE49-F238E27FC236}">
                <a16:creationId xmlns:a16="http://schemas.microsoft.com/office/drawing/2014/main" id="{C20BAD17-C4C1-0043-B1B8-E782133EA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50" y="4616805"/>
            <a:ext cx="1146371" cy="1841748"/>
          </a:xfrm>
          <a:prstGeom prst="rect">
            <a:avLst/>
          </a:prstGeom>
        </p:spPr>
      </p:pic>
      <p:sp>
        <p:nvSpPr>
          <p:cNvPr id="91" name="正方形/長方形 90">
            <a:extLst>
              <a:ext uri="{FF2B5EF4-FFF2-40B4-BE49-F238E27FC236}">
                <a16:creationId xmlns:a16="http://schemas.microsoft.com/office/drawing/2014/main" id="{A098AC44-73D0-6A47-BEC8-50E729E549FC}"/>
              </a:ext>
            </a:extLst>
          </p:cNvPr>
          <p:cNvSpPr/>
          <p:nvPr/>
        </p:nvSpPr>
        <p:spPr>
          <a:xfrm>
            <a:off x="6833812" y="3658230"/>
            <a:ext cx="2268000" cy="3168000"/>
          </a:xfrm>
          <a:prstGeom prst="rect">
            <a:avLst/>
          </a:prstGeom>
          <a:gradFill>
            <a:gsLst>
              <a:gs pos="0">
                <a:schemeClr val="bg1"/>
              </a:gs>
              <a:gs pos="51000">
                <a:srgbClr val="F7E0D7"/>
              </a:gs>
              <a:gs pos="100000">
                <a:srgbClr val="F8938F"/>
              </a:gs>
            </a:gsLst>
            <a:path path="circle">
              <a:fillToRect l="50000" t="50000" r="50000" b="50000"/>
            </a:path>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dirty="0">
                <a:solidFill>
                  <a:srgbClr val="FF0000"/>
                </a:solidFill>
                <a:latin typeface="MS PGothic" charset="-128"/>
                <a:ea typeface="MS PGothic" charset="-128"/>
                <a:cs typeface="MS PGothic" charset="-128"/>
              </a:rPr>
              <a:t>攻撃カード</a:t>
            </a:r>
            <a:endParaRPr lang="en-US" altLang="ja-JP" sz="2400" b="1" dirty="0">
              <a:solidFill>
                <a:srgbClr val="FF0000"/>
              </a:solidFill>
              <a:latin typeface="MS PGothic" charset="-128"/>
              <a:ea typeface="MS PGothic" charset="-128"/>
              <a:cs typeface="MS PGothic" charset="-128"/>
            </a:endParaRPr>
          </a:p>
          <a:p>
            <a:pPr algn="ctr"/>
            <a:r>
              <a:rPr lang="ja-JP" altLang="en-US" sz="2400" b="1" dirty="0">
                <a:solidFill>
                  <a:srgbClr val="FF0000"/>
                </a:solidFill>
                <a:latin typeface="MS PGothic" charset="-128"/>
                <a:ea typeface="MS PGothic" charset="-128"/>
                <a:cs typeface="MS PGothic" charset="-128"/>
              </a:rPr>
              <a:t>（</a:t>
            </a:r>
            <a:r>
              <a:rPr lang="en-US" altLang="ja-JP" sz="2400" b="1" dirty="0">
                <a:solidFill>
                  <a:srgbClr val="FF0000"/>
                </a:solidFill>
                <a:latin typeface="MS PGothic" charset="-128"/>
                <a:ea typeface="MS PGothic" charset="-128"/>
                <a:cs typeface="MS PGothic" charset="-128"/>
              </a:rPr>
              <a:t>Type A</a:t>
            </a:r>
            <a:r>
              <a:rPr lang="ja-JP" altLang="en-US" sz="2400" b="1" dirty="0">
                <a:solidFill>
                  <a:srgbClr val="FF0000"/>
                </a:solidFill>
                <a:latin typeface="MS PGothic" charset="-128"/>
                <a:ea typeface="MS PGothic" charset="-128"/>
                <a:cs typeface="MS PGothic" charset="-128"/>
              </a:rPr>
              <a:t>）</a:t>
            </a:r>
            <a:endParaRPr lang="en-US" altLang="ja-JP" sz="2400" b="1" dirty="0">
              <a:solidFill>
                <a:srgbClr val="FF0000"/>
              </a:solidFill>
              <a:latin typeface="MS PGothic" charset="-128"/>
              <a:ea typeface="MS PGothic" charset="-128"/>
              <a:cs typeface="MS PGothic" charset="-128"/>
            </a:endParaRPr>
          </a:p>
        </p:txBody>
      </p:sp>
      <p:pic>
        <p:nvPicPr>
          <p:cNvPr id="92" name="図 91">
            <a:extLst>
              <a:ext uri="{FF2B5EF4-FFF2-40B4-BE49-F238E27FC236}">
                <a16:creationId xmlns:a16="http://schemas.microsoft.com/office/drawing/2014/main" id="{07B332D5-D5E7-204D-A8BD-677E0BD4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566" y="4616734"/>
            <a:ext cx="1146371" cy="1841748"/>
          </a:xfrm>
          <a:prstGeom prst="rect">
            <a:avLst/>
          </a:prstGeom>
        </p:spPr>
      </p:pic>
    </p:spTree>
    <p:extLst>
      <p:ext uri="{BB962C8B-B14F-4D97-AF65-F5344CB8AC3E}">
        <p14:creationId xmlns:p14="http://schemas.microsoft.com/office/powerpoint/2010/main" val="50014286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72848</TotalTime>
  <Words>612</Words>
  <Application>Microsoft Macintosh PowerPoint</Application>
  <PresentationFormat>画面に合わせる (4:3)</PresentationFormat>
  <Paragraphs>106</Paragraphs>
  <Slides>6</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401</cp:revision>
  <cp:lastPrinted>2017-09-10T13:56:28Z</cp:lastPrinted>
  <dcterms:created xsi:type="dcterms:W3CDTF">2017-04-24T01:48:29Z</dcterms:created>
  <dcterms:modified xsi:type="dcterms:W3CDTF">2019-01-27T04:50:43Z</dcterms:modified>
</cp:coreProperties>
</file>