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16"/>
  </p:notesMasterIdLst>
  <p:handoutMasterIdLst>
    <p:handoutMasterId r:id="rId17"/>
  </p:handoutMasterIdLst>
  <p:sldIdLst>
    <p:sldId id="451" r:id="rId2"/>
    <p:sldId id="456" r:id="rId3"/>
    <p:sldId id="494" r:id="rId4"/>
    <p:sldId id="492" r:id="rId5"/>
    <p:sldId id="495" r:id="rId6"/>
    <p:sldId id="493" r:id="rId7"/>
    <p:sldId id="499" r:id="rId8"/>
    <p:sldId id="496" r:id="rId9"/>
    <p:sldId id="500" r:id="rId10"/>
    <p:sldId id="498" r:id="rId11"/>
    <p:sldId id="501" r:id="rId12"/>
    <p:sldId id="497" r:id="rId13"/>
    <p:sldId id="502" r:id="rId14"/>
    <p:sldId id="503"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F0"/>
    <a:srgbClr val="FF04C1"/>
    <a:srgbClr val="FFC1F3"/>
    <a:srgbClr val="F7D5F7"/>
    <a:srgbClr val="FFA4FF"/>
    <a:srgbClr val="7EDBF0"/>
    <a:srgbClr val="ADEEF0"/>
    <a:srgbClr val="F8938F"/>
    <a:srgbClr val="F8DBCE"/>
    <a:srgbClr val="F7E0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61"/>
    <p:restoredTop sz="83179"/>
  </p:normalViewPr>
  <p:slideViewPr>
    <p:cSldViewPr snapToGrid="0" snapToObjects="1">
      <p:cViewPr varScale="1">
        <p:scale>
          <a:sx n="92" d="100"/>
          <a:sy n="92"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D61E7A-B278-EA43-AA0B-EB1B28620DC3}" type="datetimeFigureOut">
              <a:rPr kumimoji="1" lang="ja-JP" altLang="en-US" smtClean="0"/>
              <a:t>2019/1/27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1CAB6-A8D3-644B-8A6A-C75C3BDEC015}" type="slidenum">
              <a:rPr kumimoji="1" lang="ja-JP" altLang="en-US" smtClean="0"/>
              <a:t>‹#›</a:t>
            </a:fld>
            <a:endParaRPr kumimoji="1" lang="ja-JP" altLang="en-US"/>
          </a:p>
        </p:txBody>
      </p:sp>
    </p:spTree>
    <p:extLst>
      <p:ext uri="{BB962C8B-B14F-4D97-AF65-F5344CB8AC3E}">
        <p14:creationId xmlns:p14="http://schemas.microsoft.com/office/powerpoint/2010/main" val="168059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8082-82E7-F746-A8A4-E914AEEEDAC6}" type="datetimeFigureOut">
              <a:rPr kumimoji="1" lang="ja-JP" altLang="en-US" smtClean="0"/>
              <a:t>2019/1/27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9AAC-A361-DC4F-99DD-F2A7F824C35D}" type="slidenum">
              <a:rPr kumimoji="1" lang="ja-JP" altLang="en-US" smtClean="0"/>
              <a:t>‹#›</a:t>
            </a:fld>
            <a:endParaRPr kumimoji="1" lang="ja-JP" altLang="en-US"/>
          </a:p>
        </p:txBody>
      </p:sp>
    </p:spTree>
    <p:extLst>
      <p:ext uri="{BB962C8B-B14F-4D97-AF65-F5344CB8AC3E}">
        <p14:creationId xmlns:p14="http://schemas.microsoft.com/office/powerpoint/2010/main" val="73342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a:t>
            </a:fld>
            <a:endParaRPr kumimoji="1" lang="ja-JP" altLang="en-US"/>
          </a:p>
        </p:txBody>
      </p:sp>
    </p:spTree>
    <p:extLst>
      <p:ext uri="{BB962C8B-B14F-4D97-AF65-F5344CB8AC3E}">
        <p14:creationId xmlns:p14="http://schemas.microsoft.com/office/powerpoint/2010/main" val="413383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10</a:t>
            </a:fld>
            <a:endParaRPr kumimoji="1" lang="ja-JP" altLang="en-US"/>
          </a:p>
        </p:txBody>
      </p:sp>
    </p:spTree>
    <p:extLst>
      <p:ext uri="{BB962C8B-B14F-4D97-AF65-F5344CB8AC3E}">
        <p14:creationId xmlns:p14="http://schemas.microsoft.com/office/powerpoint/2010/main" val="1299401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11</a:t>
            </a:fld>
            <a:endParaRPr kumimoji="1" lang="ja-JP" altLang="en-US"/>
          </a:p>
        </p:txBody>
      </p:sp>
    </p:spTree>
    <p:extLst>
      <p:ext uri="{BB962C8B-B14F-4D97-AF65-F5344CB8AC3E}">
        <p14:creationId xmlns:p14="http://schemas.microsoft.com/office/powerpoint/2010/main" val="1259870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12</a:t>
            </a:fld>
            <a:endParaRPr kumimoji="1" lang="ja-JP" altLang="en-US"/>
          </a:p>
        </p:txBody>
      </p:sp>
    </p:spTree>
    <p:extLst>
      <p:ext uri="{BB962C8B-B14F-4D97-AF65-F5344CB8AC3E}">
        <p14:creationId xmlns:p14="http://schemas.microsoft.com/office/powerpoint/2010/main" val="181268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13</a:t>
            </a:fld>
            <a:endParaRPr kumimoji="1" lang="ja-JP" altLang="en-US"/>
          </a:p>
        </p:txBody>
      </p:sp>
    </p:spTree>
    <p:extLst>
      <p:ext uri="{BB962C8B-B14F-4D97-AF65-F5344CB8AC3E}">
        <p14:creationId xmlns:p14="http://schemas.microsoft.com/office/powerpoint/2010/main" val="301501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14</a:t>
            </a:fld>
            <a:endParaRPr kumimoji="1" lang="ja-JP" altLang="en-US"/>
          </a:p>
        </p:txBody>
      </p:sp>
    </p:spTree>
    <p:extLst>
      <p:ext uri="{BB962C8B-B14F-4D97-AF65-F5344CB8AC3E}">
        <p14:creationId xmlns:p14="http://schemas.microsoft.com/office/powerpoint/2010/main" val="128117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a:t>
            </a:fld>
            <a:endParaRPr kumimoji="1" lang="ja-JP" altLang="en-US"/>
          </a:p>
        </p:txBody>
      </p:sp>
    </p:spTree>
    <p:extLst>
      <p:ext uri="{BB962C8B-B14F-4D97-AF65-F5344CB8AC3E}">
        <p14:creationId xmlns:p14="http://schemas.microsoft.com/office/powerpoint/2010/main" val="91445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a:t>
            </a:fld>
            <a:endParaRPr kumimoji="1" lang="ja-JP" altLang="en-US"/>
          </a:p>
        </p:txBody>
      </p:sp>
    </p:spTree>
    <p:extLst>
      <p:ext uri="{BB962C8B-B14F-4D97-AF65-F5344CB8AC3E}">
        <p14:creationId xmlns:p14="http://schemas.microsoft.com/office/powerpoint/2010/main" val="870685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a:t>
            </a:fld>
            <a:endParaRPr kumimoji="1" lang="ja-JP" altLang="en-US"/>
          </a:p>
        </p:txBody>
      </p:sp>
    </p:spTree>
    <p:extLst>
      <p:ext uri="{BB962C8B-B14F-4D97-AF65-F5344CB8AC3E}">
        <p14:creationId xmlns:p14="http://schemas.microsoft.com/office/powerpoint/2010/main" val="3062638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5</a:t>
            </a:fld>
            <a:endParaRPr kumimoji="1" lang="ja-JP" altLang="en-US"/>
          </a:p>
        </p:txBody>
      </p:sp>
    </p:spTree>
    <p:extLst>
      <p:ext uri="{BB962C8B-B14F-4D97-AF65-F5344CB8AC3E}">
        <p14:creationId xmlns:p14="http://schemas.microsoft.com/office/powerpoint/2010/main" val="547509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6</a:t>
            </a:fld>
            <a:endParaRPr kumimoji="1" lang="ja-JP" altLang="en-US"/>
          </a:p>
        </p:txBody>
      </p:sp>
    </p:spTree>
    <p:extLst>
      <p:ext uri="{BB962C8B-B14F-4D97-AF65-F5344CB8AC3E}">
        <p14:creationId xmlns:p14="http://schemas.microsoft.com/office/powerpoint/2010/main" val="279404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7</a:t>
            </a:fld>
            <a:endParaRPr kumimoji="1" lang="ja-JP" altLang="en-US"/>
          </a:p>
        </p:txBody>
      </p:sp>
    </p:spTree>
    <p:extLst>
      <p:ext uri="{BB962C8B-B14F-4D97-AF65-F5344CB8AC3E}">
        <p14:creationId xmlns:p14="http://schemas.microsoft.com/office/powerpoint/2010/main" val="2344359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8</a:t>
            </a:fld>
            <a:endParaRPr kumimoji="1" lang="ja-JP" altLang="en-US"/>
          </a:p>
        </p:txBody>
      </p:sp>
    </p:spTree>
    <p:extLst>
      <p:ext uri="{BB962C8B-B14F-4D97-AF65-F5344CB8AC3E}">
        <p14:creationId xmlns:p14="http://schemas.microsoft.com/office/powerpoint/2010/main" val="360902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9</a:t>
            </a:fld>
            <a:endParaRPr kumimoji="1" lang="ja-JP" altLang="en-US"/>
          </a:p>
        </p:txBody>
      </p:sp>
    </p:spTree>
    <p:extLst>
      <p:ext uri="{BB962C8B-B14F-4D97-AF65-F5344CB8AC3E}">
        <p14:creationId xmlns:p14="http://schemas.microsoft.com/office/powerpoint/2010/main" val="297535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CCC4-EEBA-4049-A1BF-07CC37D615DA}" type="slidenum">
              <a:rPr kumimoji="1" lang="ja-JP" altLang="en-US" smtClean="0"/>
              <a:t>‹#›</a:t>
            </a:fld>
            <a:endParaRPr kumimoji="1" lang="ja-JP" altLang="en-US"/>
          </a:p>
        </p:txBody>
      </p:sp>
    </p:spTree>
    <p:extLst>
      <p:ext uri="{BB962C8B-B14F-4D97-AF65-F5344CB8AC3E}">
        <p14:creationId xmlns:p14="http://schemas.microsoft.com/office/powerpoint/2010/main" val="21311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攻撃カード（表）</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E7DFAF0D-FA79-F847-94EF-3E3D63833CDF}"/>
              </a:ext>
            </a:extLst>
          </p:cNvPr>
          <p:cNvSpPr/>
          <p:nvPr/>
        </p:nvSpPr>
        <p:spPr>
          <a:xfrm>
            <a:off x="25465" y="482917"/>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0A477120-8F09-5143-A6B3-C095AD7ECE44}"/>
              </a:ext>
            </a:extLst>
          </p:cNvPr>
          <p:cNvSpPr/>
          <p:nvPr/>
        </p:nvSpPr>
        <p:spPr>
          <a:xfrm>
            <a:off x="164324" y="645260"/>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496493A0-A64A-E14E-8990-DAEB1B732EA9}"/>
              </a:ext>
            </a:extLst>
          </p:cNvPr>
          <p:cNvSpPr/>
          <p:nvPr/>
        </p:nvSpPr>
        <p:spPr>
          <a:xfrm>
            <a:off x="164324" y="1089990"/>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08F274EF-F93D-CC46-90C5-781182889761}"/>
              </a:ext>
            </a:extLst>
          </p:cNvPr>
          <p:cNvSpPr/>
          <p:nvPr/>
        </p:nvSpPr>
        <p:spPr>
          <a:xfrm>
            <a:off x="164324" y="1759981"/>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テキスト ボックス 34">
            <a:extLst>
              <a:ext uri="{FF2B5EF4-FFF2-40B4-BE49-F238E27FC236}">
                <a16:creationId xmlns:a16="http://schemas.microsoft.com/office/drawing/2014/main" id="{5DA31E87-B834-BC4F-BB54-A719D3EB9913}"/>
              </a:ext>
            </a:extLst>
          </p:cNvPr>
          <p:cNvSpPr txBox="1"/>
          <p:nvPr/>
        </p:nvSpPr>
        <p:spPr>
          <a:xfrm>
            <a:off x="178364" y="663586"/>
            <a:ext cx="1092203" cy="307777"/>
          </a:xfrm>
          <a:prstGeom prst="rect">
            <a:avLst/>
          </a:prstGeom>
          <a:noFill/>
        </p:spPr>
        <p:txBody>
          <a:bodyPr wrap="square" rtlCol="0">
            <a:spAutoFit/>
          </a:bodyPr>
          <a:lstStyle/>
          <a:p>
            <a:r>
              <a:rPr lang="en-US" altLang="ja-JP" sz="1400" b="1" dirty="0">
                <a:solidFill>
                  <a:schemeClr val="accent2">
                    <a:lumMod val="75000"/>
                  </a:schemeClr>
                </a:solidFill>
                <a:latin typeface="MS PGothic" charset="-128"/>
                <a:ea typeface="MS PGothic" charset="-128"/>
                <a:cs typeface="MS PGothic" charset="-128"/>
              </a:rPr>
              <a:t>1</a:t>
            </a:r>
            <a:r>
              <a:rPr lang="ja-JP" altLang="en-US" sz="1400" b="1">
                <a:solidFill>
                  <a:schemeClr val="accent2">
                    <a:lumMod val="75000"/>
                  </a:schemeClr>
                </a:solidFill>
                <a:latin typeface="MS PGothic" charset="-128"/>
                <a:ea typeface="MS PGothic" charset="-128"/>
                <a:cs typeface="MS PGothic" charset="-128"/>
              </a:rPr>
              <a:t>．</a:t>
            </a:r>
            <a:r>
              <a:rPr lang="en-US" altLang="ja-JP" sz="1400" b="1" dirty="0">
                <a:solidFill>
                  <a:schemeClr val="accent2">
                    <a:lumMod val="75000"/>
                  </a:schemeClr>
                </a:solidFill>
                <a:latin typeface="MS PGothic" charset="-128"/>
                <a:ea typeface="MS PGothic" charset="-128"/>
                <a:cs typeface="MS PGothic" charset="-128"/>
              </a:rPr>
              <a:t>1</a:t>
            </a:r>
            <a:r>
              <a:rPr lang="ja-JP" altLang="en-US" sz="1400" b="1">
                <a:solidFill>
                  <a:schemeClr val="accent2">
                    <a:lumMod val="75000"/>
                  </a:schemeClr>
                </a:solidFill>
                <a:latin typeface="MS PGothic" charset="-128"/>
                <a:ea typeface="MS PGothic" charset="-128"/>
                <a:cs typeface="MS PGothic" charset="-128"/>
              </a:rPr>
              <a:t>　（</a:t>
            </a:r>
            <a:r>
              <a:rPr lang="en-US" altLang="ja-JP" sz="1400" b="1" dirty="0">
                <a:solidFill>
                  <a:schemeClr val="accent2">
                    <a:lumMod val="75000"/>
                  </a:schemeClr>
                </a:solidFill>
                <a:latin typeface="MS PGothic" charset="-128"/>
                <a:ea typeface="MS PGothic" charset="-128"/>
                <a:cs typeface="MS PGothic" charset="-128"/>
              </a:rPr>
              <a:t>-1</a:t>
            </a:r>
            <a:r>
              <a:rPr lang="ja-JP" altLang="en-US" sz="1400" b="1">
                <a:solidFill>
                  <a:schemeClr val="accent2">
                    <a:lumMod val="75000"/>
                  </a:schemeClr>
                </a:solidFill>
                <a:latin typeface="MS PGothic" charset="-128"/>
                <a:ea typeface="MS PGothic" charset="-128"/>
                <a:cs typeface="MS PGothic" charset="-128"/>
              </a:rPr>
              <a:t>）</a:t>
            </a:r>
            <a:endParaRPr lang="en-US" altLang="ja-JP" sz="1400" b="1" dirty="0">
              <a:solidFill>
                <a:schemeClr val="accent2">
                  <a:lumMod val="75000"/>
                </a:schemeClr>
              </a:solidFill>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FE66AC31-E235-DC4A-A513-62174D0D54B1}"/>
              </a:ext>
            </a:extLst>
          </p:cNvPr>
          <p:cNvSpPr txBox="1"/>
          <p:nvPr/>
        </p:nvSpPr>
        <p:spPr>
          <a:xfrm>
            <a:off x="171385" y="1216171"/>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初期偵察：発掘</a:t>
            </a:r>
            <a:endParaRPr lang="ja-JP" altLang="en-US" sz="1100" b="1" dirty="0">
              <a:solidFill>
                <a:srgbClr val="7030A0"/>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716F65D0-11AB-B84A-AA13-DC7E1DC0E5C2}"/>
              </a:ext>
            </a:extLst>
          </p:cNvPr>
          <p:cNvSpPr txBox="1"/>
          <p:nvPr/>
        </p:nvSpPr>
        <p:spPr>
          <a:xfrm>
            <a:off x="199305" y="1873496"/>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システム情報の解明のため，標的から返答される未処理の例外やエラーメッセージを調査</a:t>
            </a:r>
            <a:endParaRPr lang="ja-JP" altLang="en-US" sz="1400" b="1" dirty="0">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AEFA73A2-59FA-184A-A8FB-FFF36E5A3A68}"/>
              </a:ext>
            </a:extLst>
          </p:cNvPr>
          <p:cNvSpPr/>
          <p:nvPr/>
        </p:nvSpPr>
        <p:spPr>
          <a:xfrm>
            <a:off x="2298018" y="482630"/>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9" name="角丸四角形 38">
            <a:extLst>
              <a:ext uri="{FF2B5EF4-FFF2-40B4-BE49-F238E27FC236}">
                <a16:creationId xmlns:a16="http://schemas.microsoft.com/office/drawing/2014/main" id="{5A1895B4-3EE0-3A4D-865E-3248E720D401}"/>
              </a:ext>
            </a:extLst>
          </p:cNvPr>
          <p:cNvSpPr/>
          <p:nvPr/>
        </p:nvSpPr>
        <p:spPr>
          <a:xfrm>
            <a:off x="2436877" y="64497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1" name="角丸四角形 50">
            <a:extLst>
              <a:ext uri="{FF2B5EF4-FFF2-40B4-BE49-F238E27FC236}">
                <a16:creationId xmlns:a16="http://schemas.microsoft.com/office/drawing/2014/main" id="{8C42B9D3-5B2B-0344-838E-8B30CC6F43D0}"/>
              </a:ext>
            </a:extLst>
          </p:cNvPr>
          <p:cNvSpPr/>
          <p:nvPr/>
        </p:nvSpPr>
        <p:spPr>
          <a:xfrm>
            <a:off x="2436877" y="108970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2" name="角丸四角形 51">
            <a:extLst>
              <a:ext uri="{FF2B5EF4-FFF2-40B4-BE49-F238E27FC236}">
                <a16:creationId xmlns:a16="http://schemas.microsoft.com/office/drawing/2014/main" id="{0C1BC5E5-BD4E-D84A-9D45-28179DF29771}"/>
              </a:ext>
            </a:extLst>
          </p:cNvPr>
          <p:cNvSpPr/>
          <p:nvPr/>
        </p:nvSpPr>
        <p:spPr>
          <a:xfrm>
            <a:off x="2436877" y="175969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DFEB18A2-43D5-3643-B9A9-089645F896C8}"/>
              </a:ext>
            </a:extLst>
          </p:cNvPr>
          <p:cNvSpPr txBox="1"/>
          <p:nvPr/>
        </p:nvSpPr>
        <p:spPr>
          <a:xfrm>
            <a:off x="2450917" y="663299"/>
            <a:ext cx="1092203" cy="307777"/>
          </a:xfrm>
          <a:prstGeom prst="rect">
            <a:avLst/>
          </a:prstGeom>
          <a:noFill/>
        </p:spPr>
        <p:txBody>
          <a:bodyPr wrap="square" rtlCol="0">
            <a:spAutoFit/>
          </a:bodyPr>
          <a:lstStyle/>
          <a:p>
            <a:r>
              <a:rPr lang="en-US" altLang="ja-JP" sz="1400" b="1" dirty="0">
                <a:solidFill>
                  <a:schemeClr val="accent2">
                    <a:lumMod val="75000"/>
                  </a:schemeClr>
                </a:solidFill>
                <a:latin typeface="MS PGothic" charset="-128"/>
                <a:ea typeface="MS PGothic" charset="-128"/>
                <a:cs typeface="MS PGothic" charset="-128"/>
              </a:rPr>
              <a:t>1</a:t>
            </a:r>
            <a:r>
              <a:rPr lang="ja-JP" altLang="en-US" sz="1400" b="1">
                <a:solidFill>
                  <a:schemeClr val="accent2">
                    <a:lumMod val="75000"/>
                  </a:schemeClr>
                </a:solidFill>
                <a:latin typeface="MS PGothic" charset="-128"/>
                <a:ea typeface="MS PGothic" charset="-128"/>
                <a:cs typeface="MS PGothic" charset="-128"/>
              </a:rPr>
              <a:t>．</a:t>
            </a:r>
            <a:r>
              <a:rPr lang="en-US" altLang="ja-JP" sz="1400" b="1" dirty="0">
                <a:solidFill>
                  <a:schemeClr val="accent2">
                    <a:lumMod val="75000"/>
                  </a:schemeClr>
                </a:solidFill>
                <a:latin typeface="MS PGothic" charset="-128"/>
                <a:ea typeface="MS PGothic" charset="-128"/>
                <a:cs typeface="MS PGothic" charset="-128"/>
              </a:rPr>
              <a:t>2</a:t>
            </a:r>
            <a:r>
              <a:rPr lang="ja-JP" altLang="en-US" sz="1400" b="1">
                <a:solidFill>
                  <a:schemeClr val="accent2">
                    <a:lumMod val="75000"/>
                  </a:schemeClr>
                </a:solidFill>
                <a:latin typeface="MS PGothic" charset="-128"/>
                <a:ea typeface="MS PGothic" charset="-128"/>
                <a:cs typeface="MS PGothic" charset="-128"/>
              </a:rPr>
              <a:t>　（</a:t>
            </a:r>
            <a:r>
              <a:rPr lang="en-US" altLang="ja-JP" sz="1400" b="1" dirty="0">
                <a:solidFill>
                  <a:schemeClr val="accent2">
                    <a:lumMod val="75000"/>
                  </a:schemeClr>
                </a:solidFill>
                <a:latin typeface="MS PGothic" charset="-128"/>
                <a:ea typeface="MS PGothic" charset="-128"/>
                <a:cs typeface="MS PGothic" charset="-128"/>
              </a:rPr>
              <a:t>-1</a:t>
            </a:r>
            <a:r>
              <a:rPr lang="ja-JP" altLang="en-US" sz="1400" b="1">
                <a:solidFill>
                  <a:schemeClr val="accent2">
                    <a:lumMod val="75000"/>
                  </a:schemeClr>
                </a:solidFill>
                <a:latin typeface="MS PGothic" charset="-128"/>
                <a:ea typeface="MS PGothic" charset="-128"/>
                <a:cs typeface="MS PGothic" charset="-128"/>
              </a:rPr>
              <a:t>）</a:t>
            </a:r>
            <a:endParaRPr lang="en-US" altLang="ja-JP" sz="1400" b="1" dirty="0">
              <a:solidFill>
                <a:schemeClr val="accent2">
                  <a:lumMod val="75000"/>
                </a:schemeClr>
              </a:solidFill>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10D17F30-3EC5-4F41-9270-F06232091C95}"/>
              </a:ext>
            </a:extLst>
          </p:cNvPr>
          <p:cNvSpPr txBox="1"/>
          <p:nvPr/>
        </p:nvSpPr>
        <p:spPr>
          <a:xfrm>
            <a:off x="2443938" y="121588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初期偵察：傍受</a:t>
            </a:r>
            <a:endParaRPr lang="ja-JP" altLang="en-US" sz="1100" b="1" dirty="0">
              <a:solidFill>
                <a:srgbClr val="7030A0"/>
              </a:solidFill>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B1A0D006-7822-5B42-9EC2-9AC63089F337}"/>
              </a:ext>
            </a:extLst>
          </p:cNvPr>
          <p:cNvSpPr txBox="1"/>
          <p:nvPr/>
        </p:nvSpPr>
        <p:spPr>
          <a:xfrm>
            <a:off x="2471858" y="1873209"/>
            <a:ext cx="1880960"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システムにアクセス可能な媒体を介してデータを傍受</a:t>
            </a:r>
            <a:endParaRPr lang="ja-JP" altLang="en-US" sz="1400" b="1" dirty="0">
              <a:latin typeface="MS PGothic" charset="-128"/>
              <a:ea typeface="MS PGothic" charset="-128"/>
              <a:cs typeface="MS PGothic" charset="-128"/>
            </a:endParaRPr>
          </a:p>
        </p:txBody>
      </p:sp>
      <p:sp>
        <p:nvSpPr>
          <p:cNvPr id="56" name="正方形/長方形 55">
            <a:extLst>
              <a:ext uri="{FF2B5EF4-FFF2-40B4-BE49-F238E27FC236}">
                <a16:creationId xmlns:a16="http://schemas.microsoft.com/office/drawing/2014/main" id="{FEFE1404-3B78-2F41-B7FC-096DA5841FEF}"/>
              </a:ext>
            </a:extLst>
          </p:cNvPr>
          <p:cNvSpPr/>
          <p:nvPr/>
        </p:nvSpPr>
        <p:spPr>
          <a:xfrm>
            <a:off x="4549548" y="481296"/>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57" name="角丸四角形 56">
            <a:extLst>
              <a:ext uri="{FF2B5EF4-FFF2-40B4-BE49-F238E27FC236}">
                <a16:creationId xmlns:a16="http://schemas.microsoft.com/office/drawing/2014/main" id="{0C0D5C06-AE87-024D-B519-49061882248C}"/>
              </a:ext>
            </a:extLst>
          </p:cNvPr>
          <p:cNvSpPr/>
          <p:nvPr/>
        </p:nvSpPr>
        <p:spPr>
          <a:xfrm>
            <a:off x="4688407"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8" name="角丸四角形 57">
            <a:extLst>
              <a:ext uri="{FF2B5EF4-FFF2-40B4-BE49-F238E27FC236}">
                <a16:creationId xmlns:a16="http://schemas.microsoft.com/office/drawing/2014/main" id="{AF5925C5-BE2D-C64C-9D47-88A9F24E3110}"/>
              </a:ext>
            </a:extLst>
          </p:cNvPr>
          <p:cNvSpPr/>
          <p:nvPr/>
        </p:nvSpPr>
        <p:spPr>
          <a:xfrm>
            <a:off x="4688407"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D9B1C2BF-1581-4948-B9C1-C89059B10139}"/>
              </a:ext>
            </a:extLst>
          </p:cNvPr>
          <p:cNvSpPr/>
          <p:nvPr/>
        </p:nvSpPr>
        <p:spPr>
          <a:xfrm>
            <a:off x="4688407"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0A477DD7-47B7-3948-9AC0-C1E1B8786DB7}"/>
              </a:ext>
            </a:extLst>
          </p:cNvPr>
          <p:cNvSpPr txBox="1"/>
          <p:nvPr/>
        </p:nvSpPr>
        <p:spPr>
          <a:xfrm>
            <a:off x="4702447" y="654985"/>
            <a:ext cx="1092203" cy="307777"/>
          </a:xfrm>
          <a:prstGeom prst="rect">
            <a:avLst/>
          </a:prstGeom>
          <a:noFill/>
        </p:spPr>
        <p:txBody>
          <a:bodyPr wrap="square" rtlCol="0">
            <a:spAutoFit/>
          </a:bodyPr>
          <a:lstStyle/>
          <a:p>
            <a:r>
              <a:rPr lang="en-US" altLang="ja-JP" sz="1400" b="1" dirty="0">
                <a:solidFill>
                  <a:srgbClr val="C55A11"/>
                </a:solidFill>
                <a:latin typeface="MS PGothic" charset="-128"/>
                <a:ea typeface="MS PGothic" charset="-128"/>
                <a:cs typeface="MS PGothic" charset="-128"/>
              </a:rPr>
              <a:t>1</a:t>
            </a:r>
            <a:r>
              <a:rPr lang="ja-JP" altLang="en-US" sz="1400" b="1">
                <a:solidFill>
                  <a:srgbClr val="C55A11"/>
                </a:solidFill>
                <a:latin typeface="MS PGothic" charset="-128"/>
                <a:ea typeface="MS PGothic" charset="-128"/>
                <a:cs typeface="MS PGothic" charset="-128"/>
              </a:rPr>
              <a:t>．</a:t>
            </a:r>
            <a:r>
              <a:rPr lang="en-US" altLang="ja-JP" sz="1400" b="1" dirty="0">
                <a:solidFill>
                  <a:srgbClr val="C55A11"/>
                </a:solidFill>
                <a:latin typeface="MS PGothic" charset="-128"/>
                <a:ea typeface="MS PGothic" charset="-128"/>
                <a:cs typeface="MS PGothic" charset="-128"/>
              </a:rPr>
              <a:t>3</a:t>
            </a:r>
            <a:r>
              <a:rPr lang="ja-JP" altLang="en-US" sz="1400" b="1">
                <a:solidFill>
                  <a:srgbClr val="C55A11"/>
                </a:solidFill>
                <a:latin typeface="MS PGothic" charset="-128"/>
                <a:ea typeface="MS PGothic" charset="-128"/>
                <a:cs typeface="MS PGothic" charset="-128"/>
              </a:rPr>
              <a:t>　（</a:t>
            </a:r>
            <a:r>
              <a:rPr lang="en-US" altLang="ja-JP" sz="1400" b="1" dirty="0">
                <a:solidFill>
                  <a:srgbClr val="C55A11"/>
                </a:solidFill>
                <a:latin typeface="MS PGothic" charset="-128"/>
                <a:ea typeface="MS PGothic" charset="-128"/>
                <a:cs typeface="MS PGothic" charset="-128"/>
              </a:rPr>
              <a:t>-1</a:t>
            </a:r>
            <a:r>
              <a:rPr lang="ja-JP" altLang="en-US" sz="1400" b="1">
                <a:solidFill>
                  <a:srgbClr val="C55A11"/>
                </a:solidFill>
                <a:latin typeface="MS PGothic" charset="-128"/>
                <a:ea typeface="MS PGothic" charset="-128"/>
                <a:cs typeface="MS PGothic" charset="-128"/>
              </a:rPr>
              <a:t>）</a:t>
            </a:r>
            <a:endParaRPr lang="en-US" altLang="ja-JP" sz="1400" b="1" dirty="0">
              <a:solidFill>
                <a:srgbClr val="C55A11"/>
              </a:solidFill>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2196D57F-2121-9B41-8068-BE1906B880D6}"/>
              </a:ext>
            </a:extLst>
          </p:cNvPr>
          <p:cNvSpPr txBox="1"/>
          <p:nvPr/>
        </p:nvSpPr>
        <p:spPr>
          <a:xfrm>
            <a:off x="4695468" y="121455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初期偵察：フットプリンティング</a:t>
            </a:r>
            <a:endParaRPr lang="ja-JP" altLang="en-US" sz="1100" b="1" dirty="0">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FCF4C297-B9A4-F642-8720-55F99CE6E490}"/>
              </a:ext>
            </a:extLst>
          </p:cNvPr>
          <p:cNvSpPr txBox="1"/>
          <p:nvPr/>
        </p:nvSpPr>
        <p:spPr>
          <a:xfrm>
            <a:off x="4723388" y="1871875"/>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システムまたはアプリケーションが送信する識別可能な情報を調査</a:t>
            </a:r>
            <a:endParaRPr lang="en-US" altLang="ja-JP" sz="1100" b="1" dirty="0">
              <a:latin typeface="MS PGothic" charset="-128"/>
              <a:ea typeface="MS PGothic" charset="-128"/>
              <a:cs typeface="MS PGothic" charset="-128"/>
            </a:endParaRPr>
          </a:p>
        </p:txBody>
      </p:sp>
      <p:sp>
        <p:nvSpPr>
          <p:cNvPr id="63" name="正方形/長方形 62">
            <a:extLst>
              <a:ext uri="{FF2B5EF4-FFF2-40B4-BE49-F238E27FC236}">
                <a16:creationId xmlns:a16="http://schemas.microsoft.com/office/drawing/2014/main" id="{1A5B0BEC-7EC5-6A4A-9619-F53D5DA4DB76}"/>
              </a:ext>
            </a:extLst>
          </p:cNvPr>
          <p:cNvSpPr/>
          <p:nvPr/>
        </p:nvSpPr>
        <p:spPr>
          <a:xfrm>
            <a:off x="6824609" y="481296"/>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64" name="角丸四角形 63">
            <a:extLst>
              <a:ext uri="{FF2B5EF4-FFF2-40B4-BE49-F238E27FC236}">
                <a16:creationId xmlns:a16="http://schemas.microsoft.com/office/drawing/2014/main" id="{775F719C-7DC3-414A-833A-8EF1DB347FD4}"/>
              </a:ext>
            </a:extLst>
          </p:cNvPr>
          <p:cNvSpPr/>
          <p:nvPr/>
        </p:nvSpPr>
        <p:spPr>
          <a:xfrm>
            <a:off x="6963468"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5" name="角丸四角形 64">
            <a:extLst>
              <a:ext uri="{FF2B5EF4-FFF2-40B4-BE49-F238E27FC236}">
                <a16:creationId xmlns:a16="http://schemas.microsoft.com/office/drawing/2014/main" id="{E49E7FA3-A231-234D-ADC9-0CEA1E984C20}"/>
              </a:ext>
            </a:extLst>
          </p:cNvPr>
          <p:cNvSpPr/>
          <p:nvPr/>
        </p:nvSpPr>
        <p:spPr>
          <a:xfrm>
            <a:off x="6963468"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6" name="角丸四角形 65">
            <a:extLst>
              <a:ext uri="{FF2B5EF4-FFF2-40B4-BE49-F238E27FC236}">
                <a16:creationId xmlns:a16="http://schemas.microsoft.com/office/drawing/2014/main" id="{C112852E-6D8D-6C45-835E-5881734F8325}"/>
              </a:ext>
            </a:extLst>
          </p:cNvPr>
          <p:cNvSpPr/>
          <p:nvPr/>
        </p:nvSpPr>
        <p:spPr>
          <a:xfrm>
            <a:off x="6963468"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7" name="テキスト ボックス 66">
            <a:extLst>
              <a:ext uri="{FF2B5EF4-FFF2-40B4-BE49-F238E27FC236}">
                <a16:creationId xmlns:a16="http://schemas.microsoft.com/office/drawing/2014/main" id="{75C8B66D-1350-4F45-B71F-E8658E31F9E3}"/>
              </a:ext>
            </a:extLst>
          </p:cNvPr>
          <p:cNvSpPr txBox="1"/>
          <p:nvPr/>
        </p:nvSpPr>
        <p:spPr>
          <a:xfrm>
            <a:off x="6977508" y="648005"/>
            <a:ext cx="1092203" cy="307777"/>
          </a:xfrm>
          <a:prstGeom prst="rect">
            <a:avLst/>
          </a:prstGeom>
          <a:noFill/>
        </p:spPr>
        <p:txBody>
          <a:bodyPr wrap="square" rtlCol="0">
            <a:spAutoFit/>
          </a:bodyPr>
          <a:lstStyle/>
          <a:p>
            <a:r>
              <a:rPr lang="en-US" altLang="ja-JP" sz="1400" b="1" dirty="0">
                <a:solidFill>
                  <a:srgbClr val="C55A11"/>
                </a:solidFill>
                <a:latin typeface="MS PGothic" charset="-128"/>
                <a:ea typeface="MS PGothic" charset="-128"/>
                <a:cs typeface="MS PGothic" charset="-128"/>
              </a:rPr>
              <a:t>1</a:t>
            </a:r>
            <a:r>
              <a:rPr lang="ja-JP" altLang="en-US" sz="1400" b="1">
                <a:solidFill>
                  <a:srgbClr val="C55A11"/>
                </a:solidFill>
                <a:latin typeface="MS PGothic" charset="-128"/>
                <a:ea typeface="MS PGothic" charset="-128"/>
                <a:cs typeface="MS PGothic" charset="-128"/>
              </a:rPr>
              <a:t>．</a:t>
            </a:r>
            <a:r>
              <a:rPr lang="en-US" altLang="ja-JP" sz="1400" b="1" dirty="0">
                <a:solidFill>
                  <a:srgbClr val="C55A11"/>
                </a:solidFill>
                <a:latin typeface="MS PGothic" charset="-128"/>
                <a:ea typeface="MS PGothic" charset="-128"/>
                <a:cs typeface="MS PGothic" charset="-128"/>
              </a:rPr>
              <a:t>4</a:t>
            </a:r>
            <a:r>
              <a:rPr lang="ja-JP" altLang="en-US" sz="1400" b="1">
                <a:solidFill>
                  <a:srgbClr val="C55A11"/>
                </a:solidFill>
                <a:latin typeface="MS PGothic" charset="-128"/>
                <a:ea typeface="MS PGothic" charset="-128"/>
                <a:cs typeface="MS PGothic" charset="-128"/>
              </a:rPr>
              <a:t>　（</a:t>
            </a:r>
            <a:r>
              <a:rPr lang="en-US" altLang="ja-JP" sz="1400" b="1" dirty="0">
                <a:solidFill>
                  <a:srgbClr val="C55A11"/>
                </a:solidFill>
                <a:latin typeface="MS PGothic" charset="-128"/>
                <a:ea typeface="MS PGothic" charset="-128"/>
                <a:cs typeface="MS PGothic" charset="-128"/>
              </a:rPr>
              <a:t>-1</a:t>
            </a:r>
            <a:r>
              <a:rPr lang="ja-JP" altLang="en-US" sz="1400" b="1">
                <a:solidFill>
                  <a:srgbClr val="C55A11"/>
                </a:solidFill>
                <a:latin typeface="MS PGothic" charset="-128"/>
                <a:ea typeface="MS PGothic" charset="-128"/>
                <a:cs typeface="MS PGothic" charset="-128"/>
              </a:rPr>
              <a:t>）</a:t>
            </a:r>
            <a:endParaRPr lang="en-US" altLang="ja-JP" sz="1400" b="1" dirty="0">
              <a:solidFill>
                <a:srgbClr val="C55A11"/>
              </a:solidFill>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42C9C60F-982F-594E-9CD8-2A649CE042BC}"/>
              </a:ext>
            </a:extLst>
          </p:cNvPr>
          <p:cNvSpPr txBox="1"/>
          <p:nvPr/>
        </p:nvSpPr>
        <p:spPr>
          <a:xfrm>
            <a:off x="6970529" y="121455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初期偵察：プロトコル分析</a:t>
            </a:r>
            <a:endParaRPr lang="ja-JP" altLang="en-US" sz="1100" b="1" dirty="0">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7ACB52C9-39DC-9941-B4BD-B4A999A3C3CD}"/>
              </a:ext>
            </a:extLst>
          </p:cNvPr>
          <p:cNvSpPr txBox="1"/>
          <p:nvPr/>
        </p:nvSpPr>
        <p:spPr>
          <a:xfrm>
            <a:off x="6998449" y="1871875"/>
            <a:ext cx="1880960"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システムが使用する通信プロトコルの情報を調査・解読</a:t>
            </a:r>
            <a:endParaRPr lang="en-US" altLang="ja-JP" sz="1100" b="1" dirty="0">
              <a:latin typeface="MS PGothic" charset="-128"/>
              <a:ea typeface="MS PGothic" charset="-128"/>
              <a:cs typeface="MS PGothic" charset="-128"/>
            </a:endParaRPr>
          </a:p>
        </p:txBody>
      </p:sp>
      <p:sp>
        <p:nvSpPr>
          <p:cNvPr id="70" name="正方形/長方形 69">
            <a:extLst>
              <a:ext uri="{FF2B5EF4-FFF2-40B4-BE49-F238E27FC236}">
                <a16:creationId xmlns:a16="http://schemas.microsoft.com/office/drawing/2014/main" id="{4C604CAB-95DA-974C-9E73-CB6CDBB07A64}"/>
              </a:ext>
            </a:extLst>
          </p:cNvPr>
          <p:cNvSpPr/>
          <p:nvPr/>
        </p:nvSpPr>
        <p:spPr>
          <a:xfrm>
            <a:off x="25465" y="3654963"/>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71" name="角丸四角形 70">
            <a:extLst>
              <a:ext uri="{FF2B5EF4-FFF2-40B4-BE49-F238E27FC236}">
                <a16:creationId xmlns:a16="http://schemas.microsoft.com/office/drawing/2014/main" id="{66FAE9DB-20DD-D74F-ABDA-BC42B7802437}"/>
              </a:ext>
            </a:extLst>
          </p:cNvPr>
          <p:cNvSpPr/>
          <p:nvPr/>
        </p:nvSpPr>
        <p:spPr>
          <a:xfrm>
            <a:off x="164324" y="381730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2" name="角丸四角形 71">
            <a:extLst>
              <a:ext uri="{FF2B5EF4-FFF2-40B4-BE49-F238E27FC236}">
                <a16:creationId xmlns:a16="http://schemas.microsoft.com/office/drawing/2014/main" id="{D4584069-E9C2-F840-AFE1-B5620C543358}"/>
              </a:ext>
            </a:extLst>
          </p:cNvPr>
          <p:cNvSpPr/>
          <p:nvPr/>
        </p:nvSpPr>
        <p:spPr>
          <a:xfrm>
            <a:off x="164324" y="426203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3" name="角丸四角形 72">
            <a:extLst>
              <a:ext uri="{FF2B5EF4-FFF2-40B4-BE49-F238E27FC236}">
                <a16:creationId xmlns:a16="http://schemas.microsoft.com/office/drawing/2014/main" id="{1AA3A1A9-3C0B-314E-8EFC-BD21FC9851D2}"/>
              </a:ext>
            </a:extLst>
          </p:cNvPr>
          <p:cNvSpPr/>
          <p:nvPr/>
        </p:nvSpPr>
        <p:spPr>
          <a:xfrm>
            <a:off x="164324" y="493202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4" name="テキスト ボックス 73">
            <a:extLst>
              <a:ext uri="{FF2B5EF4-FFF2-40B4-BE49-F238E27FC236}">
                <a16:creationId xmlns:a16="http://schemas.microsoft.com/office/drawing/2014/main" id="{56691F80-8035-3345-A32A-38E3C900AE92}"/>
              </a:ext>
            </a:extLst>
          </p:cNvPr>
          <p:cNvSpPr txBox="1"/>
          <p:nvPr/>
        </p:nvSpPr>
        <p:spPr>
          <a:xfrm>
            <a:off x="178364" y="3821672"/>
            <a:ext cx="1092203" cy="307777"/>
          </a:xfrm>
          <a:prstGeom prst="rect">
            <a:avLst/>
          </a:prstGeom>
          <a:noFill/>
        </p:spPr>
        <p:txBody>
          <a:bodyPr wrap="square" rtlCol="0">
            <a:spAutoFit/>
          </a:bodyPr>
          <a:lstStyle/>
          <a:p>
            <a:r>
              <a:rPr lang="en-US" altLang="ja-JP" sz="1400" b="1" dirty="0">
                <a:solidFill>
                  <a:srgbClr val="C55A11"/>
                </a:solidFill>
                <a:latin typeface="MS PGothic" charset="-128"/>
                <a:ea typeface="MS PGothic" charset="-128"/>
                <a:cs typeface="MS PGothic" charset="-128"/>
              </a:rPr>
              <a:t>1</a:t>
            </a:r>
            <a:r>
              <a:rPr lang="ja-JP" altLang="en-US" sz="1400" b="1">
                <a:solidFill>
                  <a:srgbClr val="C55A11"/>
                </a:solidFill>
                <a:latin typeface="MS PGothic" charset="-128"/>
                <a:ea typeface="MS PGothic" charset="-128"/>
                <a:cs typeface="MS PGothic" charset="-128"/>
              </a:rPr>
              <a:t>．</a:t>
            </a:r>
            <a:r>
              <a:rPr lang="en-US" altLang="ja-JP" sz="1400" b="1" dirty="0">
                <a:solidFill>
                  <a:srgbClr val="C55A11"/>
                </a:solidFill>
                <a:latin typeface="MS PGothic" charset="-128"/>
                <a:ea typeface="MS PGothic" charset="-128"/>
                <a:cs typeface="MS PGothic" charset="-128"/>
              </a:rPr>
              <a:t>5</a:t>
            </a:r>
            <a:r>
              <a:rPr lang="ja-JP" altLang="en-US" sz="1400" b="1">
                <a:solidFill>
                  <a:srgbClr val="C55A11"/>
                </a:solidFill>
                <a:latin typeface="MS PGothic" charset="-128"/>
                <a:ea typeface="MS PGothic" charset="-128"/>
                <a:cs typeface="MS PGothic" charset="-128"/>
              </a:rPr>
              <a:t>　（</a:t>
            </a:r>
            <a:r>
              <a:rPr lang="en-US" altLang="ja-JP" sz="1400" b="1" dirty="0">
                <a:solidFill>
                  <a:srgbClr val="C55A11"/>
                </a:solidFill>
                <a:latin typeface="MS PGothic" charset="-128"/>
                <a:ea typeface="MS PGothic" charset="-128"/>
                <a:cs typeface="MS PGothic" charset="-128"/>
              </a:rPr>
              <a:t>-1</a:t>
            </a:r>
            <a:r>
              <a:rPr lang="ja-JP" altLang="en-US" sz="1400" b="1">
                <a:solidFill>
                  <a:srgbClr val="C55A11"/>
                </a:solidFill>
                <a:latin typeface="MS PGothic" charset="-128"/>
                <a:ea typeface="MS PGothic" charset="-128"/>
                <a:cs typeface="MS PGothic" charset="-128"/>
              </a:rPr>
              <a:t>）</a:t>
            </a:r>
            <a:endParaRPr lang="en-US" altLang="ja-JP" sz="1400" b="1" dirty="0">
              <a:solidFill>
                <a:srgbClr val="C55A11"/>
              </a:solidFill>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B12CFD10-9AD0-EA4A-B12A-C98C18A1587A}"/>
              </a:ext>
            </a:extLst>
          </p:cNvPr>
          <p:cNvSpPr txBox="1"/>
          <p:nvPr/>
        </p:nvSpPr>
        <p:spPr>
          <a:xfrm>
            <a:off x="171385" y="438821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初期偵察：フィンガープリント</a:t>
            </a:r>
            <a:endParaRPr lang="ja-JP" altLang="en-US" sz="1100" b="1" dirty="0">
              <a:latin typeface="MS PGothic" charset="-128"/>
              <a:ea typeface="MS PGothic" charset="-128"/>
              <a:cs typeface="MS PGothic" charset="-128"/>
            </a:endParaRPr>
          </a:p>
        </p:txBody>
      </p:sp>
      <p:sp>
        <p:nvSpPr>
          <p:cNvPr id="76" name="テキスト ボックス 75">
            <a:extLst>
              <a:ext uri="{FF2B5EF4-FFF2-40B4-BE49-F238E27FC236}">
                <a16:creationId xmlns:a16="http://schemas.microsoft.com/office/drawing/2014/main" id="{C1C585F3-EEDB-C342-B5C5-20621A161A99}"/>
              </a:ext>
            </a:extLst>
          </p:cNvPr>
          <p:cNvSpPr txBox="1"/>
          <p:nvPr/>
        </p:nvSpPr>
        <p:spPr>
          <a:xfrm>
            <a:off x="199305" y="5045542"/>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標的からの出力と既知のインジケータを比較し，標的の情報を特定</a:t>
            </a:r>
            <a:endParaRPr lang="ja-JP" altLang="en-US" sz="1400" b="1" dirty="0">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4C772E3F-2257-2D40-852F-CF05433CE339}"/>
              </a:ext>
            </a:extLst>
          </p:cNvPr>
          <p:cNvSpPr/>
          <p:nvPr/>
        </p:nvSpPr>
        <p:spPr>
          <a:xfrm>
            <a:off x="2295132" y="3654963"/>
            <a:ext cx="2268000" cy="3168000"/>
          </a:xfrm>
          <a:prstGeom prst="rect">
            <a:avLst/>
          </a:prstGeom>
          <a:solidFill>
            <a:srgbClr val="FFEECC"/>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78" name="角丸四角形 77">
            <a:extLst>
              <a:ext uri="{FF2B5EF4-FFF2-40B4-BE49-F238E27FC236}">
                <a16:creationId xmlns:a16="http://schemas.microsoft.com/office/drawing/2014/main" id="{1158DA14-EB62-6D4D-AFEC-AFC5554A8DCA}"/>
              </a:ext>
            </a:extLst>
          </p:cNvPr>
          <p:cNvSpPr/>
          <p:nvPr/>
        </p:nvSpPr>
        <p:spPr>
          <a:xfrm>
            <a:off x="2433991" y="381730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9" name="角丸四角形 78">
            <a:extLst>
              <a:ext uri="{FF2B5EF4-FFF2-40B4-BE49-F238E27FC236}">
                <a16:creationId xmlns:a16="http://schemas.microsoft.com/office/drawing/2014/main" id="{333C19F2-906A-A54D-9CCC-019472740580}"/>
              </a:ext>
            </a:extLst>
          </p:cNvPr>
          <p:cNvSpPr/>
          <p:nvPr/>
        </p:nvSpPr>
        <p:spPr>
          <a:xfrm>
            <a:off x="2433991" y="426203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0" name="角丸四角形 79">
            <a:extLst>
              <a:ext uri="{FF2B5EF4-FFF2-40B4-BE49-F238E27FC236}">
                <a16:creationId xmlns:a16="http://schemas.microsoft.com/office/drawing/2014/main" id="{D8FACE4D-4C4A-1041-A2C2-45F96D4FCEDE}"/>
              </a:ext>
            </a:extLst>
          </p:cNvPr>
          <p:cNvSpPr/>
          <p:nvPr/>
        </p:nvSpPr>
        <p:spPr>
          <a:xfrm>
            <a:off x="2433991" y="493202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1" name="テキスト ボックス 80">
            <a:extLst>
              <a:ext uri="{FF2B5EF4-FFF2-40B4-BE49-F238E27FC236}">
                <a16:creationId xmlns:a16="http://schemas.microsoft.com/office/drawing/2014/main" id="{D0DF3B45-3389-3044-AA0B-426D3C8F521E}"/>
              </a:ext>
            </a:extLst>
          </p:cNvPr>
          <p:cNvSpPr txBox="1"/>
          <p:nvPr/>
        </p:nvSpPr>
        <p:spPr>
          <a:xfrm>
            <a:off x="2448031" y="3821672"/>
            <a:ext cx="1092203" cy="307777"/>
          </a:xfrm>
          <a:prstGeom prst="rect">
            <a:avLst/>
          </a:prstGeom>
          <a:noFill/>
        </p:spPr>
        <p:txBody>
          <a:bodyPr wrap="square" rtlCol="0">
            <a:spAutoFit/>
          </a:bodyPr>
          <a:lstStyle/>
          <a:p>
            <a:r>
              <a:rPr lang="en-US" altLang="ja-JP" sz="1400" b="1" dirty="0">
                <a:solidFill>
                  <a:srgbClr val="C55A11"/>
                </a:solidFill>
                <a:latin typeface="MS PGothic" charset="-128"/>
                <a:ea typeface="MS PGothic" charset="-128"/>
                <a:cs typeface="MS PGothic" charset="-128"/>
              </a:rPr>
              <a:t>1</a:t>
            </a:r>
            <a:r>
              <a:rPr lang="ja-JP" altLang="en-US" sz="1400" b="1">
                <a:solidFill>
                  <a:srgbClr val="C55A11"/>
                </a:solidFill>
                <a:latin typeface="MS PGothic" charset="-128"/>
                <a:ea typeface="MS PGothic" charset="-128"/>
                <a:cs typeface="MS PGothic" charset="-128"/>
              </a:rPr>
              <a:t>．</a:t>
            </a:r>
            <a:r>
              <a:rPr lang="en-US" altLang="ja-JP" sz="1400" b="1" dirty="0">
                <a:solidFill>
                  <a:srgbClr val="C55A11"/>
                </a:solidFill>
                <a:latin typeface="MS PGothic" charset="-128"/>
                <a:ea typeface="MS PGothic" charset="-128"/>
                <a:cs typeface="MS PGothic" charset="-128"/>
              </a:rPr>
              <a:t>6</a:t>
            </a:r>
            <a:r>
              <a:rPr lang="ja-JP" altLang="en-US" sz="1400" b="1">
                <a:solidFill>
                  <a:srgbClr val="C55A11"/>
                </a:solidFill>
                <a:latin typeface="MS PGothic" charset="-128"/>
                <a:ea typeface="MS PGothic" charset="-128"/>
                <a:cs typeface="MS PGothic" charset="-128"/>
              </a:rPr>
              <a:t>　（</a:t>
            </a:r>
            <a:r>
              <a:rPr lang="en-US" altLang="ja-JP" sz="1400" b="1" dirty="0">
                <a:solidFill>
                  <a:srgbClr val="C55A11"/>
                </a:solidFill>
                <a:latin typeface="MS PGothic" charset="-128"/>
                <a:ea typeface="MS PGothic" charset="-128"/>
                <a:cs typeface="MS PGothic" charset="-128"/>
              </a:rPr>
              <a:t>-1</a:t>
            </a:r>
            <a:r>
              <a:rPr lang="ja-JP" altLang="en-US" sz="1400" b="1">
                <a:solidFill>
                  <a:srgbClr val="C55A11"/>
                </a:solidFill>
                <a:latin typeface="MS PGothic" charset="-128"/>
                <a:ea typeface="MS PGothic" charset="-128"/>
                <a:cs typeface="MS PGothic" charset="-128"/>
              </a:rPr>
              <a:t>）</a:t>
            </a:r>
            <a:endParaRPr lang="en-US" altLang="ja-JP" sz="1400" b="1" dirty="0">
              <a:solidFill>
                <a:srgbClr val="C55A11"/>
              </a:solidFill>
              <a:latin typeface="MS PGothic" charset="-128"/>
              <a:ea typeface="MS PGothic" charset="-128"/>
              <a:cs typeface="MS PGothic" charset="-128"/>
            </a:endParaRPr>
          </a:p>
        </p:txBody>
      </p:sp>
      <p:sp>
        <p:nvSpPr>
          <p:cNvPr id="82" name="テキスト ボックス 81">
            <a:extLst>
              <a:ext uri="{FF2B5EF4-FFF2-40B4-BE49-F238E27FC236}">
                <a16:creationId xmlns:a16="http://schemas.microsoft.com/office/drawing/2014/main" id="{5254828C-D7FE-174E-80A5-B0587D00CB3A}"/>
              </a:ext>
            </a:extLst>
          </p:cNvPr>
          <p:cNvSpPr txBox="1"/>
          <p:nvPr/>
        </p:nvSpPr>
        <p:spPr>
          <a:xfrm>
            <a:off x="2441052" y="438821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初期偵察：情報抽出</a:t>
            </a:r>
            <a:endParaRPr lang="en-US" altLang="ja-JP" sz="1100" b="1" dirty="0">
              <a:latin typeface="MS PGothic" charset="-128"/>
              <a:ea typeface="MS PGothic" charset="-128"/>
              <a:cs typeface="MS PGothic" charset="-128"/>
            </a:endParaRPr>
          </a:p>
        </p:txBody>
      </p:sp>
      <p:sp>
        <p:nvSpPr>
          <p:cNvPr id="83" name="テキスト ボックス 82">
            <a:extLst>
              <a:ext uri="{FF2B5EF4-FFF2-40B4-BE49-F238E27FC236}">
                <a16:creationId xmlns:a16="http://schemas.microsoft.com/office/drawing/2014/main" id="{BBD9C979-7A95-2849-AEAC-2AA14F0711D2}"/>
              </a:ext>
            </a:extLst>
          </p:cNvPr>
          <p:cNvSpPr txBox="1"/>
          <p:nvPr/>
        </p:nvSpPr>
        <p:spPr>
          <a:xfrm>
            <a:off x="2468972" y="5045542"/>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ソーシャルエンジニアリリングにより，標的組織及び個人に関する重要な情報を取得</a:t>
            </a:r>
            <a:endParaRPr lang="en-US" altLang="ja-JP" sz="1100" b="1" dirty="0">
              <a:latin typeface="MS PGothic" charset="-128"/>
              <a:ea typeface="MS PGothic" charset="-128"/>
              <a:cs typeface="MS PGothic" charset="-128"/>
            </a:endParaRPr>
          </a:p>
        </p:txBody>
      </p:sp>
      <p:sp>
        <p:nvSpPr>
          <p:cNvPr id="84" name="正方形/長方形 83">
            <a:extLst>
              <a:ext uri="{FF2B5EF4-FFF2-40B4-BE49-F238E27FC236}">
                <a16:creationId xmlns:a16="http://schemas.microsoft.com/office/drawing/2014/main" id="{1FFE24D9-0713-9C4F-BC45-8B3A570BE597}"/>
              </a:ext>
            </a:extLst>
          </p:cNvPr>
          <p:cNvSpPr/>
          <p:nvPr/>
        </p:nvSpPr>
        <p:spPr>
          <a:xfrm>
            <a:off x="4541656" y="3655350"/>
            <a:ext cx="2268000" cy="3168000"/>
          </a:xfrm>
          <a:prstGeom prst="rect">
            <a:avLst/>
          </a:prstGeom>
          <a:solidFill>
            <a:srgbClr val="FFFAF0"/>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85" name="角丸四角形 84">
            <a:extLst>
              <a:ext uri="{FF2B5EF4-FFF2-40B4-BE49-F238E27FC236}">
                <a16:creationId xmlns:a16="http://schemas.microsoft.com/office/drawing/2014/main" id="{331E6A20-3B50-734E-878E-5418EA3CEB1F}"/>
              </a:ext>
            </a:extLst>
          </p:cNvPr>
          <p:cNvSpPr/>
          <p:nvPr/>
        </p:nvSpPr>
        <p:spPr>
          <a:xfrm>
            <a:off x="4680515" y="426242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6" name="角丸四角形 85">
            <a:extLst>
              <a:ext uri="{FF2B5EF4-FFF2-40B4-BE49-F238E27FC236}">
                <a16:creationId xmlns:a16="http://schemas.microsoft.com/office/drawing/2014/main" id="{278C5C96-6A59-524E-ACA2-A4E118EB24DC}"/>
              </a:ext>
            </a:extLst>
          </p:cNvPr>
          <p:cNvSpPr/>
          <p:nvPr/>
        </p:nvSpPr>
        <p:spPr>
          <a:xfrm>
            <a:off x="4680515" y="493241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7" name="テキスト ボックス 86">
            <a:extLst>
              <a:ext uri="{FF2B5EF4-FFF2-40B4-BE49-F238E27FC236}">
                <a16:creationId xmlns:a16="http://schemas.microsoft.com/office/drawing/2014/main" id="{54B93FFA-7664-BC4D-836B-AB1064BA94E9}"/>
              </a:ext>
            </a:extLst>
          </p:cNvPr>
          <p:cNvSpPr txBox="1"/>
          <p:nvPr/>
        </p:nvSpPr>
        <p:spPr>
          <a:xfrm>
            <a:off x="4715496" y="504592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攻撃の効率化を図るため，ツールを開発または取得し，使用</a:t>
            </a:r>
            <a:endParaRPr lang="en-US" altLang="ja-JP" sz="1100" b="1" dirty="0">
              <a:latin typeface="MS PGothic" charset="-128"/>
              <a:ea typeface="MS PGothic" charset="-128"/>
              <a:cs typeface="MS PGothic" charset="-128"/>
            </a:endParaRPr>
          </a:p>
        </p:txBody>
      </p:sp>
      <p:sp>
        <p:nvSpPr>
          <p:cNvPr id="88" name="角丸四角形 87">
            <a:extLst>
              <a:ext uri="{FF2B5EF4-FFF2-40B4-BE49-F238E27FC236}">
                <a16:creationId xmlns:a16="http://schemas.microsoft.com/office/drawing/2014/main" id="{1F596708-0BF6-4042-8DC8-F9709C01A445}"/>
              </a:ext>
            </a:extLst>
          </p:cNvPr>
          <p:cNvSpPr/>
          <p:nvPr/>
        </p:nvSpPr>
        <p:spPr>
          <a:xfrm>
            <a:off x="4680515" y="381769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9" name="テキスト ボックス 88">
            <a:extLst>
              <a:ext uri="{FF2B5EF4-FFF2-40B4-BE49-F238E27FC236}">
                <a16:creationId xmlns:a16="http://schemas.microsoft.com/office/drawing/2014/main" id="{0F7CA2A2-63BA-D549-9159-B827DB36487B}"/>
              </a:ext>
            </a:extLst>
          </p:cNvPr>
          <p:cNvSpPr txBox="1"/>
          <p:nvPr/>
        </p:nvSpPr>
        <p:spPr>
          <a:xfrm>
            <a:off x="4694555" y="3822059"/>
            <a:ext cx="1092203" cy="307777"/>
          </a:xfrm>
          <a:prstGeom prst="rect">
            <a:avLst/>
          </a:prstGeom>
          <a:noFill/>
        </p:spPr>
        <p:txBody>
          <a:bodyPr wrap="square" rtlCol="0">
            <a:spAutoFit/>
          </a:bodyPr>
          <a:lstStyle/>
          <a:p>
            <a:r>
              <a:rPr lang="en-US" altLang="ja-JP" sz="1400" b="1" dirty="0">
                <a:solidFill>
                  <a:srgbClr val="BF9000"/>
                </a:solidFill>
                <a:latin typeface="MS PGothic" charset="-128"/>
                <a:ea typeface="MS PGothic" charset="-128"/>
                <a:cs typeface="MS PGothic" charset="-128"/>
              </a:rPr>
              <a:t>2</a:t>
            </a:r>
            <a:r>
              <a:rPr lang="ja-JP" altLang="en-US" sz="1400" b="1">
                <a:solidFill>
                  <a:srgbClr val="BF9000"/>
                </a:solidFill>
                <a:latin typeface="MS PGothic" charset="-128"/>
                <a:ea typeface="MS PGothic" charset="-128"/>
                <a:cs typeface="MS PGothic" charset="-128"/>
              </a:rPr>
              <a:t>．</a:t>
            </a:r>
            <a:r>
              <a:rPr lang="en-US" altLang="ja-JP" sz="1400" b="1" dirty="0">
                <a:solidFill>
                  <a:srgbClr val="BF9000"/>
                </a:solidFill>
                <a:latin typeface="MS PGothic" charset="-128"/>
                <a:ea typeface="MS PGothic" charset="-128"/>
                <a:cs typeface="MS PGothic" charset="-128"/>
              </a:rPr>
              <a:t>1</a:t>
            </a:r>
            <a:r>
              <a:rPr lang="ja-JP" altLang="en-US" sz="1400" b="1">
                <a:solidFill>
                  <a:srgbClr val="BF9000"/>
                </a:solidFill>
                <a:latin typeface="MS PGothic" charset="-128"/>
                <a:ea typeface="MS PGothic" charset="-128"/>
                <a:cs typeface="MS PGothic" charset="-128"/>
              </a:rPr>
              <a:t>　（</a:t>
            </a:r>
            <a:r>
              <a:rPr lang="en-US" altLang="ja-JP" sz="1400" b="1" dirty="0">
                <a:solidFill>
                  <a:srgbClr val="BF9000"/>
                </a:solidFill>
                <a:latin typeface="MS PGothic" charset="-128"/>
                <a:ea typeface="MS PGothic" charset="-128"/>
                <a:cs typeface="MS PGothic" charset="-128"/>
              </a:rPr>
              <a:t>-1</a:t>
            </a:r>
            <a:r>
              <a:rPr lang="ja-JP" altLang="en-US" sz="1400" b="1">
                <a:solidFill>
                  <a:srgbClr val="BF9000"/>
                </a:solidFill>
                <a:latin typeface="MS PGothic" charset="-128"/>
                <a:ea typeface="MS PGothic" charset="-128"/>
                <a:cs typeface="MS PGothic" charset="-128"/>
              </a:rPr>
              <a:t>）</a:t>
            </a:r>
            <a:endParaRPr lang="en-US" altLang="ja-JP" sz="1400" b="1" dirty="0">
              <a:solidFill>
                <a:srgbClr val="BF9000"/>
              </a:solidFill>
              <a:latin typeface="MS PGothic" charset="-128"/>
              <a:ea typeface="MS PGothic" charset="-128"/>
              <a:cs typeface="MS PGothic" charset="-128"/>
            </a:endParaRPr>
          </a:p>
        </p:txBody>
      </p:sp>
      <p:sp>
        <p:nvSpPr>
          <p:cNvPr id="90" name="テキスト ボックス 89">
            <a:extLst>
              <a:ext uri="{FF2B5EF4-FFF2-40B4-BE49-F238E27FC236}">
                <a16:creationId xmlns:a16="http://schemas.microsoft.com/office/drawing/2014/main" id="{2C4FD5A3-5DF4-294C-AA26-0DEFD952F1CD}"/>
              </a:ext>
            </a:extLst>
          </p:cNvPr>
          <p:cNvSpPr txBox="1"/>
          <p:nvPr/>
        </p:nvSpPr>
        <p:spPr>
          <a:xfrm>
            <a:off x="4687576" y="438860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ツール開発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取得</a:t>
            </a:r>
            <a:endParaRPr lang="en-US" altLang="ja-JP" sz="1100" b="1" dirty="0">
              <a:latin typeface="MS PGothic" charset="-128"/>
              <a:ea typeface="MS PGothic" charset="-128"/>
              <a:cs typeface="MS PGothic" charset="-128"/>
            </a:endParaRPr>
          </a:p>
        </p:txBody>
      </p:sp>
      <p:sp>
        <p:nvSpPr>
          <p:cNvPr id="91" name="正方形/長方形 90">
            <a:extLst>
              <a:ext uri="{FF2B5EF4-FFF2-40B4-BE49-F238E27FC236}">
                <a16:creationId xmlns:a16="http://schemas.microsoft.com/office/drawing/2014/main" id="{1392AEE6-FEA1-CD46-9AB6-90A0966BA40B}"/>
              </a:ext>
            </a:extLst>
          </p:cNvPr>
          <p:cNvSpPr/>
          <p:nvPr/>
        </p:nvSpPr>
        <p:spPr>
          <a:xfrm>
            <a:off x="6824609" y="3649296"/>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92" name="角丸四角形 91">
            <a:extLst>
              <a:ext uri="{FF2B5EF4-FFF2-40B4-BE49-F238E27FC236}">
                <a16:creationId xmlns:a16="http://schemas.microsoft.com/office/drawing/2014/main" id="{8A495DBD-DED5-6A43-AB78-E9263B270CC8}"/>
              </a:ext>
            </a:extLst>
          </p:cNvPr>
          <p:cNvSpPr/>
          <p:nvPr/>
        </p:nvSpPr>
        <p:spPr>
          <a:xfrm>
            <a:off x="6963468" y="4256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93" name="角丸四角形 92">
            <a:extLst>
              <a:ext uri="{FF2B5EF4-FFF2-40B4-BE49-F238E27FC236}">
                <a16:creationId xmlns:a16="http://schemas.microsoft.com/office/drawing/2014/main" id="{27D81DB5-9394-B741-BC50-48A691314139}"/>
              </a:ext>
            </a:extLst>
          </p:cNvPr>
          <p:cNvSpPr/>
          <p:nvPr/>
        </p:nvSpPr>
        <p:spPr>
          <a:xfrm>
            <a:off x="6963468" y="4926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94" name="テキスト ボックス 93">
            <a:extLst>
              <a:ext uri="{FF2B5EF4-FFF2-40B4-BE49-F238E27FC236}">
                <a16:creationId xmlns:a16="http://schemas.microsoft.com/office/drawing/2014/main" id="{0038D129-D529-9640-B81E-C2FAE5FA615B}"/>
              </a:ext>
            </a:extLst>
          </p:cNvPr>
          <p:cNvSpPr txBox="1"/>
          <p:nvPr/>
        </p:nvSpPr>
        <p:spPr>
          <a:xfrm>
            <a:off x="6998449" y="5039875"/>
            <a:ext cx="1880960"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フィッシングサイト等の偽装コンテンツを表示</a:t>
            </a:r>
            <a:endParaRPr lang="ja-JP" altLang="en-US" sz="1400" b="1" dirty="0">
              <a:latin typeface="MS PGothic" charset="-128"/>
              <a:ea typeface="MS PGothic" charset="-128"/>
              <a:cs typeface="MS PGothic" charset="-128"/>
            </a:endParaRPr>
          </a:p>
        </p:txBody>
      </p:sp>
      <p:sp>
        <p:nvSpPr>
          <p:cNvPr id="95" name="角丸四角形 94">
            <a:extLst>
              <a:ext uri="{FF2B5EF4-FFF2-40B4-BE49-F238E27FC236}">
                <a16:creationId xmlns:a16="http://schemas.microsoft.com/office/drawing/2014/main" id="{0F5484D9-DD95-D641-85F9-91B85C2976E4}"/>
              </a:ext>
            </a:extLst>
          </p:cNvPr>
          <p:cNvSpPr/>
          <p:nvPr/>
        </p:nvSpPr>
        <p:spPr>
          <a:xfrm>
            <a:off x="6963468" y="3811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96" name="テキスト ボックス 95">
            <a:extLst>
              <a:ext uri="{FF2B5EF4-FFF2-40B4-BE49-F238E27FC236}">
                <a16:creationId xmlns:a16="http://schemas.microsoft.com/office/drawing/2014/main" id="{9D93CAE2-5464-6B4B-9885-B8E33A83C961}"/>
              </a:ext>
            </a:extLst>
          </p:cNvPr>
          <p:cNvSpPr txBox="1"/>
          <p:nvPr/>
        </p:nvSpPr>
        <p:spPr>
          <a:xfrm>
            <a:off x="6977508" y="3816005"/>
            <a:ext cx="1092203" cy="307777"/>
          </a:xfrm>
          <a:prstGeom prst="rect">
            <a:avLst/>
          </a:prstGeom>
          <a:noFill/>
        </p:spPr>
        <p:txBody>
          <a:bodyPr wrap="square" rtlCol="0">
            <a:spAutoFit/>
          </a:bodyPr>
          <a:lstStyle/>
          <a:p>
            <a:r>
              <a:rPr lang="en-US" altLang="ja-JP" sz="1400" b="1" dirty="0">
                <a:solidFill>
                  <a:schemeClr val="accent6"/>
                </a:solidFill>
                <a:latin typeface="MS PGothic" charset="-128"/>
                <a:ea typeface="MS PGothic" charset="-128"/>
                <a:cs typeface="MS PGothic" charset="-128"/>
              </a:rPr>
              <a:t>3</a:t>
            </a:r>
            <a:r>
              <a:rPr lang="ja-JP" altLang="en-US" sz="1400" b="1">
                <a:solidFill>
                  <a:schemeClr val="accent6"/>
                </a:solidFill>
                <a:latin typeface="MS PGothic" charset="-128"/>
                <a:ea typeface="MS PGothic" charset="-128"/>
                <a:cs typeface="MS PGothic" charset="-128"/>
              </a:rPr>
              <a:t>．</a:t>
            </a:r>
            <a:r>
              <a:rPr lang="en-US" altLang="ja-JP" sz="1400" b="1" dirty="0">
                <a:solidFill>
                  <a:schemeClr val="accent6"/>
                </a:solidFill>
                <a:latin typeface="MS PGothic" charset="-128"/>
                <a:ea typeface="MS PGothic" charset="-128"/>
                <a:cs typeface="MS PGothic" charset="-128"/>
              </a:rPr>
              <a:t>1</a:t>
            </a:r>
            <a:r>
              <a:rPr lang="ja-JP" altLang="en-US" sz="1400" b="1">
                <a:solidFill>
                  <a:schemeClr val="accent6"/>
                </a:solidFill>
                <a:latin typeface="MS PGothic" charset="-128"/>
                <a:ea typeface="MS PGothic" charset="-128"/>
                <a:cs typeface="MS PGothic" charset="-128"/>
              </a:rPr>
              <a:t>　（</a:t>
            </a:r>
            <a:r>
              <a:rPr lang="en-US" altLang="ja-JP" sz="1400" b="1" dirty="0">
                <a:solidFill>
                  <a:schemeClr val="accent6"/>
                </a:solidFill>
                <a:latin typeface="MS PGothic" charset="-128"/>
                <a:ea typeface="MS PGothic" charset="-128"/>
                <a:cs typeface="MS PGothic" charset="-128"/>
              </a:rPr>
              <a:t>-1</a:t>
            </a:r>
            <a:r>
              <a:rPr lang="ja-JP" altLang="en-US" sz="1400" b="1">
                <a:solidFill>
                  <a:schemeClr val="accent6"/>
                </a:solidFill>
                <a:latin typeface="MS PGothic" charset="-128"/>
                <a:ea typeface="MS PGothic" charset="-128"/>
                <a:cs typeface="MS PGothic" charset="-128"/>
              </a:rPr>
              <a:t>）</a:t>
            </a:r>
            <a:endParaRPr lang="en-US" altLang="ja-JP" sz="1400" b="1" dirty="0">
              <a:solidFill>
                <a:schemeClr val="accent6"/>
              </a:solidFill>
              <a:latin typeface="MS PGothic" charset="-128"/>
              <a:ea typeface="MS PGothic" charset="-128"/>
              <a:cs typeface="MS PGothic" charset="-128"/>
            </a:endParaRPr>
          </a:p>
        </p:txBody>
      </p:sp>
      <p:sp>
        <p:nvSpPr>
          <p:cNvPr id="97" name="テキスト ボックス 96">
            <a:extLst>
              <a:ext uri="{FF2B5EF4-FFF2-40B4-BE49-F238E27FC236}">
                <a16:creationId xmlns:a16="http://schemas.microsoft.com/office/drawing/2014/main" id="{810086C1-D7B8-9945-B952-ACED3E84702F}"/>
              </a:ext>
            </a:extLst>
          </p:cNvPr>
          <p:cNvSpPr txBox="1"/>
          <p:nvPr/>
        </p:nvSpPr>
        <p:spPr>
          <a:xfrm>
            <a:off x="6970529" y="4305770"/>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配送：コンテンツスプーフィング</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79021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攻撃カード（裏）</a:t>
            </a:r>
            <a:endParaRPr lang="ja-JP" altLang="en-US" sz="2400" dirty="0">
              <a:latin typeface="MS PGothic" panose="020B0600070205080204" pitchFamily="34" charset="-128"/>
              <a:ea typeface="MS PGothic" panose="020B0600070205080204" pitchFamily="34" charset="-128"/>
            </a:endParaRPr>
          </a:p>
        </p:txBody>
      </p:sp>
      <p:sp>
        <p:nvSpPr>
          <p:cNvPr id="21" name="正方形/長方形 20">
            <a:extLst>
              <a:ext uri="{FF2B5EF4-FFF2-40B4-BE49-F238E27FC236}">
                <a16:creationId xmlns:a16="http://schemas.microsoft.com/office/drawing/2014/main" id="{19C379C5-7371-6043-8A68-239EC8FDB989}"/>
              </a:ext>
            </a:extLst>
          </p:cNvPr>
          <p:cNvSpPr/>
          <p:nvPr/>
        </p:nvSpPr>
        <p:spPr>
          <a:xfrm>
            <a:off x="40732" y="486463"/>
            <a:ext cx="2268000" cy="3168000"/>
          </a:xfrm>
          <a:prstGeom prst="rect">
            <a:avLst/>
          </a:prstGeom>
          <a:gradFill>
            <a:gsLst>
              <a:gs pos="0">
                <a:schemeClr val="bg1"/>
              </a:gs>
              <a:gs pos="51000">
                <a:srgbClr val="A59ACA"/>
              </a:gs>
              <a:gs pos="100000">
                <a:srgbClr val="A59ACA"/>
              </a:gs>
            </a:gsLst>
            <a:path path="circle">
              <a:fillToRect l="50000" t="50000" r="50000" b="50000"/>
            </a:path>
          </a:gradFill>
          <a:ln>
            <a:solidFill>
              <a:srgbClr val="353A6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352A6F"/>
                </a:solidFill>
                <a:latin typeface="MS PGothic" charset="-128"/>
                <a:ea typeface="MS PGothic" charset="-128"/>
                <a:cs typeface="MS PGothic" charset="-128"/>
              </a:rPr>
              <a:t>攻撃カード</a:t>
            </a:r>
            <a:endParaRPr lang="en-US" altLang="ja-JP" sz="2400" b="1" dirty="0">
              <a:solidFill>
                <a:srgbClr val="352A6F"/>
              </a:solidFill>
              <a:latin typeface="MS PGothic" charset="-128"/>
              <a:ea typeface="MS PGothic" charset="-128"/>
              <a:cs typeface="MS PGothic" charset="-128"/>
            </a:endParaRPr>
          </a:p>
          <a:p>
            <a:pPr lvl="0" algn="ctr" defTabSz="310504"/>
            <a:r>
              <a:rPr lang="ja-JP" altLang="en-US" b="1">
                <a:solidFill>
                  <a:srgbClr val="352A6F"/>
                </a:solidFill>
                <a:latin typeface="MS PGothic" charset="-128"/>
                <a:ea typeface="MS PGothic" charset="-128"/>
                <a:cs typeface="MS PGothic" charset="-128"/>
              </a:rPr>
              <a:t>（</a:t>
            </a:r>
            <a:r>
              <a:rPr lang="en-US" altLang="ja-JP" b="1" dirty="0">
                <a:solidFill>
                  <a:srgbClr val="352A6F"/>
                </a:solidFill>
                <a:latin typeface="MS PGothic" charset="-128"/>
                <a:ea typeface="MS PGothic" charset="-128"/>
                <a:cs typeface="MS PGothic" charset="-128"/>
              </a:rPr>
              <a:t>Type B</a:t>
            </a:r>
            <a:r>
              <a:rPr lang="ja-JP" altLang="en-US" b="1">
                <a:solidFill>
                  <a:srgbClr val="352A6F"/>
                </a:solidFill>
                <a:latin typeface="MS PGothic" charset="-128"/>
                <a:ea typeface="MS PGothic" charset="-128"/>
                <a:cs typeface="MS PGothic" charset="-128"/>
              </a:rPr>
              <a:t>：侵入拡大）</a:t>
            </a:r>
            <a:endParaRPr lang="en-US" altLang="ja-JP" b="1" dirty="0">
              <a:solidFill>
                <a:srgbClr val="352A6F"/>
              </a:solidFill>
              <a:latin typeface="MS PGothic" charset="-128"/>
              <a:ea typeface="MS PGothic" charset="-128"/>
              <a:cs typeface="MS PGothic" charset="-128"/>
            </a:endParaRPr>
          </a:p>
        </p:txBody>
      </p:sp>
      <p:pic>
        <p:nvPicPr>
          <p:cNvPr id="22" name="図 21">
            <a:extLst>
              <a:ext uri="{FF2B5EF4-FFF2-40B4-BE49-F238E27FC236}">
                <a16:creationId xmlns:a16="http://schemas.microsoft.com/office/drawing/2014/main" id="{5B231915-AE99-584F-B407-4B0F3D7A5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57" y="1444622"/>
            <a:ext cx="1489753" cy="1705883"/>
          </a:xfrm>
          <a:prstGeom prst="rect">
            <a:avLst/>
          </a:prstGeom>
        </p:spPr>
      </p:pic>
      <p:sp>
        <p:nvSpPr>
          <p:cNvPr id="23" name="正方形/長方形 22">
            <a:extLst>
              <a:ext uri="{FF2B5EF4-FFF2-40B4-BE49-F238E27FC236}">
                <a16:creationId xmlns:a16="http://schemas.microsoft.com/office/drawing/2014/main" id="{157B38D5-709D-8F43-ADF8-F3DC146F9CFA}"/>
              </a:ext>
            </a:extLst>
          </p:cNvPr>
          <p:cNvSpPr/>
          <p:nvPr/>
        </p:nvSpPr>
        <p:spPr>
          <a:xfrm>
            <a:off x="2301345" y="491931"/>
            <a:ext cx="2268000" cy="3168000"/>
          </a:xfrm>
          <a:prstGeom prst="rect">
            <a:avLst/>
          </a:prstGeom>
          <a:gradFill>
            <a:gsLst>
              <a:gs pos="0">
                <a:schemeClr val="bg1"/>
              </a:gs>
              <a:gs pos="51000">
                <a:srgbClr val="A59ACA"/>
              </a:gs>
              <a:gs pos="100000">
                <a:srgbClr val="A59ACA"/>
              </a:gs>
            </a:gsLst>
            <a:path path="circle">
              <a:fillToRect l="50000" t="50000" r="50000" b="50000"/>
            </a:path>
          </a:gradFill>
          <a:ln>
            <a:solidFill>
              <a:srgbClr val="353A6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352A6F"/>
                </a:solidFill>
                <a:latin typeface="MS PGothic" charset="-128"/>
                <a:ea typeface="MS PGothic" charset="-128"/>
                <a:cs typeface="MS PGothic" charset="-128"/>
              </a:rPr>
              <a:t>攻撃カード</a:t>
            </a:r>
            <a:endParaRPr lang="en-US" altLang="ja-JP" sz="2400" b="1" dirty="0">
              <a:solidFill>
                <a:srgbClr val="352A6F"/>
              </a:solidFill>
              <a:latin typeface="MS PGothic" charset="-128"/>
              <a:ea typeface="MS PGothic" charset="-128"/>
              <a:cs typeface="MS PGothic" charset="-128"/>
            </a:endParaRPr>
          </a:p>
          <a:p>
            <a:pPr lvl="0" algn="ctr" defTabSz="310504"/>
            <a:r>
              <a:rPr lang="ja-JP" altLang="en-US" b="1">
                <a:solidFill>
                  <a:srgbClr val="352A6F"/>
                </a:solidFill>
                <a:latin typeface="MS PGothic" charset="-128"/>
                <a:ea typeface="MS PGothic" charset="-128"/>
                <a:cs typeface="MS PGothic" charset="-128"/>
              </a:rPr>
              <a:t>（</a:t>
            </a:r>
            <a:r>
              <a:rPr lang="en-US" altLang="ja-JP" b="1" dirty="0">
                <a:solidFill>
                  <a:srgbClr val="352A6F"/>
                </a:solidFill>
                <a:latin typeface="MS PGothic" charset="-128"/>
                <a:ea typeface="MS PGothic" charset="-128"/>
                <a:cs typeface="MS PGothic" charset="-128"/>
              </a:rPr>
              <a:t>Type B</a:t>
            </a:r>
            <a:r>
              <a:rPr lang="ja-JP" altLang="en-US" b="1">
                <a:solidFill>
                  <a:srgbClr val="352A6F"/>
                </a:solidFill>
                <a:latin typeface="MS PGothic" charset="-128"/>
                <a:ea typeface="MS PGothic" charset="-128"/>
                <a:cs typeface="MS PGothic" charset="-128"/>
              </a:rPr>
              <a:t>：侵入拡大）</a:t>
            </a:r>
            <a:endParaRPr lang="en-US" altLang="ja-JP" b="1" dirty="0">
              <a:solidFill>
                <a:srgbClr val="352A6F"/>
              </a:solidFill>
              <a:latin typeface="MS PGothic" charset="-128"/>
              <a:ea typeface="MS PGothic" charset="-128"/>
              <a:cs typeface="MS PGothic" charset="-128"/>
            </a:endParaRPr>
          </a:p>
        </p:txBody>
      </p:sp>
      <p:pic>
        <p:nvPicPr>
          <p:cNvPr id="24" name="図 23">
            <a:extLst>
              <a:ext uri="{FF2B5EF4-FFF2-40B4-BE49-F238E27FC236}">
                <a16:creationId xmlns:a16="http://schemas.microsoft.com/office/drawing/2014/main" id="{3DDD36C1-60AD-064A-B641-3D7B9EF58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470" y="1450090"/>
            <a:ext cx="1489753" cy="1705883"/>
          </a:xfrm>
          <a:prstGeom prst="rect">
            <a:avLst/>
          </a:prstGeom>
        </p:spPr>
      </p:pic>
      <p:sp>
        <p:nvSpPr>
          <p:cNvPr id="25" name="正方形/長方形 24">
            <a:extLst>
              <a:ext uri="{FF2B5EF4-FFF2-40B4-BE49-F238E27FC236}">
                <a16:creationId xmlns:a16="http://schemas.microsoft.com/office/drawing/2014/main" id="{FF392BF6-E973-6E42-AB44-71D0529DDFEC}"/>
              </a:ext>
            </a:extLst>
          </p:cNvPr>
          <p:cNvSpPr/>
          <p:nvPr/>
        </p:nvSpPr>
        <p:spPr>
          <a:xfrm>
            <a:off x="4564095" y="490230"/>
            <a:ext cx="2268000" cy="3168000"/>
          </a:xfrm>
          <a:prstGeom prst="rect">
            <a:avLst/>
          </a:prstGeom>
          <a:gradFill>
            <a:gsLst>
              <a:gs pos="0">
                <a:schemeClr val="bg1"/>
              </a:gs>
              <a:gs pos="51000">
                <a:srgbClr val="A59ACA"/>
              </a:gs>
              <a:gs pos="100000">
                <a:srgbClr val="A59ACA"/>
              </a:gs>
            </a:gsLst>
            <a:path path="circle">
              <a:fillToRect l="50000" t="50000" r="50000" b="50000"/>
            </a:path>
          </a:gradFill>
          <a:ln>
            <a:solidFill>
              <a:srgbClr val="353A6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352A6F"/>
                </a:solidFill>
                <a:latin typeface="MS PGothic" charset="-128"/>
                <a:ea typeface="MS PGothic" charset="-128"/>
                <a:cs typeface="MS PGothic" charset="-128"/>
              </a:rPr>
              <a:t>攻撃カード</a:t>
            </a:r>
            <a:endParaRPr lang="en-US" altLang="ja-JP" sz="2400" b="1" dirty="0">
              <a:solidFill>
                <a:srgbClr val="352A6F"/>
              </a:solidFill>
              <a:latin typeface="MS PGothic" charset="-128"/>
              <a:ea typeface="MS PGothic" charset="-128"/>
              <a:cs typeface="MS PGothic" charset="-128"/>
            </a:endParaRPr>
          </a:p>
          <a:p>
            <a:pPr lvl="0" algn="ctr" defTabSz="310504"/>
            <a:r>
              <a:rPr lang="ja-JP" altLang="en-US" b="1">
                <a:solidFill>
                  <a:srgbClr val="352A6F"/>
                </a:solidFill>
                <a:latin typeface="MS PGothic" charset="-128"/>
                <a:ea typeface="MS PGothic" charset="-128"/>
                <a:cs typeface="MS PGothic" charset="-128"/>
              </a:rPr>
              <a:t>（</a:t>
            </a:r>
            <a:r>
              <a:rPr lang="en-US" altLang="ja-JP" b="1" dirty="0">
                <a:solidFill>
                  <a:srgbClr val="352A6F"/>
                </a:solidFill>
                <a:latin typeface="MS PGothic" charset="-128"/>
                <a:ea typeface="MS PGothic" charset="-128"/>
                <a:cs typeface="MS PGothic" charset="-128"/>
              </a:rPr>
              <a:t>Type B</a:t>
            </a:r>
            <a:r>
              <a:rPr lang="ja-JP" altLang="en-US" b="1">
                <a:solidFill>
                  <a:srgbClr val="352A6F"/>
                </a:solidFill>
                <a:latin typeface="MS PGothic" charset="-128"/>
                <a:ea typeface="MS PGothic" charset="-128"/>
                <a:cs typeface="MS PGothic" charset="-128"/>
              </a:rPr>
              <a:t>：侵入拡大）</a:t>
            </a:r>
            <a:endParaRPr lang="en-US" altLang="ja-JP" b="1" dirty="0">
              <a:solidFill>
                <a:srgbClr val="352A6F"/>
              </a:solidFill>
              <a:latin typeface="MS PGothic" charset="-128"/>
              <a:ea typeface="MS PGothic" charset="-128"/>
              <a:cs typeface="MS PGothic" charset="-128"/>
            </a:endParaRPr>
          </a:p>
        </p:txBody>
      </p:sp>
      <p:pic>
        <p:nvPicPr>
          <p:cNvPr id="26" name="図 25">
            <a:extLst>
              <a:ext uri="{FF2B5EF4-FFF2-40B4-BE49-F238E27FC236}">
                <a16:creationId xmlns:a16="http://schemas.microsoft.com/office/drawing/2014/main" id="{7311E18B-3597-EE42-B386-BD471462B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220" y="1448389"/>
            <a:ext cx="1489753" cy="1705883"/>
          </a:xfrm>
          <a:prstGeom prst="rect">
            <a:avLst/>
          </a:prstGeom>
        </p:spPr>
      </p:pic>
      <p:sp>
        <p:nvSpPr>
          <p:cNvPr id="29" name="正方形/長方形 28">
            <a:extLst>
              <a:ext uri="{FF2B5EF4-FFF2-40B4-BE49-F238E27FC236}">
                <a16:creationId xmlns:a16="http://schemas.microsoft.com/office/drawing/2014/main" id="{41C9738D-981B-B946-B7A4-7A1307FE6701}"/>
              </a:ext>
            </a:extLst>
          </p:cNvPr>
          <p:cNvSpPr/>
          <p:nvPr/>
        </p:nvSpPr>
        <p:spPr>
          <a:xfrm>
            <a:off x="33147" y="3654463"/>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72F6D"/>
                </a:solidFill>
                <a:latin typeface="MS PGothic" charset="-128"/>
                <a:ea typeface="MS PGothic" charset="-128"/>
                <a:cs typeface="MS PGothic" charset="-128"/>
              </a:rPr>
              <a:t>攻撃カード</a:t>
            </a:r>
            <a:endParaRPr lang="en-US" altLang="ja-JP" sz="2400" b="1" dirty="0">
              <a:solidFill>
                <a:srgbClr val="772F6D"/>
              </a:solidFill>
              <a:latin typeface="MS PGothic" charset="-128"/>
              <a:ea typeface="MS PGothic" charset="-128"/>
              <a:cs typeface="MS PGothic" charset="-128"/>
            </a:endParaRPr>
          </a:p>
          <a:p>
            <a:pPr lvl="0" algn="ctr" defTabSz="310504"/>
            <a:r>
              <a:rPr lang="ja-JP" altLang="en-US" sz="1600" b="1">
                <a:solidFill>
                  <a:srgbClr val="772F6D"/>
                </a:solidFill>
                <a:latin typeface="MS PGothic" charset="-128"/>
                <a:ea typeface="MS PGothic" charset="-128"/>
                <a:cs typeface="MS PGothic" charset="-128"/>
              </a:rPr>
              <a:t>（</a:t>
            </a:r>
            <a:r>
              <a:rPr lang="en-US" altLang="ja-JP" sz="1600" b="1" dirty="0">
                <a:solidFill>
                  <a:srgbClr val="772F6D"/>
                </a:solidFill>
                <a:latin typeface="MS PGothic" charset="-128"/>
                <a:ea typeface="MS PGothic" charset="-128"/>
                <a:cs typeface="MS PGothic" charset="-128"/>
              </a:rPr>
              <a:t>Type B</a:t>
            </a:r>
            <a:r>
              <a:rPr lang="ja-JP" altLang="en-US" sz="1600" b="1">
                <a:solidFill>
                  <a:srgbClr val="772F6D"/>
                </a:solidFill>
                <a:latin typeface="MS PGothic" charset="-128"/>
                <a:ea typeface="MS PGothic" charset="-128"/>
                <a:cs typeface="MS PGothic" charset="-128"/>
              </a:rPr>
              <a:t>：持続性確立）</a:t>
            </a:r>
            <a:endParaRPr lang="en-US" altLang="ja-JP" sz="1600" b="1" dirty="0">
              <a:solidFill>
                <a:srgbClr val="772F6D"/>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A26C5E6A-74C4-1B47-99C0-0778C44C19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342" y="4573390"/>
            <a:ext cx="1417802" cy="2048910"/>
          </a:xfrm>
          <a:prstGeom prst="rect">
            <a:avLst/>
          </a:prstGeom>
        </p:spPr>
      </p:pic>
      <p:sp>
        <p:nvSpPr>
          <p:cNvPr id="31" name="正方形/長方形 30">
            <a:extLst>
              <a:ext uri="{FF2B5EF4-FFF2-40B4-BE49-F238E27FC236}">
                <a16:creationId xmlns:a16="http://schemas.microsoft.com/office/drawing/2014/main" id="{B0DC194C-5D4A-E740-B968-2367E3F1D212}"/>
              </a:ext>
            </a:extLst>
          </p:cNvPr>
          <p:cNvSpPr/>
          <p:nvPr/>
        </p:nvSpPr>
        <p:spPr>
          <a:xfrm>
            <a:off x="2305542" y="3655434"/>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72F6D"/>
                </a:solidFill>
                <a:latin typeface="MS PGothic" charset="-128"/>
                <a:ea typeface="MS PGothic" charset="-128"/>
                <a:cs typeface="MS PGothic" charset="-128"/>
              </a:rPr>
              <a:t>攻撃カード</a:t>
            </a:r>
            <a:endParaRPr lang="en-US" altLang="ja-JP" sz="2400" b="1" dirty="0">
              <a:solidFill>
                <a:srgbClr val="772F6D"/>
              </a:solidFill>
              <a:latin typeface="MS PGothic" charset="-128"/>
              <a:ea typeface="MS PGothic" charset="-128"/>
              <a:cs typeface="MS PGothic" charset="-128"/>
            </a:endParaRPr>
          </a:p>
          <a:p>
            <a:pPr lvl="0" algn="ctr" defTabSz="310504"/>
            <a:r>
              <a:rPr lang="ja-JP" altLang="en-US" sz="1600" b="1">
                <a:solidFill>
                  <a:srgbClr val="772F6D"/>
                </a:solidFill>
                <a:latin typeface="MS PGothic" charset="-128"/>
                <a:ea typeface="MS PGothic" charset="-128"/>
                <a:cs typeface="MS PGothic" charset="-128"/>
              </a:rPr>
              <a:t>（</a:t>
            </a:r>
            <a:r>
              <a:rPr lang="en-US" altLang="ja-JP" sz="1600" b="1" dirty="0">
                <a:solidFill>
                  <a:srgbClr val="772F6D"/>
                </a:solidFill>
                <a:latin typeface="MS PGothic" charset="-128"/>
                <a:ea typeface="MS PGothic" charset="-128"/>
                <a:cs typeface="MS PGothic" charset="-128"/>
              </a:rPr>
              <a:t>Type B</a:t>
            </a:r>
            <a:r>
              <a:rPr lang="ja-JP" altLang="en-US" sz="1600" b="1">
                <a:solidFill>
                  <a:srgbClr val="772F6D"/>
                </a:solidFill>
                <a:latin typeface="MS PGothic" charset="-128"/>
                <a:ea typeface="MS PGothic" charset="-128"/>
                <a:cs typeface="MS PGothic" charset="-128"/>
              </a:rPr>
              <a:t>：持続性確立）</a:t>
            </a:r>
            <a:endParaRPr lang="en-US" altLang="ja-JP" sz="1600" b="1" dirty="0">
              <a:solidFill>
                <a:srgbClr val="772F6D"/>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B870DFE-13B1-4D4D-8E59-49292F175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737" y="4574361"/>
            <a:ext cx="1417802" cy="2048910"/>
          </a:xfrm>
          <a:prstGeom prst="rect">
            <a:avLst/>
          </a:prstGeom>
        </p:spPr>
      </p:pic>
      <p:sp>
        <p:nvSpPr>
          <p:cNvPr id="33" name="正方形/長方形 32">
            <a:extLst>
              <a:ext uri="{FF2B5EF4-FFF2-40B4-BE49-F238E27FC236}">
                <a16:creationId xmlns:a16="http://schemas.microsoft.com/office/drawing/2014/main" id="{78F289CD-F7E5-7F4D-B4AB-69EDAE62A2AC}"/>
              </a:ext>
            </a:extLst>
          </p:cNvPr>
          <p:cNvSpPr/>
          <p:nvPr/>
        </p:nvSpPr>
        <p:spPr>
          <a:xfrm>
            <a:off x="4568882" y="3656320"/>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72F6D"/>
                </a:solidFill>
                <a:latin typeface="MS PGothic" charset="-128"/>
                <a:ea typeface="MS PGothic" charset="-128"/>
                <a:cs typeface="MS PGothic" charset="-128"/>
              </a:rPr>
              <a:t>攻撃カード</a:t>
            </a:r>
            <a:endParaRPr lang="en-US" altLang="ja-JP" sz="2400" b="1" dirty="0">
              <a:solidFill>
                <a:srgbClr val="772F6D"/>
              </a:solidFill>
              <a:latin typeface="MS PGothic" charset="-128"/>
              <a:ea typeface="MS PGothic" charset="-128"/>
              <a:cs typeface="MS PGothic" charset="-128"/>
            </a:endParaRPr>
          </a:p>
          <a:p>
            <a:pPr lvl="0" algn="ctr" defTabSz="310504"/>
            <a:r>
              <a:rPr lang="ja-JP" altLang="en-US" sz="1600" b="1">
                <a:solidFill>
                  <a:srgbClr val="772F6D"/>
                </a:solidFill>
                <a:latin typeface="MS PGothic" charset="-128"/>
                <a:ea typeface="MS PGothic" charset="-128"/>
                <a:cs typeface="MS PGothic" charset="-128"/>
              </a:rPr>
              <a:t>（</a:t>
            </a:r>
            <a:r>
              <a:rPr lang="en-US" altLang="ja-JP" sz="1600" b="1" dirty="0">
                <a:solidFill>
                  <a:srgbClr val="772F6D"/>
                </a:solidFill>
                <a:latin typeface="MS PGothic" charset="-128"/>
                <a:ea typeface="MS PGothic" charset="-128"/>
                <a:cs typeface="MS PGothic" charset="-128"/>
              </a:rPr>
              <a:t>Type B</a:t>
            </a:r>
            <a:r>
              <a:rPr lang="ja-JP" altLang="en-US" sz="1600" b="1">
                <a:solidFill>
                  <a:srgbClr val="772F6D"/>
                </a:solidFill>
                <a:latin typeface="MS PGothic" charset="-128"/>
                <a:ea typeface="MS PGothic" charset="-128"/>
                <a:cs typeface="MS PGothic" charset="-128"/>
              </a:rPr>
              <a:t>：持続性確立）</a:t>
            </a:r>
            <a:endParaRPr lang="en-US" altLang="ja-JP" sz="1600" b="1" dirty="0">
              <a:solidFill>
                <a:srgbClr val="772F6D"/>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9919A5DC-9518-A143-A5DB-5BF1856AF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077" y="4575247"/>
            <a:ext cx="1417802" cy="2048910"/>
          </a:xfrm>
          <a:prstGeom prst="rect">
            <a:avLst/>
          </a:prstGeom>
        </p:spPr>
      </p:pic>
      <p:sp>
        <p:nvSpPr>
          <p:cNvPr id="35" name="正方形/長方形 34">
            <a:extLst>
              <a:ext uri="{FF2B5EF4-FFF2-40B4-BE49-F238E27FC236}">
                <a16:creationId xmlns:a16="http://schemas.microsoft.com/office/drawing/2014/main" id="{D5AC33AA-E18F-4B4B-99DE-45F3D6936324}"/>
              </a:ext>
            </a:extLst>
          </p:cNvPr>
          <p:cNvSpPr/>
          <p:nvPr/>
        </p:nvSpPr>
        <p:spPr>
          <a:xfrm>
            <a:off x="6840326" y="486463"/>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55A8E"/>
                </a:solidFill>
                <a:latin typeface="MS PGothic" charset="-128"/>
                <a:ea typeface="MS PGothic" charset="-128"/>
                <a:cs typeface="MS PGothic" charset="-128"/>
              </a:rPr>
              <a:t>攻撃カード</a:t>
            </a:r>
            <a:endParaRPr lang="en-US" altLang="ja-JP" sz="2400" b="1" dirty="0">
              <a:solidFill>
                <a:srgbClr val="055A8E"/>
              </a:solidFill>
              <a:latin typeface="MS PGothic" charset="-128"/>
              <a:ea typeface="MS PGothic" charset="-128"/>
              <a:cs typeface="MS PGothic" charset="-128"/>
            </a:endParaRPr>
          </a:p>
          <a:p>
            <a:pPr lvl="0" algn="ctr" defTabSz="310504"/>
            <a:r>
              <a:rPr lang="ja-JP" altLang="en-US" b="1">
                <a:solidFill>
                  <a:srgbClr val="055A8E"/>
                </a:solidFill>
                <a:latin typeface="MS PGothic" charset="-128"/>
                <a:ea typeface="MS PGothic" charset="-128"/>
                <a:cs typeface="MS PGothic" charset="-128"/>
              </a:rPr>
              <a:t>（</a:t>
            </a:r>
            <a:r>
              <a:rPr lang="en-US" altLang="ja-JP" b="1" dirty="0">
                <a:solidFill>
                  <a:srgbClr val="055A8E"/>
                </a:solidFill>
                <a:latin typeface="MS PGothic" charset="-128"/>
                <a:ea typeface="MS PGothic" charset="-128"/>
                <a:cs typeface="MS PGothic" charset="-128"/>
              </a:rPr>
              <a:t>Type B</a:t>
            </a:r>
            <a:r>
              <a:rPr lang="ja-JP" altLang="en-US" b="1">
                <a:solidFill>
                  <a:srgbClr val="055A8E"/>
                </a:solidFill>
                <a:latin typeface="MS PGothic" charset="-128"/>
                <a:ea typeface="MS PGothic" charset="-128"/>
                <a:cs typeface="MS PGothic" charset="-128"/>
              </a:rPr>
              <a:t>：内部偵察）</a:t>
            </a:r>
            <a:endParaRPr lang="en-US" altLang="ja-JP" b="1" dirty="0">
              <a:solidFill>
                <a:srgbClr val="055A8E"/>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55D15558-08CC-4342-817D-0277BB56DC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6982" y="1752976"/>
            <a:ext cx="1674688" cy="854905"/>
          </a:xfrm>
          <a:prstGeom prst="rect">
            <a:avLst/>
          </a:prstGeom>
        </p:spPr>
      </p:pic>
      <p:sp>
        <p:nvSpPr>
          <p:cNvPr id="37" name="正方形/長方形 36">
            <a:extLst>
              <a:ext uri="{FF2B5EF4-FFF2-40B4-BE49-F238E27FC236}">
                <a16:creationId xmlns:a16="http://schemas.microsoft.com/office/drawing/2014/main" id="{DE2BC6B6-783F-6E42-AAFA-589479A5F051}"/>
              </a:ext>
            </a:extLst>
          </p:cNvPr>
          <p:cNvSpPr/>
          <p:nvPr/>
        </p:nvSpPr>
        <p:spPr>
          <a:xfrm>
            <a:off x="6840326" y="3659355"/>
            <a:ext cx="2268000" cy="3168000"/>
          </a:xfrm>
          <a:prstGeom prst="rect">
            <a:avLst/>
          </a:prstGeom>
          <a:gradFill>
            <a:gsLst>
              <a:gs pos="0">
                <a:schemeClr val="bg1"/>
              </a:gs>
              <a:gs pos="51000">
                <a:srgbClr val="A59ACA"/>
              </a:gs>
              <a:gs pos="100000">
                <a:srgbClr val="A59ACA"/>
              </a:gs>
            </a:gsLst>
            <a:path path="circle">
              <a:fillToRect l="50000" t="50000" r="50000" b="50000"/>
            </a:path>
          </a:gradFill>
          <a:ln>
            <a:solidFill>
              <a:srgbClr val="353A6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352A6F"/>
                </a:solidFill>
                <a:latin typeface="MS PGothic" charset="-128"/>
                <a:ea typeface="MS PGothic" charset="-128"/>
                <a:cs typeface="MS PGothic" charset="-128"/>
              </a:rPr>
              <a:t>攻撃カード</a:t>
            </a:r>
            <a:endParaRPr lang="en-US" altLang="ja-JP" sz="2400" b="1" dirty="0">
              <a:solidFill>
                <a:srgbClr val="352A6F"/>
              </a:solidFill>
              <a:latin typeface="MS PGothic" charset="-128"/>
              <a:ea typeface="MS PGothic" charset="-128"/>
              <a:cs typeface="MS PGothic" charset="-128"/>
            </a:endParaRPr>
          </a:p>
          <a:p>
            <a:pPr lvl="0" algn="ctr" defTabSz="310504"/>
            <a:r>
              <a:rPr lang="ja-JP" altLang="en-US" b="1">
                <a:solidFill>
                  <a:srgbClr val="352A6F"/>
                </a:solidFill>
                <a:latin typeface="MS PGothic" charset="-128"/>
                <a:ea typeface="MS PGothic" charset="-128"/>
                <a:cs typeface="MS PGothic" charset="-128"/>
              </a:rPr>
              <a:t>（</a:t>
            </a:r>
            <a:r>
              <a:rPr lang="en-US" altLang="ja-JP" b="1" dirty="0">
                <a:solidFill>
                  <a:srgbClr val="352A6F"/>
                </a:solidFill>
                <a:latin typeface="MS PGothic" charset="-128"/>
                <a:ea typeface="MS PGothic" charset="-128"/>
                <a:cs typeface="MS PGothic" charset="-128"/>
              </a:rPr>
              <a:t>Type B</a:t>
            </a:r>
            <a:r>
              <a:rPr lang="ja-JP" altLang="en-US" b="1">
                <a:solidFill>
                  <a:srgbClr val="352A6F"/>
                </a:solidFill>
                <a:latin typeface="MS PGothic" charset="-128"/>
                <a:ea typeface="MS PGothic" charset="-128"/>
                <a:cs typeface="MS PGothic" charset="-128"/>
              </a:rPr>
              <a:t>：侵入拡大）</a:t>
            </a:r>
            <a:endParaRPr lang="en-US" altLang="ja-JP" b="1" dirty="0">
              <a:solidFill>
                <a:srgbClr val="352A6F"/>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70F5127F-0ACD-3D4B-8C69-63EE961A4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451" y="4617514"/>
            <a:ext cx="1489753" cy="1705883"/>
          </a:xfrm>
          <a:prstGeom prst="rect">
            <a:avLst/>
          </a:prstGeom>
        </p:spPr>
      </p:pic>
    </p:spTree>
    <p:extLst>
      <p:ext uri="{BB962C8B-B14F-4D97-AF65-F5344CB8AC3E}">
        <p14:creationId xmlns:p14="http://schemas.microsoft.com/office/powerpoint/2010/main" val="257282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攻撃カード（表）</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C4881EE7-0CD1-1349-B182-60614EA782C0}"/>
              </a:ext>
            </a:extLst>
          </p:cNvPr>
          <p:cNvSpPr/>
          <p:nvPr/>
        </p:nvSpPr>
        <p:spPr>
          <a:xfrm>
            <a:off x="26051" y="481600"/>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0" name="角丸四角形 19">
            <a:extLst>
              <a:ext uri="{FF2B5EF4-FFF2-40B4-BE49-F238E27FC236}">
                <a16:creationId xmlns:a16="http://schemas.microsoft.com/office/drawing/2014/main" id="{A15C9EA0-A4EE-DF4A-A5F6-C56C5D27C9FF}"/>
              </a:ext>
            </a:extLst>
          </p:cNvPr>
          <p:cNvSpPr/>
          <p:nvPr/>
        </p:nvSpPr>
        <p:spPr>
          <a:xfrm>
            <a:off x="164910" y="108867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BE5BF8D2-6CC7-F34B-B0EE-538454E6CEB7}"/>
              </a:ext>
            </a:extLst>
          </p:cNvPr>
          <p:cNvSpPr/>
          <p:nvPr/>
        </p:nvSpPr>
        <p:spPr>
          <a:xfrm>
            <a:off x="164910" y="175866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2" name="テキスト ボックス 21">
            <a:extLst>
              <a:ext uri="{FF2B5EF4-FFF2-40B4-BE49-F238E27FC236}">
                <a16:creationId xmlns:a16="http://schemas.microsoft.com/office/drawing/2014/main" id="{69CD54FF-70F2-0844-AAC3-F5BF281906C4}"/>
              </a:ext>
            </a:extLst>
          </p:cNvPr>
          <p:cNvSpPr txBox="1"/>
          <p:nvPr/>
        </p:nvSpPr>
        <p:spPr>
          <a:xfrm>
            <a:off x="199891" y="1872179"/>
            <a:ext cx="1880960" cy="600164"/>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やアプリケーションの設定を変更し，システムアクセスへの永続性を確保</a:t>
            </a:r>
            <a:endParaRPr lang="en-US" altLang="ja-JP" sz="1100" b="1" dirty="0">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87B3C13B-E6F1-7848-9BEC-1DCF35BE68F5}"/>
              </a:ext>
            </a:extLst>
          </p:cNvPr>
          <p:cNvSpPr/>
          <p:nvPr/>
        </p:nvSpPr>
        <p:spPr>
          <a:xfrm>
            <a:off x="164910" y="64394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597ED445-E8E0-584E-B054-4603D1680122}"/>
              </a:ext>
            </a:extLst>
          </p:cNvPr>
          <p:cNvSpPr txBox="1"/>
          <p:nvPr/>
        </p:nvSpPr>
        <p:spPr>
          <a:xfrm>
            <a:off x="178950" y="648309"/>
            <a:ext cx="1092203" cy="307777"/>
          </a:xfrm>
          <a:prstGeom prst="rect">
            <a:avLst/>
          </a:prstGeom>
          <a:noFill/>
        </p:spPr>
        <p:txBody>
          <a:bodyPr wrap="square" rtlCol="0">
            <a:spAutoFit/>
          </a:bodyPr>
          <a:lstStyle/>
          <a:p>
            <a:r>
              <a:rPr lang="en-US" altLang="ja-JP" sz="1400" b="1" dirty="0">
                <a:solidFill>
                  <a:srgbClr val="772F6D"/>
                </a:solidFill>
                <a:latin typeface="MS PGothic" charset="-128"/>
                <a:ea typeface="MS PGothic" charset="-128"/>
                <a:cs typeface="MS PGothic" charset="-128"/>
              </a:rPr>
              <a:t>8</a:t>
            </a:r>
            <a:r>
              <a:rPr lang="ja-JP" altLang="en-US" sz="1400" b="1">
                <a:solidFill>
                  <a:srgbClr val="772F6D"/>
                </a:solidFill>
                <a:latin typeface="MS PGothic" charset="-128"/>
                <a:ea typeface="MS PGothic" charset="-128"/>
                <a:cs typeface="MS PGothic" charset="-128"/>
              </a:rPr>
              <a:t>．</a:t>
            </a:r>
            <a:r>
              <a:rPr lang="en-US" altLang="ja-JP" sz="1400" b="1" dirty="0">
                <a:solidFill>
                  <a:srgbClr val="772F6D"/>
                </a:solidFill>
                <a:latin typeface="MS PGothic" charset="-128"/>
                <a:ea typeface="MS PGothic" charset="-128"/>
                <a:cs typeface="MS PGothic" charset="-128"/>
              </a:rPr>
              <a:t>4</a:t>
            </a:r>
            <a:r>
              <a:rPr lang="ja-JP" altLang="en-US" sz="1400" b="1">
                <a:solidFill>
                  <a:srgbClr val="772F6D"/>
                </a:solidFill>
                <a:latin typeface="MS PGothic" charset="-128"/>
                <a:ea typeface="MS PGothic" charset="-128"/>
                <a:cs typeface="MS PGothic" charset="-128"/>
              </a:rPr>
              <a:t>　（</a:t>
            </a:r>
            <a:r>
              <a:rPr lang="en-US" altLang="ja-JP" sz="1400" b="1" dirty="0">
                <a:solidFill>
                  <a:srgbClr val="772F6D"/>
                </a:solidFill>
                <a:latin typeface="MS PGothic" charset="-128"/>
                <a:ea typeface="MS PGothic" charset="-128"/>
                <a:cs typeface="MS PGothic" charset="-128"/>
              </a:rPr>
              <a:t>-4</a:t>
            </a:r>
            <a:r>
              <a:rPr lang="ja-JP" altLang="en-US" sz="1400" b="1">
                <a:solidFill>
                  <a:srgbClr val="772F6D"/>
                </a:solidFill>
                <a:latin typeface="MS PGothic" charset="-128"/>
                <a:ea typeface="MS PGothic" charset="-128"/>
                <a:cs typeface="MS PGothic" charset="-128"/>
              </a:rPr>
              <a:t>）</a:t>
            </a:r>
            <a:endParaRPr lang="en-US" altLang="ja-JP" sz="1400" b="1" dirty="0">
              <a:solidFill>
                <a:srgbClr val="772F6D"/>
              </a:solidFill>
              <a:latin typeface="MS PGothic" charset="-128"/>
              <a:ea typeface="MS PGothic" charset="-128"/>
              <a:cs typeface="MS PGothic" charset="-128"/>
            </a:endParaRPr>
          </a:p>
        </p:txBody>
      </p:sp>
      <p:sp>
        <p:nvSpPr>
          <p:cNvPr id="40" name="テキスト ボックス 39">
            <a:extLst>
              <a:ext uri="{FF2B5EF4-FFF2-40B4-BE49-F238E27FC236}">
                <a16:creationId xmlns:a16="http://schemas.microsoft.com/office/drawing/2014/main" id="{4F038724-54A6-3E47-9785-80FE4281C978}"/>
              </a:ext>
            </a:extLst>
          </p:cNvPr>
          <p:cNvSpPr txBox="1"/>
          <p:nvPr/>
        </p:nvSpPr>
        <p:spPr>
          <a:xfrm>
            <a:off x="171971" y="121485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持続性確立</a:t>
            </a:r>
            <a:endParaRPr lang="ja-JP" altLang="en-US" sz="1100" b="1" dirty="0">
              <a:latin typeface="MS PGothic" charset="-128"/>
              <a:ea typeface="MS PGothic" charset="-128"/>
              <a:cs typeface="MS PGothic" charset="-128"/>
            </a:endParaRPr>
          </a:p>
        </p:txBody>
      </p:sp>
      <p:sp>
        <p:nvSpPr>
          <p:cNvPr id="41" name="正方形/長方形 40">
            <a:extLst>
              <a:ext uri="{FF2B5EF4-FFF2-40B4-BE49-F238E27FC236}">
                <a16:creationId xmlns:a16="http://schemas.microsoft.com/office/drawing/2014/main" id="{3751A760-F96E-C148-A3E8-9F57BB1128E9}"/>
              </a:ext>
            </a:extLst>
          </p:cNvPr>
          <p:cNvSpPr/>
          <p:nvPr/>
        </p:nvSpPr>
        <p:spPr>
          <a:xfrm>
            <a:off x="2284888" y="481296"/>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2" name="角丸四角形 41">
            <a:extLst>
              <a:ext uri="{FF2B5EF4-FFF2-40B4-BE49-F238E27FC236}">
                <a16:creationId xmlns:a16="http://schemas.microsoft.com/office/drawing/2014/main" id="{4E88C0BD-D963-5342-8278-21B27AA34D94}"/>
              </a:ext>
            </a:extLst>
          </p:cNvPr>
          <p:cNvSpPr/>
          <p:nvPr/>
        </p:nvSpPr>
        <p:spPr>
          <a:xfrm>
            <a:off x="2423747"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3" name="角丸四角形 42">
            <a:extLst>
              <a:ext uri="{FF2B5EF4-FFF2-40B4-BE49-F238E27FC236}">
                <a16:creationId xmlns:a16="http://schemas.microsoft.com/office/drawing/2014/main" id="{AB8C2C3E-4C4D-F148-AA42-436FDD6C2711}"/>
              </a:ext>
            </a:extLst>
          </p:cNvPr>
          <p:cNvSpPr/>
          <p:nvPr/>
        </p:nvSpPr>
        <p:spPr>
          <a:xfrm>
            <a:off x="2423747"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4" name="テキスト ボックス 43">
            <a:extLst>
              <a:ext uri="{FF2B5EF4-FFF2-40B4-BE49-F238E27FC236}">
                <a16:creationId xmlns:a16="http://schemas.microsoft.com/office/drawing/2014/main" id="{4D126945-39ED-B24E-B54F-8AA2274F7AF1}"/>
              </a:ext>
            </a:extLst>
          </p:cNvPr>
          <p:cNvSpPr txBox="1"/>
          <p:nvPr/>
        </p:nvSpPr>
        <p:spPr>
          <a:xfrm>
            <a:off x="2458728" y="1871875"/>
            <a:ext cx="1880960" cy="600164"/>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の下層で動作するブートキットを悪用して，永続的にシステムにアクセス</a:t>
            </a:r>
            <a:endParaRPr lang="en-US" altLang="ja-JP" sz="1100" b="1" dirty="0">
              <a:latin typeface="MS PGothic" charset="-128"/>
              <a:ea typeface="MS PGothic" charset="-128"/>
              <a:cs typeface="MS PGothic" charset="-128"/>
            </a:endParaRPr>
          </a:p>
        </p:txBody>
      </p:sp>
      <p:sp>
        <p:nvSpPr>
          <p:cNvPr id="45" name="角丸四角形 44">
            <a:extLst>
              <a:ext uri="{FF2B5EF4-FFF2-40B4-BE49-F238E27FC236}">
                <a16:creationId xmlns:a16="http://schemas.microsoft.com/office/drawing/2014/main" id="{D2A313A3-ADB2-2443-AEEB-C73680DF7C41}"/>
              </a:ext>
            </a:extLst>
          </p:cNvPr>
          <p:cNvSpPr/>
          <p:nvPr/>
        </p:nvSpPr>
        <p:spPr>
          <a:xfrm>
            <a:off x="2423747"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6" name="テキスト ボックス 45">
            <a:extLst>
              <a:ext uri="{FF2B5EF4-FFF2-40B4-BE49-F238E27FC236}">
                <a16:creationId xmlns:a16="http://schemas.microsoft.com/office/drawing/2014/main" id="{5B7DE8A0-7714-0C48-B363-F8C50AB49609}"/>
              </a:ext>
            </a:extLst>
          </p:cNvPr>
          <p:cNvSpPr txBox="1"/>
          <p:nvPr/>
        </p:nvSpPr>
        <p:spPr>
          <a:xfrm>
            <a:off x="2437787" y="648005"/>
            <a:ext cx="1092203" cy="307777"/>
          </a:xfrm>
          <a:prstGeom prst="rect">
            <a:avLst/>
          </a:prstGeom>
          <a:noFill/>
        </p:spPr>
        <p:txBody>
          <a:bodyPr wrap="square" rtlCol="0">
            <a:spAutoFit/>
          </a:bodyPr>
          <a:lstStyle/>
          <a:p>
            <a:r>
              <a:rPr lang="en-US" altLang="ja-JP" sz="1400" b="1" dirty="0">
                <a:solidFill>
                  <a:srgbClr val="772F6D"/>
                </a:solidFill>
                <a:latin typeface="MS PGothic" charset="-128"/>
                <a:ea typeface="MS PGothic" charset="-128"/>
                <a:cs typeface="MS PGothic" charset="-128"/>
              </a:rPr>
              <a:t>8</a:t>
            </a:r>
            <a:r>
              <a:rPr lang="ja-JP" altLang="en-US" sz="1400" b="1">
                <a:solidFill>
                  <a:srgbClr val="772F6D"/>
                </a:solidFill>
                <a:latin typeface="MS PGothic" charset="-128"/>
                <a:ea typeface="MS PGothic" charset="-128"/>
                <a:cs typeface="MS PGothic" charset="-128"/>
              </a:rPr>
              <a:t>．</a:t>
            </a:r>
            <a:r>
              <a:rPr lang="en-US" altLang="ja-JP" sz="1400" b="1" dirty="0">
                <a:solidFill>
                  <a:srgbClr val="772F6D"/>
                </a:solidFill>
                <a:latin typeface="MS PGothic" charset="-128"/>
                <a:ea typeface="MS PGothic" charset="-128"/>
                <a:cs typeface="MS PGothic" charset="-128"/>
              </a:rPr>
              <a:t>5</a:t>
            </a:r>
            <a:r>
              <a:rPr lang="ja-JP" altLang="en-US" sz="1400" b="1">
                <a:solidFill>
                  <a:srgbClr val="772F6D"/>
                </a:solidFill>
                <a:latin typeface="MS PGothic" charset="-128"/>
                <a:ea typeface="MS PGothic" charset="-128"/>
                <a:cs typeface="MS PGothic" charset="-128"/>
              </a:rPr>
              <a:t>　（</a:t>
            </a:r>
            <a:r>
              <a:rPr lang="en-US" altLang="ja-JP" sz="1400" b="1" dirty="0">
                <a:solidFill>
                  <a:srgbClr val="772F6D"/>
                </a:solidFill>
                <a:latin typeface="MS PGothic" charset="-128"/>
                <a:ea typeface="MS PGothic" charset="-128"/>
                <a:cs typeface="MS PGothic" charset="-128"/>
              </a:rPr>
              <a:t>-4</a:t>
            </a:r>
            <a:r>
              <a:rPr lang="ja-JP" altLang="en-US" sz="1400" b="1">
                <a:solidFill>
                  <a:srgbClr val="772F6D"/>
                </a:solidFill>
                <a:latin typeface="MS PGothic" charset="-128"/>
                <a:ea typeface="MS PGothic" charset="-128"/>
                <a:cs typeface="MS PGothic" charset="-128"/>
              </a:rPr>
              <a:t>）</a:t>
            </a:r>
            <a:endParaRPr lang="en-US" altLang="ja-JP" sz="1400" b="1" dirty="0">
              <a:solidFill>
                <a:srgbClr val="772F6D"/>
              </a:solidFill>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BC0842F7-0209-BA49-AAFC-352BDB2F54E4}"/>
              </a:ext>
            </a:extLst>
          </p:cNvPr>
          <p:cNvSpPr txBox="1"/>
          <p:nvPr/>
        </p:nvSpPr>
        <p:spPr>
          <a:xfrm>
            <a:off x="2430808" y="121455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持続性確立</a:t>
            </a:r>
            <a:endParaRPr lang="ja-JP" altLang="en-US" sz="1100" b="1" dirty="0">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0EDA2B6E-0590-0944-97DB-339808E50AC1}"/>
              </a:ext>
            </a:extLst>
          </p:cNvPr>
          <p:cNvSpPr/>
          <p:nvPr/>
        </p:nvSpPr>
        <p:spPr>
          <a:xfrm>
            <a:off x="4556266" y="482606"/>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9" name="角丸四角形 48">
            <a:extLst>
              <a:ext uri="{FF2B5EF4-FFF2-40B4-BE49-F238E27FC236}">
                <a16:creationId xmlns:a16="http://schemas.microsoft.com/office/drawing/2014/main" id="{7222CABE-DB88-2E4E-8047-456E60F69A08}"/>
              </a:ext>
            </a:extLst>
          </p:cNvPr>
          <p:cNvSpPr/>
          <p:nvPr/>
        </p:nvSpPr>
        <p:spPr>
          <a:xfrm>
            <a:off x="4695125" y="108967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0" name="角丸四角形 49">
            <a:extLst>
              <a:ext uri="{FF2B5EF4-FFF2-40B4-BE49-F238E27FC236}">
                <a16:creationId xmlns:a16="http://schemas.microsoft.com/office/drawing/2014/main" id="{31971033-DDEB-FE41-8B54-9E8384039E80}"/>
              </a:ext>
            </a:extLst>
          </p:cNvPr>
          <p:cNvSpPr/>
          <p:nvPr/>
        </p:nvSpPr>
        <p:spPr>
          <a:xfrm>
            <a:off x="4695125" y="175967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3F614809-5BEC-D743-851B-250C25E4C8D1}"/>
              </a:ext>
            </a:extLst>
          </p:cNvPr>
          <p:cNvSpPr txBox="1"/>
          <p:nvPr/>
        </p:nvSpPr>
        <p:spPr>
          <a:xfrm>
            <a:off x="4730106" y="1873185"/>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リモートサービスを使用して持続的にネットワークにアクセス</a:t>
            </a:r>
            <a:endParaRPr lang="en-US" altLang="ja-JP" sz="1100" b="1" dirty="0">
              <a:latin typeface="MS PGothic" charset="-128"/>
              <a:ea typeface="MS PGothic" charset="-128"/>
              <a:cs typeface="MS PGothic" charset="-128"/>
            </a:endParaRPr>
          </a:p>
        </p:txBody>
      </p:sp>
      <p:sp>
        <p:nvSpPr>
          <p:cNvPr id="53" name="角丸四角形 52">
            <a:extLst>
              <a:ext uri="{FF2B5EF4-FFF2-40B4-BE49-F238E27FC236}">
                <a16:creationId xmlns:a16="http://schemas.microsoft.com/office/drawing/2014/main" id="{166DD6C6-AAA9-7A41-B9C0-E738FC30991F}"/>
              </a:ext>
            </a:extLst>
          </p:cNvPr>
          <p:cNvSpPr/>
          <p:nvPr/>
        </p:nvSpPr>
        <p:spPr>
          <a:xfrm>
            <a:off x="4695125" y="64494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FBC50947-F6ED-5D46-AE57-ED3F31AE9208}"/>
              </a:ext>
            </a:extLst>
          </p:cNvPr>
          <p:cNvSpPr txBox="1"/>
          <p:nvPr/>
        </p:nvSpPr>
        <p:spPr>
          <a:xfrm>
            <a:off x="4709165" y="649315"/>
            <a:ext cx="1092203" cy="307777"/>
          </a:xfrm>
          <a:prstGeom prst="rect">
            <a:avLst/>
          </a:prstGeom>
          <a:noFill/>
        </p:spPr>
        <p:txBody>
          <a:bodyPr wrap="square" rtlCol="0">
            <a:spAutoFit/>
          </a:bodyPr>
          <a:lstStyle/>
          <a:p>
            <a:r>
              <a:rPr lang="en-US" altLang="ja-JP" sz="1400" b="1" dirty="0">
                <a:solidFill>
                  <a:srgbClr val="772F6D"/>
                </a:solidFill>
                <a:latin typeface="MS PGothic" charset="-128"/>
                <a:ea typeface="MS PGothic" charset="-128"/>
                <a:cs typeface="MS PGothic" charset="-128"/>
              </a:rPr>
              <a:t>8</a:t>
            </a:r>
            <a:r>
              <a:rPr lang="ja-JP" altLang="en-US" sz="1400" b="1">
                <a:solidFill>
                  <a:srgbClr val="772F6D"/>
                </a:solidFill>
                <a:latin typeface="MS PGothic" charset="-128"/>
                <a:ea typeface="MS PGothic" charset="-128"/>
                <a:cs typeface="MS PGothic" charset="-128"/>
              </a:rPr>
              <a:t>．</a:t>
            </a:r>
            <a:r>
              <a:rPr lang="en-US" altLang="ja-JP" sz="1400" b="1" dirty="0">
                <a:solidFill>
                  <a:srgbClr val="772F6D"/>
                </a:solidFill>
                <a:latin typeface="MS PGothic" charset="-128"/>
                <a:ea typeface="MS PGothic" charset="-128"/>
                <a:cs typeface="MS PGothic" charset="-128"/>
              </a:rPr>
              <a:t>6</a:t>
            </a:r>
            <a:r>
              <a:rPr lang="ja-JP" altLang="en-US" sz="1400" b="1">
                <a:solidFill>
                  <a:srgbClr val="772F6D"/>
                </a:solidFill>
                <a:latin typeface="MS PGothic" charset="-128"/>
                <a:ea typeface="MS PGothic" charset="-128"/>
                <a:cs typeface="MS PGothic" charset="-128"/>
              </a:rPr>
              <a:t>　（</a:t>
            </a:r>
            <a:r>
              <a:rPr lang="en-US" altLang="ja-JP" sz="1400" b="1" dirty="0">
                <a:solidFill>
                  <a:srgbClr val="772F6D"/>
                </a:solidFill>
                <a:latin typeface="MS PGothic" charset="-128"/>
                <a:ea typeface="MS PGothic" charset="-128"/>
                <a:cs typeface="MS PGothic" charset="-128"/>
              </a:rPr>
              <a:t>-4</a:t>
            </a:r>
            <a:r>
              <a:rPr lang="ja-JP" altLang="en-US" sz="1400" b="1">
                <a:solidFill>
                  <a:srgbClr val="772F6D"/>
                </a:solidFill>
                <a:latin typeface="MS PGothic" charset="-128"/>
                <a:ea typeface="MS PGothic" charset="-128"/>
                <a:cs typeface="MS PGothic" charset="-128"/>
              </a:rPr>
              <a:t>）</a:t>
            </a:r>
            <a:endParaRPr lang="en-US" altLang="ja-JP" sz="1400" b="1" dirty="0">
              <a:solidFill>
                <a:srgbClr val="772F6D"/>
              </a:solidFill>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26B9357B-B509-844A-9116-FB145453A8A7}"/>
              </a:ext>
            </a:extLst>
          </p:cNvPr>
          <p:cNvSpPr txBox="1"/>
          <p:nvPr/>
        </p:nvSpPr>
        <p:spPr>
          <a:xfrm>
            <a:off x="4702186" y="121586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持続性確立</a:t>
            </a:r>
            <a:endParaRPr lang="ja-JP" altLang="en-US" sz="1100" b="1" dirty="0">
              <a:latin typeface="MS PGothic" charset="-128"/>
              <a:ea typeface="MS PGothic" charset="-128"/>
              <a:cs typeface="MS PGothic" charset="-128"/>
            </a:endParaRPr>
          </a:p>
        </p:txBody>
      </p:sp>
      <p:sp>
        <p:nvSpPr>
          <p:cNvPr id="56" name="正方形/長方形 55">
            <a:extLst>
              <a:ext uri="{FF2B5EF4-FFF2-40B4-BE49-F238E27FC236}">
                <a16:creationId xmlns:a16="http://schemas.microsoft.com/office/drawing/2014/main" id="{378EFB50-C710-D94C-AD9E-63D085F8D484}"/>
              </a:ext>
            </a:extLst>
          </p:cNvPr>
          <p:cNvSpPr/>
          <p:nvPr/>
        </p:nvSpPr>
        <p:spPr>
          <a:xfrm>
            <a:off x="6824266" y="482604"/>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57" name="角丸四角形 56">
            <a:extLst>
              <a:ext uri="{FF2B5EF4-FFF2-40B4-BE49-F238E27FC236}">
                <a16:creationId xmlns:a16="http://schemas.microsoft.com/office/drawing/2014/main" id="{3031E368-F4CC-614A-B4A0-0BF0AAF777C3}"/>
              </a:ext>
            </a:extLst>
          </p:cNvPr>
          <p:cNvSpPr/>
          <p:nvPr/>
        </p:nvSpPr>
        <p:spPr>
          <a:xfrm>
            <a:off x="6963125" y="108967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8" name="角丸四角形 57">
            <a:extLst>
              <a:ext uri="{FF2B5EF4-FFF2-40B4-BE49-F238E27FC236}">
                <a16:creationId xmlns:a16="http://schemas.microsoft.com/office/drawing/2014/main" id="{4397A471-4C5E-754A-8FAB-7421040EEAD2}"/>
              </a:ext>
            </a:extLst>
          </p:cNvPr>
          <p:cNvSpPr/>
          <p:nvPr/>
        </p:nvSpPr>
        <p:spPr>
          <a:xfrm>
            <a:off x="6963125" y="175966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61A0D463-5849-BF42-8CB4-BE4A8568F409}"/>
              </a:ext>
            </a:extLst>
          </p:cNvPr>
          <p:cNvSpPr txBox="1"/>
          <p:nvPr/>
        </p:nvSpPr>
        <p:spPr>
          <a:xfrm>
            <a:off x="6998106" y="1873183"/>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標的で使用可能な</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により音声やクリップボード，スクリーンキャプチャなどの情報を収集</a:t>
            </a:r>
            <a:endParaRPr lang="ja-JP" altLang="en-US" sz="1400" b="1" dirty="0">
              <a:latin typeface="MS PGothic" charset="-128"/>
              <a:ea typeface="MS PGothic" charset="-128"/>
              <a:cs typeface="MS PGothic" charset="-128"/>
            </a:endParaRPr>
          </a:p>
        </p:txBody>
      </p:sp>
      <p:sp>
        <p:nvSpPr>
          <p:cNvPr id="60" name="角丸四角形 59">
            <a:extLst>
              <a:ext uri="{FF2B5EF4-FFF2-40B4-BE49-F238E27FC236}">
                <a16:creationId xmlns:a16="http://schemas.microsoft.com/office/drawing/2014/main" id="{BF67252B-66FF-C949-B63E-5F66EDCEE5E3}"/>
              </a:ext>
            </a:extLst>
          </p:cNvPr>
          <p:cNvSpPr/>
          <p:nvPr/>
        </p:nvSpPr>
        <p:spPr>
          <a:xfrm>
            <a:off x="6963125" y="64494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B0BDDA6F-ABCE-8648-812F-9BA4AD997F5F}"/>
              </a:ext>
            </a:extLst>
          </p:cNvPr>
          <p:cNvSpPr txBox="1"/>
          <p:nvPr/>
        </p:nvSpPr>
        <p:spPr>
          <a:xfrm>
            <a:off x="6977165" y="649313"/>
            <a:ext cx="1092203" cy="307777"/>
          </a:xfrm>
          <a:prstGeom prst="rect">
            <a:avLst/>
          </a:prstGeom>
          <a:noFill/>
        </p:spPr>
        <p:txBody>
          <a:bodyPr wrap="square" rtlCol="0">
            <a:spAutoFit/>
          </a:bodyPr>
          <a:lstStyle/>
          <a:p>
            <a:r>
              <a:rPr lang="en-US" altLang="ja-JP" sz="1400" b="1" dirty="0">
                <a:solidFill>
                  <a:srgbClr val="7030A0"/>
                </a:solidFill>
                <a:latin typeface="MS PGothic" charset="-128"/>
                <a:ea typeface="MS PGothic" charset="-128"/>
                <a:cs typeface="MS PGothic" charset="-128"/>
              </a:rPr>
              <a:t>9</a:t>
            </a:r>
            <a:r>
              <a:rPr lang="ja-JP" altLang="en-US" sz="1400" b="1">
                <a:solidFill>
                  <a:srgbClr val="7030A0"/>
                </a:solidFill>
                <a:latin typeface="MS PGothic" charset="-128"/>
                <a:ea typeface="MS PGothic" charset="-128"/>
                <a:cs typeface="MS PGothic" charset="-128"/>
              </a:rPr>
              <a:t>．</a:t>
            </a:r>
            <a:r>
              <a:rPr lang="en-US" altLang="ja-JP" sz="1400" b="1" dirty="0">
                <a:solidFill>
                  <a:srgbClr val="7030A0"/>
                </a:solidFill>
                <a:latin typeface="MS PGothic" charset="-128"/>
                <a:ea typeface="MS PGothic" charset="-128"/>
                <a:cs typeface="MS PGothic" charset="-128"/>
              </a:rPr>
              <a:t>1</a:t>
            </a:r>
            <a:r>
              <a:rPr lang="ja-JP" altLang="en-US" sz="1400" b="1">
                <a:solidFill>
                  <a:srgbClr val="7030A0"/>
                </a:solidFill>
                <a:latin typeface="MS PGothic" charset="-128"/>
                <a:ea typeface="MS PGothic" charset="-128"/>
                <a:cs typeface="MS PGothic" charset="-128"/>
              </a:rPr>
              <a:t>　（</a:t>
            </a:r>
            <a:r>
              <a:rPr lang="en-US" altLang="ja-JP" sz="1400" b="1" dirty="0">
                <a:solidFill>
                  <a:srgbClr val="7030A0"/>
                </a:solidFill>
                <a:latin typeface="MS PGothic" charset="-128"/>
                <a:ea typeface="MS PGothic" charset="-128"/>
                <a:cs typeface="MS PGothic" charset="-128"/>
              </a:rPr>
              <a:t>-5</a:t>
            </a:r>
            <a:r>
              <a:rPr lang="ja-JP" altLang="en-US" sz="1400" b="1">
                <a:solidFill>
                  <a:srgbClr val="7030A0"/>
                </a:solidFill>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00AC5828-4E81-D44B-BF66-CBA6D1A9A636}"/>
              </a:ext>
            </a:extLst>
          </p:cNvPr>
          <p:cNvSpPr txBox="1"/>
          <p:nvPr/>
        </p:nvSpPr>
        <p:spPr>
          <a:xfrm>
            <a:off x="6970186" y="1215858"/>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任務目的実行：収集</a:t>
            </a:r>
            <a:endParaRPr lang="en-US" altLang="ja-JP" sz="1100" b="1" dirty="0">
              <a:latin typeface="MS PGothic" charset="-128"/>
              <a:ea typeface="MS PGothic" charset="-128"/>
              <a:cs typeface="MS PGothic" charset="-128"/>
            </a:endParaRPr>
          </a:p>
        </p:txBody>
      </p:sp>
      <p:sp>
        <p:nvSpPr>
          <p:cNvPr id="63" name="正方形/長方形 62">
            <a:extLst>
              <a:ext uri="{FF2B5EF4-FFF2-40B4-BE49-F238E27FC236}">
                <a16:creationId xmlns:a16="http://schemas.microsoft.com/office/drawing/2014/main" id="{B3D35E3A-261A-194B-B980-88D8A54C56A7}"/>
              </a:ext>
            </a:extLst>
          </p:cNvPr>
          <p:cNvSpPr/>
          <p:nvPr/>
        </p:nvSpPr>
        <p:spPr>
          <a:xfrm>
            <a:off x="24435" y="3649296"/>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64" name="角丸四角形 63">
            <a:extLst>
              <a:ext uri="{FF2B5EF4-FFF2-40B4-BE49-F238E27FC236}">
                <a16:creationId xmlns:a16="http://schemas.microsoft.com/office/drawing/2014/main" id="{7FD1EF9F-0622-5B47-A322-CBBB261A12C8}"/>
              </a:ext>
            </a:extLst>
          </p:cNvPr>
          <p:cNvSpPr/>
          <p:nvPr/>
        </p:nvSpPr>
        <p:spPr>
          <a:xfrm>
            <a:off x="163294" y="4256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5" name="角丸四角形 64">
            <a:extLst>
              <a:ext uri="{FF2B5EF4-FFF2-40B4-BE49-F238E27FC236}">
                <a16:creationId xmlns:a16="http://schemas.microsoft.com/office/drawing/2014/main" id="{490F5B2D-6CCF-7A4A-81DB-800ACDFB4113}"/>
              </a:ext>
            </a:extLst>
          </p:cNvPr>
          <p:cNvSpPr/>
          <p:nvPr/>
        </p:nvSpPr>
        <p:spPr>
          <a:xfrm>
            <a:off x="163294" y="4926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46D74F0B-A6DD-E442-B183-3F6CF0B0C79C}"/>
              </a:ext>
            </a:extLst>
          </p:cNvPr>
          <p:cNvSpPr txBox="1"/>
          <p:nvPr/>
        </p:nvSpPr>
        <p:spPr>
          <a:xfrm>
            <a:off x="198275" y="5039875"/>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標的の内部情報を効率よく収集するために自動化技術を活用</a:t>
            </a:r>
            <a:endParaRPr lang="en-US" altLang="ja-JP" sz="1100" b="1" dirty="0">
              <a:latin typeface="MS PGothic" charset="-128"/>
              <a:ea typeface="MS PGothic" charset="-128"/>
              <a:cs typeface="MS PGothic" charset="-128"/>
            </a:endParaRPr>
          </a:p>
        </p:txBody>
      </p:sp>
      <p:sp>
        <p:nvSpPr>
          <p:cNvPr id="67" name="角丸四角形 66">
            <a:extLst>
              <a:ext uri="{FF2B5EF4-FFF2-40B4-BE49-F238E27FC236}">
                <a16:creationId xmlns:a16="http://schemas.microsoft.com/office/drawing/2014/main" id="{D12554BA-F1AC-4248-B212-3E4F531DEFB3}"/>
              </a:ext>
            </a:extLst>
          </p:cNvPr>
          <p:cNvSpPr/>
          <p:nvPr/>
        </p:nvSpPr>
        <p:spPr>
          <a:xfrm>
            <a:off x="163294" y="3811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15E34B9B-3592-6C49-9144-6C3DDD3CDA95}"/>
              </a:ext>
            </a:extLst>
          </p:cNvPr>
          <p:cNvSpPr txBox="1"/>
          <p:nvPr/>
        </p:nvSpPr>
        <p:spPr>
          <a:xfrm>
            <a:off x="177334" y="3816005"/>
            <a:ext cx="1092203" cy="307777"/>
          </a:xfrm>
          <a:prstGeom prst="rect">
            <a:avLst/>
          </a:prstGeom>
          <a:noFill/>
        </p:spPr>
        <p:txBody>
          <a:bodyPr wrap="square" rtlCol="0">
            <a:spAutoFit/>
          </a:bodyPr>
          <a:lstStyle/>
          <a:p>
            <a:r>
              <a:rPr lang="en-US" altLang="ja-JP" sz="1400" b="1" dirty="0">
                <a:solidFill>
                  <a:srgbClr val="7030A0"/>
                </a:solidFill>
                <a:latin typeface="MS PGothic" charset="-128"/>
                <a:ea typeface="MS PGothic" charset="-128"/>
                <a:cs typeface="MS PGothic" charset="-128"/>
              </a:rPr>
              <a:t>9</a:t>
            </a:r>
            <a:r>
              <a:rPr lang="ja-JP" altLang="en-US" sz="1400" b="1">
                <a:solidFill>
                  <a:srgbClr val="7030A0"/>
                </a:solidFill>
                <a:latin typeface="MS PGothic" charset="-128"/>
                <a:ea typeface="MS PGothic" charset="-128"/>
                <a:cs typeface="MS PGothic" charset="-128"/>
              </a:rPr>
              <a:t>．</a:t>
            </a:r>
            <a:r>
              <a:rPr lang="en-US" altLang="ja-JP" sz="1400" b="1" dirty="0">
                <a:solidFill>
                  <a:srgbClr val="7030A0"/>
                </a:solidFill>
                <a:latin typeface="MS PGothic" charset="-128"/>
                <a:ea typeface="MS PGothic" charset="-128"/>
                <a:cs typeface="MS PGothic" charset="-128"/>
              </a:rPr>
              <a:t>2</a:t>
            </a:r>
            <a:r>
              <a:rPr lang="ja-JP" altLang="en-US" sz="1400" b="1">
                <a:solidFill>
                  <a:srgbClr val="7030A0"/>
                </a:solidFill>
                <a:latin typeface="MS PGothic" charset="-128"/>
                <a:ea typeface="MS PGothic" charset="-128"/>
                <a:cs typeface="MS PGothic" charset="-128"/>
              </a:rPr>
              <a:t>　（</a:t>
            </a:r>
            <a:r>
              <a:rPr lang="en-US" altLang="ja-JP" sz="1400" b="1" dirty="0">
                <a:solidFill>
                  <a:srgbClr val="7030A0"/>
                </a:solidFill>
                <a:latin typeface="MS PGothic" charset="-128"/>
                <a:ea typeface="MS PGothic" charset="-128"/>
                <a:cs typeface="MS PGothic" charset="-128"/>
              </a:rPr>
              <a:t>-5</a:t>
            </a:r>
            <a:r>
              <a:rPr lang="ja-JP" altLang="en-US" sz="1400" b="1">
                <a:solidFill>
                  <a:srgbClr val="7030A0"/>
                </a:solidFill>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1829EA93-B545-0441-AE0C-461D9A94427D}"/>
              </a:ext>
            </a:extLst>
          </p:cNvPr>
          <p:cNvSpPr txBox="1"/>
          <p:nvPr/>
        </p:nvSpPr>
        <p:spPr>
          <a:xfrm>
            <a:off x="170355" y="438255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任務目的実行：収集</a:t>
            </a:r>
            <a:endParaRPr lang="en-US" altLang="ja-JP" sz="1100" b="1" dirty="0">
              <a:latin typeface="MS PGothic" charset="-128"/>
              <a:ea typeface="MS PGothic" charset="-128"/>
              <a:cs typeface="MS PGothic" charset="-128"/>
            </a:endParaRPr>
          </a:p>
        </p:txBody>
      </p:sp>
      <p:sp>
        <p:nvSpPr>
          <p:cNvPr id="70" name="正方形/長方形 69">
            <a:extLst>
              <a:ext uri="{FF2B5EF4-FFF2-40B4-BE49-F238E27FC236}">
                <a16:creationId xmlns:a16="http://schemas.microsoft.com/office/drawing/2014/main" id="{C52FE257-7C4D-C047-9AD9-6482F4B557E5}"/>
              </a:ext>
            </a:extLst>
          </p:cNvPr>
          <p:cNvSpPr/>
          <p:nvPr/>
        </p:nvSpPr>
        <p:spPr>
          <a:xfrm>
            <a:off x="2282542" y="3652622"/>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71" name="角丸四角形 70">
            <a:extLst>
              <a:ext uri="{FF2B5EF4-FFF2-40B4-BE49-F238E27FC236}">
                <a16:creationId xmlns:a16="http://schemas.microsoft.com/office/drawing/2014/main" id="{049F047E-F556-7249-B19E-CEA6343D9AEA}"/>
              </a:ext>
            </a:extLst>
          </p:cNvPr>
          <p:cNvSpPr/>
          <p:nvPr/>
        </p:nvSpPr>
        <p:spPr>
          <a:xfrm>
            <a:off x="2421401" y="425969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2" name="角丸四角形 71">
            <a:extLst>
              <a:ext uri="{FF2B5EF4-FFF2-40B4-BE49-F238E27FC236}">
                <a16:creationId xmlns:a16="http://schemas.microsoft.com/office/drawing/2014/main" id="{3DF82F15-398B-D040-A34D-4321A7B1144D}"/>
              </a:ext>
            </a:extLst>
          </p:cNvPr>
          <p:cNvSpPr/>
          <p:nvPr/>
        </p:nvSpPr>
        <p:spPr>
          <a:xfrm>
            <a:off x="2421401" y="492968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3" name="テキスト ボックス 72">
            <a:extLst>
              <a:ext uri="{FF2B5EF4-FFF2-40B4-BE49-F238E27FC236}">
                <a16:creationId xmlns:a16="http://schemas.microsoft.com/office/drawing/2014/main" id="{AB1F8395-396F-B94E-A9A7-7AB2C743002E}"/>
              </a:ext>
            </a:extLst>
          </p:cNvPr>
          <p:cNvSpPr txBox="1"/>
          <p:nvPr/>
        </p:nvSpPr>
        <p:spPr>
          <a:xfrm>
            <a:off x="2456382" y="5043201"/>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標的内のローカルドライブ・リモートドライブ・リムーバブルメディアから情報を収集</a:t>
            </a:r>
            <a:endParaRPr lang="en-US" altLang="ja-JP" sz="1100" b="1" dirty="0">
              <a:latin typeface="MS PGothic" charset="-128"/>
              <a:ea typeface="MS PGothic" charset="-128"/>
              <a:cs typeface="MS PGothic" charset="-128"/>
            </a:endParaRPr>
          </a:p>
        </p:txBody>
      </p:sp>
      <p:sp>
        <p:nvSpPr>
          <p:cNvPr id="74" name="角丸四角形 73">
            <a:extLst>
              <a:ext uri="{FF2B5EF4-FFF2-40B4-BE49-F238E27FC236}">
                <a16:creationId xmlns:a16="http://schemas.microsoft.com/office/drawing/2014/main" id="{64E957C5-3122-A440-B404-90481F6E56AF}"/>
              </a:ext>
            </a:extLst>
          </p:cNvPr>
          <p:cNvSpPr/>
          <p:nvPr/>
        </p:nvSpPr>
        <p:spPr>
          <a:xfrm>
            <a:off x="2421401" y="381496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ED568543-8584-0543-9AA5-CA278BA79863}"/>
              </a:ext>
            </a:extLst>
          </p:cNvPr>
          <p:cNvSpPr txBox="1"/>
          <p:nvPr/>
        </p:nvSpPr>
        <p:spPr>
          <a:xfrm>
            <a:off x="2435441" y="3819331"/>
            <a:ext cx="1092203" cy="307777"/>
          </a:xfrm>
          <a:prstGeom prst="rect">
            <a:avLst/>
          </a:prstGeom>
          <a:noFill/>
        </p:spPr>
        <p:txBody>
          <a:bodyPr wrap="square" rtlCol="0">
            <a:spAutoFit/>
          </a:bodyPr>
          <a:lstStyle/>
          <a:p>
            <a:r>
              <a:rPr lang="en-US" altLang="ja-JP" sz="1400" b="1" dirty="0">
                <a:solidFill>
                  <a:srgbClr val="7030A0"/>
                </a:solidFill>
                <a:latin typeface="MS PGothic" charset="-128"/>
                <a:ea typeface="MS PGothic" charset="-128"/>
                <a:cs typeface="MS PGothic" charset="-128"/>
              </a:rPr>
              <a:t>9</a:t>
            </a:r>
            <a:r>
              <a:rPr lang="ja-JP" altLang="en-US" sz="1400" b="1">
                <a:solidFill>
                  <a:srgbClr val="7030A0"/>
                </a:solidFill>
                <a:latin typeface="MS PGothic" charset="-128"/>
                <a:ea typeface="MS PGothic" charset="-128"/>
                <a:cs typeface="MS PGothic" charset="-128"/>
              </a:rPr>
              <a:t>．</a:t>
            </a:r>
            <a:r>
              <a:rPr lang="en-US" altLang="ja-JP" sz="1400" b="1" dirty="0">
                <a:solidFill>
                  <a:srgbClr val="7030A0"/>
                </a:solidFill>
                <a:latin typeface="MS PGothic" charset="-128"/>
                <a:ea typeface="MS PGothic" charset="-128"/>
                <a:cs typeface="MS PGothic" charset="-128"/>
              </a:rPr>
              <a:t>3</a:t>
            </a:r>
            <a:r>
              <a:rPr lang="ja-JP" altLang="en-US" sz="1400" b="1">
                <a:solidFill>
                  <a:srgbClr val="7030A0"/>
                </a:solidFill>
                <a:latin typeface="MS PGothic" charset="-128"/>
                <a:ea typeface="MS PGothic" charset="-128"/>
                <a:cs typeface="MS PGothic" charset="-128"/>
              </a:rPr>
              <a:t>　（</a:t>
            </a:r>
            <a:r>
              <a:rPr lang="en-US" altLang="ja-JP" sz="1400" b="1" dirty="0">
                <a:solidFill>
                  <a:srgbClr val="7030A0"/>
                </a:solidFill>
                <a:latin typeface="MS PGothic" charset="-128"/>
                <a:ea typeface="MS PGothic" charset="-128"/>
                <a:cs typeface="MS PGothic" charset="-128"/>
              </a:rPr>
              <a:t>-5</a:t>
            </a:r>
            <a:r>
              <a:rPr lang="ja-JP" altLang="en-US" sz="1400" b="1">
                <a:solidFill>
                  <a:srgbClr val="7030A0"/>
                </a:solidFill>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76" name="テキスト ボックス 75">
            <a:extLst>
              <a:ext uri="{FF2B5EF4-FFF2-40B4-BE49-F238E27FC236}">
                <a16:creationId xmlns:a16="http://schemas.microsoft.com/office/drawing/2014/main" id="{0B8FD25D-55FC-C548-B015-054C63D485EE}"/>
              </a:ext>
            </a:extLst>
          </p:cNvPr>
          <p:cNvSpPr txBox="1"/>
          <p:nvPr/>
        </p:nvSpPr>
        <p:spPr>
          <a:xfrm>
            <a:off x="2428462" y="438587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任務目的実行：収集</a:t>
            </a:r>
            <a:endParaRPr lang="en-US" altLang="ja-JP" sz="1100" b="1" dirty="0">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D2A48494-C5CC-7147-BAF1-7A233473101C}"/>
              </a:ext>
            </a:extLst>
          </p:cNvPr>
          <p:cNvSpPr/>
          <p:nvPr/>
        </p:nvSpPr>
        <p:spPr>
          <a:xfrm>
            <a:off x="4541500" y="3642093"/>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78" name="角丸四角形 77">
            <a:extLst>
              <a:ext uri="{FF2B5EF4-FFF2-40B4-BE49-F238E27FC236}">
                <a16:creationId xmlns:a16="http://schemas.microsoft.com/office/drawing/2014/main" id="{ACFAC005-9AF7-7D4C-AE8C-B9AADD137321}"/>
              </a:ext>
            </a:extLst>
          </p:cNvPr>
          <p:cNvSpPr/>
          <p:nvPr/>
        </p:nvSpPr>
        <p:spPr>
          <a:xfrm>
            <a:off x="4680359" y="424916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9" name="角丸四角形 78">
            <a:extLst>
              <a:ext uri="{FF2B5EF4-FFF2-40B4-BE49-F238E27FC236}">
                <a16:creationId xmlns:a16="http://schemas.microsoft.com/office/drawing/2014/main" id="{52ABF7AE-B23F-C442-B293-C96B7C1D00E6}"/>
              </a:ext>
            </a:extLst>
          </p:cNvPr>
          <p:cNvSpPr/>
          <p:nvPr/>
        </p:nvSpPr>
        <p:spPr>
          <a:xfrm>
            <a:off x="4680359" y="491915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0" name="テキスト ボックス 79">
            <a:extLst>
              <a:ext uri="{FF2B5EF4-FFF2-40B4-BE49-F238E27FC236}">
                <a16:creationId xmlns:a16="http://schemas.microsoft.com/office/drawing/2014/main" id="{B558D873-C7D9-6B45-A545-41F04EED6824}"/>
              </a:ext>
            </a:extLst>
          </p:cNvPr>
          <p:cNvSpPr txBox="1"/>
          <p:nvPr/>
        </p:nvSpPr>
        <p:spPr>
          <a:xfrm>
            <a:off x="4715340" y="5032672"/>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データの暗号化・圧縮・転送サイズ制限により，標的に気づかれないように情報を取得</a:t>
            </a:r>
            <a:endParaRPr lang="en-US" altLang="ja-JP" sz="1100" b="1" dirty="0">
              <a:latin typeface="MS PGothic" charset="-128"/>
              <a:ea typeface="MS PGothic" charset="-128"/>
              <a:cs typeface="MS PGothic" charset="-128"/>
            </a:endParaRPr>
          </a:p>
        </p:txBody>
      </p:sp>
      <p:sp>
        <p:nvSpPr>
          <p:cNvPr id="81" name="角丸四角形 80">
            <a:extLst>
              <a:ext uri="{FF2B5EF4-FFF2-40B4-BE49-F238E27FC236}">
                <a16:creationId xmlns:a16="http://schemas.microsoft.com/office/drawing/2014/main" id="{4FB4C362-A6DC-E346-A72A-21CA4A5C1992}"/>
              </a:ext>
            </a:extLst>
          </p:cNvPr>
          <p:cNvSpPr/>
          <p:nvPr/>
        </p:nvSpPr>
        <p:spPr>
          <a:xfrm>
            <a:off x="4680359" y="380443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2" name="テキスト ボックス 81">
            <a:extLst>
              <a:ext uri="{FF2B5EF4-FFF2-40B4-BE49-F238E27FC236}">
                <a16:creationId xmlns:a16="http://schemas.microsoft.com/office/drawing/2014/main" id="{DA8C1518-DDAF-D644-8134-ACC4B1E00F60}"/>
              </a:ext>
            </a:extLst>
          </p:cNvPr>
          <p:cNvSpPr txBox="1"/>
          <p:nvPr/>
        </p:nvSpPr>
        <p:spPr>
          <a:xfrm>
            <a:off x="4694399" y="3808802"/>
            <a:ext cx="1092203" cy="307777"/>
          </a:xfrm>
          <a:prstGeom prst="rect">
            <a:avLst/>
          </a:prstGeom>
          <a:noFill/>
        </p:spPr>
        <p:txBody>
          <a:bodyPr wrap="square" rtlCol="0">
            <a:spAutoFit/>
          </a:bodyPr>
          <a:lstStyle/>
          <a:p>
            <a:r>
              <a:rPr lang="en-US" altLang="ja-JP" sz="1400" b="1" dirty="0">
                <a:solidFill>
                  <a:srgbClr val="7030A0"/>
                </a:solidFill>
                <a:latin typeface="MS PGothic" charset="-128"/>
                <a:ea typeface="MS PGothic" charset="-128"/>
                <a:cs typeface="MS PGothic" charset="-128"/>
              </a:rPr>
              <a:t>9</a:t>
            </a:r>
            <a:r>
              <a:rPr lang="ja-JP" altLang="en-US" sz="1400" b="1">
                <a:solidFill>
                  <a:srgbClr val="7030A0"/>
                </a:solidFill>
                <a:latin typeface="MS PGothic" charset="-128"/>
                <a:ea typeface="MS PGothic" charset="-128"/>
                <a:cs typeface="MS PGothic" charset="-128"/>
              </a:rPr>
              <a:t>．</a:t>
            </a:r>
            <a:r>
              <a:rPr lang="en-US" altLang="ja-JP" sz="1400" b="1" dirty="0">
                <a:solidFill>
                  <a:srgbClr val="7030A0"/>
                </a:solidFill>
                <a:latin typeface="MS PGothic" charset="-128"/>
                <a:ea typeface="MS PGothic" charset="-128"/>
                <a:cs typeface="MS PGothic" charset="-128"/>
              </a:rPr>
              <a:t>4</a:t>
            </a:r>
            <a:r>
              <a:rPr lang="ja-JP" altLang="en-US" sz="1400" b="1">
                <a:solidFill>
                  <a:srgbClr val="7030A0"/>
                </a:solidFill>
                <a:latin typeface="MS PGothic" charset="-128"/>
                <a:ea typeface="MS PGothic" charset="-128"/>
                <a:cs typeface="MS PGothic" charset="-128"/>
              </a:rPr>
              <a:t>　（</a:t>
            </a:r>
            <a:r>
              <a:rPr lang="en-US" altLang="ja-JP" sz="1400" b="1" dirty="0">
                <a:solidFill>
                  <a:srgbClr val="7030A0"/>
                </a:solidFill>
                <a:latin typeface="MS PGothic" charset="-128"/>
                <a:ea typeface="MS PGothic" charset="-128"/>
                <a:cs typeface="MS PGothic" charset="-128"/>
              </a:rPr>
              <a:t>-5</a:t>
            </a:r>
            <a:r>
              <a:rPr lang="ja-JP" altLang="en-US" sz="1400" b="1">
                <a:solidFill>
                  <a:srgbClr val="7030A0"/>
                </a:solidFill>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83" name="テキスト ボックス 82">
            <a:extLst>
              <a:ext uri="{FF2B5EF4-FFF2-40B4-BE49-F238E27FC236}">
                <a16:creationId xmlns:a16="http://schemas.microsoft.com/office/drawing/2014/main" id="{4782CBCE-B10D-DF4D-8A07-4857F83D0071}"/>
              </a:ext>
            </a:extLst>
          </p:cNvPr>
          <p:cNvSpPr txBox="1"/>
          <p:nvPr/>
        </p:nvSpPr>
        <p:spPr>
          <a:xfrm>
            <a:off x="4687420" y="437534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任務目的実行：情報流出</a:t>
            </a:r>
            <a:endParaRPr lang="ja-JP" altLang="en-US" sz="1100" b="1" dirty="0">
              <a:latin typeface="MS PGothic" charset="-128"/>
              <a:ea typeface="MS PGothic" charset="-128"/>
              <a:cs typeface="MS PGothic" charset="-128"/>
            </a:endParaRPr>
          </a:p>
        </p:txBody>
      </p:sp>
      <p:sp>
        <p:nvSpPr>
          <p:cNvPr id="84" name="正方形/長方形 83">
            <a:extLst>
              <a:ext uri="{FF2B5EF4-FFF2-40B4-BE49-F238E27FC236}">
                <a16:creationId xmlns:a16="http://schemas.microsoft.com/office/drawing/2014/main" id="{21CF3A8D-041F-0144-AAAA-B19D337A1173}"/>
              </a:ext>
            </a:extLst>
          </p:cNvPr>
          <p:cNvSpPr/>
          <p:nvPr/>
        </p:nvSpPr>
        <p:spPr>
          <a:xfrm>
            <a:off x="6814373" y="3642093"/>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85" name="角丸四角形 84">
            <a:extLst>
              <a:ext uri="{FF2B5EF4-FFF2-40B4-BE49-F238E27FC236}">
                <a16:creationId xmlns:a16="http://schemas.microsoft.com/office/drawing/2014/main" id="{5D6BAA9F-0643-6A4B-B62C-036D2F04F66B}"/>
              </a:ext>
            </a:extLst>
          </p:cNvPr>
          <p:cNvSpPr/>
          <p:nvPr/>
        </p:nvSpPr>
        <p:spPr>
          <a:xfrm>
            <a:off x="6953232" y="424916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6" name="角丸四角形 85">
            <a:extLst>
              <a:ext uri="{FF2B5EF4-FFF2-40B4-BE49-F238E27FC236}">
                <a16:creationId xmlns:a16="http://schemas.microsoft.com/office/drawing/2014/main" id="{7994C5D0-7796-5345-9018-7D996C6EEF07}"/>
              </a:ext>
            </a:extLst>
          </p:cNvPr>
          <p:cNvSpPr/>
          <p:nvPr/>
        </p:nvSpPr>
        <p:spPr>
          <a:xfrm>
            <a:off x="6953232" y="491915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7" name="テキスト ボックス 86">
            <a:extLst>
              <a:ext uri="{FF2B5EF4-FFF2-40B4-BE49-F238E27FC236}">
                <a16:creationId xmlns:a16="http://schemas.microsoft.com/office/drawing/2014/main" id="{EB384340-09F4-C344-BD6D-CD960DFF78B7}"/>
              </a:ext>
            </a:extLst>
          </p:cNvPr>
          <p:cNvSpPr txBox="1"/>
          <p:nvPr/>
        </p:nvSpPr>
        <p:spPr>
          <a:xfrm>
            <a:off x="6988213" y="5032672"/>
            <a:ext cx="1880960"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任意の通信プロトコルを使用し，情報を収集</a:t>
            </a:r>
            <a:endParaRPr lang="ja-JP" altLang="en-US" sz="1400" b="1" dirty="0">
              <a:latin typeface="MS PGothic" charset="-128"/>
              <a:ea typeface="MS PGothic" charset="-128"/>
              <a:cs typeface="MS PGothic" charset="-128"/>
            </a:endParaRPr>
          </a:p>
        </p:txBody>
      </p:sp>
      <p:sp>
        <p:nvSpPr>
          <p:cNvPr id="88" name="角丸四角形 87">
            <a:extLst>
              <a:ext uri="{FF2B5EF4-FFF2-40B4-BE49-F238E27FC236}">
                <a16:creationId xmlns:a16="http://schemas.microsoft.com/office/drawing/2014/main" id="{617ADCCC-C58F-0245-9BB7-69D31FD2101C}"/>
              </a:ext>
            </a:extLst>
          </p:cNvPr>
          <p:cNvSpPr/>
          <p:nvPr/>
        </p:nvSpPr>
        <p:spPr>
          <a:xfrm>
            <a:off x="6953232" y="380443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9" name="テキスト ボックス 88">
            <a:extLst>
              <a:ext uri="{FF2B5EF4-FFF2-40B4-BE49-F238E27FC236}">
                <a16:creationId xmlns:a16="http://schemas.microsoft.com/office/drawing/2014/main" id="{C4B9E837-7794-E348-BF04-7BB4F7F2077C}"/>
              </a:ext>
            </a:extLst>
          </p:cNvPr>
          <p:cNvSpPr txBox="1"/>
          <p:nvPr/>
        </p:nvSpPr>
        <p:spPr>
          <a:xfrm>
            <a:off x="6967272" y="3808802"/>
            <a:ext cx="1092203" cy="307777"/>
          </a:xfrm>
          <a:prstGeom prst="rect">
            <a:avLst/>
          </a:prstGeom>
          <a:noFill/>
        </p:spPr>
        <p:txBody>
          <a:bodyPr wrap="square" rtlCol="0">
            <a:spAutoFit/>
          </a:bodyPr>
          <a:lstStyle/>
          <a:p>
            <a:r>
              <a:rPr lang="en-US" altLang="ja-JP" sz="1400" b="1" dirty="0">
                <a:solidFill>
                  <a:srgbClr val="7030A0"/>
                </a:solidFill>
                <a:latin typeface="MS PGothic" charset="-128"/>
                <a:ea typeface="MS PGothic" charset="-128"/>
                <a:cs typeface="MS PGothic" charset="-128"/>
              </a:rPr>
              <a:t>9</a:t>
            </a:r>
            <a:r>
              <a:rPr lang="ja-JP" altLang="en-US" sz="1400" b="1">
                <a:solidFill>
                  <a:srgbClr val="7030A0"/>
                </a:solidFill>
                <a:latin typeface="MS PGothic" charset="-128"/>
                <a:ea typeface="MS PGothic" charset="-128"/>
                <a:cs typeface="MS PGothic" charset="-128"/>
              </a:rPr>
              <a:t>．</a:t>
            </a:r>
            <a:r>
              <a:rPr lang="en-US" altLang="ja-JP" sz="1400" b="1" dirty="0">
                <a:solidFill>
                  <a:srgbClr val="7030A0"/>
                </a:solidFill>
                <a:latin typeface="MS PGothic" charset="-128"/>
                <a:ea typeface="MS PGothic" charset="-128"/>
                <a:cs typeface="MS PGothic" charset="-128"/>
              </a:rPr>
              <a:t>5</a:t>
            </a:r>
            <a:r>
              <a:rPr lang="ja-JP" altLang="en-US" sz="1400" b="1">
                <a:solidFill>
                  <a:srgbClr val="7030A0"/>
                </a:solidFill>
                <a:latin typeface="MS PGothic" charset="-128"/>
                <a:ea typeface="MS PGothic" charset="-128"/>
                <a:cs typeface="MS PGothic" charset="-128"/>
              </a:rPr>
              <a:t>　（</a:t>
            </a:r>
            <a:r>
              <a:rPr lang="en-US" altLang="ja-JP" sz="1400" b="1" dirty="0">
                <a:solidFill>
                  <a:srgbClr val="7030A0"/>
                </a:solidFill>
                <a:latin typeface="MS PGothic" charset="-128"/>
                <a:ea typeface="MS PGothic" charset="-128"/>
                <a:cs typeface="MS PGothic" charset="-128"/>
              </a:rPr>
              <a:t>-5</a:t>
            </a:r>
            <a:r>
              <a:rPr lang="ja-JP" altLang="en-US" sz="1400" b="1">
                <a:solidFill>
                  <a:srgbClr val="7030A0"/>
                </a:solidFill>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90" name="テキスト ボックス 89">
            <a:extLst>
              <a:ext uri="{FF2B5EF4-FFF2-40B4-BE49-F238E27FC236}">
                <a16:creationId xmlns:a16="http://schemas.microsoft.com/office/drawing/2014/main" id="{35682BC4-D7BB-404E-8A2F-145686D5C84F}"/>
              </a:ext>
            </a:extLst>
          </p:cNvPr>
          <p:cNvSpPr txBox="1"/>
          <p:nvPr/>
        </p:nvSpPr>
        <p:spPr>
          <a:xfrm>
            <a:off x="6960293" y="437534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任務目的実行：情報流出</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79181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攻撃カード（裏）</a:t>
            </a:r>
            <a:endParaRPr lang="ja-JP" altLang="en-US" sz="2400" dirty="0">
              <a:latin typeface="MS PGothic" panose="020B0600070205080204" pitchFamily="34" charset="-128"/>
              <a:ea typeface="MS PGothic" panose="020B0600070205080204" pitchFamily="34" charset="-128"/>
            </a:endParaRPr>
          </a:p>
        </p:txBody>
      </p:sp>
      <p:sp>
        <p:nvSpPr>
          <p:cNvPr id="33" name="正方形/長方形 32">
            <a:extLst>
              <a:ext uri="{FF2B5EF4-FFF2-40B4-BE49-F238E27FC236}">
                <a16:creationId xmlns:a16="http://schemas.microsoft.com/office/drawing/2014/main" id="{AE5B5C98-95A4-604A-8649-8BBAD3521F51}"/>
              </a:ext>
            </a:extLst>
          </p:cNvPr>
          <p:cNvSpPr/>
          <p:nvPr/>
        </p:nvSpPr>
        <p:spPr>
          <a:xfrm>
            <a:off x="2305774" y="493449"/>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72F6D"/>
                </a:solidFill>
                <a:latin typeface="MS PGothic" charset="-128"/>
                <a:ea typeface="MS PGothic" charset="-128"/>
                <a:cs typeface="MS PGothic" charset="-128"/>
              </a:rPr>
              <a:t>攻撃カード</a:t>
            </a:r>
            <a:endParaRPr lang="en-US" altLang="ja-JP" sz="2400" b="1" dirty="0">
              <a:solidFill>
                <a:srgbClr val="772F6D"/>
              </a:solidFill>
              <a:latin typeface="MS PGothic" charset="-128"/>
              <a:ea typeface="MS PGothic" charset="-128"/>
              <a:cs typeface="MS PGothic" charset="-128"/>
            </a:endParaRPr>
          </a:p>
          <a:p>
            <a:pPr lvl="0" algn="ctr" defTabSz="310504"/>
            <a:r>
              <a:rPr lang="ja-JP" altLang="en-US" sz="1600" b="1">
                <a:solidFill>
                  <a:srgbClr val="772F6D"/>
                </a:solidFill>
                <a:latin typeface="MS PGothic" charset="-128"/>
                <a:ea typeface="MS PGothic" charset="-128"/>
                <a:cs typeface="MS PGothic" charset="-128"/>
              </a:rPr>
              <a:t>（</a:t>
            </a:r>
            <a:r>
              <a:rPr lang="en-US" altLang="ja-JP" sz="1600" b="1" dirty="0">
                <a:solidFill>
                  <a:srgbClr val="772F6D"/>
                </a:solidFill>
                <a:latin typeface="MS PGothic" charset="-128"/>
                <a:ea typeface="MS PGothic" charset="-128"/>
                <a:cs typeface="MS PGothic" charset="-128"/>
              </a:rPr>
              <a:t>Type B</a:t>
            </a:r>
            <a:r>
              <a:rPr lang="ja-JP" altLang="en-US" sz="1600" b="1">
                <a:solidFill>
                  <a:srgbClr val="772F6D"/>
                </a:solidFill>
                <a:latin typeface="MS PGothic" charset="-128"/>
                <a:ea typeface="MS PGothic" charset="-128"/>
                <a:cs typeface="MS PGothic" charset="-128"/>
              </a:rPr>
              <a:t>：持続性確立）</a:t>
            </a:r>
            <a:endParaRPr lang="en-US" altLang="ja-JP" sz="1600" b="1" dirty="0">
              <a:solidFill>
                <a:srgbClr val="772F6D"/>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7131CAA1-778E-904D-9C52-C6BE7B93E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969" y="1412376"/>
            <a:ext cx="1417802" cy="2048910"/>
          </a:xfrm>
          <a:prstGeom prst="rect">
            <a:avLst/>
          </a:prstGeom>
        </p:spPr>
      </p:pic>
      <p:sp>
        <p:nvSpPr>
          <p:cNvPr id="35" name="正方形/長方形 34">
            <a:extLst>
              <a:ext uri="{FF2B5EF4-FFF2-40B4-BE49-F238E27FC236}">
                <a16:creationId xmlns:a16="http://schemas.microsoft.com/office/drawing/2014/main" id="{DE971E15-522E-4040-A0B2-5BCE7458C038}"/>
              </a:ext>
            </a:extLst>
          </p:cNvPr>
          <p:cNvSpPr/>
          <p:nvPr/>
        </p:nvSpPr>
        <p:spPr>
          <a:xfrm>
            <a:off x="4568009" y="494420"/>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72F6D"/>
                </a:solidFill>
                <a:latin typeface="MS PGothic" charset="-128"/>
                <a:ea typeface="MS PGothic" charset="-128"/>
                <a:cs typeface="MS PGothic" charset="-128"/>
              </a:rPr>
              <a:t>攻撃カード</a:t>
            </a:r>
            <a:endParaRPr lang="en-US" altLang="ja-JP" sz="2400" b="1" dirty="0">
              <a:solidFill>
                <a:srgbClr val="772F6D"/>
              </a:solidFill>
              <a:latin typeface="MS PGothic" charset="-128"/>
              <a:ea typeface="MS PGothic" charset="-128"/>
              <a:cs typeface="MS PGothic" charset="-128"/>
            </a:endParaRPr>
          </a:p>
          <a:p>
            <a:pPr lvl="0" algn="ctr" defTabSz="310504"/>
            <a:r>
              <a:rPr lang="ja-JP" altLang="en-US" sz="1600" b="1">
                <a:solidFill>
                  <a:srgbClr val="772F6D"/>
                </a:solidFill>
                <a:latin typeface="MS PGothic" charset="-128"/>
                <a:ea typeface="MS PGothic" charset="-128"/>
                <a:cs typeface="MS PGothic" charset="-128"/>
              </a:rPr>
              <a:t>（</a:t>
            </a:r>
            <a:r>
              <a:rPr lang="en-US" altLang="ja-JP" sz="1600" b="1" dirty="0">
                <a:solidFill>
                  <a:srgbClr val="772F6D"/>
                </a:solidFill>
                <a:latin typeface="MS PGothic" charset="-128"/>
                <a:ea typeface="MS PGothic" charset="-128"/>
                <a:cs typeface="MS PGothic" charset="-128"/>
              </a:rPr>
              <a:t>Type B</a:t>
            </a:r>
            <a:r>
              <a:rPr lang="ja-JP" altLang="en-US" sz="1600" b="1">
                <a:solidFill>
                  <a:srgbClr val="772F6D"/>
                </a:solidFill>
                <a:latin typeface="MS PGothic" charset="-128"/>
                <a:ea typeface="MS PGothic" charset="-128"/>
                <a:cs typeface="MS PGothic" charset="-128"/>
              </a:rPr>
              <a:t>：持続性確立）</a:t>
            </a:r>
            <a:endParaRPr lang="en-US" altLang="ja-JP" sz="1600" b="1" dirty="0">
              <a:solidFill>
                <a:srgbClr val="772F6D"/>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1B0D78C5-DCDE-6044-B290-E8EFE62F1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204" y="1413347"/>
            <a:ext cx="1417802" cy="2048910"/>
          </a:xfrm>
          <a:prstGeom prst="rect">
            <a:avLst/>
          </a:prstGeom>
        </p:spPr>
      </p:pic>
      <p:sp>
        <p:nvSpPr>
          <p:cNvPr id="37" name="正方形/長方形 36">
            <a:extLst>
              <a:ext uri="{FF2B5EF4-FFF2-40B4-BE49-F238E27FC236}">
                <a16:creationId xmlns:a16="http://schemas.microsoft.com/office/drawing/2014/main" id="{553CFD60-F85D-654D-AC85-85E0ED3B7DAB}"/>
              </a:ext>
            </a:extLst>
          </p:cNvPr>
          <p:cNvSpPr/>
          <p:nvPr/>
        </p:nvSpPr>
        <p:spPr>
          <a:xfrm>
            <a:off x="6832963" y="496818"/>
            <a:ext cx="2268000" cy="3168000"/>
          </a:xfrm>
          <a:prstGeom prst="rect">
            <a:avLst/>
          </a:prstGeom>
          <a:gradFill>
            <a:gsLst>
              <a:gs pos="0">
                <a:schemeClr val="bg1"/>
              </a:gs>
              <a:gs pos="51000">
                <a:srgbClr val="CFA7CD"/>
              </a:gs>
              <a:gs pos="100000">
                <a:srgbClr val="CFA7CD"/>
              </a:gs>
            </a:gsLst>
            <a:path path="circle">
              <a:fillToRect l="50000" t="50000" r="50000" b="50000"/>
            </a:path>
          </a:gra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72F6D"/>
                </a:solidFill>
                <a:latin typeface="MS PGothic" charset="-128"/>
                <a:ea typeface="MS PGothic" charset="-128"/>
                <a:cs typeface="MS PGothic" charset="-128"/>
              </a:rPr>
              <a:t>攻撃カード</a:t>
            </a:r>
            <a:endParaRPr lang="en-US" altLang="ja-JP" sz="2400" b="1" dirty="0">
              <a:solidFill>
                <a:srgbClr val="772F6D"/>
              </a:solidFill>
              <a:latin typeface="MS PGothic" charset="-128"/>
              <a:ea typeface="MS PGothic" charset="-128"/>
              <a:cs typeface="MS PGothic" charset="-128"/>
            </a:endParaRPr>
          </a:p>
          <a:p>
            <a:pPr lvl="0" algn="ctr" defTabSz="310504"/>
            <a:r>
              <a:rPr lang="ja-JP" altLang="en-US" sz="1600" b="1">
                <a:solidFill>
                  <a:srgbClr val="772F6D"/>
                </a:solidFill>
                <a:latin typeface="MS PGothic" charset="-128"/>
                <a:ea typeface="MS PGothic" charset="-128"/>
                <a:cs typeface="MS PGothic" charset="-128"/>
              </a:rPr>
              <a:t>（</a:t>
            </a:r>
            <a:r>
              <a:rPr lang="en-US" altLang="ja-JP" sz="1600" b="1" dirty="0">
                <a:solidFill>
                  <a:srgbClr val="772F6D"/>
                </a:solidFill>
                <a:latin typeface="MS PGothic" charset="-128"/>
                <a:ea typeface="MS PGothic" charset="-128"/>
                <a:cs typeface="MS PGothic" charset="-128"/>
              </a:rPr>
              <a:t>Type B</a:t>
            </a:r>
            <a:r>
              <a:rPr lang="ja-JP" altLang="en-US" sz="1600" b="1">
                <a:solidFill>
                  <a:srgbClr val="772F6D"/>
                </a:solidFill>
                <a:latin typeface="MS PGothic" charset="-128"/>
                <a:ea typeface="MS PGothic" charset="-128"/>
                <a:cs typeface="MS PGothic" charset="-128"/>
              </a:rPr>
              <a:t>：持続性確立）</a:t>
            </a:r>
            <a:endParaRPr lang="en-US" altLang="ja-JP" sz="1600" b="1" dirty="0">
              <a:solidFill>
                <a:srgbClr val="772F6D"/>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6B0B9C5A-D3C5-5941-863D-F083BAF49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158" y="1415745"/>
            <a:ext cx="1417802" cy="2048910"/>
          </a:xfrm>
          <a:prstGeom prst="rect">
            <a:avLst/>
          </a:prstGeom>
        </p:spPr>
      </p:pic>
      <p:sp>
        <p:nvSpPr>
          <p:cNvPr id="49" name="正方形/長方形 48">
            <a:extLst>
              <a:ext uri="{FF2B5EF4-FFF2-40B4-BE49-F238E27FC236}">
                <a16:creationId xmlns:a16="http://schemas.microsoft.com/office/drawing/2014/main" id="{B4656AF1-3E30-5644-B1CA-DE997236B84A}"/>
              </a:ext>
            </a:extLst>
          </p:cNvPr>
          <p:cNvSpPr/>
          <p:nvPr/>
        </p:nvSpPr>
        <p:spPr>
          <a:xfrm>
            <a:off x="45483" y="366122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51" name="図 50">
            <a:extLst>
              <a:ext uri="{FF2B5EF4-FFF2-40B4-BE49-F238E27FC236}">
                <a16:creationId xmlns:a16="http://schemas.microsoft.com/office/drawing/2014/main" id="{3024D1BC-D41F-2848-AE66-6B253FF5C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13" y="4664575"/>
            <a:ext cx="916540" cy="1900933"/>
          </a:xfrm>
          <a:prstGeom prst="rect">
            <a:avLst/>
          </a:prstGeom>
        </p:spPr>
      </p:pic>
      <p:sp>
        <p:nvSpPr>
          <p:cNvPr id="52" name="正方形/長方形 51">
            <a:extLst>
              <a:ext uri="{FF2B5EF4-FFF2-40B4-BE49-F238E27FC236}">
                <a16:creationId xmlns:a16="http://schemas.microsoft.com/office/drawing/2014/main" id="{CE72D6C6-3B6F-A74D-AD9C-2B15791FBE1F}"/>
              </a:ext>
            </a:extLst>
          </p:cNvPr>
          <p:cNvSpPr/>
          <p:nvPr/>
        </p:nvSpPr>
        <p:spPr>
          <a:xfrm>
            <a:off x="2309353" y="3664818"/>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53" name="図 52">
            <a:extLst>
              <a:ext uri="{FF2B5EF4-FFF2-40B4-BE49-F238E27FC236}">
                <a16:creationId xmlns:a16="http://schemas.microsoft.com/office/drawing/2014/main" id="{0ABC6C4B-87D4-1F4B-9937-5CE5C3092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5083" y="4668171"/>
            <a:ext cx="916540" cy="1900933"/>
          </a:xfrm>
          <a:prstGeom prst="rect">
            <a:avLst/>
          </a:prstGeom>
        </p:spPr>
      </p:pic>
      <p:sp>
        <p:nvSpPr>
          <p:cNvPr id="54" name="正方形/長方形 53">
            <a:extLst>
              <a:ext uri="{FF2B5EF4-FFF2-40B4-BE49-F238E27FC236}">
                <a16:creationId xmlns:a16="http://schemas.microsoft.com/office/drawing/2014/main" id="{44B4205E-14E2-8B42-9B71-499CA5DDCB63}"/>
              </a:ext>
            </a:extLst>
          </p:cNvPr>
          <p:cNvSpPr/>
          <p:nvPr/>
        </p:nvSpPr>
        <p:spPr>
          <a:xfrm>
            <a:off x="4573223" y="3664818"/>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55" name="図 54">
            <a:extLst>
              <a:ext uri="{FF2B5EF4-FFF2-40B4-BE49-F238E27FC236}">
                <a16:creationId xmlns:a16="http://schemas.microsoft.com/office/drawing/2014/main" id="{E3056ED6-6D17-4042-BEA0-AEC1A379D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8953" y="4668171"/>
            <a:ext cx="916540" cy="1900933"/>
          </a:xfrm>
          <a:prstGeom prst="rect">
            <a:avLst/>
          </a:prstGeom>
        </p:spPr>
      </p:pic>
      <p:sp>
        <p:nvSpPr>
          <p:cNvPr id="56" name="正方形/長方形 55">
            <a:extLst>
              <a:ext uri="{FF2B5EF4-FFF2-40B4-BE49-F238E27FC236}">
                <a16:creationId xmlns:a16="http://schemas.microsoft.com/office/drawing/2014/main" id="{5B9A02E2-A809-544A-9E29-4F0915FF0060}"/>
              </a:ext>
            </a:extLst>
          </p:cNvPr>
          <p:cNvSpPr/>
          <p:nvPr/>
        </p:nvSpPr>
        <p:spPr>
          <a:xfrm>
            <a:off x="6832963" y="366585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57" name="図 56">
            <a:extLst>
              <a:ext uri="{FF2B5EF4-FFF2-40B4-BE49-F238E27FC236}">
                <a16:creationId xmlns:a16="http://schemas.microsoft.com/office/drawing/2014/main" id="{2D42FF7E-652A-7F48-8CC9-D115F056C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8693" y="4669205"/>
            <a:ext cx="916540" cy="1900933"/>
          </a:xfrm>
          <a:prstGeom prst="rect">
            <a:avLst/>
          </a:prstGeom>
        </p:spPr>
      </p:pic>
      <p:sp>
        <p:nvSpPr>
          <p:cNvPr id="19" name="正方形/長方形 18">
            <a:extLst>
              <a:ext uri="{FF2B5EF4-FFF2-40B4-BE49-F238E27FC236}">
                <a16:creationId xmlns:a16="http://schemas.microsoft.com/office/drawing/2014/main" id="{70566B35-71C7-B44C-847C-ADBCF3756D22}"/>
              </a:ext>
            </a:extLst>
          </p:cNvPr>
          <p:cNvSpPr/>
          <p:nvPr/>
        </p:nvSpPr>
        <p:spPr>
          <a:xfrm>
            <a:off x="45483" y="493935"/>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20" name="図 19">
            <a:extLst>
              <a:ext uri="{FF2B5EF4-FFF2-40B4-BE49-F238E27FC236}">
                <a16:creationId xmlns:a16="http://schemas.microsoft.com/office/drawing/2014/main" id="{6631481B-5CCA-9443-A1B9-E1B233A4A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13" y="1497288"/>
            <a:ext cx="916540" cy="1900933"/>
          </a:xfrm>
          <a:prstGeom prst="rect">
            <a:avLst/>
          </a:prstGeom>
        </p:spPr>
      </p:pic>
    </p:spTree>
    <p:extLst>
      <p:ext uri="{BB962C8B-B14F-4D97-AF65-F5344CB8AC3E}">
        <p14:creationId xmlns:p14="http://schemas.microsoft.com/office/powerpoint/2010/main" val="134117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攻撃カード（表）</a:t>
            </a:r>
            <a:endParaRPr lang="ja-JP" altLang="en-US" sz="2400" dirty="0">
              <a:latin typeface="MS PGothic" panose="020B0600070205080204" pitchFamily="34" charset="-128"/>
              <a:ea typeface="MS PGothic" panose="020B0600070205080204" pitchFamily="34" charset="-128"/>
            </a:endParaRPr>
          </a:p>
        </p:txBody>
      </p:sp>
      <p:sp>
        <p:nvSpPr>
          <p:cNvPr id="33" name="正方形/長方形 32">
            <a:extLst>
              <a:ext uri="{FF2B5EF4-FFF2-40B4-BE49-F238E27FC236}">
                <a16:creationId xmlns:a16="http://schemas.microsoft.com/office/drawing/2014/main" id="{CBE5573D-C6E7-EB40-9613-8AC5715AF656}"/>
              </a:ext>
            </a:extLst>
          </p:cNvPr>
          <p:cNvSpPr/>
          <p:nvPr/>
        </p:nvSpPr>
        <p:spPr>
          <a:xfrm>
            <a:off x="30888" y="3652537"/>
            <a:ext cx="2268000" cy="316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5" name="正方形/長方形 34">
            <a:extLst>
              <a:ext uri="{FF2B5EF4-FFF2-40B4-BE49-F238E27FC236}">
                <a16:creationId xmlns:a16="http://schemas.microsoft.com/office/drawing/2014/main" id="{5722A3B3-D4A3-FF4C-BB77-171CDB86CC6A}"/>
              </a:ext>
            </a:extLst>
          </p:cNvPr>
          <p:cNvSpPr/>
          <p:nvPr/>
        </p:nvSpPr>
        <p:spPr>
          <a:xfrm>
            <a:off x="2294124" y="3656384"/>
            <a:ext cx="2268000" cy="316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F66B3A5-6D75-6541-AC61-FC1728BC0AD0}"/>
              </a:ext>
            </a:extLst>
          </p:cNvPr>
          <p:cNvSpPr/>
          <p:nvPr/>
        </p:nvSpPr>
        <p:spPr>
          <a:xfrm>
            <a:off x="4557507" y="3661891"/>
            <a:ext cx="2268000" cy="316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1" name="正方形/長方形 50">
            <a:extLst>
              <a:ext uri="{FF2B5EF4-FFF2-40B4-BE49-F238E27FC236}">
                <a16:creationId xmlns:a16="http://schemas.microsoft.com/office/drawing/2014/main" id="{EF6B247C-803F-F244-B8B5-A520E26A9DBD}"/>
              </a:ext>
            </a:extLst>
          </p:cNvPr>
          <p:cNvSpPr/>
          <p:nvPr/>
        </p:nvSpPr>
        <p:spPr>
          <a:xfrm>
            <a:off x="6837206" y="3652537"/>
            <a:ext cx="2268000" cy="316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5" name="正方形/長方形 14">
            <a:extLst>
              <a:ext uri="{FF2B5EF4-FFF2-40B4-BE49-F238E27FC236}">
                <a16:creationId xmlns:a16="http://schemas.microsoft.com/office/drawing/2014/main" id="{82BF41CE-F38A-D442-8A31-CF460DDEF8DB}"/>
              </a:ext>
            </a:extLst>
          </p:cNvPr>
          <p:cNvSpPr/>
          <p:nvPr/>
        </p:nvSpPr>
        <p:spPr>
          <a:xfrm>
            <a:off x="25173" y="480690"/>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27A2BE2D-299B-1346-88CF-425CA1CBACF1}"/>
              </a:ext>
            </a:extLst>
          </p:cNvPr>
          <p:cNvSpPr/>
          <p:nvPr/>
        </p:nvSpPr>
        <p:spPr>
          <a:xfrm>
            <a:off x="164032" y="108776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90DE11EA-9B55-4449-8D27-3164C79A223C}"/>
              </a:ext>
            </a:extLst>
          </p:cNvPr>
          <p:cNvSpPr/>
          <p:nvPr/>
        </p:nvSpPr>
        <p:spPr>
          <a:xfrm>
            <a:off x="164032" y="175775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テキスト ボックス 17">
            <a:extLst>
              <a:ext uri="{FF2B5EF4-FFF2-40B4-BE49-F238E27FC236}">
                <a16:creationId xmlns:a16="http://schemas.microsoft.com/office/drawing/2014/main" id="{FD4541E8-BDCF-3F45-AA6F-4A9CAC9B815F}"/>
              </a:ext>
            </a:extLst>
          </p:cNvPr>
          <p:cNvSpPr txBox="1"/>
          <p:nvPr/>
        </p:nvSpPr>
        <p:spPr>
          <a:xfrm>
            <a:off x="199013" y="187126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外部デバイス，携帯電話，</a:t>
            </a:r>
            <a:r>
              <a:rPr lang="en-US" altLang="ja-JP" sz="1100" b="1" dirty="0">
                <a:latin typeface="MS PGothic" charset="-128"/>
                <a:ea typeface="MS PGothic" charset="-128"/>
                <a:cs typeface="MS PGothic" charset="-128"/>
              </a:rPr>
              <a:t>MP3</a:t>
            </a:r>
            <a:r>
              <a:rPr lang="ja-JP" altLang="en-US" sz="1100" b="1">
                <a:latin typeface="MS PGothic" charset="-128"/>
                <a:ea typeface="MS PGothic" charset="-128"/>
                <a:cs typeface="MS PGothic" charset="-128"/>
              </a:rPr>
              <a:t>プレイヤーなどを使用し，情報を収集</a:t>
            </a:r>
            <a:endParaRPr lang="en-US" altLang="ja-JP" sz="1100" b="1" dirty="0">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D2A14F61-B087-9249-9237-5513637613C4}"/>
              </a:ext>
            </a:extLst>
          </p:cNvPr>
          <p:cNvSpPr/>
          <p:nvPr/>
        </p:nvSpPr>
        <p:spPr>
          <a:xfrm>
            <a:off x="164032" y="64303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テキスト ボックス 23">
            <a:extLst>
              <a:ext uri="{FF2B5EF4-FFF2-40B4-BE49-F238E27FC236}">
                <a16:creationId xmlns:a16="http://schemas.microsoft.com/office/drawing/2014/main" id="{50519282-53DB-EA42-81C6-9E251EE6FFDE}"/>
              </a:ext>
            </a:extLst>
          </p:cNvPr>
          <p:cNvSpPr txBox="1"/>
          <p:nvPr/>
        </p:nvSpPr>
        <p:spPr>
          <a:xfrm>
            <a:off x="178072" y="647399"/>
            <a:ext cx="1092203" cy="307777"/>
          </a:xfrm>
          <a:prstGeom prst="rect">
            <a:avLst/>
          </a:prstGeom>
          <a:noFill/>
        </p:spPr>
        <p:txBody>
          <a:bodyPr wrap="square" rtlCol="0">
            <a:spAutoFit/>
          </a:bodyPr>
          <a:lstStyle/>
          <a:p>
            <a:r>
              <a:rPr lang="en-US" altLang="ja-JP" sz="1400" b="1" dirty="0">
                <a:solidFill>
                  <a:srgbClr val="7030A0"/>
                </a:solidFill>
                <a:latin typeface="MS PGothic" charset="-128"/>
                <a:ea typeface="MS PGothic" charset="-128"/>
                <a:cs typeface="MS PGothic" charset="-128"/>
              </a:rPr>
              <a:t>9</a:t>
            </a:r>
            <a:r>
              <a:rPr lang="ja-JP" altLang="en-US" sz="1400" b="1">
                <a:solidFill>
                  <a:srgbClr val="7030A0"/>
                </a:solidFill>
                <a:latin typeface="MS PGothic" charset="-128"/>
                <a:ea typeface="MS PGothic" charset="-128"/>
                <a:cs typeface="MS PGothic" charset="-128"/>
              </a:rPr>
              <a:t>．</a:t>
            </a:r>
            <a:r>
              <a:rPr lang="en-US" altLang="ja-JP" sz="1400" b="1" dirty="0">
                <a:solidFill>
                  <a:srgbClr val="7030A0"/>
                </a:solidFill>
                <a:latin typeface="MS PGothic" charset="-128"/>
                <a:ea typeface="MS PGothic" charset="-128"/>
                <a:cs typeface="MS PGothic" charset="-128"/>
              </a:rPr>
              <a:t>6</a:t>
            </a:r>
            <a:r>
              <a:rPr lang="ja-JP" altLang="en-US" sz="1400" b="1">
                <a:solidFill>
                  <a:srgbClr val="7030A0"/>
                </a:solidFill>
                <a:latin typeface="MS PGothic" charset="-128"/>
                <a:ea typeface="MS PGothic" charset="-128"/>
                <a:cs typeface="MS PGothic" charset="-128"/>
              </a:rPr>
              <a:t>　（</a:t>
            </a:r>
            <a:r>
              <a:rPr lang="en-US" altLang="ja-JP" sz="1400" b="1" dirty="0">
                <a:solidFill>
                  <a:srgbClr val="7030A0"/>
                </a:solidFill>
                <a:latin typeface="MS PGothic" charset="-128"/>
                <a:ea typeface="MS PGothic" charset="-128"/>
                <a:cs typeface="MS PGothic" charset="-128"/>
              </a:rPr>
              <a:t>-5</a:t>
            </a:r>
            <a:r>
              <a:rPr lang="ja-JP" altLang="en-US" sz="1400" b="1">
                <a:solidFill>
                  <a:srgbClr val="7030A0"/>
                </a:solidFill>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25" name="テキスト ボックス 24">
            <a:extLst>
              <a:ext uri="{FF2B5EF4-FFF2-40B4-BE49-F238E27FC236}">
                <a16:creationId xmlns:a16="http://schemas.microsoft.com/office/drawing/2014/main" id="{A2CB701D-9A28-7E40-99C9-94F8BED1B47E}"/>
              </a:ext>
            </a:extLst>
          </p:cNvPr>
          <p:cNvSpPr txBox="1"/>
          <p:nvPr/>
        </p:nvSpPr>
        <p:spPr>
          <a:xfrm>
            <a:off x="171093" y="121394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任務目的実行：情報流出</a:t>
            </a:r>
            <a:endParaRPr lang="ja-JP" altLang="en-US" sz="1100" b="1" dirty="0">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340B751E-147A-F148-91E0-CE05C232FD7D}"/>
              </a:ext>
            </a:extLst>
          </p:cNvPr>
          <p:cNvSpPr/>
          <p:nvPr/>
        </p:nvSpPr>
        <p:spPr>
          <a:xfrm>
            <a:off x="2283476" y="481026"/>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3D23EADB-A577-ED4C-A343-1F24864B0C2D}"/>
              </a:ext>
            </a:extLst>
          </p:cNvPr>
          <p:cNvSpPr/>
          <p:nvPr/>
        </p:nvSpPr>
        <p:spPr>
          <a:xfrm>
            <a:off x="2422335" y="108809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893AB894-9579-5D45-9210-67EFCED4C8FD}"/>
              </a:ext>
            </a:extLst>
          </p:cNvPr>
          <p:cNvSpPr/>
          <p:nvPr/>
        </p:nvSpPr>
        <p:spPr>
          <a:xfrm>
            <a:off x="2422335" y="175809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テキスト ボックス 28">
            <a:extLst>
              <a:ext uri="{FF2B5EF4-FFF2-40B4-BE49-F238E27FC236}">
                <a16:creationId xmlns:a16="http://schemas.microsoft.com/office/drawing/2014/main" id="{33E0EF94-2B19-004C-BC68-2541F648E901}"/>
              </a:ext>
            </a:extLst>
          </p:cNvPr>
          <p:cNvSpPr txBox="1"/>
          <p:nvPr/>
        </p:nvSpPr>
        <p:spPr>
          <a:xfrm>
            <a:off x="2457316" y="1871605"/>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リムーバブルメディアによりクローズネットワークのホストを侵害し，コマンド及び制御トラフィックを実行</a:t>
            </a:r>
            <a:endParaRPr lang="ja-JP" altLang="en-US" sz="1100" b="1" dirty="0">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0DC0FF2D-8D1B-924C-9C3C-1E338BCC264F}"/>
              </a:ext>
            </a:extLst>
          </p:cNvPr>
          <p:cNvSpPr/>
          <p:nvPr/>
        </p:nvSpPr>
        <p:spPr>
          <a:xfrm>
            <a:off x="2422335" y="64336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テキスト ボックス 30">
            <a:extLst>
              <a:ext uri="{FF2B5EF4-FFF2-40B4-BE49-F238E27FC236}">
                <a16:creationId xmlns:a16="http://schemas.microsoft.com/office/drawing/2014/main" id="{ACF51D2F-B6DA-C74B-B081-6C4D559BBCFE}"/>
              </a:ext>
            </a:extLst>
          </p:cNvPr>
          <p:cNvSpPr txBox="1"/>
          <p:nvPr/>
        </p:nvSpPr>
        <p:spPr>
          <a:xfrm>
            <a:off x="2436375" y="647735"/>
            <a:ext cx="1092203" cy="307777"/>
          </a:xfrm>
          <a:prstGeom prst="rect">
            <a:avLst/>
          </a:prstGeom>
          <a:noFill/>
        </p:spPr>
        <p:txBody>
          <a:bodyPr wrap="square" rtlCol="0">
            <a:spAutoFit/>
          </a:bodyPr>
          <a:lstStyle/>
          <a:p>
            <a:r>
              <a:rPr lang="en-US" altLang="ja-JP" sz="1400" b="1" dirty="0">
                <a:solidFill>
                  <a:srgbClr val="7030A0"/>
                </a:solidFill>
                <a:latin typeface="MS PGothic" charset="-128"/>
                <a:ea typeface="MS PGothic" charset="-128"/>
                <a:cs typeface="MS PGothic" charset="-128"/>
              </a:rPr>
              <a:t>9</a:t>
            </a:r>
            <a:r>
              <a:rPr lang="ja-JP" altLang="en-US" sz="1400" b="1">
                <a:solidFill>
                  <a:srgbClr val="7030A0"/>
                </a:solidFill>
                <a:latin typeface="MS PGothic" charset="-128"/>
                <a:ea typeface="MS PGothic" charset="-128"/>
                <a:cs typeface="MS PGothic" charset="-128"/>
              </a:rPr>
              <a:t>．</a:t>
            </a:r>
            <a:r>
              <a:rPr lang="en-US" altLang="ja-JP" sz="1400" b="1" dirty="0">
                <a:solidFill>
                  <a:srgbClr val="7030A0"/>
                </a:solidFill>
                <a:latin typeface="MS PGothic" charset="-128"/>
                <a:ea typeface="MS PGothic" charset="-128"/>
                <a:cs typeface="MS PGothic" charset="-128"/>
              </a:rPr>
              <a:t>7</a:t>
            </a:r>
            <a:r>
              <a:rPr lang="ja-JP" altLang="en-US" sz="1400" b="1">
                <a:solidFill>
                  <a:srgbClr val="7030A0"/>
                </a:solidFill>
                <a:latin typeface="MS PGothic" charset="-128"/>
                <a:ea typeface="MS PGothic" charset="-128"/>
                <a:cs typeface="MS PGothic" charset="-128"/>
              </a:rPr>
              <a:t>　（</a:t>
            </a:r>
            <a:r>
              <a:rPr lang="en-US" altLang="ja-JP" sz="1400" b="1" dirty="0">
                <a:solidFill>
                  <a:srgbClr val="7030A0"/>
                </a:solidFill>
                <a:latin typeface="MS PGothic" charset="-128"/>
                <a:ea typeface="MS PGothic" charset="-128"/>
                <a:cs typeface="MS PGothic" charset="-128"/>
              </a:rPr>
              <a:t>-5</a:t>
            </a:r>
            <a:r>
              <a:rPr lang="ja-JP" altLang="en-US" sz="1400" b="1">
                <a:solidFill>
                  <a:srgbClr val="7030A0"/>
                </a:solidFill>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32" name="テキスト ボックス 31">
            <a:extLst>
              <a:ext uri="{FF2B5EF4-FFF2-40B4-BE49-F238E27FC236}">
                <a16:creationId xmlns:a16="http://schemas.microsoft.com/office/drawing/2014/main" id="{B01A2DF6-30A7-7B49-82CC-13CB89D60668}"/>
              </a:ext>
            </a:extLst>
          </p:cNvPr>
          <p:cNvSpPr txBox="1"/>
          <p:nvPr/>
        </p:nvSpPr>
        <p:spPr>
          <a:xfrm>
            <a:off x="2429396" y="121428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任務目的実行：遠隔操作</a:t>
            </a:r>
            <a:endParaRPr lang="ja-JP" altLang="en-US" sz="1100" b="1" dirty="0">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B560CB23-C9D4-F144-9F40-55FD5334F159}"/>
              </a:ext>
            </a:extLst>
          </p:cNvPr>
          <p:cNvSpPr/>
          <p:nvPr/>
        </p:nvSpPr>
        <p:spPr>
          <a:xfrm>
            <a:off x="4555803" y="481296"/>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7" name="角丸四角形 36">
            <a:extLst>
              <a:ext uri="{FF2B5EF4-FFF2-40B4-BE49-F238E27FC236}">
                <a16:creationId xmlns:a16="http://schemas.microsoft.com/office/drawing/2014/main" id="{04E3E6FF-7AE5-B548-8DA1-D6536EAABBCE}"/>
              </a:ext>
            </a:extLst>
          </p:cNvPr>
          <p:cNvSpPr/>
          <p:nvPr/>
        </p:nvSpPr>
        <p:spPr>
          <a:xfrm>
            <a:off x="4694662"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9" name="角丸四角形 38">
            <a:extLst>
              <a:ext uri="{FF2B5EF4-FFF2-40B4-BE49-F238E27FC236}">
                <a16:creationId xmlns:a16="http://schemas.microsoft.com/office/drawing/2014/main" id="{C00D22EB-8911-A74D-B1EF-16E9EF788E37}"/>
              </a:ext>
            </a:extLst>
          </p:cNvPr>
          <p:cNvSpPr/>
          <p:nvPr/>
        </p:nvSpPr>
        <p:spPr>
          <a:xfrm>
            <a:off x="4694662"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3" name="テキスト ボックス 42">
            <a:extLst>
              <a:ext uri="{FF2B5EF4-FFF2-40B4-BE49-F238E27FC236}">
                <a16:creationId xmlns:a16="http://schemas.microsoft.com/office/drawing/2014/main" id="{2AE9D08B-916E-D34A-9907-EC04CA199C68}"/>
              </a:ext>
            </a:extLst>
          </p:cNvPr>
          <p:cNvSpPr txBox="1"/>
          <p:nvPr/>
        </p:nvSpPr>
        <p:spPr>
          <a:xfrm>
            <a:off x="4729643" y="1871875"/>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コンピュータ上の通信ポートを介して，コマンドおよび制御トラフィックを送信</a:t>
            </a:r>
            <a:endParaRPr lang="ja-JP" altLang="en-US" sz="1100" b="1" dirty="0">
              <a:latin typeface="MS PGothic" charset="-128"/>
              <a:ea typeface="MS PGothic" charset="-128"/>
              <a:cs typeface="MS PGothic" charset="-128"/>
            </a:endParaRPr>
          </a:p>
        </p:txBody>
      </p:sp>
      <p:sp>
        <p:nvSpPr>
          <p:cNvPr id="44" name="角丸四角形 43">
            <a:extLst>
              <a:ext uri="{FF2B5EF4-FFF2-40B4-BE49-F238E27FC236}">
                <a16:creationId xmlns:a16="http://schemas.microsoft.com/office/drawing/2014/main" id="{54796333-89BD-FE4E-B877-36CEEDA28025}"/>
              </a:ext>
            </a:extLst>
          </p:cNvPr>
          <p:cNvSpPr/>
          <p:nvPr/>
        </p:nvSpPr>
        <p:spPr>
          <a:xfrm>
            <a:off x="4694662"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68648297-3634-6545-8E47-4713F579D8F4}"/>
              </a:ext>
            </a:extLst>
          </p:cNvPr>
          <p:cNvSpPr txBox="1"/>
          <p:nvPr/>
        </p:nvSpPr>
        <p:spPr>
          <a:xfrm>
            <a:off x="4708702" y="648005"/>
            <a:ext cx="1092203" cy="307777"/>
          </a:xfrm>
          <a:prstGeom prst="rect">
            <a:avLst/>
          </a:prstGeom>
          <a:noFill/>
        </p:spPr>
        <p:txBody>
          <a:bodyPr wrap="square" rtlCol="0">
            <a:spAutoFit/>
          </a:bodyPr>
          <a:lstStyle/>
          <a:p>
            <a:r>
              <a:rPr lang="en-US" altLang="ja-JP" sz="1400" b="1" dirty="0">
                <a:solidFill>
                  <a:srgbClr val="7030A0"/>
                </a:solidFill>
                <a:latin typeface="MS PGothic" charset="-128"/>
                <a:ea typeface="MS PGothic" charset="-128"/>
                <a:cs typeface="MS PGothic" charset="-128"/>
              </a:rPr>
              <a:t>9</a:t>
            </a:r>
            <a:r>
              <a:rPr lang="ja-JP" altLang="en-US" sz="1400" b="1">
                <a:solidFill>
                  <a:srgbClr val="7030A0"/>
                </a:solidFill>
                <a:latin typeface="MS PGothic" charset="-128"/>
                <a:ea typeface="MS PGothic" charset="-128"/>
                <a:cs typeface="MS PGothic" charset="-128"/>
              </a:rPr>
              <a:t>．</a:t>
            </a:r>
            <a:r>
              <a:rPr lang="en-US" altLang="ja-JP" sz="1400" b="1" dirty="0">
                <a:solidFill>
                  <a:srgbClr val="7030A0"/>
                </a:solidFill>
                <a:latin typeface="MS PGothic" charset="-128"/>
                <a:ea typeface="MS PGothic" charset="-128"/>
                <a:cs typeface="MS PGothic" charset="-128"/>
              </a:rPr>
              <a:t>8</a:t>
            </a:r>
            <a:r>
              <a:rPr lang="ja-JP" altLang="en-US" sz="1400" b="1">
                <a:solidFill>
                  <a:srgbClr val="7030A0"/>
                </a:solidFill>
                <a:latin typeface="MS PGothic" charset="-128"/>
                <a:ea typeface="MS PGothic" charset="-128"/>
                <a:cs typeface="MS PGothic" charset="-128"/>
              </a:rPr>
              <a:t>　（</a:t>
            </a:r>
            <a:r>
              <a:rPr lang="en-US" altLang="ja-JP" sz="1400" b="1" dirty="0">
                <a:solidFill>
                  <a:srgbClr val="7030A0"/>
                </a:solidFill>
                <a:latin typeface="MS PGothic" charset="-128"/>
                <a:ea typeface="MS PGothic" charset="-128"/>
                <a:cs typeface="MS PGothic" charset="-128"/>
              </a:rPr>
              <a:t>-5</a:t>
            </a:r>
            <a:r>
              <a:rPr lang="ja-JP" altLang="en-US" sz="1400" b="1">
                <a:solidFill>
                  <a:srgbClr val="7030A0"/>
                </a:solidFill>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46" name="テキスト ボックス 45">
            <a:extLst>
              <a:ext uri="{FF2B5EF4-FFF2-40B4-BE49-F238E27FC236}">
                <a16:creationId xmlns:a16="http://schemas.microsoft.com/office/drawing/2014/main" id="{FF443D14-9419-414C-B0B8-E285FB40FDF7}"/>
              </a:ext>
            </a:extLst>
          </p:cNvPr>
          <p:cNvSpPr txBox="1"/>
          <p:nvPr/>
        </p:nvSpPr>
        <p:spPr>
          <a:xfrm>
            <a:off x="4701723" y="121455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任務目的実行：遠隔操作</a:t>
            </a:r>
            <a:endParaRPr lang="ja-JP" altLang="en-US" sz="1100" b="1" dirty="0">
              <a:latin typeface="MS PGothic" charset="-128"/>
              <a:ea typeface="MS PGothic" charset="-128"/>
              <a:cs typeface="MS PGothic" charset="-128"/>
            </a:endParaRPr>
          </a:p>
        </p:txBody>
      </p:sp>
      <p:sp>
        <p:nvSpPr>
          <p:cNvPr id="47" name="正方形/長方形 46">
            <a:extLst>
              <a:ext uri="{FF2B5EF4-FFF2-40B4-BE49-F238E27FC236}">
                <a16:creationId xmlns:a16="http://schemas.microsoft.com/office/drawing/2014/main" id="{61F2D906-3A60-BC42-8C68-148244554713}"/>
              </a:ext>
            </a:extLst>
          </p:cNvPr>
          <p:cNvSpPr/>
          <p:nvPr/>
        </p:nvSpPr>
        <p:spPr>
          <a:xfrm>
            <a:off x="6829066" y="480689"/>
            <a:ext cx="2268000" cy="3168000"/>
          </a:xfrm>
          <a:prstGeom prst="rect">
            <a:avLst/>
          </a:prstGeom>
          <a:solidFill>
            <a:srgbClr val="F4EA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8" name="角丸四角形 47">
            <a:extLst>
              <a:ext uri="{FF2B5EF4-FFF2-40B4-BE49-F238E27FC236}">
                <a16:creationId xmlns:a16="http://schemas.microsoft.com/office/drawing/2014/main" id="{A7843702-B06A-4748-8642-6F6D29CB1838}"/>
              </a:ext>
            </a:extLst>
          </p:cNvPr>
          <p:cNvSpPr/>
          <p:nvPr/>
        </p:nvSpPr>
        <p:spPr>
          <a:xfrm>
            <a:off x="6967925" y="1087762"/>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9" name="角丸四角形 48">
            <a:extLst>
              <a:ext uri="{FF2B5EF4-FFF2-40B4-BE49-F238E27FC236}">
                <a16:creationId xmlns:a16="http://schemas.microsoft.com/office/drawing/2014/main" id="{0ED1933F-30D8-274A-AC28-27E7B7E45C2F}"/>
              </a:ext>
            </a:extLst>
          </p:cNvPr>
          <p:cNvSpPr/>
          <p:nvPr/>
        </p:nvSpPr>
        <p:spPr>
          <a:xfrm>
            <a:off x="6967925" y="1757753"/>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0" name="テキスト ボックス 49">
            <a:extLst>
              <a:ext uri="{FF2B5EF4-FFF2-40B4-BE49-F238E27FC236}">
                <a16:creationId xmlns:a16="http://schemas.microsoft.com/office/drawing/2014/main" id="{A650BCA4-6E97-6B4E-81F6-2DD4FF9BE9B3}"/>
              </a:ext>
            </a:extLst>
          </p:cNvPr>
          <p:cNvSpPr txBox="1"/>
          <p:nvPr/>
        </p:nvSpPr>
        <p:spPr>
          <a:xfrm>
            <a:off x="7002906" y="1871268"/>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暗号プロトコルまたはアルゴリズムを使用して，コマンドおよび制御トラフィックを隠蔽</a:t>
            </a:r>
            <a:endParaRPr lang="en-US" altLang="ja-JP" sz="1100" b="1" dirty="0">
              <a:latin typeface="MS PGothic" charset="-128"/>
              <a:ea typeface="MS PGothic" charset="-128"/>
              <a:cs typeface="MS PGothic" charset="-128"/>
            </a:endParaRPr>
          </a:p>
        </p:txBody>
      </p:sp>
      <p:sp>
        <p:nvSpPr>
          <p:cNvPr id="52" name="角丸四角形 51">
            <a:extLst>
              <a:ext uri="{FF2B5EF4-FFF2-40B4-BE49-F238E27FC236}">
                <a16:creationId xmlns:a16="http://schemas.microsoft.com/office/drawing/2014/main" id="{95754B9C-466E-D34C-BD1E-B672560B1E04}"/>
              </a:ext>
            </a:extLst>
          </p:cNvPr>
          <p:cNvSpPr/>
          <p:nvPr/>
        </p:nvSpPr>
        <p:spPr>
          <a:xfrm>
            <a:off x="6967925" y="643032"/>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71D7D693-A283-9441-BFEC-504D683D3434}"/>
              </a:ext>
            </a:extLst>
          </p:cNvPr>
          <p:cNvSpPr txBox="1"/>
          <p:nvPr/>
        </p:nvSpPr>
        <p:spPr>
          <a:xfrm>
            <a:off x="6981965" y="647398"/>
            <a:ext cx="1092203" cy="307777"/>
          </a:xfrm>
          <a:prstGeom prst="rect">
            <a:avLst/>
          </a:prstGeom>
          <a:noFill/>
        </p:spPr>
        <p:txBody>
          <a:bodyPr wrap="square" rtlCol="0">
            <a:spAutoFit/>
          </a:bodyPr>
          <a:lstStyle/>
          <a:p>
            <a:r>
              <a:rPr lang="en-US" altLang="ja-JP" sz="1400" b="1" dirty="0">
                <a:solidFill>
                  <a:srgbClr val="7030A0"/>
                </a:solidFill>
                <a:latin typeface="MS PGothic" charset="-128"/>
                <a:ea typeface="MS PGothic" charset="-128"/>
                <a:cs typeface="MS PGothic" charset="-128"/>
              </a:rPr>
              <a:t>9</a:t>
            </a:r>
            <a:r>
              <a:rPr lang="ja-JP" altLang="en-US" sz="1400" b="1">
                <a:solidFill>
                  <a:srgbClr val="7030A0"/>
                </a:solidFill>
                <a:latin typeface="MS PGothic" charset="-128"/>
                <a:ea typeface="MS PGothic" charset="-128"/>
                <a:cs typeface="MS PGothic" charset="-128"/>
              </a:rPr>
              <a:t>．</a:t>
            </a:r>
            <a:r>
              <a:rPr lang="en-US" altLang="ja-JP" sz="1400" b="1" dirty="0">
                <a:solidFill>
                  <a:srgbClr val="7030A0"/>
                </a:solidFill>
                <a:latin typeface="MS PGothic" charset="-128"/>
                <a:ea typeface="MS PGothic" charset="-128"/>
                <a:cs typeface="MS PGothic" charset="-128"/>
              </a:rPr>
              <a:t>9</a:t>
            </a:r>
            <a:r>
              <a:rPr lang="ja-JP" altLang="en-US" sz="1400" b="1">
                <a:solidFill>
                  <a:srgbClr val="7030A0"/>
                </a:solidFill>
                <a:latin typeface="MS PGothic" charset="-128"/>
                <a:ea typeface="MS PGothic" charset="-128"/>
                <a:cs typeface="MS PGothic" charset="-128"/>
              </a:rPr>
              <a:t>　（</a:t>
            </a:r>
            <a:r>
              <a:rPr lang="en-US" altLang="ja-JP" sz="1400" b="1" dirty="0">
                <a:solidFill>
                  <a:srgbClr val="7030A0"/>
                </a:solidFill>
                <a:latin typeface="MS PGothic" charset="-128"/>
                <a:ea typeface="MS PGothic" charset="-128"/>
                <a:cs typeface="MS PGothic" charset="-128"/>
              </a:rPr>
              <a:t>-5</a:t>
            </a:r>
            <a:r>
              <a:rPr lang="ja-JP" altLang="en-US" sz="1400" b="1">
                <a:solidFill>
                  <a:srgbClr val="7030A0"/>
                </a:solidFill>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752FA30D-EFD5-EF4C-8514-065998BE45D6}"/>
              </a:ext>
            </a:extLst>
          </p:cNvPr>
          <p:cNvSpPr txBox="1"/>
          <p:nvPr/>
        </p:nvSpPr>
        <p:spPr>
          <a:xfrm>
            <a:off x="6974986" y="1213943"/>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任務目的実行：遠隔操作</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2312389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攻撃カード（裏）</a:t>
            </a:r>
            <a:endParaRPr lang="ja-JP" altLang="en-US" sz="2400" dirty="0">
              <a:latin typeface="MS PGothic" panose="020B0600070205080204" pitchFamily="34" charset="-128"/>
              <a:ea typeface="MS PGothic" panose="020B0600070205080204" pitchFamily="34" charset="-128"/>
            </a:endParaRPr>
          </a:p>
        </p:txBody>
      </p:sp>
      <p:sp>
        <p:nvSpPr>
          <p:cNvPr id="39" name="正方形/長方形 38">
            <a:extLst>
              <a:ext uri="{FF2B5EF4-FFF2-40B4-BE49-F238E27FC236}">
                <a16:creationId xmlns:a16="http://schemas.microsoft.com/office/drawing/2014/main" id="{ACFF0057-22A5-4D41-A085-EAD7AC078CC7}"/>
              </a:ext>
            </a:extLst>
          </p:cNvPr>
          <p:cNvSpPr/>
          <p:nvPr/>
        </p:nvSpPr>
        <p:spPr>
          <a:xfrm>
            <a:off x="6832963" y="49322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40" name="図 39">
            <a:extLst>
              <a:ext uri="{FF2B5EF4-FFF2-40B4-BE49-F238E27FC236}">
                <a16:creationId xmlns:a16="http://schemas.microsoft.com/office/drawing/2014/main" id="{01C4F869-13B4-CA47-A473-742EE3BA2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693" y="1496575"/>
            <a:ext cx="916540" cy="1900933"/>
          </a:xfrm>
          <a:prstGeom prst="rect">
            <a:avLst/>
          </a:prstGeom>
        </p:spPr>
      </p:pic>
      <p:sp>
        <p:nvSpPr>
          <p:cNvPr id="49" name="正方形/長方形 48">
            <a:extLst>
              <a:ext uri="{FF2B5EF4-FFF2-40B4-BE49-F238E27FC236}">
                <a16:creationId xmlns:a16="http://schemas.microsoft.com/office/drawing/2014/main" id="{B4656AF1-3E30-5644-B1CA-DE997236B84A}"/>
              </a:ext>
            </a:extLst>
          </p:cNvPr>
          <p:cNvSpPr/>
          <p:nvPr/>
        </p:nvSpPr>
        <p:spPr>
          <a:xfrm>
            <a:off x="45483" y="366122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51" name="図 50">
            <a:extLst>
              <a:ext uri="{FF2B5EF4-FFF2-40B4-BE49-F238E27FC236}">
                <a16:creationId xmlns:a16="http://schemas.microsoft.com/office/drawing/2014/main" id="{3024D1BC-D41F-2848-AE66-6B253FF5C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13" y="4664575"/>
            <a:ext cx="916540" cy="1900933"/>
          </a:xfrm>
          <a:prstGeom prst="rect">
            <a:avLst/>
          </a:prstGeom>
        </p:spPr>
      </p:pic>
      <p:sp>
        <p:nvSpPr>
          <p:cNvPr id="52" name="正方形/長方形 51">
            <a:extLst>
              <a:ext uri="{FF2B5EF4-FFF2-40B4-BE49-F238E27FC236}">
                <a16:creationId xmlns:a16="http://schemas.microsoft.com/office/drawing/2014/main" id="{CE72D6C6-3B6F-A74D-AD9C-2B15791FBE1F}"/>
              </a:ext>
            </a:extLst>
          </p:cNvPr>
          <p:cNvSpPr/>
          <p:nvPr/>
        </p:nvSpPr>
        <p:spPr>
          <a:xfrm>
            <a:off x="2309353" y="3664818"/>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53" name="図 52">
            <a:extLst>
              <a:ext uri="{FF2B5EF4-FFF2-40B4-BE49-F238E27FC236}">
                <a16:creationId xmlns:a16="http://schemas.microsoft.com/office/drawing/2014/main" id="{0ABC6C4B-87D4-1F4B-9937-5CE5C3092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083" y="4668171"/>
            <a:ext cx="916540" cy="1900933"/>
          </a:xfrm>
          <a:prstGeom prst="rect">
            <a:avLst/>
          </a:prstGeom>
        </p:spPr>
      </p:pic>
      <p:sp>
        <p:nvSpPr>
          <p:cNvPr id="54" name="正方形/長方形 53">
            <a:extLst>
              <a:ext uri="{FF2B5EF4-FFF2-40B4-BE49-F238E27FC236}">
                <a16:creationId xmlns:a16="http://schemas.microsoft.com/office/drawing/2014/main" id="{44B4205E-14E2-8B42-9B71-499CA5DDCB63}"/>
              </a:ext>
            </a:extLst>
          </p:cNvPr>
          <p:cNvSpPr/>
          <p:nvPr/>
        </p:nvSpPr>
        <p:spPr>
          <a:xfrm>
            <a:off x="4573223" y="3664818"/>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55" name="図 54">
            <a:extLst>
              <a:ext uri="{FF2B5EF4-FFF2-40B4-BE49-F238E27FC236}">
                <a16:creationId xmlns:a16="http://schemas.microsoft.com/office/drawing/2014/main" id="{E3056ED6-6D17-4042-BEA0-AEC1A379D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953" y="4668171"/>
            <a:ext cx="916540" cy="1900933"/>
          </a:xfrm>
          <a:prstGeom prst="rect">
            <a:avLst/>
          </a:prstGeom>
        </p:spPr>
      </p:pic>
      <p:sp>
        <p:nvSpPr>
          <p:cNvPr id="56" name="正方形/長方形 55">
            <a:extLst>
              <a:ext uri="{FF2B5EF4-FFF2-40B4-BE49-F238E27FC236}">
                <a16:creationId xmlns:a16="http://schemas.microsoft.com/office/drawing/2014/main" id="{5B9A02E2-A809-544A-9E29-4F0915FF0060}"/>
              </a:ext>
            </a:extLst>
          </p:cNvPr>
          <p:cNvSpPr/>
          <p:nvPr/>
        </p:nvSpPr>
        <p:spPr>
          <a:xfrm>
            <a:off x="6832963" y="366585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57" name="図 56">
            <a:extLst>
              <a:ext uri="{FF2B5EF4-FFF2-40B4-BE49-F238E27FC236}">
                <a16:creationId xmlns:a16="http://schemas.microsoft.com/office/drawing/2014/main" id="{2D42FF7E-652A-7F48-8CC9-D115F056C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693" y="4669205"/>
            <a:ext cx="916540" cy="1900933"/>
          </a:xfrm>
          <a:prstGeom prst="rect">
            <a:avLst/>
          </a:prstGeom>
        </p:spPr>
      </p:pic>
      <p:sp>
        <p:nvSpPr>
          <p:cNvPr id="19" name="正方形/長方形 18">
            <a:extLst>
              <a:ext uri="{FF2B5EF4-FFF2-40B4-BE49-F238E27FC236}">
                <a16:creationId xmlns:a16="http://schemas.microsoft.com/office/drawing/2014/main" id="{8129D3BC-6054-114E-BAEE-2FF54F1EB859}"/>
              </a:ext>
            </a:extLst>
          </p:cNvPr>
          <p:cNvSpPr/>
          <p:nvPr/>
        </p:nvSpPr>
        <p:spPr>
          <a:xfrm>
            <a:off x="37223" y="484996"/>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7030A0"/>
                </a:solidFill>
                <a:latin typeface="MS PGothic" charset="-128"/>
                <a:ea typeface="MS PGothic" charset="-128"/>
                <a:cs typeface="MS PGothic" charset="-128"/>
              </a:rPr>
              <a:t>攻撃カード</a:t>
            </a:r>
          </a:p>
          <a:p>
            <a:pPr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algn="ctr"/>
            <a:r>
              <a:rPr lang="ja-JP" altLang="en-US" b="1">
                <a:solidFill>
                  <a:srgbClr val="7030A0"/>
                </a:solidFill>
                <a:latin typeface="MS PGothic" charset="-128"/>
                <a:ea typeface="MS PGothic" charset="-128"/>
                <a:cs typeface="MS PGothic" charset="-128"/>
              </a:rPr>
              <a:t>任務目的実行）</a:t>
            </a:r>
          </a:p>
        </p:txBody>
      </p:sp>
      <p:pic>
        <p:nvPicPr>
          <p:cNvPr id="20" name="図 19">
            <a:extLst>
              <a:ext uri="{FF2B5EF4-FFF2-40B4-BE49-F238E27FC236}">
                <a16:creationId xmlns:a16="http://schemas.microsoft.com/office/drawing/2014/main" id="{A5B70839-4DD2-4349-8A95-1D7F00788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53" y="1488349"/>
            <a:ext cx="916540" cy="1900933"/>
          </a:xfrm>
          <a:prstGeom prst="rect">
            <a:avLst/>
          </a:prstGeom>
        </p:spPr>
      </p:pic>
      <p:sp>
        <p:nvSpPr>
          <p:cNvPr id="21" name="正方形/長方形 20">
            <a:extLst>
              <a:ext uri="{FF2B5EF4-FFF2-40B4-BE49-F238E27FC236}">
                <a16:creationId xmlns:a16="http://schemas.microsoft.com/office/drawing/2014/main" id="{976E5F23-85C3-FE4B-BE48-D715B93D42A5}"/>
              </a:ext>
            </a:extLst>
          </p:cNvPr>
          <p:cNvSpPr/>
          <p:nvPr/>
        </p:nvSpPr>
        <p:spPr>
          <a:xfrm>
            <a:off x="2301093" y="48859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22" name="図 21">
            <a:extLst>
              <a:ext uri="{FF2B5EF4-FFF2-40B4-BE49-F238E27FC236}">
                <a16:creationId xmlns:a16="http://schemas.microsoft.com/office/drawing/2014/main" id="{A7092C07-48DC-D043-8911-CA0B84F00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823" y="1491945"/>
            <a:ext cx="916540" cy="1900933"/>
          </a:xfrm>
          <a:prstGeom prst="rect">
            <a:avLst/>
          </a:prstGeom>
        </p:spPr>
      </p:pic>
      <p:sp>
        <p:nvSpPr>
          <p:cNvPr id="23" name="正方形/長方形 22">
            <a:extLst>
              <a:ext uri="{FF2B5EF4-FFF2-40B4-BE49-F238E27FC236}">
                <a16:creationId xmlns:a16="http://schemas.microsoft.com/office/drawing/2014/main" id="{FBB7EAA0-BE40-074A-B921-B2CC9FF382F1}"/>
              </a:ext>
            </a:extLst>
          </p:cNvPr>
          <p:cNvSpPr/>
          <p:nvPr/>
        </p:nvSpPr>
        <p:spPr>
          <a:xfrm>
            <a:off x="4564963" y="488592"/>
            <a:ext cx="2268000" cy="3168000"/>
          </a:xfrm>
          <a:prstGeom prst="rect">
            <a:avLst/>
          </a:prstGeom>
          <a:gradFill>
            <a:gsLst>
              <a:gs pos="0">
                <a:schemeClr val="bg1"/>
              </a:gs>
              <a:gs pos="51000">
                <a:srgbClr val="F7D5F7"/>
              </a:gs>
              <a:gs pos="100000">
                <a:srgbClr val="FFC1F3"/>
              </a:gs>
            </a:gsLst>
            <a:path path="circle">
              <a:fillToRect l="50000" t="50000" r="50000" b="50000"/>
            </a:path>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ja-JP" altLang="en-US" sz="2400" b="1">
                <a:solidFill>
                  <a:srgbClr val="7030A0"/>
                </a:solidFill>
                <a:latin typeface="MS PGothic" charset="-128"/>
                <a:ea typeface="MS PGothic" charset="-128"/>
                <a:cs typeface="MS PGothic" charset="-128"/>
              </a:rPr>
              <a:t>攻撃カード</a:t>
            </a:r>
          </a:p>
          <a:p>
            <a:pPr lvl="0" algn="ctr"/>
            <a:r>
              <a:rPr lang="ja-JP" altLang="en-US" b="1">
                <a:solidFill>
                  <a:srgbClr val="7030A0"/>
                </a:solidFill>
                <a:latin typeface="MS PGothic" charset="-128"/>
                <a:ea typeface="MS PGothic" charset="-128"/>
                <a:cs typeface="MS PGothic" charset="-128"/>
              </a:rPr>
              <a:t>（</a:t>
            </a:r>
            <a:r>
              <a:rPr lang="en-US" altLang="ja-JP" b="1" dirty="0">
                <a:solidFill>
                  <a:srgbClr val="7030A0"/>
                </a:solidFill>
                <a:latin typeface="MS PGothic" charset="-128"/>
                <a:ea typeface="MS PGothic" charset="-128"/>
                <a:cs typeface="MS PGothic" charset="-128"/>
              </a:rPr>
              <a:t>Type B</a:t>
            </a:r>
            <a:r>
              <a:rPr lang="ja-JP" altLang="en-US" b="1">
                <a:solidFill>
                  <a:srgbClr val="7030A0"/>
                </a:solidFill>
                <a:latin typeface="MS PGothic" charset="-128"/>
                <a:ea typeface="MS PGothic" charset="-128"/>
                <a:cs typeface="MS PGothic" charset="-128"/>
              </a:rPr>
              <a:t>：</a:t>
            </a:r>
          </a:p>
          <a:p>
            <a:pPr lvl="0" algn="ctr"/>
            <a:r>
              <a:rPr lang="ja-JP" altLang="en-US" b="1">
                <a:solidFill>
                  <a:srgbClr val="7030A0"/>
                </a:solidFill>
                <a:latin typeface="MS PGothic" charset="-128"/>
                <a:ea typeface="MS PGothic" charset="-128"/>
                <a:cs typeface="MS PGothic" charset="-128"/>
              </a:rPr>
              <a:t>任務目的実行）</a:t>
            </a:r>
          </a:p>
        </p:txBody>
      </p:sp>
      <p:pic>
        <p:nvPicPr>
          <p:cNvPr id="24" name="図 23">
            <a:extLst>
              <a:ext uri="{FF2B5EF4-FFF2-40B4-BE49-F238E27FC236}">
                <a16:creationId xmlns:a16="http://schemas.microsoft.com/office/drawing/2014/main" id="{50B8E7BE-FBDC-834D-B487-0242CCDFB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693" y="1491945"/>
            <a:ext cx="916540" cy="1900933"/>
          </a:xfrm>
          <a:prstGeom prst="rect">
            <a:avLst/>
          </a:prstGeom>
        </p:spPr>
      </p:pic>
    </p:spTree>
    <p:extLst>
      <p:ext uri="{BB962C8B-B14F-4D97-AF65-F5344CB8AC3E}">
        <p14:creationId xmlns:p14="http://schemas.microsoft.com/office/powerpoint/2010/main" val="29925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攻撃カード（裏）</a:t>
            </a:r>
            <a:endParaRPr lang="ja-JP" altLang="en-US" sz="2400" dirty="0">
              <a:latin typeface="MS PGothic" panose="020B0600070205080204" pitchFamily="34" charset="-128"/>
              <a:ea typeface="MS PGothic" panose="020B0600070205080204" pitchFamily="34" charset="-128"/>
            </a:endParaRPr>
          </a:p>
        </p:txBody>
      </p:sp>
      <p:sp>
        <p:nvSpPr>
          <p:cNvPr id="27" name="正方形/長方形 26">
            <a:extLst>
              <a:ext uri="{FF2B5EF4-FFF2-40B4-BE49-F238E27FC236}">
                <a16:creationId xmlns:a16="http://schemas.microsoft.com/office/drawing/2014/main" id="{9057051C-9B0F-A648-91A3-40A4758EE8AB}"/>
              </a:ext>
            </a:extLst>
          </p:cNvPr>
          <p:cNvSpPr/>
          <p:nvPr/>
        </p:nvSpPr>
        <p:spPr>
          <a:xfrm>
            <a:off x="29235" y="489342"/>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ED7D31">
                    <a:lumMod val="75000"/>
                  </a:srgbClr>
                </a:solidFill>
                <a:latin typeface="MS PGothic" charset="-128"/>
                <a:ea typeface="MS PGothic" charset="-128"/>
                <a:cs typeface="MS PGothic" charset="-128"/>
              </a:rPr>
              <a:t>攻撃カード</a:t>
            </a:r>
            <a:endParaRPr lang="en-US" altLang="ja-JP" sz="2400" b="1" dirty="0">
              <a:solidFill>
                <a:srgbClr val="ED7D31">
                  <a:lumMod val="75000"/>
                </a:srgbClr>
              </a:solidFill>
              <a:latin typeface="MS PGothic" charset="-128"/>
              <a:ea typeface="MS PGothic" charset="-128"/>
              <a:cs typeface="MS PGothic" charset="-128"/>
            </a:endParaRPr>
          </a:p>
          <a:p>
            <a:pPr lvl="0" algn="ctr" defTabSz="310504"/>
            <a:r>
              <a:rPr lang="ja-JP" altLang="en-US" b="1">
                <a:solidFill>
                  <a:srgbClr val="ED7D31">
                    <a:lumMod val="75000"/>
                  </a:srgbClr>
                </a:solidFill>
                <a:latin typeface="MS PGothic" charset="-128"/>
                <a:ea typeface="MS PGothic" charset="-128"/>
                <a:cs typeface="MS PGothic" charset="-128"/>
              </a:rPr>
              <a:t>（</a:t>
            </a:r>
            <a:r>
              <a:rPr lang="en-US" altLang="ja-JP" b="1" dirty="0">
                <a:solidFill>
                  <a:srgbClr val="ED7D31">
                    <a:lumMod val="75000"/>
                  </a:srgbClr>
                </a:solidFill>
                <a:latin typeface="MS PGothic" charset="-128"/>
                <a:ea typeface="MS PGothic" charset="-128"/>
                <a:cs typeface="MS PGothic" charset="-128"/>
              </a:rPr>
              <a:t>Type B</a:t>
            </a:r>
            <a:r>
              <a:rPr lang="ja-JP" altLang="en-US" b="1">
                <a:solidFill>
                  <a:srgbClr val="ED7D31">
                    <a:lumMod val="75000"/>
                  </a:srgbClr>
                </a:solidFill>
                <a:latin typeface="MS PGothic" charset="-128"/>
                <a:ea typeface="MS PGothic" charset="-128"/>
                <a:cs typeface="MS PGothic" charset="-128"/>
              </a:rPr>
              <a:t>：初期偵察）</a:t>
            </a:r>
            <a:endParaRPr lang="en-US" altLang="ja-JP" b="1" dirty="0">
              <a:solidFill>
                <a:srgbClr val="ED7D31">
                  <a:lumMod val="75000"/>
                </a:srgbClr>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92748696-A6A4-9A4E-AFC4-0981FFE38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33" y="1469915"/>
            <a:ext cx="210007" cy="1905071"/>
          </a:xfrm>
          <a:prstGeom prst="rect">
            <a:avLst/>
          </a:prstGeom>
        </p:spPr>
      </p:pic>
      <p:sp>
        <p:nvSpPr>
          <p:cNvPr id="29" name="正方形/長方形 28">
            <a:extLst>
              <a:ext uri="{FF2B5EF4-FFF2-40B4-BE49-F238E27FC236}">
                <a16:creationId xmlns:a16="http://schemas.microsoft.com/office/drawing/2014/main" id="{301C5478-F263-AA4B-AE97-7BA4C5E17269}"/>
              </a:ext>
            </a:extLst>
          </p:cNvPr>
          <p:cNvSpPr/>
          <p:nvPr/>
        </p:nvSpPr>
        <p:spPr>
          <a:xfrm>
            <a:off x="2293389" y="485998"/>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ED7D31">
                    <a:lumMod val="75000"/>
                  </a:srgbClr>
                </a:solidFill>
                <a:latin typeface="MS PGothic" charset="-128"/>
                <a:ea typeface="MS PGothic" charset="-128"/>
                <a:cs typeface="MS PGothic" charset="-128"/>
              </a:rPr>
              <a:t>攻撃カード</a:t>
            </a:r>
            <a:endParaRPr lang="en-US" altLang="ja-JP" sz="2400" b="1" dirty="0">
              <a:solidFill>
                <a:srgbClr val="ED7D31">
                  <a:lumMod val="75000"/>
                </a:srgbClr>
              </a:solidFill>
              <a:latin typeface="MS PGothic" charset="-128"/>
              <a:ea typeface="MS PGothic" charset="-128"/>
              <a:cs typeface="MS PGothic" charset="-128"/>
            </a:endParaRPr>
          </a:p>
          <a:p>
            <a:pPr lvl="0" algn="ctr" defTabSz="310504"/>
            <a:r>
              <a:rPr lang="ja-JP" altLang="en-US" b="1">
                <a:solidFill>
                  <a:srgbClr val="ED7D31">
                    <a:lumMod val="75000"/>
                  </a:srgbClr>
                </a:solidFill>
                <a:latin typeface="MS PGothic" charset="-128"/>
                <a:ea typeface="MS PGothic" charset="-128"/>
                <a:cs typeface="MS PGothic" charset="-128"/>
              </a:rPr>
              <a:t>（</a:t>
            </a:r>
            <a:r>
              <a:rPr lang="en-US" altLang="ja-JP" b="1" dirty="0">
                <a:solidFill>
                  <a:srgbClr val="ED7D31">
                    <a:lumMod val="75000"/>
                  </a:srgbClr>
                </a:solidFill>
                <a:latin typeface="MS PGothic" charset="-128"/>
                <a:ea typeface="MS PGothic" charset="-128"/>
                <a:cs typeface="MS PGothic" charset="-128"/>
              </a:rPr>
              <a:t>Type B</a:t>
            </a:r>
            <a:r>
              <a:rPr lang="ja-JP" altLang="en-US" b="1">
                <a:solidFill>
                  <a:srgbClr val="ED7D31">
                    <a:lumMod val="75000"/>
                  </a:srgbClr>
                </a:solidFill>
                <a:latin typeface="MS PGothic" charset="-128"/>
                <a:ea typeface="MS PGothic" charset="-128"/>
                <a:cs typeface="MS PGothic" charset="-128"/>
              </a:rPr>
              <a:t>：初期偵察）</a:t>
            </a:r>
            <a:endParaRPr lang="en-US" altLang="ja-JP" b="1" dirty="0">
              <a:solidFill>
                <a:srgbClr val="ED7D31">
                  <a:lumMod val="75000"/>
                </a:srgbClr>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39397F26-28B0-D448-A404-E22196618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387" y="1466571"/>
            <a:ext cx="210007" cy="1905071"/>
          </a:xfrm>
          <a:prstGeom prst="rect">
            <a:avLst/>
          </a:prstGeom>
        </p:spPr>
      </p:pic>
      <p:sp>
        <p:nvSpPr>
          <p:cNvPr id="31" name="正方形/長方形 30">
            <a:extLst>
              <a:ext uri="{FF2B5EF4-FFF2-40B4-BE49-F238E27FC236}">
                <a16:creationId xmlns:a16="http://schemas.microsoft.com/office/drawing/2014/main" id="{2046E6BC-A890-734B-915B-79DCD4EEDCDE}"/>
              </a:ext>
            </a:extLst>
          </p:cNvPr>
          <p:cNvSpPr/>
          <p:nvPr/>
        </p:nvSpPr>
        <p:spPr>
          <a:xfrm>
            <a:off x="4562746" y="485255"/>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ED7D31">
                    <a:lumMod val="75000"/>
                  </a:srgbClr>
                </a:solidFill>
                <a:latin typeface="MS PGothic" charset="-128"/>
                <a:ea typeface="MS PGothic" charset="-128"/>
                <a:cs typeface="MS PGothic" charset="-128"/>
              </a:rPr>
              <a:t>攻撃カード</a:t>
            </a:r>
            <a:endParaRPr lang="en-US" altLang="ja-JP" sz="2400" b="1" dirty="0">
              <a:solidFill>
                <a:srgbClr val="ED7D31">
                  <a:lumMod val="75000"/>
                </a:srgbClr>
              </a:solidFill>
              <a:latin typeface="MS PGothic" charset="-128"/>
              <a:ea typeface="MS PGothic" charset="-128"/>
              <a:cs typeface="MS PGothic" charset="-128"/>
            </a:endParaRPr>
          </a:p>
          <a:p>
            <a:pPr lvl="0" algn="ctr" defTabSz="310504"/>
            <a:r>
              <a:rPr lang="ja-JP" altLang="en-US" b="1">
                <a:solidFill>
                  <a:srgbClr val="ED7D31">
                    <a:lumMod val="75000"/>
                  </a:srgbClr>
                </a:solidFill>
                <a:latin typeface="MS PGothic" charset="-128"/>
                <a:ea typeface="MS PGothic" charset="-128"/>
                <a:cs typeface="MS PGothic" charset="-128"/>
              </a:rPr>
              <a:t>（</a:t>
            </a:r>
            <a:r>
              <a:rPr lang="en-US" altLang="ja-JP" b="1" dirty="0">
                <a:solidFill>
                  <a:srgbClr val="ED7D31">
                    <a:lumMod val="75000"/>
                  </a:srgbClr>
                </a:solidFill>
                <a:latin typeface="MS PGothic" charset="-128"/>
                <a:ea typeface="MS PGothic" charset="-128"/>
                <a:cs typeface="MS PGothic" charset="-128"/>
              </a:rPr>
              <a:t>Type B</a:t>
            </a:r>
            <a:r>
              <a:rPr lang="ja-JP" altLang="en-US" b="1">
                <a:solidFill>
                  <a:srgbClr val="ED7D31">
                    <a:lumMod val="75000"/>
                  </a:srgbClr>
                </a:solidFill>
                <a:latin typeface="MS PGothic" charset="-128"/>
                <a:ea typeface="MS PGothic" charset="-128"/>
                <a:cs typeface="MS PGothic" charset="-128"/>
              </a:rPr>
              <a:t>：初期偵察）</a:t>
            </a:r>
            <a:endParaRPr lang="en-US" altLang="ja-JP" b="1" dirty="0">
              <a:solidFill>
                <a:srgbClr val="ED7D31">
                  <a:lumMod val="75000"/>
                </a:srgbClr>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94BE70E7-0055-374E-9B92-066ED31D7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744" y="1465828"/>
            <a:ext cx="210007" cy="1905071"/>
          </a:xfrm>
          <a:prstGeom prst="rect">
            <a:avLst/>
          </a:prstGeom>
        </p:spPr>
      </p:pic>
      <p:sp>
        <p:nvSpPr>
          <p:cNvPr id="33" name="正方形/長方形 32">
            <a:extLst>
              <a:ext uri="{FF2B5EF4-FFF2-40B4-BE49-F238E27FC236}">
                <a16:creationId xmlns:a16="http://schemas.microsoft.com/office/drawing/2014/main" id="{1B9A47AD-0CCD-2041-B543-AB69A2631B5F}"/>
              </a:ext>
            </a:extLst>
          </p:cNvPr>
          <p:cNvSpPr/>
          <p:nvPr/>
        </p:nvSpPr>
        <p:spPr>
          <a:xfrm>
            <a:off x="6825617" y="483995"/>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ED7D31">
                    <a:lumMod val="75000"/>
                  </a:srgbClr>
                </a:solidFill>
                <a:latin typeface="MS PGothic" charset="-128"/>
                <a:ea typeface="MS PGothic" charset="-128"/>
                <a:cs typeface="MS PGothic" charset="-128"/>
              </a:rPr>
              <a:t>攻撃カード</a:t>
            </a:r>
            <a:endParaRPr lang="en-US" altLang="ja-JP" sz="2400" b="1" dirty="0">
              <a:solidFill>
                <a:srgbClr val="ED7D31">
                  <a:lumMod val="75000"/>
                </a:srgbClr>
              </a:solidFill>
              <a:latin typeface="MS PGothic" charset="-128"/>
              <a:ea typeface="MS PGothic" charset="-128"/>
              <a:cs typeface="MS PGothic" charset="-128"/>
            </a:endParaRPr>
          </a:p>
          <a:p>
            <a:pPr lvl="0" algn="ctr" defTabSz="310504"/>
            <a:r>
              <a:rPr lang="ja-JP" altLang="en-US" b="1">
                <a:solidFill>
                  <a:srgbClr val="ED7D31">
                    <a:lumMod val="75000"/>
                  </a:srgbClr>
                </a:solidFill>
                <a:latin typeface="MS PGothic" charset="-128"/>
                <a:ea typeface="MS PGothic" charset="-128"/>
                <a:cs typeface="MS PGothic" charset="-128"/>
              </a:rPr>
              <a:t>（</a:t>
            </a:r>
            <a:r>
              <a:rPr lang="en-US" altLang="ja-JP" b="1" dirty="0">
                <a:solidFill>
                  <a:srgbClr val="ED7D31">
                    <a:lumMod val="75000"/>
                  </a:srgbClr>
                </a:solidFill>
                <a:latin typeface="MS PGothic" charset="-128"/>
                <a:ea typeface="MS PGothic" charset="-128"/>
                <a:cs typeface="MS PGothic" charset="-128"/>
              </a:rPr>
              <a:t>Type B</a:t>
            </a:r>
            <a:r>
              <a:rPr lang="ja-JP" altLang="en-US" b="1">
                <a:solidFill>
                  <a:srgbClr val="ED7D31">
                    <a:lumMod val="75000"/>
                  </a:srgbClr>
                </a:solidFill>
                <a:latin typeface="MS PGothic" charset="-128"/>
                <a:ea typeface="MS PGothic" charset="-128"/>
                <a:cs typeface="MS PGothic" charset="-128"/>
              </a:rPr>
              <a:t>：初期偵察）</a:t>
            </a:r>
            <a:endParaRPr lang="en-US" altLang="ja-JP" b="1" dirty="0">
              <a:solidFill>
                <a:srgbClr val="ED7D31">
                  <a:lumMod val="75000"/>
                </a:srgbClr>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EB776685-7A9B-8D47-BD8B-34866F07B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615" y="1464568"/>
            <a:ext cx="210007" cy="1905071"/>
          </a:xfrm>
          <a:prstGeom prst="rect">
            <a:avLst/>
          </a:prstGeom>
        </p:spPr>
      </p:pic>
      <p:sp>
        <p:nvSpPr>
          <p:cNvPr id="43" name="正方形/長方形 42">
            <a:extLst>
              <a:ext uri="{FF2B5EF4-FFF2-40B4-BE49-F238E27FC236}">
                <a16:creationId xmlns:a16="http://schemas.microsoft.com/office/drawing/2014/main" id="{3EE1AF21-5702-D941-B011-4729012166B1}"/>
              </a:ext>
            </a:extLst>
          </p:cNvPr>
          <p:cNvSpPr/>
          <p:nvPr/>
        </p:nvSpPr>
        <p:spPr>
          <a:xfrm>
            <a:off x="6830746" y="3660100"/>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ED7D31">
                    <a:lumMod val="75000"/>
                  </a:srgbClr>
                </a:solidFill>
                <a:latin typeface="MS PGothic" charset="-128"/>
                <a:ea typeface="MS PGothic" charset="-128"/>
                <a:cs typeface="MS PGothic" charset="-128"/>
              </a:rPr>
              <a:t>攻撃カード</a:t>
            </a:r>
            <a:endParaRPr lang="en-US" altLang="ja-JP" sz="2400" b="1" dirty="0">
              <a:solidFill>
                <a:srgbClr val="ED7D31">
                  <a:lumMod val="75000"/>
                </a:srgbClr>
              </a:solidFill>
              <a:latin typeface="MS PGothic" charset="-128"/>
              <a:ea typeface="MS PGothic" charset="-128"/>
              <a:cs typeface="MS PGothic" charset="-128"/>
            </a:endParaRPr>
          </a:p>
          <a:p>
            <a:pPr lvl="0" algn="ctr" defTabSz="310504"/>
            <a:r>
              <a:rPr lang="ja-JP" altLang="en-US" b="1">
                <a:solidFill>
                  <a:srgbClr val="ED7D31">
                    <a:lumMod val="75000"/>
                  </a:srgbClr>
                </a:solidFill>
                <a:latin typeface="MS PGothic" charset="-128"/>
                <a:ea typeface="MS PGothic" charset="-128"/>
                <a:cs typeface="MS PGothic" charset="-128"/>
              </a:rPr>
              <a:t>（</a:t>
            </a:r>
            <a:r>
              <a:rPr lang="en-US" altLang="ja-JP" b="1" dirty="0">
                <a:solidFill>
                  <a:srgbClr val="ED7D31">
                    <a:lumMod val="75000"/>
                  </a:srgbClr>
                </a:solidFill>
                <a:latin typeface="MS PGothic" charset="-128"/>
                <a:ea typeface="MS PGothic" charset="-128"/>
                <a:cs typeface="MS PGothic" charset="-128"/>
              </a:rPr>
              <a:t>Type B</a:t>
            </a:r>
            <a:r>
              <a:rPr lang="ja-JP" altLang="en-US" b="1">
                <a:solidFill>
                  <a:srgbClr val="ED7D31">
                    <a:lumMod val="75000"/>
                  </a:srgbClr>
                </a:solidFill>
                <a:latin typeface="MS PGothic" charset="-128"/>
                <a:ea typeface="MS PGothic" charset="-128"/>
                <a:cs typeface="MS PGothic" charset="-128"/>
              </a:rPr>
              <a:t>：初期偵察）</a:t>
            </a:r>
            <a:endParaRPr lang="en-US" altLang="ja-JP" b="1" dirty="0">
              <a:solidFill>
                <a:srgbClr val="ED7D31">
                  <a:lumMod val="75000"/>
                </a:srgbClr>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5E0E5D30-2419-FC44-BF60-621A2B37F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744" y="4640673"/>
            <a:ext cx="210007" cy="1905071"/>
          </a:xfrm>
          <a:prstGeom prst="rect">
            <a:avLst/>
          </a:prstGeom>
        </p:spPr>
      </p:pic>
      <p:sp>
        <p:nvSpPr>
          <p:cNvPr id="52" name="正方形/長方形 51">
            <a:extLst>
              <a:ext uri="{FF2B5EF4-FFF2-40B4-BE49-F238E27FC236}">
                <a16:creationId xmlns:a16="http://schemas.microsoft.com/office/drawing/2014/main" id="{F07E7408-8560-E242-8DAC-DE1C7D4AAB3C}"/>
              </a:ext>
            </a:extLst>
          </p:cNvPr>
          <p:cNvSpPr/>
          <p:nvPr/>
        </p:nvSpPr>
        <p:spPr>
          <a:xfrm>
            <a:off x="2288609" y="3660621"/>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FFC000">
                    <a:lumMod val="75000"/>
                  </a:srgbClr>
                </a:solidFill>
                <a:latin typeface="MS PGothic" charset="-128"/>
                <a:ea typeface="MS PGothic" charset="-128"/>
                <a:cs typeface="MS PGothic" charset="-128"/>
              </a:rPr>
              <a:t>攻撃カード</a:t>
            </a:r>
            <a:endParaRPr lang="en-US" altLang="ja-JP" sz="2400" b="1" dirty="0">
              <a:solidFill>
                <a:srgbClr val="FFC000">
                  <a:lumMod val="75000"/>
                </a:srgbClr>
              </a:solidFill>
              <a:latin typeface="MS PGothic" charset="-128"/>
              <a:ea typeface="MS PGothic" charset="-128"/>
              <a:cs typeface="MS PGothic" charset="-128"/>
            </a:endParaRPr>
          </a:p>
          <a:p>
            <a:pPr lvl="0" algn="ctr" defTabSz="310504"/>
            <a:r>
              <a:rPr lang="ja-JP" altLang="en-US" sz="1600" b="1">
                <a:solidFill>
                  <a:srgbClr val="FFC000">
                    <a:lumMod val="75000"/>
                  </a:srgbClr>
                </a:solidFill>
                <a:latin typeface="MS PGothic" charset="-128"/>
                <a:ea typeface="MS PGothic" charset="-128"/>
                <a:cs typeface="MS PGothic" charset="-128"/>
              </a:rPr>
              <a:t>（</a:t>
            </a:r>
            <a:r>
              <a:rPr lang="en-US" altLang="ja-JP" sz="1600" b="1" dirty="0">
                <a:solidFill>
                  <a:srgbClr val="FFC000">
                    <a:lumMod val="75000"/>
                  </a:srgbClr>
                </a:solidFill>
                <a:latin typeface="MS PGothic" charset="-128"/>
                <a:ea typeface="MS PGothic" charset="-128"/>
                <a:cs typeface="MS PGothic" charset="-128"/>
              </a:rPr>
              <a:t>Type B</a:t>
            </a:r>
            <a:r>
              <a:rPr lang="ja-JP" altLang="en-US" sz="1600" b="1">
                <a:solidFill>
                  <a:srgbClr val="FFC000">
                    <a:lumMod val="75000"/>
                  </a:srgbClr>
                </a:solidFill>
                <a:latin typeface="MS PGothic" charset="-128"/>
                <a:ea typeface="MS PGothic" charset="-128"/>
                <a:cs typeface="MS PGothic" charset="-128"/>
              </a:rPr>
              <a:t>：</a:t>
            </a:r>
            <a:endParaRPr lang="en-US" altLang="ja-JP" sz="1600" b="1" dirty="0">
              <a:solidFill>
                <a:srgbClr val="FFC000">
                  <a:lumMod val="75000"/>
                </a:srgbClr>
              </a:solidFill>
              <a:latin typeface="MS PGothic" charset="-128"/>
              <a:ea typeface="MS PGothic" charset="-128"/>
              <a:cs typeface="MS PGothic" charset="-128"/>
            </a:endParaRPr>
          </a:p>
          <a:p>
            <a:pPr lvl="0" algn="ctr" defTabSz="310504"/>
            <a:r>
              <a:rPr lang="ja-JP" altLang="en-US" sz="1600" b="1">
                <a:solidFill>
                  <a:srgbClr val="FFC000">
                    <a:lumMod val="75000"/>
                  </a:srgbClr>
                </a:solidFill>
                <a:latin typeface="MS PGothic" charset="-128"/>
                <a:ea typeface="MS PGothic" charset="-128"/>
                <a:cs typeface="MS PGothic" charset="-128"/>
              </a:rPr>
              <a:t>ツール開発</a:t>
            </a:r>
            <a:r>
              <a:rPr lang="en-US" altLang="ja-JP" sz="1600" b="1" dirty="0">
                <a:solidFill>
                  <a:srgbClr val="FFC000">
                    <a:lumMod val="75000"/>
                  </a:srgbClr>
                </a:solidFill>
                <a:latin typeface="MS PGothic" charset="-128"/>
                <a:ea typeface="MS PGothic" charset="-128"/>
                <a:cs typeface="MS PGothic" charset="-128"/>
              </a:rPr>
              <a:t>/</a:t>
            </a:r>
            <a:r>
              <a:rPr lang="ja-JP" altLang="en-US" sz="1600" b="1">
                <a:solidFill>
                  <a:srgbClr val="FFC000">
                    <a:lumMod val="75000"/>
                  </a:srgbClr>
                </a:solidFill>
                <a:latin typeface="MS PGothic" charset="-128"/>
                <a:ea typeface="MS PGothic" charset="-128"/>
                <a:cs typeface="MS PGothic" charset="-128"/>
              </a:rPr>
              <a:t>取得）</a:t>
            </a:r>
            <a:endParaRPr lang="en-US" altLang="ja-JP" sz="1600" b="1" dirty="0">
              <a:solidFill>
                <a:srgbClr val="FFC000">
                  <a:lumMod val="75000"/>
                </a:srgbClr>
              </a:solidFill>
              <a:latin typeface="MS PGothic" charset="-128"/>
              <a:ea typeface="MS PGothic" charset="-128"/>
              <a:cs typeface="MS PGothic" charset="-128"/>
            </a:endParaRPr>
          </a:p>
        </p:txBody>
      </p:sp>
      <p:pic>
        <p:nvPicPr>
          <p:cNvPr id="53" name="図 52">
            <a:extLst>
              <a:ext uri="{FF2B5EF4-FFF2-40B4-BE49-F238E27FC236}">
                <a16:creationId xmlns:a16="http://schemas.microsoft.com/office/drawing/2014/main" id="{F34DA249-7B50-794D-A48D-FCC0F2C06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547" y="4615705"/>
            <a:ext cx="209700" cy="1900401"/>
          </a:xfrm>
          <a:prstGeom prst="rect">
            <a:avLst/>
          </a:prstGeom>
        </p:spPr>
      </p:pic>
      <p:pic>
        <p:nvPicPr>
          <p:cNvPr id="54" name="図 53">
            <a:extLst>
              <a:ext uri="{FF2B5EF4-FFF2-40B4-BE49-F238E27FC236}">
                <a16:creationId xmlns:a16="http://schemas.microsoft.com/office/drawing/2014/main" id="{88F35FA0-54D0-224A-9984-5881B68305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389" y="4615705"/>
            <a:ext cx="209700" cy="1900401"/>
          </a:xfrm>
          <a:prstGeom prst="rect">
            <a:avLst/>
          </a:prstGeom>
        </p:spPr>
      </p:pic>
      <p:sp>
        <p:nvSpPr>
          <p:cNvPr id="20" name="正方形/長方形 19">
            <a:extLst>
              <a:ext uri="{FF2B5EF4-FFF2-40B4-BE49-F238E27FC236}">
                <a16:creationId xmlns:a16="http://schemas.microsoft.com/office/drawing/2014/main" id="{F995D584-5B1C-5C48-89CD-9E06A53F0CEA}"/>
              </a:ext>
            </a:extLst>
          </p:cNvPr>
          <p:cNvSpPr/>
          <p:nvPr/>
        </p:nvSpPr>
        <p:spPr>
          <a:xfrm>
            <a:off x="4555602" y="3660100"/>
            <a:ext cx="2268000" cy="3168000"/>
          </a:xfrm>
          <a:prstGeom prst="rect">
            <a:avLst/>
          </a:prstGeom>
          <a:gradFill>
            <a:gsLst>
              <a:gs pos="0">
                <a:schemeClr val="bg1"/>
              </a:gs>
              <a:gs pos="51000">
                <a:schemeClr val="accent2">
                  <a:lumMod val="60000"/>
                  <a:lumOff val="40000"/>
                </a:schemeClr>
              </a:gs>
              <a:gs pos="100000">
                <a:schemeClr val="accent2">
                  <a:lumMod val="60000"/>
                  <a:lumOff val="40000"/>
                </a:schemeClr>
              </a:gs>
            </a:gsLst>
            <a:path path="circle">
              <a:fillToRect l="50000" t="50000" r="50000" b="50000"/>
            </a:path>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ED7D31">
                    <a:lumMod val="75000"/>
                  </a:srgbClr>
                </a:solidFill>
                <a:latin typeface="MS PGothic" charset="-128"/>
                <a:ea typeface="MS PGothic" charset="-128"/>
                <a:cs typeface="MS PGothic" charset="-128"/>
              </a:rPr>
              <a:t>攻撃カード</a:t>
            </a:r>
            <a:endParaRPr lang="en-US" altLang="ja-JP" sz="2400" b="1" dirty="0">
              <a:solidFill>
                <a:srgbClr val="ED7D31">
                  <a:lumMod val="75000"/>
                </a:srgbClr>
              </a:solidFill>
              <a:latin typeface="MS PGothic" charset="-128"/>
              <a:ea typeface="MS PGothic" charset="-128"/>
              <a:cs typeface="MS PGothic" charset="-128"/>
            </a:endParaRPr>
          </a:p>
          <a:p>
            <a:pPr lvl="0" algn="ctr" defTabSz="310504"/>
            <a:r>
              <a:rPr lang="ja-JP" altLang="en-US" b="1">
                <a:solidFill>
                  <a:srgbClr val="ED7D31">
                    <a:lumMod val="75000"/>
                  </a:srgbClr>
                </a:solidFill>
                <a:latin typeface="MS PGothic" charset="-128"/>
                <a:ea typeface="MS PGothic" charset="-128"/>
                <a:cs typeface="MS PGothic" charset="-128"/>
              </a:rPr>
              <a:t>（</a:t>
            </a:r>
            <a:r>
              <a:rPr lang="en-US" altLang="ja-JP" b="1" dirty="0">
                <a:solidFill>
                  <a:srgbClr val="ED7D31">
                    <a:lumMod val="75000"/>
                  </a:srgbClr>
                </a:solidFill>
                <a:latin typeface="MS PGothic" charset="-128"/>
                <a:ea typeface="MS PGothic" charset="-128"/>
                <a:cs typeface="MS PGothic" charset="-128"/>
              </a:rPr>
              <a:t>Type B</a:t>
            </a:r>
            <a:r>
              <a:rPr lang="ja-JP" altLang="en-US" b="1">
                <a:solidFill>
                  <a:srgbClr val="ED7D31">
                    <a:lumMod val="75000"/>
                  </a:srgbClr>
                </a:solidFill>
                <a:latin typeface="MS PGothic" charset="-128"/>
                <a:ea typeface="MS PGothic" charset="-128"/>
                <a:cs typeface="MS PGothic" charset="-128"/>
              </a:rPr>
              <a:t>：初期偵察）</a:t>
            </a:r>
            <a:endParaRPr lang="en-US" altLang="ja-JP" b="1" dirty="0">
              <a:solidFill>
                <a:srgbClr val="ED7D31">
                  <a:lumMod val="75000"/>
                </a:srgbClr>
              </a:solidFill>
              <a:latin typeface="MS PGothic" charset="-128"/>
              <a:ea typeface="MS PGothic" charset="-128"/>
              <a:cs typeface="MS PGothic" charset="-128"/>
            </a:endParaRPr>
          </a:p>
        </p:txBody>
      </p:sp>
      <p:pic>
        <p:nvPicPr>
          <p:cNvPr id="21" name="図 20">
            <a:extLst>
              <a:ext uri="{FF2B5EF4-FFF2-40B4-BE49-F238E27FC236}">
                <a16:creationId xmlns:a16="http://schemas.microsoft.com/office/drawing/2014/main" id="{F38E59FC-5415-2B45-B9F4-5035420AA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600" y="4640673"/>
            <a:ext cx="210007" cy="1905071"/>
          </a:xfrm>
          <a:prstGeom prst="rect">
            <a:avLst/>
          </a:prstGeom>
        </p:spPr>
      </p:pic>
      <p:sp>
        <p:nvSpPr>
          <p:cNvPr id="22" name="正方形/長方形 21">
            <a:extLst>
              <a:ext uri="{FF2B5EF4-FFF2-40B4-BE49-F238E27FC236}">
                <a16:creationId xmlns:a16="http://schemas.microsoft.com/office/drawing/2014/main" id="{99FE5440-304E-B840-A176-B5C735CBC700}"/>
              </a:ext>
            </a:extLst>
          </p:cNvPr>
          <p:cNvSpPr/>
          <p:nvPr/>
        </p:nvSpPr>
        <p:spPr>
          <a:xfrm>
            <a:off x="23411" y="3651995"/>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chemeClr val="accent6"/>
                </a:solidFill>
                <a:latin typeface="MS PGothic" charset="-128"/>
                <a:ea typeface="MS PGothic" charset="-128"/>
                <a:cs typeface="MS PGothic" charset="-128"/>
              </a:rPr>
              <a:t>攻撃カード</a:t>
            </a:r>
            <a:endParaRPr lang="en-US" altLang="ja-JP" sz="2400" b="1" dirty="0">
              <a:solidFill>
                <a:schemeClr val="accent6"/>
              </a:solidFill>
              <a:latin typeface="MS PGothic" charset="-128"/>
              <a:ea typeface="MS PGothic" charset="-128"/>
              <a:cs typeface="MS PGothic" charset="-128"/>
            </a:endParaRPr>
          </a:p>
          <a:p>
            <a:pPr algn="ctr"/>
            <a:r>
              <a:rPr lang="ja-JP" altLang="en-US" sz="2400" b="1">
                <a:solidFill>
                  <a:schemeClr val="accent6"/>
                </a:solidFill>
                <a:latin typeface="MS PGothic" charset="-128"/>
                <a:ea typeface="MS PGothic" charset="-128"/>
                <a:cs typeface="MS PGothic" charset="-128"/>
              </a:rPr>
              <a:t>（</a:t>
            </a:r>
            <a:r>
              <a:rPr lang="en-US" altLang="ja-JP" sz="2400" b="1" dirty="0">
                <a:solidFill>
                  <a:schemeClr val="accent6"/>
                </a:solidFill>
                <a:latin typeface="MS PGothic" charset="-128"/>
                <a:ea typeface="MS PGothic" charset="-128"/>
                <a:cs typeface="MS PGothic" charset="-128"/>
              </a:rPr>
              <a:t>Type B</a:t>
            </a:r>
            <a:r>
              <a:rPr lang="ja-JP" altLang="en-US" sz="2400" b="1">
                <a:solidFill>
                  <a:schemeClr val="accent6"/>
                </a:solidFill>
                <a:latin typeface="MS PGothic" charset="-128"/>
                <a:ea typeface="MS PGothic" charset="-128"/>
                <a:cs typeface="MS PGothic" charset="-128"/>
              </a:rPr>
              <a:t>：配送）</a:t>
            </a:r>
            <a:endParaRPr lang="en-US" altLang="ja-JP" sz="2400" b="1" dirty="0">
              <a:solidFill>
                <a:schemeClr val="accent6"/>
              </a:solidFill>
              <a:latin typeface="MS PGothic" charset="-128"/>
              <a:ea typeface="MS PGothic" charset="-128"/>
              <a:cs typeface="MS PGothic" charset="-128"/>
            </a:endParaRPr>
          </a:p>
        </p:txBody>
      </p:sp>
      <p:pic>
        <p:nvPicPr>
          <p:cNvPr id="23" name="図 22">
            <a:extLst>
              <a:ext uri="{FF2B5EF4-FFF2-40B4-BE49-F238E27FC236}">
                <a16:creationId xmlns:a16="http://schemas.microsoft.com/office/drawing/2014/main" id="{AF38515C-9564-8247-AA95-62A859E77A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578" y="4557634"/>
            <a:ext cx="677666" cy="1949182"/>
          </a:xfrm>
          <a:prstGeom prst="rect">
            <a:avLst/>
          </a:prstGeom>
        </p:spPr>
      </p:pic>
    </p:spTree>
    <p:extLst>
      <p:ext uri="{BB962C8B-B14F-4D97-AF65-F5344CB8AC3E}">
        <p14:creationId xmlns:p14="http://schemas.microsoft.com/office/powerpoint/2010/main" val="181079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B60FE9A0-13D5-9D4A-B60A-46828A3892A3}"/>
              </a:ext>
            </a:extLst>
          </p:cNvPr>
          <p:cNvSpPr/>
          <p:nvPr/>
        </p:nvSpPr>
        <p:spPr>
          <a:xfrm>
            <a:off x="10120" y="487994"/>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BF787CF2-40EA-7646-9199-5C8FFF8F665D}"/>
              </a:ext>
            </a:extLst>
          </p:cNvPr>
          <p:cNvSpPr/>
          <p:nvPr/>
        </p:nvSpPr>
        <p:spPr>
          <a:xfrm>
            <a:off x="148979" y="10950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CCF19E3D-0A76-DF4E-AD7B-5BAF91E30658}"/>
              </a:ext>
            </a:extLst>
          </p:cNvPr>
          <p:cNvSpPr/>
          <p:nvPr/>
        </p:nvSpPr>
        <p:spPr>
          <a:xfrm>
            <a:off x="148979" y="17650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テキスト ボックス 26">
            <a:extLst>
              <a:ext uri="{FF2B5EF4-FFF2-40B4-BE49-F238E27FC236}">
                <a16:creationId xmlns:a16="http://schemas.microsoft.com/office/drawing/2014/main" id="{835C6E05-3C0C-EB4D-9019-47FB190BDB51}"/>
              </a:ext>
            </a:extLst>
          </p:cNvPr>
          <p:cNvSpPr txBox="1"/>
          <p:nvPr/>
        </p:nvSpPr>
        <p:spPr>
          <a:xfrm>
            <a:off x="183960" y="1878573"/>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窃取または，なりすました認証情報を使用し，メッセージや署名付きファイルを送付</a:t>
            </a:r>
            <a:endParaRPr lang="en-US" altLang="ja-JP" sz="1100" b="1" dirty="0">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5495D6A9-6FB8-3748-9A6A-87F2AFCDA9AA}"/>
              </a:ext>
            </a:extLst>
          </p:cNvPr>
          <p:cNvSpPr/>
          <p:nvPr/>
        </p:nvSpPr>
        <p:spPr>
          <a:xfrm>
            <a:off x="148979" y="6503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テキスト ボックス 28">
            <a:extLst>
              <a:ext uri="{FF2B5EF4-FFF2-40B4-BE49-F238E27FC236}">
                <a16:creationId xmlns:a16="http://schemas.microsoft.com/office/drawing/2014/main" id="{D94047AF-DC23-3143-905F-3CDFB300C52B}"/>
              </a:ext>
            </a:extLst>
          </p:cNvPr>
          <p:cNvSpPr txBox="1"/>
          <p:nvPr/>
        </p:nvSpPr>
        <p:spPr>
          <a:xfrm>
            <a:off x="163019" y="654703"/>
            <a:ext cx="1092203" cy="307777"/>
          </a:xfrm>
          <a:prstGeom prst="rect">
            <a:avLst/>
          </a:prstGeom>
          <a:noFill/>
        </p:spPr>
        <p:txBody>
          <a:bodyPr wrap="square" rtlCol="0">
            <a:spAutoFit/>
          </a:bodyPr>
          <a:lstStyle/>
          <a:p>
            <a:r>
              <a:rPr lang="en-US" altLang="ja-JP" sz="1400" b="1" dirty="0">
                <a:solidFill>
                  <a:schemeClr val="accent6"/>
                </a:solidFill>
                <a:latin typeface="MS PGothic" charset="-128"/>
                <a:ea typeface="MS PGothic" charset="-128"/>
                <a:cs typeface="MS PGothic" charset="-128"/>
              </a:rPr>
              <a:t>3</a:t>
            </a:r>
            <a:r>
              <a:rPr lang="ja-JP" altLang="en-US" sz="1400" b="1">
                <a:solidFill>
                  <a:schemeClr val="accent6"/>
                </a:solidFill>
                <a:latin typeface="MS PGothic" charset="-128"/>
                <a:ea typeface="MS PGothic" charset="-128"/>
                <a:cs typeface="MS PGothic" charset="-128"/>
              </a:rPr>
              <a:t>．</a:t>
            </a:r>
            <a:r>
              <a:rPr lang="en-US" altLang="ja-JP" sz="1400" b="1" dirty="0">
                <a:solidFill>
                  <a:schemeClr val="accent6"/>
                </a:solidFill>
                <a:latin typeface="MS PGothic" charset="-128"/>
                <a:ea typeface="MS PGothic" charset="-128"/>
                <a:cs typeface="MS PGothic" charset="-128"/>
              </a:rPr>
              <a:t>2</a:t>
            </a:r>
            <a:r>
              <a:rPr lang="ja-JP" altLang="en-US" sz="1400" b="1">
                <a:solidFill>
                  <a:schemeClr val="accent6"/>
                </a:solidFill>
                <a:latin typeface="MS PGothic" charset="-128"/>
                <a:ea typeface="MS PGothic" charset="-128"/>
                <a:cs typeface="MS PGothic" charset="-128"/>
              </a:rPr>
              <a:t>　（</a:t>
            </a:r>
            <a:r>
              <a:rPr lang="en-US" altLang="ja-JP" sz="1400" b="1" dirty="0">
                <a:solidFill>
                  <a:schemeClr val="accent6"/>
                </a:solidFill>
                <a:latin typeface="MS PGothic" charset="-128"/>
                <a:ea typeface="MS PGothic" charset="-128"/>
                <a:cs typeface="MS PGothic" charset="-128"/>
              </a:rPr>
              <a:t>-1</a:t>
            </a:r>
            <a:r>
              <a:rPr lang="ja-JP" altLang="en-US" sz="1400" b="1">
                <a:solidFill>
                  <a:schemeClr val="accent6"/>
                </a:solidFill>
                <a:latin typeface="MS PGothic" charset="-128"/>
                <a:ea typeface="MS PGothic" charset="-128"/>
                <a:cs typeface="MS PGothic" charset="-128"/>
              </a:rPr>
              <a:t>）</a:t>
            </a:r>
            <a:endParaRPr lang="en-US" altLang="ja-JP" sz="1400" b="1" dirty="0">
              <a:solidFill>
                <a:schemeClr val="accent6"/>
              </a:solidFill>
              <a:latin typeface="MS PGothic" charset="-128"/>
              <a:ea typeface="MS PGothic" charset="-128"/>
              <a:cs typeface="MS PGothic" charset="-128"/>
            </a:endParaRPr>
          </a:p>
        </p:txBody>
      </p:sp>
      <p:sp>
        <p:nvSpPr>
          <p:cNvPr id="30" name="テキスト ボックス 29">
            <a:extLst>
              <a:ext uri="{FF2B5EF4-FFF2-40B4-BE49-F238E27FC236}">
                <a16:creationId xmlns:a16="http://schemas.microsoft.com/office/drawing/2014/main" id="{5F8428CB-82ED-9449-9C44-83B92D6E9E8A}"/>
              </a:ext>
            </a:extLst>
          </p:cNvPr>
          <p:cNvSpPr txBox="1"/>
          <p:nvPr/>
        </p:nvSpPr>
        <p:spPr>
          <a:xfrm>
            <a:off x="156040" y="114446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配送：アイデンティティスプーフィング</a:t>
            </a:r>
            <a:endParaRPr lang="en-US" altLang="ja-JP" sz="1100" b="1" dirty="0">
              <a:latin typeface="MS PGothic" charset="-128"/>
              <a:ea typeface="MS PGothic" charset="-128"/>
              <a:cs typeface="MS PGothic" charset="-128"/>
            </a:endParaRPr>
          </a:p>
        </p:txBody>
      </p:sp>
      <p:sp>
        <p:nvSpPr>
          <p:cNvPr id="31" name="正方形/長方形 30">
            <a:extLst>
              <a:ext uri="{FF2B5EF4-FFF2-40B4-BE49-F238E27FC236}">
                <a16:creationId xmlns:a16="http://schemas.microsoft.com/office/drawing/2014/main" id="{4E9C7347-8215-864E-B78C-73A767ECA8C9}"/>
              </a:ext>
            </a:extLst>
          </p:cNvPr>
          <p:cNvSpPr/>
          <p:nvPr/>
        </p:nvSpPr>
        <p:spPr>
          <a:xfrm>
            <a:off x="2271302" y="484784"/>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C919B8B5-AF1D-0A4D-AAFF-E4ACF2631937}"/>
              </a:ext>
            </a:extLst>
          </p:cNvPr>
          <p:cNvSpPr/>
          <p:nvPr/>
        </p:nvSpPr>
        <p:spPr>
          <a:xfrm>
            <a:off x="2410161" y="109185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28557CBA-3E00-8B40-811E-069BBAE2F4E9}"/>
              </a:ext>
            </a:extLst>
          </p:cNvPr>
          <p:cNvSpPr/>
          <p:nvPr/>
        </p:nvSpPr>
        <p:spPr>
          <a:xfrm>
            <a:off x="2410161" y="176184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テキスト ボックス 33">
            <a:extLst>
              <a:ext uri="{FF2B5EF4-FFF2-40B4-BE49-F238E27FC236}">
                <a16:creationId xmlns:a16="http://schemas.microsoft.com/office/drawing/2014/main" id="{74F16D11-3D7D-764B-9562-1E50F3A79EC0}"/>
              </a:ext>
            </a:extLst>
          </p:cNvPr>
          <p:cNvSpPr txBox="1"/>
          <p:nvPr/>
        </p:nvSpPr>
        <p:spPr>
          <a:xfrm>
            <a:off x="2445142" y="1875363"/>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ブラウザに偽のアドレスを表示する等により利用者に意図しない場所からリソースを取得させる</a:t>
            </a:r>
            <a:endParaRPr lang="en-US" altLang="ja-JP" sz="1100" b="1" dirty="0">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61708227-C1B4-A84D-B47E-4528D7D98FFD}"/>
              </a:ext>
            </a:extLst>
          </p:cNvPr>
          <p:cNvSpPr/>
          <p:nvPr/>
        </p:nvSpPr>
        <p:spPr>
          <a:xfrm>
            <a:off x="2410161" y="64712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AE93A082-9FE7-C848-8320-6572D99FAE6C}"/>
              </a:ext>
            </a:extLst>
          </p:cNvPr>
          <p:cNvSpPr txBox="1"/>
          <p:nvPr/>
        </p:nvSpPr>
        <p:spPr>
          <a:xfrm>
            <a:off x="2424201" y="651493"/>
            <a:ext cx="1092203" cy="307777"/>
          </a:xfrm>
          <a:prstGeom prst="rect">
            <a:avLst/>
          </a:prstGeom>
          <a:noFill/>
        </p:spPr>
        <p:txBody>
          <a:bodyPr wrap="square" rtlCol="0">
            <a:spAutoFit/>
          </a:bodyPr>
          <a:lstStyle/>
          <a:p>
            <a:r>
              <a:rPr lang="en-US" altLang="ja-JP" sz="1400" b="1" dirty="0">
                <a:solidFill>
                  <a:schemeClr val="accent6"/>
                </a:solidFill>
                <a:latin typeface="MS PGothic" charset="-128"/>
                <a:ea typeface="MS PGothic" charset="-128"/>
                <a:cs typeface="MS PGothic" charset="-128"/>
              </a:rPr>
              <a:t>3</a:t>
            </a:r>
            <a:r>
              <a:rPr lang="ja-JP" altLang="en-US" sz="1400" b="1">
                <a:solidFill>
                  <a:schemeClr val="accent6"/>
                </a:solidFill>
                <a:latin typeface="MS PGothic" charset="-128"/>
                <a:ea typeface="MS PGothic" charset="-128"/>
                <a:cs typeface="MS PGothic" charset="-128"/>
              </a:rPr>
              <a:t>．</a:t>
            </a:r>
            <a:r>
              <a:rPr lang="en-US" altLang="ja-JP" sz="1400" b="1" dirty="0">
                <a:solidFill>
                  <a:schemeClr val="accent6"/>
                </a:solidFill>
                <a:latin typeface="MS PGothic" charset="-128"/>
                <a:ea typeface="MS PGothic" charset="-128"/>
                <a:cs typeface="MS PGothic" charset="-128"/>
              </a:rPr>
              <a:t>3</a:t>
            </a:r>
            <a:r>
              <a:rPr lang="ja-JP" altLang="en-US" sz="1400" b="1">
                <a:solidFill>
                  <a:schemeClr val="accent6"/>
                </a:solidFill>
                <a:latin typeface="MS PGothic" charset="-128"/>
                <a:ea typeface="MS PGothic" charset="-128"/>
                <a:cs typeface="MS PGothic" charset="-128"/>
              </a:rPr>
              <a:t>　（</a:t>
            </a:r>
            <a:r>
              <a:rPr lang="en-US" altLang="ja-JP" sz="1400" b="1" dirty="0">
                <a:solidFill>
                  <a:schemeClr val="accent6"/>
                </a:solidFill>
                <a:latin typeface="MS PGothic" charset="-128"/>
                <a:ea typeface="MS PGothic" charset="-128"/>
                <a:cs typeface="MS PGothic" charset="-128"/>
              </a:rPr>
              <a:t>-1</a:t>
            </a:r>
            <a:r>
              <a:rPr lang="ja-JP" altLang="en-US" sz="1400" b="1">
                <a:solidFill>
                  <a:schemeClr val="accent6"/>
                </a:solidFill>
                <a:latin typeface="MS PGothic" charset="-128"/>
                <a:ea typeface="MS PGothic" charset="-128"/>
                <a:cs typeface="MS PGothic" charset="-128"/>
              </a:rPr>
              <a:t>）</a:t>
            </a:r>
            <a:endParaRPr lang="en-US" altLang="ja-JP" sz="1400" b="1" dirty="0">
              <a:solidFill>
                <a:schemeClr val="accent6"/>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7A5783E6-A9F5-E847-A867-87FD6371716E}"/>
              </a:ext>
            </a:extLst>
          </p:cNvPr>
          <p:cNvSpPr txBox="1"/>
          <p:nvPr/>
        </p:nvSpPr>
        <p:spPr>
          <a:xfrm>
            <a:off x="2417222" y="114125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配送：リソースロケーションスプーフィング</a:t>
            </a:r>
            <a:endParaRPr lang="ja-JP" altLang="en-US" sz="1100" b="1" dirty="0">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14079942-DAD8-6946-9549-AE30A8D67B8B}"/>
              </a:ext>
            </a:extLst>
          </p:cNvPr>
          <p:cNvSpPr/>
          <p:nvPr/>
        </p:nvSpPr>
        <p:spPr>
          <a:xfrm>
            <a:off x="4543620" y="482975"/>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9" name="角丸四角形 38">
            <a:extLst>
              <a:ext uri="{FF2B5EF4-FFF2-40B4-BE49-F238E27FC236}">
                <a16:creationId xmlns:a16="http://schemas.microsoft.com/office/drawing/2014/main" id="{D2E854B9-5920-124D-A850-0A579F86DC92}"/>
              </a:ext>
            </a:extLst>
          </p:cNvPr>
          <p:cNvSpPr/>
          <p:nvPr/>
        </p:nvSpPr>
        <p:spPr>
          <a:xfrm>
            <a:off x="4682479" y="1090048"/>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3" name="角丸四角形 42">
            <a:extLst>
              <a:ext uri="{FF2B5EF4-FFF2-40B4-BE49-F238E27FC236}">
                <a16:creationId xmlns:a16="http://schemas.microsoft.com/office/drawing/2014/main" id="{9B332E18-A4F1-F24D-B5D5-B8AEAA520611}"/>
              </a:ext>
            </a:extLst>
          </p:cNvPr>
          <p:cNvSpPr/>
          <p:nvPr/>
        </p:nvSpPr>
        <p:spPr>
          <a:xfrm>
            <a:off x="4682479" y="1760039"/>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4" name="テキスト ボックス 43">
            <a:extLst>
              <a:ext uri="{FF2B5EF4-FFF2-40B4-BE49-F238E27FC236}">
                <a16:creationId xmlns:a16="http://schemas.microsoft.com/office/drawing/2014/main" id="{805AD43A-5AE4-F64E-9E30-850374E32A9B}"/>
              </a:ext>
            </a:extLst>
          </p:cNvPr>
          <p:cNvSpPr txBox="1"/>
          <p:nvPr/>
        </p:nvSpPr>
        <p:spPr>
          <a:xfrm>
            <a:off x="4717460" y="1873554"/>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目に見えない（非表示の）インターフェースを利用して意図しない動作を実行</a:t>
            </a:r>
            <a:endParaRPr lang="en-US" altLang="ja-JP" sz="1100" b="1" dirty="0">
              <a:latin typeface="MS PGothic" charset="-128"/>
              <a:ea typeface="MS PGothic" charset="-128"/>
              <a:cs typeface="MS PGothic" charset="-128"/>
            </a:endParaRPr>
          </a:p>
        </p:txBody>
      </p:sp>
      <p:sp>
        <p:nvSpPr>
          <p:cNvPr id="53" name="角丸四角形 52">
            <a:extLst>
              <a:ext uri="{FF2B5EF4-FFF2-40B4-BE49-F238E27FC236}">
                <a16:creationId xmlns:a16="http://schemas.microsoft.com/office/drawing/2014/main" id="{730DCE3B-7C78-2541-8B0A-3BF1233F2B8D}"/>
              </a:ext>
            </a:extLst>
          </p:cNvPr>
          <p:cNvSpPr/>
          <p:nvPr/>
        </p:nvSpPr>
        <p:spPr>
          <a:xfrm>
            <a:off x="4682479" y="645318"/>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D0D1E721-D986-A84A-96A2-933C37B934AF}"/>
              </a:ext>
            </a:extLst>
          </p:cNvPr>
          <p:cNvSpPr txBox="1"/>
          <p:nvPr/>
        </p:nvSpPr>
        <p:spPr>
          <a:xfrm>
            <a:off x="4696519" y="649684"/>
            <a:ext cx="1092203" cy="307777"/>
          </a:xfrm>
          <a:prstGeom prst="rect">
            <a:avLst/>
          </a:prstGeom>
          <a:noFill/>
        </p:spPr>
        <p:txBody>
          <a:bodyPr wrap="square" rtlCol="0">
            <a:spAutoFit/>
          </a:bodyPr>
          <a:lstStyle/>
          <a:p>
            <a:r>
              <a:rPr lang="en-US" altLang="ja-JP" sz="1400" b="1" dirty="0">
                <a:solidFill>
                  <a:schemeClr val="accent6"/>
                </a:solidFill>
                <a:latin typeface="MS PGothic" charset="-128"/>
                <a:ea typeface="MS PGothic" charset="-128"/>
                <a:cs typeface="MS PGothic" charset="-128"/>
              </a:rPr>
              <a:t>3</a:t>
            </a:r>
            <a:r>
              <a:rPr lang="ja-JP" altLang="en-US" sz="1400" b="1">
                <a:solidFill>
                  <a:schemeClr val="accent6"/>
                </a:solidFill>
                <a:latin typeface="MS PGothic" charset="-128"/>
                <a:ea typeface="MS PGothic" charset="-128"/>
                <a:cs typeface="MS PGothic" charset="-128"/>
              </a:rPr>
              <a:t>．</a:t>
            </a:r>
            <a:r>
              <a:rPr lang="en-US" altLang="ja-JP" sz="1400" b="1" dirty="0">
                <a:solidFill>
                  <a:schemeClr val="accent6"/>
                </a:solidFill>
                <a:latin typeface="MS PGothic" charset="-128"/>
                <a:ea typeface="MS PGothic" charset="-128"/>
                <a:cs typeface="MS PGothic" charset="-128"/>
              </a:rPr>
              <a:t>4</a:t>
            </a:r>
            <a:r>
              <a:rPr lang="ja-JP" altLang="en-US" sz="1400" b="1">
                <a:solidFill>
                  <a:schemeClr val="accent6"/>
                </a:solidFill>
                <a:latin typeface="MS PGothic" charset="-128"/>
                <a:ea typeface="MS PGothic" charset="-128"/>
                <a:cs typeface="MS PGothic" charset="-128"/>
              </a:rPr>
              <a:t>　（</a:t>
            </a:r>
            <a:r>
              <a:rPr lang="en-US" altLang="ja-JP" sz="1400" b="1" dirty="0">
                <a:solidFill>
                  <a:schemeClr val="accent6"/>
                </a:solidFill>
                <a:latin typeface="MS PGothic" charset="-128"/>
                <a:ea typeface="MS PGothic" charset="-128"/>
                <a:cs typeface="MS PGothic" charset="-128"/>
              </a:rPr>
              <a:t>-1</a:t>
            </a:r>
            <a:r>
              <a:rPr lang="ja-JP" altLang="en-US" sz="1400" b="1">
                <a:solidFill>
                  <a:schemeClr val="accent6"/>
                </a:solidFill>
                <a:latin typeface="MS PGothic" charset="-128"/>
                <a:ea typeface="MS PGothic" charset="-128"/>
                <a:cs typeface="MS PGothic" charset="-128"/>
              </a:rPr>
              <a:t>）</a:t>
            </a:r>
            <a:endParaRPr lang="en-US" altLang="ja-JP" sz="1400" b="1" dirty="0">
              <a:solidFill>
                <a:schemeClr val="accent6"/>
              </a:solidFill>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174F1355-D292-D04C-9E8A-67844C998313}"/>
              </a:ext>
            </a:extLst>
          </p:cNvPr>
          <p:cNvSpPr txBox="1"/>
          <p:nvPr/>
        </p:nvSpPr>
        <p:spPr>
          <a:xfrm>
            <a:off x="4689540" y="113944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配送：アクションスプーフィング</a:t>
            </a:r>
            <a:endParaRPr lang="ja-JP" altLang="en-US" sz="1100" b="1" dirty="0">
              <a:latin typeface="MS PGothic" charset="-128"/>
              <a:ea typeface="MS PGothic" charset="-128"/>
              <a:cs typeface="MS PGothic" charset="-128"/>
            </a:endParaRPr>
          </a:p>
        </p:txBody>
      </p:sp>
      <p:sp>
        <p:nvSpPr>
          <p:cNvPr id="56" name="正方形/長方形 55">
            <a:extLst>
              <a:ext uri="{FF2B5EF4-FFF2-40B4-BE49-F238E27FC236}">
                <a16:creationId xmlns:a16="http://schemas.microsoft.com/office/drawing/2014/main" id="{09E04681-93F6-0C48-9220-D059857DD582}"/>
              </a:ext>
            </a:extLst>
          </p:cNvPr>
          <p:cNvSpPr/>
          <p:nvPr/>
        </p:nvSpPr>
        <p:spPr>
          <a:xfrm>
            <a:off x="6815723" y="482975"/>
            <a:ext cx="2268000" cy="316800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57" name="角丸四角形 56">
            <a:extLst>
              <a:ext uri="{FF2B5EF4-FFF2-40B4-BE49-F238E27FC236}">
                <a16:creationId xmlns:a16="http://schemas.microsoft.com/office/drawing/2014/main" id="{89A4DA3D-F9A1-2A4D-A404-9D43A80274A0}"/>
              </a:ext>
            </a:extLst>
          </p:cNvPr>
          <p:cNvSpPr/>
          <p:nvPr/>
        </p:nvSpPr>
        <p:spPr>
          <a:xfrm>
            <a:off x="6954582" y="1090048"/>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8" name="角丸四角形 57">
            <a:extLst>
              <a:ext uri="{FF2B5EF4-FFF2-40B4-BE49-F238E27FC236}">
                <a16:creationId xmlns:a16="http://schemas.microsoft.com/office/drawing/2014/main" id="{85AE4356-49A4-1545-A769-EB46F350535E}"/>
              </a:ext>
            </a:extLst>
          </p:cNvPr>
          <p:cNvSpPr/>
          <p:nvPr/>
        </p:nvSpPr>
        <p:spPr>
          <a:xfrm>
            <a:off x="6954582" y="1760039"/>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F1AB1231-82D4-8945-8FB9-40B9B5B1B3E4}"/>
              </a:ext>
            </a:extLst>
          </p:cNvPr>
          <p:cNvSpPr txBox="1"/>
          <p:nvPr/>
        </p:nvSpPr>
        <p:spPr>
          <a:xfrm>
            <a:off x="6989563" y="1873554"/>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人間の心理につけこみ，標的から情報を収集または標的を操作して利益を獲得</a:t>
            </a:r>
            <a:endParaRPr lang="ja-JP" altLang="en-US" sz="1400" b="1" dirty="0">
              <a:latin typeface="MS PGothic" charset="-128"/>
              <a:ea typeface="MS PGothic" charset="-128"/>
              <a:cs typeface="MS PGothic" charset="-128"/>
            </a:endParaRPr>
          </a:p>
        </p:txBody>
      </p:sp>
      <p:sp>
        <p:nvSpPr>
          <p:cNvPr id="60" name="角丸四角形 59">
            <a:extLst>
              <a:ext uri="{FF2B5EF4-FFF2-40B4-BE49-F238E27FC236}">
                <a16:creationId xmlns:a16="http://schemas.microsoft.com/office/drawing/2014/main" id="{56C9A107-269E-5A49-935B-D076966720AC}"/>
              </a:ext>
            </a:extLst>
          </p:cNvPr>
          <p:cNvSpPr/>
          <p:nvPr/>
        </p:nvSpPr>
        <p:spPr>
          <a:xfrm>
            <a:off x="6954582" y="645318"/>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947D9AED-6107-DC4C-85D8-3979DD78E1A1}"/>
              </a:ext>
            </a:extLst>
          </p:cNvPr>
          <p:cNvSpPr txBox="1"/>
          <p:nvPr/>
        </p:nvSpPr>
        <p:spPr>
          <a:xfrm>
            <a:off x="6968622" y="649684"/>
            <a:ext cx="1092203" cy="307777"/>
          </a:xfrm>
          <a:prstGeom prst="rect">
            <a:avLst/>
          </a:prstGeom>
          <a:noFill/>
        </p:spPr>
        <p:txBody>
          <a:bodyPr wrap="square" rtlCol="0">
            <a:spAutoFit/>
          </a:bodyPr>
          <a:lstStyle/>
          <a:p>
            <a:r>
              <a:rPr lang="en-US" altLang="ja-JP" sz="1400" b="1" dirty="0">
                <a:solidFill>
                  <a:schemeClr val="accent6"/>
                </a:solidFill>
                <a:latin typeface="MS PGothic" charset="-128"/>
                <a:ea typeface="MS PGothic" charset="-128"/>
                <a:cs typeface="MS PGothic" charset="-128"/>
              </a:rPr>
              <a:t>3</a:t>
            </a:r>
            <a:r>
              <a:rPr lang="ja-JP" altLang="en-US" sz="1400" b="1">
                <a:solidFill>
                  <a:schemeClr val="accent6"/>
                </a:solidFill>
                <a:latin typeface="MS PGothic" charset="-128"/>
                <a:ea typeface="MS PGothic" charset="-128"/>
                <a:cs typeface="MS PGothic" charset="-128"/>
              </a:rPr>
              <a:t>．</a:t>
            </a:r>
            <a:r>
              <a:rPr lang="en-US" altLang="ja-JP" sz="1400" b="1" dirty="0">
                <a:solidFill>
                  <a:schemeClr val="accent6"/>
                </a:solidFill>
                <a:latin typeface="MS PGothic" charset="-128"/>
                <a:ea typeface="MS PGothic" charset="-128"/>
                <a:cs typeface="MS PGothic" charset="-128"/>
              </a:rPr>
              <a:t>5</a:t>
            </a:r>
            <a:r>
              <a:rPr lang="ja-JP" altLang="en-US" sz="1400" b="1">
                <a:solidFill>
                  <a:schemeClr val="accent6"/>
                </a:solidFill>
                <a:latin typeface="MS PGothic" charset="-128"/>
                <a:ea typeface="MS PGothic" charset="-128"/>
                <a:cs typeface="MS PGothic" charset="-128"/>
              </a:rPr>
              <a:t>　（</a:t>
            </a:r>
            <a:r>
              <a:rPr lang="en-US" altLang="ja-JP" sz="1400" b="1" dirty="0">
                <a:solidFill>
                  <a:schemeClr val="accent6"/>
                </a:solidFill>
                <a:latin typeface="MS PGothic" charset="-128"/>
                <a:ea typeface="MS PGothic" charset="-128"/>
                <a:cs typeface="MS PGothic" charset="-128"/>
              </a:rPr>
              <a:t>-1</a:t>
            </a:r>
            <a:r>
              <a:rPr lang="ja-JP" altLang="en-US" sz="1400" b="1">
                <a:solidFill>
                  <a:schemeClr val="accent6"/>
                </a:solidFill>
                <a:latin typeface="MS PGothic" charset="-128"/>
                <a:ea typeface="MS PGothic" charset="-128"/>
                <a:cs typeface="MS PGothic" charset="-128"/>
              </a:rPr>
              <a:t>）</a:t>
            </a:r>
            <a:endParaRPr lang="en-US" altLang="ja-JP" sz="1400" b="1" dirty="0">
              <a:solidFill>
                <a:schemeClr val="accent6"/>
              </a:solidFill>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4FA5642C-6091-6047-B6E6-C813CA9050EA}"/>
              </a:ext>
            </a:extLst>
          </p:cNvPr>
          <p:cNvSpPr txBox="1"/>
          <p:nvPr/>
        </p:nvSpPr>
        <p:spPr>
          <a:xfrm>
            <a:off x="6961643" y="121622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配送：人間の行動を操作</a:t>
            </a:r>
            <a:endParaRPr lang="ja-JP" altLang="en-US" sz="1100" b="1" dirty="0">
              <a:latin typeface="MS PGothic" charset="-128"/>
              <a:ea typeface="MS PGothic" charset="-128"/>
              <a:cs typeface="MS PGothic" charset="-128"/>
            </a:endParaRPr>
          </a:p>
        </p:txBody>
      </p:sp>
      <p:sp>
        <p:nvSpPr>
          <p:cNvPr id="63" name="正方形/長方形 62">
            <a:extLst>
              <a:ext uri="{FF2B5EF4-FFF2-40B4-BE49-F238E27FC236}">
                <a16:creationId xmlns:a16="http://schemas.microsoft.com/office/drawing/2014/main" id="{AF5F0015-75B1-934E-A63D-682A7F5B4510}"/>
              </a:ext>
            </a:extLst>
          </p:cNvPr>
          <p:cNvSpPr/>
          <p:nvPr/>
        </p:nvSpPr>
        <p:spPr>
          <a:xfrm>
            <a:off x="12707" y="3655994"/>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64" name="角丸四角形 63">
            <a:extLst>
              <a:ext uri="{FF2B5EF4-FFF2-40B4-BE49-F238E27FC236}">
                <a16:creationId xmlns:a16="http://schemas.microsoft.com/office/drawing/2014/main" id="{78242418-8975-2944-A561-3EDAA817ECBE}"/>
              </a:ext>
            </a:extLst>
          </p:cNvPr>
          <p:cNvSpPr/>
          <p:nvPr/>
        </p:nvSpPr>
        <p:spPr>
          <a:xfrm>
            <a:off x="151566" y="42630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5" name="角丸四角形 64">
            <a:extLst>
              <a:ext uri="{FF2B5EF4-FFF2-40B4-BE49-F238E27FC236}">
                <a16:creationId xmlns:a16="http://schemas.microsoft.com/office/drawing/2014/main" id="{31F9467A-4FE9-6246-B0D5-1FB10C214262}"/>
              </a:ext>
            </a:extLst>
          </p:cNvPr>
          <p:cNvSpPr/>
          <p:nvPr/>
        </p:nvSpPr>
        <p:spPr>
          <a:xfrm>
            <a:off x="151566" y="49330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2C995921-37B8-8940-AB5F-286AD7E7EC83}"/>
              </a:ext>
            </a:extLst>
          </p:cNvPr>
          <p:cNvSpPr txBox="1"/>
          <p:nvPr/>
        </p:nvSpPr>
        <p:spPr>
          <a:xfrm>
            <a:off x="186547" y="5046573"/>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シグネチャベースによる検出回避のため，バイナリパディングによりファイルハッシュを変更</a:t>
            </a:r>
            <a:endParaRPr lang="en-US" altLang="ja-JP" sz="1100" b="1" dirty="0">
              <a:latin typeface="MS PGothic" charset="-128"/>
              <a:ea typeface="MS PGothic" charset="-128"/>
              <a:cs typeface="MS PGothic" charset="-128"/>
            </a:endParaRPr>
          </a:p>
        </p:txBody>
      </p:sp>
      <p:sp>
        <p:nvSpPr>
          <p:cNvPr id="67" name="角丸四角形 66">
            <a:extLst>
              <a:ext uri="{FF2B5EF4-FFF2-40B4-BE49-F238E27FC236}">
                <a16:creationId xmlns:a16="http://schemas.microsoft.com/office/drawing/2014/main" id="{51A612DC-BCBD-2F4B-9488-E971083069EC}"/>
              </a:ext>
            </a:extLst>
          </p:cNvPr>
          <p:cNvSpPr/>
          <p:nvPr/>
        </p:nvSpPr>
        <p:spPr>
          <a:xfrm>
            <a:off x="151566" y="38183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9DF6FB49-13E4-104B-963B-F44D42B082CC}"/>
              </a:ext>
            </a:extLst>
          </p:cNvPr>
          <p:cNvSpPr txBox="1"/>
          <p:nvPr/>
        </p:nvSpPr>
        <p:spPr>
          <a:xfrm>
            <a:off x="165606" y="3822703"/>
            <a:ext cx="1092203" cy="307777"/>
          </a:xfrm>
          <a:prstGeom prst="rect">
            <a:avLst/>
          </a:prstGeom>
          <a:noFill/>
        </p:spPr>
        <p:txBody>
          <a:bodyPr wrap="square" rtlCol="0">
            <a:spAutoFit/>
          </a:bodyPr>
          <a:lstStyle/>
          <a:p>
            <a:r>
              <a:rPr lang="en-US" altLang="ja-JP" sz="1400" b="1" dirty="0">
                <a:solidFill>
                  <a:schemeClr val="accent6">
                    <a:lumMod val="50000"/>
                  </a:schemeClr>
                </a:solidFill>
                <a:latin typeface="MS PGothic" charset="-128"/>
                <a:ea typeface="MS PGothic" charset="-128"/>
                <a:cs typeface="MS PGothic" charset="-128"/>
              </a:rPr>
              <a:t>4</a:t>
            </a:r>
            <a:r>
              <a:rPr lang="ja-JP" altLang="en-US" sz="1400" b="1">
                <a:solidFill>
                  <a:schemeClr val="accent6">
                    <a:lumMod val="50000"/>
                  </a:schemeClr>
                </a:solidFill>
                <a:latin typeface="MS PGothic" charset="-128"/>
                <a:ea typeface="MS PGothic" charset="-128"/>
                <a:cs typeface="MS PGothic" charset="-128"/>
              </a:rPr>
              <a:t>．</a:t>
            </a:r>
            <a:r>
              <a:rPr lang="en-US" altLang="ja-JP" sz="1400" b="1" dirty="0">
                <a:solidFill>
                  <a:schemeClr val="accent6">
                    <a:lumMod val="50000"/>
                  </a:schemeClr>
                </a:solidFill>
                <a:latin typeface="MS PGothic" charset="-128"/>
                <a:ea typeface="MS PGothic" charset="-128"/>
                <a:cs typeface="MS PGothic" charset="-128"/>
              </a:rPr>
              <a:t>1</a:t>
            </a:r>
            <a:r>
              <a:rPr lang="ja-JP" altLang="en-US" sz="1400" b="1">
                <a:solidFill>
                  <a:schemeClr val="accent6">
                    <a:lumMod val="50000"/>
                  </a:schemeClr>
                </a:solidFill>
                <a:latin typeface="MS PGothic" charset="-128"/>
                <a:ea typeface="MS PGothic" charset="-128"/>
                <a:cs typeface="MS PGothic" charset="-128"/>
              </a:rPr>
              <a:t>　（</a:t>
            </a:r>
            <a:r>
              <a:rPr lang="en-US" altLang="ja-JP" sz="1400" b="1" dirty="0">
                <a:solidFill>
                  <a:schemeClr val="accent6">
                    <a:lumMod val="50000"/>
                  </a:schemeClr>
                </a:solidFill>
                <a:latin typeface="MS PGothic" charset="-128"/>
                <a:ea typeface="MS PGothic" charset="-128"/>
                <a:cs typeface="MS PGothic" charset="-128"/>
              </a:rPr>
              <a:t>-2</a:t>
            </a:r>
            <a:r>
              <a:rPr lang="ja-JP" altLang="en-US" sz="1400" b="1">
                <a:solidFill>
                  <a:schemeClr val="accent6">
                    <a:lumMod val="50000"/>
                  </a:schemeClr>
                </a:solidFill>
                <a:latin typeface="MS PGothic" charset="-128"/>
                <a:ea typeface="MS PGothic" charset="-128"/>
                <a:cs typeface="MS PGothic" charset="-128"/>
              </a:rPr>
              <a:t>）</a:t>
            </a:r>
            <a:endParaRPr lang="en-US" altLang="ja-JP" sz="1400" b="1" dirty="0">
              <a:solidFill>
                <a:schemeClr val="accent6">
                  <a:lumMod val="50000"/>
                </a:schemeClr>
              </a:solidFill>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D326D6D5-9853-604B-B19C-43B60F687D6F}"/>
              </a:ext>
            </a:extLst>
          </p:cNvPr>
          <p:cNvSpPr txBox="1"/>
          <p:nvPr/>
        </p:nvSpPr>
        <p:spPr>
          <a:xfrm>
            <a:off x="158627" y="4389248"/>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初期侵害：防御回避</a:t>
            </a:r>
            <a:endParaRPr lang="en-US" altLang="ja-JP" sz="1100" b="1" dirty="0">
              <a:latin typeface="MS PGothic" charset="-128"/>
              <a:ea typeface="MS PGothic" charset="-128"/>
              <a:cs typeface="MS PGothic" charset="-128"/>
            </a:endParaRPr>
          </a:p>
        </p:txBody>
      </p:sp>
      <p:sp>
        <p:nvSpPr>
          <p:cNvPr id="70" name="正方形/長方形 69">
            <a:extLst>
              <a:ext uri="{FF2B5EF4-FFF2-40B4-BE49-F238E27FC236}">
                <a16:creationId xmlns:a16="http://schemas.microsoft.com/office/drawing/2014/main" id="{FCA8C3F0-2236-BF48-B208-D23E7173FF0C}"/>
              </a:ext>
            </a:extLst>
          </p:cNvPr>
          <p:cNvSpPr/>
          <p:nvPr/>
        </p:nvSpPr>
        <p:spPr>
          <a:xfrm>
            <a:off x="2283294" y="3667433"/>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71" name="角丸四角形 70">
            <a:extLst>
              <a:ext uri="{FF2B5EF4-FFF2-40B4-BE49-F238E27FC236}">
                <a16:creationId xmlns:a16="http://schemas.microsoft.com/office/drawing/2014/main" id="{DB22D7C3-E2C2-FC4B-BE3B-9540F46DD441}"/>
              </a:ext>
            </a:extLst>
          </p:cNvPr>
          <p:cNvSpPr/>
          <p:nvPr/>
        </p:nvSpPr>
        <p:spPr>
          <a:xfrm>
            <a:off x="2422153" y="427450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2" name="角丸四角形 71">
            <a:extLst>
              <a:ext uri="{FF2B5EF4-FFF2-40B4-BE49-F238E27FC236}">
                <a16:creationId xmlns:a16="http://schemas.microsoft.com/office/drawing/2014/main" id="{83A834AE-91AC-574D-871A-435D9EF5A345}"/>
              </a:ext>
            </a:extLst>
          </p:cNvPr>
          <p:cNvSpPr/>
          <p:nvPr/>
        </p:nvSpPr>
        <p:spPr>
          <a:xfrm>
            <a:off x="2422153" y="494449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3" name="テキスト ボックス 72">
            <a:extLst>
              <a:ext uri="{FF2B5EF4-FFF2-40B4-BE49-F238E27FC236}">
                <a16:creationId xmlns:a16="http://schemas.microsoft.com/office/drawing/2014/main" id="{62C94F10-D5DB-0B40-831F-41B5028FAC6F}"/>
              </a:ext>
            </a:extLst>
          </p:cNvPr>
          <p:cNvSpPr txBox="1"/>
          <p:nvPr/>
        </p:nvSpPr>
        <p:spPr>
          <a:xfrm>
            <a:off x="2457134" y="5058012"/>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形跡を消すため，レジストリ・コマンドヒストリ・イベントファイル・マルウェア自身等を削除</a:t>
            </a:r>
            <a:endParaRPr lang="en-US" altLang="ja-JP" sz="1100" b="1" dirty="0">
              <a:latin typeface="MS PGothic" charset="-128"/>
              <a:ea typeface="MS PGothic" charset="-128"/>
              <a:cs typeface="MS PGothic" charset="-128"/>
            </a:endParaRPr>
          </a:p>
        </p:txBody>
      </p:sp>
      <p:sp>
        <p:nvSpPr>
          <p:cNvPr id="74" name="角丸四角形 73">
            <a:extLst>
              <a:ext uri="{FF2B5EF4-FFF2-40B4-BE49-F238E27FC236}">
                <a16:creationId xmlns:a16="http://schemas.microsoft.com/office/drawing/2014/main" id="{818634E3-2EC5-D048-BD19-981EBCE626C9}"/>
              </a:ext>
            </a:extLst>
          </p:cNvPr>
          <p:cNvSpPr/>
          <p:nvPr/>
        </p:nvSpPr>
        <p:spPr>
          <a:xfrm>
            <a:off x="2422153" y="382977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FFD630B0-0DA2-C848-99E3-D0C448310CEC}"/>
              </a:ext>
            </a:extLst>
          </p:cNvPr>
          <p:cNvSpPr txBox="1"/>
          <p:nvPr/>
        </p:nvSpPr>
        <p:spPr>
          <a:xfrm>
            <a:off x="2436193" y="3834142"/>
            <a:ext cx="1092203" cy="307777"/>
          </a:xfrm>
          <a:prstGeom prst="rect">
            <a:avLst/>
          </a:prstGeom>
          <a:noFill/>
        </p:spPr>
        <p:txBody>
          <a:bodyPr wrap="square" rtlCol="0">
            <a:spAutoFit/>
          </a:bodyPr>
          <a:lstStyle/>
          <a:p>
            <a:r>
              <a:rPr lang="en-US" altLang="ja-JP" sz="1400" b="1" dirty="0">
                <a:solidFill>
                  <a:schemeClr val="accent6">
                    <a:lumMod val="50000"/>
                  </a:schemeClr>
                </a:solidFill>
                <a:latin typeface="MS PGothic" charset="-128"/>
                <a:ea typeface="MS PGothic" charset="-128"/>
                <a:cs typeface="MS PGothic" charset="-128"/>
              </a:rPr>
              <a:t>4</a:t>
            </a:r>
            <a:r>
              <a:rPr lang="ja-JP" altLang="en-US" sz="1400" b="1">
                <a:solidFill>
                  <a:schemeClr val="accent6">
                    <a:lumMod val="50000"/>
                  </a:schemeClr>
                </a:solidFill>
                <a:latin typeface="MS PGothic" charset="-128"/>
                <a:ea typeface="MS PGothic" charset="-128"/>
                <a:cs typeface="MS PGothic" charset="-128"/>
              </a:rPr>
              <a:t>．</a:t>
            </a:r>
            <a:r>
              <a:rPr lang="en-US" altLang="ja-JP" sz="1400" b="1" dirty="0">
                <a:solidFill>
                  <a:schemeClr val="accent6">
                    <a:lumMod val="50000"/>
                  </a:schemeClr>
                </a:solidFill>
                <a:latin typeface="MS PGothic" charset="-128"/>
                <a:ea typeface="MS PGothic" charset="-128"/>
                <a:cs typeface="MS PGothic" charset="-128"/>
              </a:rPr>
              <a:t>2</a:t>
            </a:r>
            <a:r>
              <a:rPr lang="ja-JP" altLang="en-US" sz="1400" b="1">
                <a:solidFill>
                  <a:schemeClr val="accent6">
                    <a:lumMod val="50000"/>
                  </a:schemeClr>
                </a:solidFill>
                <a:latin typeface="MS PGothic" charset="-128"/>
                <a:ea typeface="MS PGothic" charset="-128"/>
                <a:cs typeface="MS PGothic" charset="-128"/>
              </a:rPr>
              <a:t>　（</a:t>
            </a:r>
            <a:r>
              <a:rPr lang="en-US" altLang="ja-JP" sz="1400" b="1" dirty="0">
                <a:solidFill>
                  <a:schemeClr val="accent6">
                    <a:lumMod val="50000"/>
                  </a:schemeClr>
                </a:solidFill>
                <a:latin typeface="MS PGothic" charset="-128"/>
                <a:ea typeface="MS PGothic" charset="-128"/>
                <a:cs typeface="MS PGothic" charset="-128"/>
              </a:rPr>
              <a:t>-2</a:t>
            </a:r>
            <a:r>
              <a:rPr lang="ja-JP" altLang="en-US" sz="1400" b="1">
                <a:solidFill>
                  <a:schemeClr val="accent6">
                    <a:lumMod val="50000"/>
                  </a:schemeClr>
                </a:solidFill>
                <a:latin typeface="MS PGothic" charset="-128"/>
                <a:ea typeface="MS PGothic" charset="-128"/>
                <a:cs typeface="MS PGothic" charset="-128"/>
              </a:rPr>
              <a:t>）</a:t>
            </a:r>
            <a:endParaRPr lang="en-US" altLang="ja-JP" sz="1400" b="1" dirty="0">
              <a:solidFill>
                <a:schemeClr val="accent6">
                  <a:lumMod val="50000"/>
                </a:schemeClr>
              </a:solidFill>
              <a:latin typeface="MS PGothic" charset="-128"/>
              <a:ea typeface="MS PGothic" charset="-128"/>
              <a:cs typeface="MS PGothic" charset="-128"/>
            </a:endParaRPr>
          </a:p>
        </p:txBody>
      </p:sp>
      <p:sp>
        <p:nvSpPr>
          <p:cNvPr id="76" name="テキスト ボックス 75">
            <a:extLst>
              <a:ext uri="{FF2B5EF4-FFF2-40B4-BE49-F238E27FC236}">
                <a16:creationId xmlns:a16="http://schemas.microsoft.com/office/drawing/2014/main" id="{EEC5241D-D881-1948-AE08-0BD94AADD849}"/>
              </a:ext>
            </a:extLst>
          </p:cNvPr>
          <p:cNvSpPr txBox="1"/>
          <p:nvPr/>
        </p:nvSpPr>
        <p:spPr>
          <a:xfrm>
            <a:off x="2429214" y="440068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初期侵害：防御回避</a:t>
            </a:r>
            <a:endParaRPr lang="en-US" altLang="ja-JP" sz="1100" b="1" dirty="0">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53B92A25-E38B-3642-86E6-09B620FB7D32}"/>
              </a:ext>
            </a:extLst>
          </p:cNvPr>
          <p:cNvSpPr/>
          <p:nvPr/>
        </p:nvSpPr>
        <p:spPr>
          <a:xfrm>
            <a:off x="4556016" y="3655994"/>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78" name="角丸四角形 77">
            <a:extLst>
              <a:ext uri="{FF2B5EF4-FFF2-40B4-BE49-F238E27FC236}">
                <a16:creationId xmlns:a16="http://schemas.microsoft.com/office/drawing/2014/main" id="{B1483C8C-4D65-0749-A583-F1A0980B03F1}"/>
              </a:ext>
            </a:extLst>
          </p:cNvPr>
          <p:cNvSpPr/>
          <p:nvPr/>
        </p:nvSpPr>
        <p:spPr>
          <a:xfrm>
            <a:off x="4694875" y="42630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9" name="角丸四角形 78">
            <a:extLst>
              <a:ext uri="{FF2B5EF4-FFF2-40B4-BE49-F238E27FC236}">
                <a16:creationId xmlns:a16="http://schemas.microsoft.com/office/drawing/2014/main" id="{0B316845-2A05-3748-8B66-4F86D80552A7}"/>
              </a:ext>
            </a:extLst>
          </p:cNvPr>
          <p:cNvSpPr/>
          <p:nvPr/>
        </p:nvSpPr>
        <p:spPr>
          <a:xfrm>
            <a:off x="4694875" y="49330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0" name="テキスト ボックス 79">
            <a:extLst>
              <a:ext uri="{FF2B5EF4-FFF2-40B4-BE49-F238E27FC236}">
                <a16:creationId xmlns:a16="http://schemas.microsoft.com/office/drawing/2014/main" id="{96CE1924-E8A1-FF4D-AB7E-0CEE75A61CD5}"/>
              </a:ext>
            </a:extLst>
          </p:cNvPr>
          <p:cNvSpPr txBox="1"/>
          <p:nvPr/>
        </p:nvSpPr>
        <p:spPr>
          <a:xfrm>
            <a:off x="4729856" y="5046573"/>
            <a:ext cx="1880960" cy="769441"/>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やアプリケーションの機能を利用し，セキュリティツールによる悪意のある動作の検出を防止</a:t>
            </a:r>
            <a:endParaRPr lang="en-US" altLang="ja-JP" sz="1100" b="1" dirty="0">
              <a:latin typeface="MS PGothic" charset="-128"/>
              <a:ea typeface="MS PGothic" charset="-128"/>
              <a:cs typeface="MS PGothic" charset="-128"/>
            </a:endParaRPr>
          </a:p>
        </p:txBody>
      </p:sp>
      <p:sp>
        <p:nvSpPr>
          <p:cNvPr id="81" name="角丸四角形 80">
            <a:extLst>
              <a:ext uri="{FF2B5EF4-FFF2-40B4-BE49-F238E27FC236}">
                <a16:creationId xmlns:a16="http://schemas.microsoft.com/office/drawing/2014/main" id="{094D2669-D80A-F246-BE99-F7BCC7FA890A}"/>
              </a:ext>
            </a:extLst>
          </p:cNvPr>
          <p:cNvSpPr/>
          <p:nvPr/>
        </p:nvSpPr>
        <p:spPr>
          <a:xfrm>
            <a:off x="4694875" y="38183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2" name="テキスト ボックス 81">
            <a:extLst>
              <a:ext uri="{FF2B5EF4-FFF2-40B4-BE49-F238E27FC236}">
                <a16:creationId xmlns:a16="http://schemas.microsoft.com/office/drawing/2014/main" id="{92431CC4-87F2-8546-96DF-27DA4A48E04D}"/>
              </a:ext>
            </a:extLst>
          </p:cNvPr>
          <p:cNvSpPr txBox="1"/>
          <p:nvPr/>
        </p:nvSpPr>
        <p:spPr>
          <a:xfrm>
            <a:off x="4708915" y="3822703"/>
            <a:ext cx="1092203" cy="307777"/>
          </a:xfrm>
          <a:prstGeom prst="rect">
            <a:avLst/>
          </a:prstGeom>
          <a:noFill/>
        </p:spPr>
        <p:txBody>
          <a:bodyPr wrap="square" rtlCol="0">
            <a:spAutoFit/>
          </a:bodyPr>
          <a:lstStyle/>
          <a:p>
            <a:r>
              <a:rPr lang="en-US" altLang="ja-JP" sz="1400" b="1" dirty="0">
                <a:solidFill>
                  <a:schemeClr val="accent6">
                    <a:lumMod val="50000"/>
                  </a:schemeClr>
                </a:solidFill>
                <a:latin typeface="MS PGothic" charset="-128"/>
                <a:ea typeface="MS PGothic" charset="-128"/>
                <a:cs typeface="MS PGothic" charset="-128"/>
              </a:rPr>
              <a:t>4</a:t>
            </a:r>
            <a:r>
              <a:rPr lang="ja-JP" altLang="en-US" sz="1400" b="1">
                <a:solidFill>
                  <a:schemeClr val="accent6">
                    <a:lumMod val="50000"/>
                  </a:schemeClr>
                </a:solidFill>
                <a:latin typeface="MS PGothic" charset="-128"/>
                <a:ea typeface="MS PGothic" charset="-128"/>
                <a:cs typeface="MS PGothic" charset="-128"/>
              </a:rPr>
              <a:t>．</a:t>
            </a:r>
            <a:r>
              <a:rPr lang="en-US" altLang="ja-JP" sz="1400" b="1" dirty="0">
                <a:solidFill>
                  <a:schemeClr val="accent6">
                    <a:lumMod val="50000"/>
                  </a:schemeClr>
                </a:solidFill>
                <a:latin typeface="MS PGothic" charset="-128"/>
                <a:ea typeface="MS PGothic" charset="-128"/>
                <a:cs typeface="MS PGothic" charset="-128"/>
              </a:rPr>
              <a:t>3</a:t>
            </a:r>
            <a:r>
              <a:rPr lang="ja-JP" altLang="en-US" sz="1400" b="1">
                <a:solidFill>
                  <a:schemeClr val="accent6">
                    <a:lumMod val="50000"/>
                  </a:schemeClr>
                </a:solidFill>
                <a:latin typeface="MS PGothic" charset="-128"/>
                <a:ea typeface="MS PGothic" charset="-128"/>
                <a:cs typeface="MS PGothic" charset="-128"/>
              </a:rPr>
              <a:t>　（</a:t>
            </a:r>
            <a:r>
              <a:rPr lang="en-US" altLang="ja-JP" sz="1400" b="1" dirty="0">
                <a:solidFill>
                  <a:schemeClr val="accent6">
                    <a:lumMod val="50000"/>
                  </a:schemeClr>
                </a:solidFill>
                <a:latin typeface="MS PGothic" charset="-128"/>
                <a:ea typeface="MS PGothic" charset="-128"/>
                <a:cs typeface="MS PGothic" charset="-128"/>
              </a:rPr>
              <a:t>-2</a:t>
            </a:r>
            <a:r>
              <a:rPr lang="ja-JP" altLang="en-US" sz="1400" b="1">
                <a:solidFill>
                  <a:schemeClr val="accent6">
                    <a:lumMod val="50000"/>
                  </a:schemeClr>
                </a:solidFill>
                <a:latin typeface="MS PGothic" charset="-128"/>
                <a:ea typeface="MS PGothic" charset="-128"/>
                <a:cs typeface="MS PGothic" charset="-128"/>
              </a:rPr>
              <a:t>）</a:t>
            </a:r>
            <a:endParaRPr lang="en-US" altLang="ja-JP" sz="1400" b="1" dirty="0">
              <a:solidFill>
                <a:schemeClr val="accent6">
                  <a:lumMod val="50000"/>
                </a:schemeClr>
              </a:solidFill>
              <a:latin typeface="MS PGothic" charset="-128"/>
              <a:ea typeface="MS PGothic" charset="-128"/>
              <a:cs typeface="MS PGothic" charset="-128"/>
            </a:endParaRPr>
          </a:p>
        </p:txBody>
      </p:sp>
      <p:sp>
        <p:nvSpPr>
          <p:cNvPr id="83" name="テキスト ボックス 82">
            <a:extLst>
              <a:ext uri="{FF2B5EF4-FFF2-40B4-BE49-F238E27FC236}">
                <a16:creationId xmlns:a16="http://schemas.microsoft.com/office/drawing/2014/main" id="{C7658E4D-3E26-444E-9ECC-4DCA71042F10}"/>
              </a:ext>
            </a:extLst>
          </p:cNvPr>
          <p:cNvSpPr txBox="1"/>
          <p:nvPr/>
        </p:nvSpPr>
        <p:spPr>
          <a:xfrm>
            <a:off x="4701936" y="4389248"/>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初期侵害：防御回避</a:t>
            </a:r>
            <a:endParaRPr lang="en-US" altLang="ja-JP" sz="1100" b="1" dirty="0">
              <a:latin typeface="MS PGothic" charset="-128"/>
              <a:ea typeface="MS PGothic" charset="-128"/>
              <a:cs typeface="MS PGothic" charset="-128"/>
            </a:endParaRPr>
          </a:p>
        </p:txBody>
      </p:sp>
      <p:sp>
        <p:nvSpPr>
          <p:cNvPr id="84" name="正方形/長方形 83">
            <a:extLst>
              <a:ext uri="{FF2B5EF4-FFF2-40B4-BE49-F238E27FC236}">
                <a16:creationId xmlns:a16="http://schemas.microsoft.com/office/drawing/2014/main" id="{E2986C33-D391-5F42-81D2-463DE5BE07BB}"/>
              </a:ext>
            </a:extLst>
          </p:cNvPr>
          <p:cNvSpPr/>
          <p:nvPr/>
        </p:nvSpPr>
        <p:spPr>
          <a:xfrm>
            <a:off x="6826603" y="3655994"/>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85" name="角丸四角形 84">
            <a:extLst>
              <a:ext uri="{FF2B5EF4-FFF2-40B4-BE49-F238E27FC236}">
                <a16:creationId xmlns:a16="http://schemas.microsoft.com/office/drawing/2014/main" id="{00FB5E7F-FF28-4848-B3CB-907AF8B1982E}"/>
              </a:ext>
            </a:extLst>
          </p:cNvPr>
          <p:cNvSpPr/>
          <p:nvPr/>
        </p:nvSpPr>
        <p:spPr>
          <a:xfrm>
            <a:off x="6965462" y="42630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6" name="角丸四角形 85">
            <a:extLst>
              <a:ext uri="{FF2B5EF4-FFF2-40B4-BE49-F238E27FC236}">
                <a16:creationId xmlns:a16="http://schemas.microsoft.com/office/drawing/2014/main" id="{3B2F06AF-99EC-F04C-9A42-FFADA11B7504}"/>
              </a:ext>
            </a:extLst>
          </p:cNvPr>
          <p:cNvSpPr/>
          <p:nvPr/>
        </p:nvSpPr>
        <p:spPr>
          <a:xfrm>
            <a:off x="6965462" y="49330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7" name="テキスト ボックス 86">
            <a:extLst>
              <a:ext uri="{FF2B5EF4-FFF2-40B4-BE49-F238E27FC236}">
                <a16:creationId xmlns:a16="http://schemas.microsoft.com/office/drawing/2014/main" id="{1F67E168-EAAD-C34D-B1A3-EFDB5F020F75}"/>
              </a:ext>
            </a:extLst>
          </p:cNvPr>
          <p:cNvSpPr txBox="1"/>
          <p:nvPr/>
        </p:nvSpPr>
        <p:spPr>
          <a:xfrm>
            <a:off x="7000443" y="5046573"/>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悪意のあるコードを難読化・暗号化し，コードの分析から回避</a:t>
            </a:r>
            <a:endParaRPr lang="ja-JP" altLang="en-US" sz="1400" b="1" dirty="0">
              <a:latin typeface="MS PGothic" charset="-128"/>
              <a:ea typeface="MS PGothic" charset="-128"/>
              <a:cs typeface="MS PGothic" charset="-128"/>
            </a:endParaRPr>
          </a:p>
        </p:txBody>
      </p:sp>
      <p:sp>
        <p:nvSpPr>
          <p:cNvPr id="88" name="角丸四角形 87">
            <a:extLst>
              <a:ext uri="{FF2B5EF4-FFF2-40B4-BE49-F238E27FC236}">
                <a16:creationId xmlns:a16="http://schemas.microsoft.com/office/drawing/2014/main" id="{A48C0AAF-DB5C-E346-AEA4-60BACCEDFE02}"/>
              </a:ext>
            </a:extLst>
          </p:cNvPr>
          <p:cNvSpPr/>
          <p:nvPr/>
        </p:nvSpPr>
        <p:spPr>
          <a:xfrm>
            <a:off x="6965462" y="38183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9" name="テキスト ボックス 88">
            <a:extLst>
              <a:ext uri="{FF2B5EF4-FFF2-40B4-BE49-F238E27FC236}">
                <a16:creationId xmlns:a16="http://schemas.microsoft.com/office/drawing/2014/main" id="{B909711A-D812-7F4E-B00E-D64D5D1C97F6}"/>
              </a:ext>
            </a:extLst>
          </p:cNvPr>
          <p:cNvSpPr txBox="1"/>
          <p:nvPr/>
        </p:nvSpPr>
        <p:spPr>
          <a:xfrm>
            <a:off x="6979502" y="3822703"/>
            <a:ext cx="1092203" cy="307777"/>
          </a:xfrm>
          <a:prstGeom prst="rect">
            <a:avLst/>
          </a:prstGeom>
          <a:noFill/>
        </p:spPr>
        <p:txBody>
          <a:bodyPr wrap="square" rtlCol="0">
            <a:spAutoFit/>
          </a:bodyPr>
          <a:lstStyle/>
          <a:p>
            <a:r>
              <a:rPr lang="en-US" altLang="ja-JP" sz="1400" b="1" dirty="0">
                <a:solidFill>
                  <a:schemeClr val="accent6">
                    <a:lumMod val="50000"/>
                  </a:schemeClr>
                </a:solidFill>
                <a:latin typeface="MS PGothic" charset="-128"/>
                <a:ea typeface="MS PGothic" charset="-128"/>
                <a:cs typeface="MS PGothic" charset="-128"/>
              </a:rPr>
              <a:t>4</a:t>
            </a:r>
            <a:r>
              <a:rPr lang="ja-JP" altLang="en-US" sz="1400" b="1">
                <a:solidFill>
                  <a:schemeClr val="accent6">
                    <a:lumMod val="50000"/>
                  </a:schemeClr>
                </a:solidFill>
                <a:latin typeface="MS PGothic" charset="-128"/>
                <a:ea typeface="MS PGothic" charset="-128"/>
                <a:cs typeface="MS PGothic" charset="-128"/>
              </a:rPr>
              <a:t>．</a:t>
            </a:r>
            <a:r>
              <a:rPr lang="en-US" altLang="ja-JP" sz="1400" b="1" dirty="0">
                <a:solidFill>
                  <a:schemeClr val="accent6">
                    <a:lumMod val="50000"/>
                  </a:schemeClr>
                </a:solidFill>
                <a:latin typeface="MS PGothic" charset="-128"/>
                <a:ea typeface="MS PGothic" charset="-128"/>
                <a:cs typeface="MS PGothic" charset="-128"/>
              </a:rPr>
              <a:t>4</a:t>
            </a:r>
            <a:r>
              <a:rPr lang="ja-JP" altLang="en-US" sz="1400" b="1">
                <a:solidFill>
                  <a:schemeClr val="accent6">
                    <a:lumMod val="50000"/>
                  </a:schemeClr>
                </a:solidFill>
                <a:latin typeface="MS PGothic" charset="-128"/>
                <a:ea typeface="MS PGothic" charset="-128"/>
                <a:cs typeface="MS PGothic" charset="-128"/>
              </a:rPr>
              <a:t>　（</a:t>
            </a:r>
            <a:r>
              <a:rPr lang="en-US" altLang="ja-JP" sz="1400" b="1" dirty="0">
                <a:solidFill>
                  <a:schemeClr val="accent6">
                    <a:lumMod val="50000"/>
                  </a:schemeClr>
                </a:solidFill>
                <a:latin typeface="MS PGothic" charset="-128"/>
                <a:ea typeface="MS PGothic" charset="-128"/>
                <a:cs typeface="MS PGothic" charset="-128"/>
              </a:rPr>
              <a:t>-2</a:t>
            </a:r>
            <a:r>
              <a:rPr lang="ja-JP" altLang="en-US" sz="1400" b="1">
                <a:solidFill>
                  <a:schemeClr val="accent6">
                    <a:lumMod val="50000"/>
                  </a:schemeClr>
                </a:solidFill>
                <a:latin typeface="MS PGothic" charset="-128"/>
                <a:ea typeface="MS PGothic" charset="-128"/>
                <a:cs typeface="MS PGothic" charset="-128"/>
              </a:rPr>
              <a:t>）</a:t>
            </a:r>
            <a:endParaRPr lang="en-US" altLang="ja-JP" sz="1400" b="1" dirty="0">
              <a:solidFill>
                <a:schemeClr val="accent6">
                  <a:lumMod val="50000"/>
                </a:schemeClr>
              </a:solidFill>
              <a:latin typeface="MS PGothic" charset="-128"/>
              <a:ea typeface="MS PGothic" charset="-128"/>
              <a:cs typeface="MS PGothic" charset="-128"/>
            </a:endParaRPr>
          </a:p>
        </p:txBody>
      </p:sp>
      <p:sp>
        <p:nvSpPr>
          <p:cNvPr id="90" name="テキスト ボックス 89">
            <a:extLst>
              <a:ext uri="{FF2B5EF4-FFF2-40B4-BE49-F238E27FC236}">
                <a16:creationId xmlns:a16="http://schemas.microsoft.com/office/drawing/2014/main" id="{CAB81823-D3E6-1B42-9811-395735FA178C}"/>
              </a:ext>
            </a:extLst>
          </p:cNvPr>
          <p:cNvSpPr txBox="1"/>
          <p:nvPr/>
        </p:nvSpPr>
        <p:spPr>
          <a:xfrm>
            <a:off x="6972523" y="4389248"/>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初期侵害：防御回避</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03073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攻撃カード（裏）</a:t>
            </a:r>
            <a:endParaRPr lang="ja-JP" altLang="en-US" sz="2400" dirty="0">
              <a:latin typeface="MS PGothic" panose="020B0600070205080204" pitchFamily="34" charset="-128"/>
              <a:ea typeface="MS PGothic" panose="020B0600070205080204" pitchFamily="34" charset="-128"/>
            </a:endParaRPr>
          </a:p>
        </p:txBody>
      </p:sp>
      <p:sp>
        <p:nvSpPr>
          <p:cNvPr id="35" name="正方形/長方形 34">
            <a:extLst>
              <a:ext uri="{FF2B5EF4-FFF2-40B4-BE49-F238E27FC236}">
                <a16:creationId xmlns:a16="http://schemas.microsoft.com/office/drawing/2014/main" id="{9C55D92C-F68F-8345-93BA-A4289B6D7B35}"/>
              </a:ext>
            </a:extLst>
          </p:cNvPr>
          <p:cNvSpPr/>
          <p:nvPr/>
        </p:nvSpPr>
        <p:spPr>
          <a:xfrm>
            <a:off x="39950" y="48539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chemeClr val="accent6"/>
                </a:solidFill>
                <a:latin typeface="MS PGothic" charset="-128"/>
                <a:ea typeface="MS PGothic" charset="-128"/>
                <a:cs typeface="MS PGothic" charset="-128"/>
              </a:rPr>
              <a:t>攻撃カード</a:t>
            </a:r>
            <a:endParaRPr lang="en-US" altLang="ja-JP" sz="2400" b="1" dirty="0">
              <a:solidFill>
                <a:schemeClr val="accent6"/>
              </a:solidFill>
              <a:latin typeface="MS PGothic" charset="-128"/>
              <a:ea typeface="MS PGothic" charset="-128"/>
              <a:cs typeface="MS PGothic" charset="-128"/>
            </a:endParaRPr>
          </a:p>
          <a:p>
            <a:pPr algn="ctr"/>
            <a:r>
              <a:rPr lang="ja-JP" altLang="en-US" sz="2400" b="1">
                <a:solidFill>
                  <a:schemeClr val="accent6"/>
                </a:solidFill>
                <a:latin typeface="MS PGothic" charset="-128"/>
                <a:ea typeface="MS PGothic" charset="-128"/>
                <a:cs typeface="MS PGothic" charset="-128"/>
              </a:rPr>
              <a:t>（</a:t>
            </a:r>
            <a:r>
              <a:rPr lang="en-US" altLang="ja-JP" sz="2400" b="1" dirty="0">
                <a:solidFill>
                  <a:schemeClr val="accent6"/>
                </a:solidFill>
                <a:latin typeface="MS PGothic" charset="-128"/>
                <a:ea typeface="MS PGothic" charset="-128"/>
                <a:cs typeface="MS PGothic" charset="-128"/>
              </a:rPr>
              <a:t>Type B</a:t>
            </a:r>
            <a:r>
              <a:rPr lang="ja-JP" altLang="en-US" sz="2400" b="1">
                <a:solidFill>
                  <a:schemeClr val="accent6"/>
                </a:solidFill>
                <a:latin typeface="MS PGothic" charset="-128"/>
                <a:ea typeface="MS PGothic" charset="-128"/>
                <a:cs typeface="MS PGothic" charset="-128"/>
              </a:rPr>
              <a:t>：配送）</a:t>
            </a:r>
            <a:endParaRPr lang="en-US" altLang="ja-JP" sz="2400" b="1" dirty="0">
              <a:solidFill>
                <a:schemeClr val="accent6"/>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857A9B00-67D3-9040-9AAB-8B62B961A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117" y="1391030"/>
            <a:ext cx="677666" cy="1949182"/>
          </a:xfrm>
          <a:prstGeom prst="rect">
            <a:avLst/>
          </a:prstGeom>
        </p:spPr>
      </p:pic>
      <p:sp>
        <p:nvSpPr>
          <p:cNvPr id="37" name="正方形/長方形 36">
            <a:extLst>
              <a:ext uri="{FF2B5EF4-FFF2-40B4-BE49-F238E27FC236}">
                <a16:creationId xmlns:a16="http://schemas.microsoft.com/office/drawing/2014/main" id="{746337DB-5454-B945-9550-BD7813763E03}"/>
              </a:ext>
            </a:extLst>
          </p:cNvPr>
          <p:cNvSpPr/>
          <p:nvPr/>
        </p:nvSpPr>
        <p:spPr>
          <a:xfrm>
            <a:off x="2312125" y="48539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chemeClr val="accent6"/>
                </a:solidFill>
                <a:latin typeface="MS PGothic" charset="-128"/>
                <a:ea typeface="MS PGothic" charset="-128"/>
                <a:cs typeface="MS PGothic" charset="-128"/>
              </a:rPr>
              <a:t>攻撃カード</a:t>
            </a:r>
            <a:endParaRPr lang="en-US" altLang="ja-JP" sz="2400" b="1" dirty="0">
              <a:solidFill>
                <a:schemeClr val="accent6"/>
              </a:solidFill>
              <a:latin typeface="MS PGothic" charset="-128"/>
              <a:ea typeface="MS PGothic" charset="-128"/>
              <a:cs typeface="MS PGothic" charset="-128"/>
            </a:endParaRPr>
          </a:p>
          <a:p>
            <a:pPr algn="ctr"/>
            <a:r>
              <a:rPr lang="ja-JP" altLang="en-US" sz="2400" b="1">
                <a:solidFill>
                  <a:schemeClr val="accent6"/>
                </a:solidFill>
                <a:latin typeface="MS PGothic" charset="-128"/>
                <a:ea typeface="MS PGothic" charset="-128"/>
                <a:cs typeface="MS PGothic" charset="-128"/>
              </a:rPr>
              <a:t>（</a:t>
            </a:r>
            <a:r>
              <a:rPr lang="en-US" altLang="ja-JP" sz="2400" b="1" dirty="0">
                <a:solidFill>
                  <a:schemeClr val="accent6"/>
                </a:solidFill>
                <a:latin typeface="MS PGothic" charset="-128"/>
                <a:ea typeface="MS PGothic" charset="-128"/>
                <a:cs typeface="MS PGothic" charset="-128"/>
              </a:rPr>
              <a:t>Type B</a:t>
            </a:r>
            <a:r>
              <a:rPr lang="ja-JP" altLang="en-US" sz="2400" b="1">
                <a:solidFill>
                  <a:schemeClr val="accent6"/>
                </a:solidFill>
                <a:latin typeface="MS PGothic" charset="-128"/>
                <a:ea typeface="MS PGothic" charset="-128"/>
                <a:cs typeface="MS PGothic" charset="-128"/>
              </a:rPr>
              <a:t>：配送）</a:t>
            </a:r>
            <a:endParaRPr lang="en-US" altLang="ja-JP" sz="2400" b="1" dirty="0">
              <a:solidFill>
                <a:schemeClr val="accent6"/>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84C17504-B671-CE45-8FC7-D0771F400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292" y="1391030"/>
            <a:ext cx="677666" cy="1949182"/>
          </a:xfrm>
          <a:prstGeom prst="rect">
            <a:avLst/>
          </a:prstGeom>
        </p:spPr>
      </p:pic>
      <p:sp>
        <p:nvSpPr>
          <p:cNvPr id="39" name="正方形/長方形 38">
            <a:extLst>
              <a:ext uri="{FF2B5EF4-FFF2-40B4-BE49-F238E27FC236}">
                <a16:creationId xmlns:a16="http://schemas.microsoft.com/office/drawing/2014/main" id="{9CC064D8-DE97-394F-A9D5-67D92B677341}"/>
              </a:ext>
            </a:extLst>
          </p:cNvPr>
          <p:cNvSpPr/>
          <p:nvPr/>
        </p:nvSpPr>
        <p:spPr>
          <a:xfrm>
            <a:off x="4577055" y="48568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chemeClr val="accent6"/>
                </a:solidFill>
                <a:latin typeface="MS PGothic" charset="-128"/>
                <a:ea typeface="MS PGothic" charset="-128"/>
                <a:cs typeface="MS PGothic" charset="-128"/>
              </a:rPr>
              <a:t>攻撃カード</a:t>
            </a:r>
            <a:endParaRPr lang="en-US" altLang="ja-JP" sz="2400" b="1" dirty="0">
              <a:solidFill>
                <a:schemeClr val="accent6"/>
              </a:solidFill>
              <a:latin typeface="MS PGothic" charset="-128"/>
              <a:ea typeface="MS PGothic" charset="-128"/>
              <a:cs typeface="MS PGothic" charset="-128"/>
            </a:endParaRPr>
          </a:p>
          <a:p>
            <a:pPr algn="ctr"/>
            <a:r>
              <a:rPr lang="ja-JP" altLang="en-US" sz="2400" b="1">
                <a:solidFill>
                  <a:schemeClr val="accent6"/>
                </a:solidFill>
                <a:latin typeface="MS PGothic" charset="-128"/>
                <a:ea typeface="MS PGothic" charset="-128"/>
                <a:cs typeface="MS PGothic" charset="-128"/>
              </a:rPr>
              <a:t>（</a:t>
            </a:r>
            <a:r>
              <a:rPr lang="en-US" altLang="ja-JP" sz="2400" b="1" dirty="0">
                <a:solidFill>
                  <a:schemeClr val="accent6"/>
                </a:solidFill>
                <a:latin typeface="MS PGothic" charset="-128"/>
                <a:ea typeface="MS PGothic" charset="-128"/>
                <a:cs typeface="MS PGothic" charset="-128"/>
              </a:rPr>
              <a:t>Type B</a:t>
            </a:r>
            <a:r>
              <a:rPr lang="ja-JP" altLang="en-US" sz="2400" b="1">
                <a:solidFill>
                  <a:schemeClr val="accent6"/>
                </a:solidFill>
                <a:latin typeface="MS PGothic" charset="-128"/>
                <a:ea typeface="MS PGothic" charset="-128"/>
                <a:cs typeface="MS PGothic" charset="-128"/>
              </a:rPr>
              <a:t>：配送）</a:t>
            </a:r>
            <a:endParaRPr lang="en-US" altLang="ja-JP" sz="2400" b="1" dirty="0">
              <a:solidFill>
                <a:schemeClr val="accent6"/>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B787360E-93AD-CD48-BEB3-29C29826D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222" y="1391320"/>
            <a:ext cx="677666" cy="1949182"/>
          </a:xfrm>
          <a:prstGeom prst="rect">
            <a:avLst/>
          </a:prstGeom>
        </p:spPr>
      </p:pic>
      <p:sp>
        <p:nvSpPr>
          <p:cNvPr id="41" name="正方形/長方形 40">
            <a:extLst>
              <a:ext uri="{FF2B5EF4-FFF2-40B4-BE49-F238E27FC236}">
                <a16:creationId xmlns:a16="http://schemas.microsoft.com/office/drawing/2014/main" id="{F4FCEEB7-8449-AE43-BAED-69C29220E645}"/>
              </a:ext>
            </a:extLst>
          </p:cNvPr>
          <p:cNvSpPr/>
          <p:nvPr/>
        </p:nvSpPr>
        <p:spPr>
          <a:xfrm>
            <a:off x="6836882" y="485391"/>
            <a:ext cx="2268000" cy="3168000"/>
          </a:xfrm>
          <a:prstGeom prst="rect">
            <a:avLst/>
          </a:prstGeom>
          <a:gradFill>
            <a:gsLst>
              <a:gs pos="0">
                <a:schemeClr val="bg1"/>
              </a:gs>
              <a:gs pos="51000">
                <a:schemeClr val="accent6">
                  <a:lumMod val="40000"/>
                  <a:lumOff val="60000"/>
                </a:schemeClr>
              </a:gs>
              <a:gs pos="100000">
                <a:schemeClr val="accent6">
                  <a:lumMod val="40000"/>
                  <a:lumOff val="60000"/>
                </a:schemeClr>
              </a:gs>
            </a:gsLst>
            <a:path path="circle">
              <a:fillToRect l="50000" t="50000" r="50000" b="50000"/>
            </a:path>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0AD47"/>
                </a:solidFill>
                <a:latin typeface="MS PGothic" charset="-128"/>
                <a:ea typeface="MS PGothic" charset="-128"/>
                <a:cs typeface="MS PGothic" charset="-128"/>
              </a:rPr>
              <a:t>攻撃カード</a:t>
            </a:r>
            <a:endParaRPr lang="en-US" altLang="ja-JP" sz="2400" b="1" dirty="0">
              <a:solidFill>
                <a:srgbClr val="70AD47"/>
              </a:solidFill>
              <a:latin typeface="MS PGothic" charset="-128"/>
              <a:ea typeface="MS PGothic" charset="-128"/>
              <a:cs typeface="MS PGothic" charset="-128"/>
            </a:endParaRPr>
          </a:p>
          <a:p>
            <a:pPr lvl="0" algn="ctr" defTabSz="310504"/>
            <a:r>
              <a:rPr lang="ja-JP" altLang="en-US" sz="2400" b="1">
                <a:solidFill>
                  <a:srgbClr val="70AD47"/>
                </a:solidFill>
                <a:latin typeface="MS PGothic" charset="-128"/>
                <a:ea typeface="MS PGothic" charset="-128"/>
                <a:cs typeface="MS PGothic" charset="-128"/>
              </a:rPr>
              <a:t>（</a:t>
            </a:r>
            <a:r>
              <a:rPr lang="en-US" altLang="ja-JP" sz="2400" b="1" dirty="0">
                <a:solidFill>
                  <a:srgbClr val="70AD47"/>
                </a:solidFill>
                <a:latin typeface="MS PGothic" charset="-128"/>
                <a:ea typeface="MS PGothic" charset="-128"/>
                <a:cs typeface="MS PGothic" charset="-128"/>
              </a:rPr>
              <a:t>Type B</a:t>
            </a:r>
            <a:r>
              <a:rPr lang="ja-JP" altLang="en-US" sz="2400" b="1">
                <a:solidFill>
                  <a:srgbClr val="70AD47"/>
                </a:solidFill>
                <a:latin typeface="MS PGothic" charset="-128"/>
                <a:ea typeface="MS PGothic" charset="-128"/>
                <a:cs typeface="MS PGothic" charset="-128"/>
              </a:rPr>
              <a:t>：配送）</a:t>
            </a:r>
            <a:endParaRPr lang="en-US" altLang="ja-JP" sz="2400" b="1" dirty="0">
              <a:solidFill>
                <a:srgbClr val="70AD47"/>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67F8F744-43EF-FA47-B61A-864E94DF6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049" y="1391030"/>
            <a:ext cx="677666" cy="1949182"/>
          </a:xfrm>
          <a:prstGeom prst="rect">
            <a:avLst/>
          </a:prstGeom>
        </p:spPr>
      </p:pic>
      <p:sp>
        <p:nvSpPr>
          <p:cNvPr id="43" name="正方形/長方形 42">
            <a:extLst>
              <a:ext uri="{FF2B5EF4-FFF2-40B4-BE49-F238E27FC236}">
                <a16:creationId xmlns:a16="http://schemas.microsoft.com/office/drawing/2014/main" id="{5036E19F-602E-294D-ABC1-C8EFFFB54121}"/>
              </a:ext>
            </a:extLst>
          </p:cNvPr>
          <p:cNvSpPr/>
          <p:nvPr/>
        </p:nvSpPr>
        <p:spPr>
          <a:xfrm>
            <a:off x="32408" y="3664542"/>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0AD47">
                    <a:lumMod val="50000"/>
                  </a:srgbClr>
                </a:solidFill>
                <a:latin typeface="MS PGothic" charset="-128"/>
                <a:ea typeface="MS PGothic" charset="-128"/>
                <a:cs typeface="MS PGothic" charset="-128"/>
              </a:rPr>
              <a:t>攻撃カード</a:t>
            </a:r>
            <a:endParaRPr lang="en-US" altLang="ja-JP" sz="2400" b="1" dirty="0">
              <a:solidFill>
                <a:srgbClr val="70AD47">
                  <a:lumMod val="50000"/>
                </a:srgbClr>
              </a:solidFill>
              <a:latin typeface="MS PGothic" charset="-128"/>
              <a:ea typeface="MS PGothic" charset="-128"/>
              <a:cs typeface="MS PGothic" charset="-128"/>
            </a:endParaRPr>
          </a:p>
          <a:p>
            <a:pPr lvl="0" algn="ctr" defTabSz="310504"/>
            <a:r>
              <a:rPr lang="ja-JP" altLang="en-US" b="1">
                <a:solidFill>
                  <a:srgbClr val="70AD47">
                    <a:lumMod val="50000"/>
                  </a:srgbClr>
                </a:solidFill>
                <a:latin typeface="MS PGothic" charset="-128"/>
                <a:ea typeface="MS PGothic" charset="-128"/>
                <a:cs typeface="MS PGothic" charset="-128"/>
              </a:rPr>
              <a:t>（</a:t>
            </a:r>
            <a:r>
              <a:rPr lang="en-US" altLang="ja-JP" b="1" dirty="0">
                <a:solidFill>
                  <a:srgbClr val="70AD47">
                    <a:lumMod val="50000"/>
                  </a:srgbClr>
                </a:solidFill>
                <a:latin typeface="MS PGothic" charset="-128"/>
                <a:ea typeface="MS PGothic" charset="-128"/>
                <a:cs typeface="MS PGothic" charset="-128"/>
              </a:rPr>
              <a:t>Type B</a:t>
            </a:r>
            <a:r>
              <a:rPr lang="ja-JP" altLang="en-US" b="1">
                <a:solidFill>
                  <a:srgbClr val="70AD47">
                    <a:lumMod val="50000"/>
                  </a:srgbClr>
                </a:solidFill>
                <a:latin typeface="MS PGothic" charset="-128"/>
                <a:ea typeface="MS PGothic" charset="-128"/>
                <a:cs typeface="MS PGothic" charset="-128"/>
              </a:rPr>
              <a:t>：初期侵害）</a:t>
            </a:r>
            <a:endParaRPr lang="en-US" altLang="ja-JP" b="1" dirty="0">
              <a:solidFill>
                <a:srgbClr val="70AD47">
                  <a:lumMod val="50000"/>
                </a:srgbClr>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EAF72DA1-317E-AD42-8E00-5FDAED7990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723" y="4655389"/>
            <a:ext cx="425370" cy="1966716"/>
          </a:xfrm>
          <a:prstGeom prst="rect">
            <a:avLst/>
          </a:prstGeom>
        </p:spPr>
      </p:pic>
      <p:sp>
        <p:nvSpPr>
          <p:cNvPr id="45" name="正方形/長方形 44">
            <a:extLst>
              <a:ext uri="{FF2B5EF4-FFF2-40B4-BE49-F238E27FC236}">
                <a16:creationId xmlns:a16="http://schemas.microsoft.com/office/drawing/2014/main" id="{B54938BC-6777-5242-A317-6B90AC50E8E0}"/>
              </a:ext>
            </a:extLst>
          </p:cNvPr>
          <p:cNvSpPr/>
          <p:nvPr/>
        </p:nvSpPr>
        <p:spPr>
          <a:xfrm>
            <a:off x="2307872" y="3667448"/>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0AD47">
                    <a:lumMod val="50000"/>
                  </a:srgbClr>
                </a:solidFill>
                <a:latin typeface="MS PGothic" charset="-128"/>
                <a:ea typeface="MS PGothic" charset="-128"/>
                <a:cs typeface="MS PGothic" charset="-128"/>
              </a:rPr>
              <a:t>攻撃カード</a:t>
            </a:r>
            <a:endParaRPr lang="en-US" altLang="ja-JP" sz="2400" b="1" dirty="0">
              <a:solidFill>
                <a:srgbClr val="70AD47">
                  <a:lumMod val="50000"/>
                </a:srgbClr>
              </a:solidFill>
              <a:latin typeface="MS PGothic" charset="-128"/>
              <a:ea typeface="MS PGothic" charset="-128"/>
              <a:cs typeface="MS PGothic" charset="-128"/>
            </a:endParaRPr>
          </a:p>
          <a:p>
            <a:pPr lvl="0" algn="ctr" defTabSz="310504"/>
            <a:r>
              <a:rPr lang="ja-JP" altLang="en-US" b="1">
                <a:solidFill>
                  <a:srgbClr val="70AD47">
                    <a:lumMod val="50000"/>
                  </a:srgbClr>
                </a:solidFill>
                <a:latin typeface="MS PGothic" charset="-128"/>
                <a:ea typeface="MS PGothic" charset="-128"/>
                <a:cs typeface="MS PGothic" charset="-128"/>
              </a:rPr>
              <a:t>（</a:t>
            </a:r>
            <a:r>
              <a:rPr lang="en-US" altLang="ja-JP" b="1" dirty="0">
                <a:solidFill>
                  <a:srgbClr val="70AD47">
                    <a:lumMod val="50000"/>
                  </a:srgbClr>
                </a:solidFill>
                <a:latin typeface="MS PGothic" charset="-128"/>
                <a:ea typeface="MS PGothic" charset="-128"/>
                <a:cs typeface="MS PGothic" charset="-128"/>
              </a:rPr>
              <a:t>Type B</a:t>
            </a:r>
            <a:r>
              <a:rPr lang="ja-JP" altLang="en-US" b="1">
                <a:solidFill>
                  <a:srgbClr val="70AD47">
                    <a:lumMod val="50000"/>
                  </a:srgbClr>
                </a:solidFill>
                <a:latin typeface="MS PGothic" charset="-128"/>
                <a:ea typeface="MS PGothic" charset="-128"/>
                <a:cs typeface="MS PGothic" charset="-128"/>
              </a:rPr>
              <a:t>：初期侵害）</a:t>
            </a:r>
            <a:endParaRPr lang="en-US" altLang="ja-JP" b="1" dirty="0">
              <a:solidFill>
                <a:srgbClr val="70AD47">
                  <a:lumMod val="50000"/>
                </a:srgbClr>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B984225F-1B3E-6841-9BBA-369DF3CCB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9187" y="4658295"/>
            <a:ext cx="425370" cy="1966716"/>
          </a:xfrm>
          <a:prstGeom prst="rect">
            <a:avLst/>
          </a:prstGeom>
        </p:spPr>
      </p:pic>
      <p:sp>
        <p:nvSpPr>
          <p:cNvPr id="47" name="正方形/長方形 46">
            <a:extLst>
              <a:ext uri="{FF2B5EF4-FFF2-40B4-BE49-F238E27FC236}">
                <a16:creationId xmlns:a16="http://schemas.microsoft.com/office/drawing/2014/main" id="{8FEBA3A1-804A-784D-BCF7-5BFCFA69B6C4}"/>
              </a:ext>
            </a:extLst>
          </p:cNvPr>
          <p:cNvSpPr/>
          <p:nvPr/>
        </p:nvSpPr>
        <p:spPr>
          <a:xfrm>
            <a:off x="4581610" y="3663490"/>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0AD47">
                    <a:lumMod val="50000"/>
                  </a:srgbClr>
                </a:solidFill>
                <a:latin typeface="MS PGothic" charset="-128"/>
                <a:ea typeface="MS PGothic" charset="-128"/>
                <a:cs typeface="MS PGothic" charset="-128"/>
              </a:rPr>
              <a:t>攻撃カード</a:t>
            </a:r>
            <a:endParaRPr lang="en-US" altLang="ja-JP" sz="2400" b="1" dirty="0">
              <a:solidFill>
                <a:srgbClr val="70AD47">
                  <a:lumMod val="50000"/>
                </a:srgbClr>
              </a:solidFill>
              <a:latin typeface="MS PGothic" charset="-128"/>
              <a:ea typeface="MS PGothic" charset="-128"/>
              <a:cs typeface="MS PGothic" charset="-128"/>
            </a:endParaRPr>
          </a:p>
          <a:p>
            <a:pPr lvl="0" algn="ctr" defTabSz="310504"/>
            <a:r>
              <a:rPr lang="ja-JP" altLang="en-US" b="1">
                <a:solidFill>
                  <a:srgbClr val="70AD47">
                    <a:lumMod val="50000"/>
                  </a:srgbClr>
                </a:solidFill>
                <a:latin typeface="MS PGothic" charset="-128"/>
                <a:ea typeface="MS PGothic" charset="-128"/>
                <a:cs typeface="MS PGothic" charset="-128"/>
              </a:rPr>
              <a:t>（</a:t>
            </a:r>
            <a:r>
              <a:rPr lang="en-US" altLang="ja-JP" b="1" dirty="0">
                <a:solidFill>
                  <a:srgbClr val="70AD47">
                    <a:lumMod val="50000"/>
                  </a:srgbClr>
                </a:solidFill>
                <a:latin typeface="MS PGothic" charset="-128"/>
                <a:ea typeface="MS PGothic" charset="-128"/>
                <a:cs typeface="MS PGothic" charset="-128"/>
              </a:rPr>
              <a:t>Type B</a:t>
            </a:r>
            <a:r>
              <a:rPr lang="ja-JP" altLang="en-US" b="1">
                <a:solidFill>
                  <a:srgbClr val="70AD47">
                    <a:lumMod val="50000"/>
                  </a:srgbClr>
                </a:solidFill>
                <a:latin typeface="MS PGothic" charset="-128"/>
                <a:ea typeface="MS PGothic" charset="-128"/>
                <a:cs typeface="MS PGothic" charset="-128"/>
              </a:rPr>
              <a:t>：初期侵害）</a:t>
            </a:r>
            <a:endParaRPr lang="en-US" altLang="ja-JP" b="1" dirty="0">
              <a:solidFill>
                <a:srgbClr val="70AD47">
                  <a:lumMod val="50000"/>
                </a:srgbClr>
              </a:solidFill>
              <a:latin typeface="MS PGothic" charset="-128"/>
              <a:ea typeface="MS PGothic" charset="-128"/>
              <a:cs typeface="MS PGothic" charset="-128"/>
            </a:endParaRPr>
          </a:p>
        </p:txBody>
      </p:sp>
      <p:pic>
        <p:nvPicPr>
          <p:cNvPr id="48" name="図 47">
            <a:extLst>
              <a:ext uri="{FF2B5EF4-FFF2-40B4-BE49-F238E27FC236}">
                <a16:creationId xmlns:a16="http://schemas.microsoft.com/office/drawing/2014/main" id="{5458A8A1-3817-1244-AA77-35627A149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2925" y="4654337"/>
            <a:ext cx="425370" cy="1966716"/>
          </a:xfrm>
          <a:prstGeom prst="rect">
            <a:avLst/>
          </a:prstGeom>
        </p:spPr>
      </p:pic>
      <p:sp>
        <p:nvSpPr>
          <p:cNvPr id="49" name="正方形/長方形 48">
            <a:extLst>
              <a:ext uri="{FF2B5EF4-FFF2-40B4-BE49-F238E27FC236}">
                <a16:creationId xmlns:a16="http://schemas.microsoft.com/office/drawing/2014/main" id="{82907D19-9472-C245-8504-3CA6D2CD0CD9}"/>
              </a:ext>
            </a:extLst>
          </p:cNvPr>
          <p:cNvSpPr/>
          <p:nvPr/>
        </p:nvSpPr>
        <p:spPr>
          <a:xfrm>
            <a:off x="6834949" y="3668972"/>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0AD47">
                    <a:lumMod val="50000"/>
                  </a:srgbClr>
                </a:solidFill>
                <a:latin typeface="MS PGothic" charset="-128"/>
                <a:ea typeface="MS PGothic" charset="-128"/>
                <a:cs typeface="MS PGothic" charset="-128"/>
              </a:rPr>
              <a:t>攻撃カード</a:t>
            </a:r>
            <a:endParaRPr lang="en-US" altLang="ja-JP" sz="2400" b="1" dirty="0">
              <a:solidFill>
                <a:srgbClr val="70AD47">
                  <a:lumMod val="50000"/>
                </a:srgbClr>
              </a:solidFill>
              <a:latin typeface="MS PGothic" charset="-128"/>
              <a:ea typeface="MS PGothic" charset="-128"/>
              <a:cs typeface="MS PGothic" charset="-128"/>
            </a:endParaRPr>
          </a:p>
          <a:p>
            <a:pPr lvl="0" algn="ctr" defTabSz="310504"/>
            <a:r>
              <a:rPr lang="ja-JP" altLang="en-US" b="1">
                <a:solidFill>
                  <a:srgbClr val="70AD47">
                    <a:lumMod val="50000"/>
                  </a:srgbClr>
                </a:solidFill>
                <a:latin typeface="MS PGothic" charset="-128"/>
                <a:ea typeface="MS PGothic" charset="-128"/>
                <a:cs typeface="MS PGothic" charset="-128"/>
              </a:rPr>
              <a:t>（</a:t>
            </a:r>
            <a:r>
              <a:rPr lang="en-US" altLang="ja-JP" b="1" dirty="0">
                <a:solidFill>
                  <a:srgbClr val="70AD47">
                    <a:lumMod val="50000"/>
                  </a:srgbClr>
                </a:solidFill>
                <a:latin typeface="MS PGothic" charset="-128"/>
                <a:ea typeface="MS PGothic" charset="-128"/>
                <a:cs typeface="MS PGothic" charset="-128"/>
              </a:rPr>
              <a:t>Type B</a:t>
            </a:r>
            <a:r>
              <a:rPr lang="ja-JP" altLang="en-US" b="1">
                <a:solidFill>
                  <a:srgbClr val="70AD47">
                    <a:lumMod val="50000"/>
                  </a:srgbClr>
                </a:solidFill>
                <a:latin typeface="MS PGothic" charset="-128"/>
                <a:ea typeface="MS PGothic" charset="-128"/>
                <a:cs typeface="MS PGothic" charset="-128"/>
              </a:rPr>
              <a:t>：初期侵害）</a:t>
            </a:r>
            <a:endParaRPr lang="en-US" altLang="ja-JP" b="1" dirty="0">
              <a:solidFill>
                <a:srgbClr val="70AD47">
                  <a:lumMod val="50000"/>
                </a:srgbClr>
              </a:solidFill>
              <a:latin typeface="MS PGothic" charset="-128"/>
              <a:ea typeface="MS PGothic" charset="-128"/>
              <a:cs typeface="MS PGothic" charset="-128"/>
            </a:endParaRPr>
          </a:p>
        </p:txBody>
      </p:sp>
      <p:pic>
        <p:nvPicPr>
          <p:cNvPr id="51" name="図 50">
            <a:extLst>
              <a:ext uri="{FF2B5EF4-FFF2-40B4-BE49-F238E27FC236}">
                <a16:creationId xmlns:a16="http://schemas.microsoft.com/office/drawing/2014/main" id="{C60F18AE-965A-314D-AF05-3C7DE7403C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6264" y="4659819"/>
            <a:ext cx="425370" cy="1966716"/>
          </a:xfrm>
          <a:prstGeom prst="rect">
            <a:avLst/>
          </a:prstGeom>
        </p:spPr>
      </p:pic>
    </p:spTree>
    <p:extLst>
      <p:ext uri="{BB962C8B-B14F-4D97-AF65-F5344CB8AC3E}">
        <p14:creationId xmlns:p14="http://schemas.microsoft.com/office/powerpoint/2010/main" val="54708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5F59F2EC-6A0C-9A4A-B0A4-635F4D79B5AD}"/>
              </a:ext>
            </a:extLst>
          </p:cNvPr>
          <p:cNvSpPr/>
          <p:nvPr/>
        </p:nvSpPr>
        <p:spPr>
          <a:xfrm>
            <a:off x="30372" y="490301"/>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190B62D1-C4EE-B648-BD87-31C2DD41CBDA}"/>
              </a:ext>
            </a:extLst>
          </p:cNvPr>
          <p:cNvSpPr/>
          <p:nvPr/>
        </p:nvSpPr>
        <p:spPr>
          <a:xfrm>
            <a:off x="169231" y="1097374"/>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893DEAF8-E2E9-DC45-8887-351B9030E809}"/>
              </a:ext>
            </a:extLst>
          </p:cNvPr>
          <p:cNvSpPr/>
          <p:nvPr/>
        </p:nvSpPr>
        <p:spPr>
          <a:xfrm>
            <a:off x="169231" y="1767365"/>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テキスト ボックス 26">
            <a:extLst>
              <a:ext uri="{FF2B5EF4-FFF2-40B4-BE49-F238E27FC236}">
                <a16:creationId xmlns:a16="http://schemas.microsoft.com/office/drawing/2014/main" id="{2E723871-3A80-3941-84B8-CEE3E49CFC25}"/>
              </a:ext>
            </a:extLst>
          </p:cNvPr>
          <p:cNvSpPr txBox="1"/>
          <p:nvPr/>
        </p:nvSpPr>
        <p:spPr>
          <a:xfrm>
            <a:off x="204212" y="1880880"/>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悪意のあるプログラムのタイムスタンプを改ざんし，分析から回避</a:t>
            </a:r>
            <a:endParaRPr lang="en-US" altLang="ja-JP" sz="1100" b="1" dirty="0">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A3A3EA8C-FA7F-284C-B376-236F878D524B}"/>
              </a:ext>
            </a:extLst>
          </p:cNvPr>
          <p:cNvSpPr/>
          <p:nvPr/>
        </p:nvSpPr>
        <p:spPr>
          <a:xfrm>
            <a:off x="169231" y="652644"/>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テキスト ボックス 28">
            <a:extLst>
              <a:ext uri="{FF2B5EF4-FFF2-40B4-BE49-F238E27FC236}">
                <a16:creationId xmlns:a16="http://schemas.microsoft.com/office/drawing/2014/main" id="{42E9130B-CA71-8F44-8E0D-D3F7E919B8F7}"/>
              </a:ext>
            </a:extLst>
          </p:cNvPr>
          <p:cNvSpPr txBox="1"/>
          <p:nvPr/>
        </p:nvSpPr>
        <p:spPr>
          <a:xfrm>
            <a:off x="183271" y="657010"/>
            <a:ext cx="1092203" cy="307777"/>
          </a:xfrm>
          <a:prstGeom prst="rect">
            <a:avLst/>
          </a:prstGeom>
          <a:noFill/>
        </p:spPr>
        <p:txBody>
          <a:bodyPr wrap="square" rtlCol="0">
            <a:spAutoFit/>
          </a:bodyPr>
          <a:lstStyle/>
          <a:p>
            <a:r>
              <a:rPr lang="en-US" altLang="ja-JP" sz="1400" b="1" dirty="0">
                <a:solidFill>
                  <a:schemeClr val="accent6">
                    <a:lumMod val="50000"/>
                  </a:schemeClr>
                </a:solidFill>
                <a:latin typeface="MS PGothic" charset="-128"/>
                <a:ea typeface="MS PGothic" charset="-128"/>
                <a:cs typeface="MS PGothic" charset="-128"/>
              </a:rPr>
              <a:t>4</a:t>
            </a:r>
            <a:r>
              <a:rPr lang="ja-JP" altLang="en-US" sz="1400" b="1">
                <a:solidFill>
                  <a:schemeClr val="accent6">
                    <a:lumMod val="50000"/>
                  </a:schemeClr>
                </a:solidFill>
                <a:latin typeface="MS PGothic" charset="-128"/>
                <a:ea typeface="MS PGothic" charset="-128"/>
                <a:cs typeface="MS PGothic" charset="-128"/>
              </a:rPr>
              <a:t>．</a:t>
            </a:r>
            <a:r>
              <a:rPr lang="en-US" altLang="ja-JP" sz="1400" b="1" dirty="0">
                <a:solidFill>
                  <a:schemeClr val="accent6">
                    <a:lumMod val="50000"/>
                  </a:schemeClr>
                </a:solidFill>
                <a:latin typeface="MS PGothic" charset="-128"/>
                <a:ea typeface="MS PGothic" charset="-128"/>
                <a:cs typeface="MS PGothic" charset="-128"/>
              </a:rPr>
              <a:t>5</a:t>
            </a:r>
            <a:r>
              <a:rPr lang="ja-JP" altLang="en-US" sz="1400" b="1">
                <a:solidFill>
                  <a:schemeClr val="accent6">
                    <a:lumMod val="50000"/>
                  </a:schemeClr>
                </a:solidFill>
                <a:latin typeface="MS PGothic" charset="-128"/>
                <a:ea typeface="MS PGothic" charset="-128"/>
                <a:cs typeface="MS PGothic" charset="-128"/>
              </a:rPr>
              <a:t>　（</a:t>
            </a:r>
            <a:r>
              <a:rPr lang="en-US" altLang="ja-JP" sz="1400" b="1" dirty="0">
                <a:solidFill>
                  <a:schemeClr val="accent6">
                    <a:lumMod val="50000"/>
                  </a:schemeClr>
                </a:solidFill>
                <a:latin typeface="MS PGothic" charset="-128"/>
                <a:ea typeface="MS PGothic" charset="-128"/>
                <a:cs typeface="MS PGothic" charset="-128"/>
              </a:rPr>
              <a:t>-2</a:t>
            </a:r>
            <a:r>
              <a:rPr lang="ja-JP" altLang="en-US" sz="1400" b="1">
                <a:solidFill>
                  <a:schemeClr val="accent6">
                    <a:lumMod val="50000"/>
                  </a:schemeClr>
                </a:solidFill>
                <a:latin typeface="MS PGothic" charset="-128"/>
                <a:ea typeface="MS PGothic" charset="-128"/>
                <a:cs typeface="MS PGothic" charset="-128"/>
              </a:rPr>
              <a:t>）</a:t>
            </a:r>
            <a:endParaRPr lang="en-US" altLang="ja-JP" sz="1400" b="1" dirty="0">
              <a:solidFill>
                <a:schemeClr val="accent6">
                  <a:lumMod val="50000"/>
                </a:schemeClr>
              </a:solidFill>
              <a:latin typeface="MS PGothic" charset="-128"/>
              <a:ea typeface="MS PGothic" charset="-128"/>
              <a:cs typeface="MS PGothic" charset="-128"/>
            </a:endParaRPr>
          </a:p>
        </p:txBody>
      </p:sp>
      <p:sp>
        <p:nvSpPr>
          <p:cNvPr id="30" name="テキスト ボックス 29">
            <a:extLst>
              <a:ext uri="{FF2B5EF4-FFF2-40B4-BE49-F238E27FC236}">
                <a16:creationId xmlns:a16="http://schemas.microsoft.com/office/drawing/2014/main" id="{8C2005BB-4D85-264F-BAA4-D7E9F1C4BC62}"/>
              </a:ext>
            </a:extLst>
          </p:cNvPr>
          <p:cNvSpPr txBox="1"/>
          <p:nvPr/>
        </p:nvSpPr>
        <p:spPr>
          <a:xfrm>
            <a:off x="176292" y="122355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初期侵害：防御回避</a:t>
            </a:r>
            <a:endParaRPr lang="en-US" altLang="ja-JP" sz="1100" b="1" dirty="0">
              <a:latin typeface="MS PGothic" charset="-128"/>
              <a:ea typeface="MS PGothic" charset="-128"/>
              <a:cs typeface="MS PGothic" charset="-128"/>
            </a:endParaRPr>
          </a:p>
        </p:txBody>
      </p:sp>
      <p:sp>
        <p:nvSpPr>
          <p:cNvPr id="31" name="正方形/長方形 30">
            <a:extLst>
              <a:ext uri="{FF2B5EF4-FFF2-40B4-BE49-F238E27FC236}">
                <a16:creationId xmlns:a16="http://schemas.microsoft.com/office/drawing/2014/main" id="{C969D413-866A-3844-B7F8-02512A8A8E5A}"/>
              </a:ext>
            </a:extLst>
          </p:cNvPr>
          <p:cNvSpPr/>
          <p:nvPr/>
        </p:nvSpPr>
        <p:spPr>
          <a:xfrm>
            <a:off x="2298372" y="490300"/>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C63F3C42-99ED-5F4B-906D-328EDE7F92FD}"/>
              </a:ext>
            </a:extLst>
          </p:cNvPr>
          <p:cNvSpPr/>
          <p:nvPr/>
        </p:nvSpPr>
        <p:spPr>
          <a:xfrm>
            <a:off x="2437231" y="109737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AE5F591C-E7E5-464E-882E-81DD0CB437DA}"/>
              </a:ext>
            </a:extLst>
          </p:cNvPr>
          <p:cNvSpPr/>
          <p:nvPr/>
        </p:nvSpPr>
        <p:spPr>
          <a:xfrm>
            <a:off x="2437231" y="176736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テキスト ボックス 33">
            <a:extLst>
              <a:ext uri="{FF2B5EF4-FFF2-40B4-BE49-F238E27FC236}">
                <a16:creationId xmlns:a16="http://schemas.microsoft.com/office/drawing/2014/main" id="{60DBA1EB-D023-BE45-A4E4-4B8A1935EDC3}"/>
              </a:ext>
            </a:extLst>
          </p:cNvPr>
          <p:cNvSpPr txBox="1"/>
          <p:nvPr/>
        </p:nvSpPr>
        <p:spPr>
          <a:xfrm>
            <a:off x="2472212" y="188087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セキュリティツールを無効化し，悪意のあるアクティビティの検出を回避</a:t>
            </a:r>
            <a:endParaRPr lang="en-US" altLang="ja-JP" sz="1100" b="1" dirty="0">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3870AF12-B745-7640-929F-1D99A0AD93E0}"/>
              </a:ext>
            </a:extLst>
          </p:cNvPr>
          <p:cNvSpPr/>
          <p:nvPr/>
        </p:nvSpPr>
        <p:spPr>
          <a:xfrm>
            <a:off x="2437231" y="65264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13390923-3F9D-B444-AA54-A150CD4B8C6B}"/>
              </a:ext>
            </a:extLst>
          </p:cNvPr>
          <p:cNvSpPr txBox="1"/>
          <p:nvPr/>
        </p:nvSpPr>
        <p:spPr>
          <a:xfrm>
            <a:off x="2451271" y="657009"/>
            <a:ext cx="1092203" cy="307777"/>
          </a:xfrm>
          <a:prstGeom prst="rect">
            <a:avLst/>
          </a:prstGeom>
          <a:noFill/>
        </p:spPr>
        <p:txBody>
          <a:bodyPr wrap="square" rtlCol="0">
            <a:spAutoFit/>
          </a:bodyPr>
          <a:lstStyle/>
          <a:p>
            <a:r>
              <a:rPr lang="en-US" altLang="ja-JP" sz="1400" b="1" dirty="0">
                <a:solidFill>
                  <a:schemeClr val="accent6">
                    <a:lumMod val="50000"/>
                  </a:schemeClr>
                </a:solidFill>
                <a:latin typeface="MS PGothic" charset="-128"/>
                <a:ea typeface="MS PGothic" charset="-128"/>
                <a:cs typeface="MS PGothic" charset="-128"/>
              </a:rPr>
              <a:t>4</a:t>
            </a:r>
            <a:r>
              <a:rPr lang="ja-JP" altLang="en-US" sz="1400" b="1">
                <a:solidFill>
                  <a:schemeClr val="accent6">
                    <a:lumMod val="50000"/>
                  </a:schemeClr>
                </a:solidFill>
                <a:latin typeface="MS PGothic" charset="-128"/>
                <a:ea typeface="MS PGothic" charset="-128"/>
                <a:cs typeface="MS PGothic" charset="-128"/>
              </a:rPr>
              <a:t>．</a:t>
            </a:r>
            <a:r>
              <a:rPr lang="en-US" altLang="ja-JP" sz="1400" b="1" dirty="0">
                <a:solidFill>
                  <a:schemeClr val="accent6">
                    <a:lumMod val="50000"/>
                  </a:schemeClr>
                </a:solidFill>
                <a:latin typeface="MS PGothic" charset="-128"/>
                <a:ea typeface="MS PGothic" charset="-128"/>
                <a:cs typeface="MS PGothic" charset="-128"/>
              </a:rPr>
              <a:t>6</a:t>
            </a:r>
            <a:r>
              <a:rPr lang="ja-JP" altLang="en-US" sz="1400" b="1">
                <a:solidFill>
                  <a:schemeClr val="accent6">
                    <a:lumMod val="50000"/>
                  </a:schemeClr>
                </a:solidFill>
                <a:latin typeface="MS PGothic" charset="-128"/>
                <a:ea typeface="MS PGothic" charset="-128"/>
                <a:cs typeface="MS PGothic" charset="-128"/>
              </a:rPr>
              <a:t>　（</a:t>
            </a:r>
            <a:r>
              <a:rPr lang="en-US" altLang="ja-JP" sz="1400" b="1" dirty="0">
                <a:solidFill>
                  <a:schemeClr val="accent6">
                    <a:lumMod val="50000"/>
                  </a:schemeClr>
                </a:solidFill>
                <a:latin typeface="MS PGothic" charset="-128"/>
                <a:ea typeface="MS PGothic" charset="-128"/>
                <a:cs typeface="MS PGothic" charset="-128"/>
              </a:rPr>
              <a:t>-2</a:t>
            </a:r>
            <a:r>
              <a:rPr lang="ja-JP" altLang="en-US" sz="1400" b="1">
                <a:solidFill>
                  <a:schemeClr val="accent6">
                    <a:lumMod val="50000"/>
                  </a:schemeClr>
                </a:solidFill>
                <a:latin typeface="MS PGothic" charset="-128"/>
                <a:ea typeface="MS PGothic" charset="-128"/>
                <a:cs typeface="MS PGothic" charset="-128"/>
              </a:rPr>
              <a:t>）</a:t>
            </a:r>
            <a:endParaRPr lang="en-US" altLang="ja-JP" sz="1400" b="1" dirty="0">
              <a:solidFill>
                <a:schemeClr val="accent6">
                  <a:lumMod val="50000"/>
                </a:schemeClr>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4820614B-4678-5246-8DC3-70A53196D833}"/>
              </a:ext>
            </a:extLst>
          </p:cNvPr>
          <p:cNvSpPr txBox="1"/>
          <p:nvPr/>
        </p:nvSpPr>
        <p:spPr>
          <a:xfrm>
            <a:off x="2444292" y="122355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初期侵害：防御回避</a:t>
            </a:r>
            <a:endParaRPr lang="en-US" altLang="ja-JP" sz="1100" b="1" dirty="0">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5B226BC0-DADB-6347-BAAD-135DA7134974}"/>
              </a:ext>
            </a:extLst>
          </p:cNvPr>
          <p:cNvSpPr/>
          <p:nvPr/>
        </p:nvSpPr>
        <p:spPr>
          <a:xfrm>
            <a:off x="4569989" y="480291"/>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9" name="角丸四角形 38">
            <a:extLst>
              <a:ext uri="{FF2B5EF4-FFF2-40B4-BE49-F238E27FC236}">
                <a16:creationId xmlns:a16="http://schemas.microsoft.com/office/drawing/2014/main" id="{8CFE63F0-9E8B-0447-A4F6-1524C472B2B7}"/>
              </a:ext>
            </a:extLst>
          </p:cNvPr>
          <p:cNvSpPr/>
          <p:nvPr/>
        </p:nvSpPr>
        <p:spPr>
          <a:xfrm>
            <a:off x="4708848" y="1087364"/>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9" name="角丸四角形 48">
            <a:extLst>
              <a:ext uri="{FF2B5EF4-FFF2-40B4-BE49-F238E27FC236}">
                <a16:creationId xmlns:a16="http://schemas.microsoft.com/office/drawing/2014/main" id="{BD04A890-4937-9342-A049-85AFF16C8F10}"/>
              </a:ext>
            </a:extLst>
          </p:cNvPr>
          <p:cNvSpPr/>
          <p:nvPr/>
        </p:nvSpPr>
        <p:spPr>
          <a:xfrm>
            <a:off x="4708848" y="1757355"/>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0" name="テキスト ボックス 49">
            <a:extLst>
              <a:ext uri="{FF2B5EF4-FFF2-40B4-BE49-F238E27FC236}">
                <a16:creationId xmlns:a16="http://schemas.microsoft.com/office/drawing/2014/main" id="{23BEDEFB-01BA-764A-B3A5-A5F986179B72}"/>
              </a:ext>
            </a:extLst>
          </p:cNvPr>
          <p:cNvSpPr txBox="1"/>
          <p:nvPr/>
        </p:nvSpPr>
        <p:spPr>
          <a:xfrm>
            <a:off x="4743829" y="1870870"/>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ネットワーク管理目的で使用するサードパーティアプリケーションやソフトウェア開発システムを悪用し，制御コードを実行</a:t>
            </a:r>
            <a:endParaRPr lang="en-US" altLang="ja-JP" sz="1100" b="1" dirty="0">
              <a:latin typeface="MS PGothic" charset="-128"/>
              <a:ea typeface="MS PGothic" charset="-128"/>
              <a:cs typeface="MS PGothic" charset="-128"/>
            </a:endParaRPr>
          </a:p>
        </p:txBody>
      </p:sp>
      <p:sp>
        <p:nvSpPr>
          <p:cNvPr id="53" name="角丸四角形 52">
            <a:extLst>
              <a:ext uri="{FF2B5EF4-FFF2-40B4-BE49-F238E27FC236}">
                <a16:creationId xmlns:a16="http://schemas.microsoft.com/office/drawing/2014/main" id="{5E58DE13-93D9-FD43-B27D-738088A9B2B4}"/>
              </a:ext>
            </a:extLst>
          </p:cNvPr>
          <p:cNvSpPr/>
          <p:nvPr/>
        </p:nvSpPr>
        <p:spPr>
          <a:xfrm>
            <a:off x="4708848" y="642634"/>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2C075F71-65ED-884D-9BFF-0DBF99CDF39B}"/>
              </a:ext>
            </a:extLst>
          </p:cNvPr>
          <p:cNvSpPr txBox="1"/>
          <p:nvPr/>
        </p:nvSpPr>
        <p:spPr>
          <a:xfrm>
            <a:off x="4722888" y="647000"/>
            <a:ext cx="1092203" cy="307777"/>
          </a:xfrm>
          <a:prstGeom prst="rect">
            <a:avLst/>
          </a:prstGeom>
          <a:noFill/>
        </p:spPr>
        <p:txBody>
          <a:bodyPr wrap="square" rtlCol="0">
            <a:spAutoFit/>
          </a:bodyPr>
          <a:lstStyle/>
          <a:p>
            <a:r>
              <a:rPr lang="en-US" altLang="ja-JP" sz="1400" b="1" dirty="0">
                <a:solidFill>
                  <a:schemeClr val="accent6">
                    <a:lumMod val="50000"/>
                  </a:schemeClr>
                </a:solidFill>
                <a:latin typeface="MS PGothic" charset="-128"/>
                <a:ea typeface="MS PGothic" charset="-128"/>
                <a:cs typeface="MS PGothic" charset="-128"/>
              </a:rPr>
              <a:t>4</a:t>
            </a:r>
            <a:r>
              <a:rPr lang="ja-JP" altLang="en-US" sz="1400" b="1">
                <a:solidFill>
                  <a:schemeClr val="accent6">
                    <a:lumMod val="50000"/>
                  </a:schemeClr>
                </a:solidFill>
                <a:latin typeface="MS PGothic" charset="-128"/>
                <a:ea typeface="MS PGothic" charset="-128"/>
                <a:cs typeface="MS PGothic" charset="-128"/>
              </a:rPr>
              <a:t>．</a:t>
            </a:r>
            <a:r>
              <a:rPr lang="en-US" altLang="ja-JP" sz="1400" b="1" dirty="0">
                <a:solidFill>
                  <a:schemeClr val="accent6">
                    <a:lumMod val="50000"/>
                  </a:schemeClr>
                </a:solidFill>
                <a:latin typeface="MS PGothic" charset="-128"/>
                <a:ea typeface="MS PGothic" charset="-128"/>
                <a:cs typeface="MS PGothic" charset="-128"/>
              </a:rPr>
              <a:t>7</a:t>
            </a:r>
            <a:r>
              <a:rPr lang="ja-JP" altLang="en-US" sz="1400" b="1">
                <a:solidFill>
                  <a:schemeClr val="accent6">
                    <a:lumMod val="50000"/>
                  </a:schemeClr>
                </a:solidFill>
                <a:latin typeface="MS PGothic" charset="-128"/>
                <a:ea typeface="MS PGothic" charset="-128"/>
                <a:cs typeface="MS PGothic" charset="-128"/>
              </a:rPr>
              <a:t>　（</a:t>
            </a:r>
            <a:r>
              <a:rPr lang="en-US" altLang="ja-JP" sz="1400" b="1" dirty="0">
                <a:solidFill>
                  <a:schemeClr val="accent6">
                    <a:lumMod val="50000"/>
                  </a:schemeClr>
                </a:solidFill>
                <a:latin typeface="MS PGothic" charset="-128"/>
                <a:ea typeface="MS PGothic" charset="-128"/>
                <a:cs typeface="MS PGothic" charset="-128"/>
              </a:rPr>
              <a:t>-2</a:t>
            </a:r>
            <a:r>
              <a:rPr lang="ja-JP" altLang="en-US" sz="1400" b="1">
                <a:solidFill>
                  <a:schemeClr val="accent6">
                    <a:lumMod val="50000"/>
                  </a:schemeClr>
                </a:solidFill>
                <a:latin typeface="MS PGothic" charset="-128"/>
                <a:ea typeface="MS PGothic" charset="-128"/>
                <a:cs typeface="MS PGothic" charset="-128"/>
              </a:rPr>
              <a:t>）</a:t>
            </a:r>
            <a:endParaRPr lang="en-US" altLang="ja-JP" sz="1400" b="1" dirty="0">
              <a:solidFill>
                <a:schemeClr val="accent6">
                  <a:lumMod val="50000"/>
                </a:schemeClr>
              </a:solidFill>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782E9069-B8A6-A844-A800-969F57356EE2}"/>
              </a:ext>
            </a:extLst>
          </p:cNvPr>
          <p:cNvSpPr txBox="1"/>
          <p:nvPr/>
        </p:nvSpPr>
        <p:spPr>
          <a:xfrm>
            <a:off x="4715909" y="121354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初期侵害：実行</a:t>
            </a:r>
            <a:endParaRPr lang="en-US" altLang="ja-JP" sz="1100" b="1" dirty="0">
              <a:latin typeface="MS PGothic" charset="-128"/>
              <a:ea typeface="MS PGothic" charset="-128"/>
              <a:cs typeface="MS PGothic" charset="-128"/>
            </a:endParaRPr>
          </a:p>
        </p:txBody>
      </p:sp>
      <p:sp>
        <p:nvSpPr>
          <p:cNvPr id="56" name="正方形/長方形 55">
            <a:extLst>
              <a:ext uri="{FF2B5EF4-FFF2-40B4-BE49-F238E27FC236}">
                <a16:creationId xmlns:a16="http://schemas.microsoft.com/office/drawing/2014/main" id="{16DA90D4-27E1-ED4F-A20F-E60F4651C154}"/>
              </a:ext>
            </a:extLst>
          </p:cNvPr>
          <p:cNvSpPr/>
          <p:nvPr/>
        </p:nvSpPr>
        <p:spPr>
          <a:xfrm>
            <a:off x="6845260" y="481296"/>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7" name="角丸四角形 56">
            <a:extLst>
              <a:ext uri="{FF2B5EF4-FFF2-40B4-BE49-F238E27FC236}">
                <a16:creationId xmlns:a16="http://schemas.microsoft.com/office/drawing/2014/main" id="{C80CA188-2C22-774D-8EA0-491041CDC661}"/>
              </a:ext>
            </a:extLst>
          </p:cNvPr>
          <p:cNvSpPr/>
          <p:nvPr/>
        </p:nvSpPr>
        <p:spPr>
          <a:xfrm>
            <a:off x="6984119" y="10883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8" name="角丸四角形 57">
            <a:extLst>
              <a:ext uri="{FF2B5EF4-FFF2-40B4-BE49-F238E27FC236}">
                <a16:creationId xmlns:a16="http://schemas.microsoft.com/office/drawing/2014/main" id="{F21831BF-69B3-624E-9FF6-937E61E6B166}"/>
              </a:ext>
            </a:extLst>
          </p:cNvPr>
          <p:cNvSpPr/>
          <p:nvPr/>
        </p:nvSpPr>
        <p:spPr>
          <a:xfrm>
            <a:off x="6984119" y="17583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1B25563B-A9BE-484D-B0F2-671D16778D29}"/>
              </a:ext>
            </a:extLst>
          </p:cNvPr>
          <p:cNvSpPr txBox="1"/>
          <p:nvPr/>
        </p:nvSpPr>
        <p:spPr>
          <a:xfrm>
            <a:off x="7019100" y="1871875"/>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開発，デバッグ，リバースエンジニアリングを支援するソフトウェア関連ユーティリティを悪用し，悪意のあるコードを実行</a:t>
            </a:r>
            <a:endParaRPr lang="en-US" altLang="ja-JP" sz="1100" b="1" dirty="0">
              <a:latin typeface="MS PGothic" charset="-128"/>
              <a:ea typeface="MS PGothic" charset="-128"/>
              <a:cs typeface="MS PGothic" charset="-128"/>
            </a:endParaRPr>
          </a:p>
        </p:txBody>
      </p:sp>
      <p:sp>
        <p:nvSpPr>
          <p:cNvPr id="60" name="角丸四角形 59">
            <a:extLst>
              <a:ext uri="{FF2B5EF4-FFF2-40B4-BE49-F238E27FC236}">
                <a16:creationId xmlns:a16="http://schemas.microsoft.com/office/drawing/2014/main" id="{AB0B25A9-5B15-F145-9AE0-6EA8A620C1C7}"/>
              </a:ext>
            </a:extLst>
          </p:cNvPr>
          <p:cNvSpPr/>
          <p:nvPr/>
        </p:nvSpPr>
        <p:spPr>
          <a:xfrm>
            <a:off x="6984119" y="6436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4842A486-F441-0F4C-83C0-C2846ACD257C}"/>
              </a:ext>
            </a:extLst>
          </p:cNvPr>
          <p:cNvSpPr txBox="1"/>
          <p:nvPr/>
        </p:nvSpPr>
        <p:spPr>
          <a:xfrm>
            <a:off x="6998159" y="648005"/>
            <a:ext cx="1092203" cy="307777"/>
          </a:xfrm>
          <a:prstGeom prst="rect">
            <a:avLst/>
          </a:prstGeom>
          <a:noFill/>
        </p:spPr>
        <p:txBody>
          <a:bodyPr wrap="square" rtlCol="0">
            <a:spAutoFit/>
          </a:bodyPr>
          <a:lstStyle/>
          <a:p>
            <a:r>
              <a:rPr lang="en-US" altLang="ja-JP" sz="1400" b="1" dirty="0">
                <a:solidFill>
                  <a:schemeClr val="accent6">
                    <a:lumMod val="50000"/>
                  </a:schemeClr>
                </a:solidFill>
                <a:latin typeface="MS PGothic" charset="-128"/>
                <a:ea typeface="MS PGothic" charset="-128"/>
                <a:cs typeface="MS PGothic" charset="-128"/>
              </a:rPr>
              <a:t>4</a:t>
            </a:r>
            <a:r>
              <a:rPr lang="ja-JP" altLang="en-US" sz="1400" b="1">
                <a:solidFill>
                  <a:schemeClr val="accent6">
                    <a:lumMod val="50000"/>
                  </a:schemeClr>
                </a:solidFill>
                <a:latin typeface="MS PGothic" charset="-128"/>
                <a:ea typeface="MS PGothic" charset="-128"/>
                <a:cs typeface="MS PGothic" charset="-128"/>
              </a:rPr>
              <a:t>．</a:t>
            </a:r>
            <a:r>
              <a:rPr lang="en-US" altLang="ja-JP" sz="1400" b="1" dirty="0">
                <a:solidFill>
                  <a:schemeClr val="accent6">
                    <a:lumMod val="50000"/>
                  </a:schemeClr>
                </a:solidFill>
                <a:latin typeface="MS PGothic" charset="-128"/>
                <a:ea typeface="MS PGothic" charset="-128"/>
                <a:cs typeface="MS PGothic" charset="-128"/>
              </a:rPr>
              <a:t>8</a:t>
            </a:r>
            <a:r>
              <a:rPr lang="ja-JP" altLang="en-US" sz="1400" b="1">
                <a:solidFill>
                  <a:schemeClr val="accent6">
                    <a:lumMod val="50000"/>
                  </a:schemeClr>
                </a:solidFill>
                <a:latin typeface="MS PGothic" charset="-128"/>
                <a:ea typeface="MS PGothic" charset="-128"/>
                <a:cs typeface="MS PGothic" charset="-128"/>
              </a:rPr>
              <a:t>　（</a:t>
            </a:r>
            <a:r>
              <a:rPr lang="en-US" altLang="ja-JP" sz="1400" b="1" dirty="0">
                <a:solidFill>
                  <a:schemeClr val="accent6">
                    <a:lumMod val="50000"/>
                  </a:schemeClr>
                </a:solidFill>
                <a:latin typeface="MS PGothic" charset="-128"/>
                <a:ea typeface="MS PGothic" charset="-128"/>
                <a:cs typeface="MS PGothic" charset="-128"/>
              </a:rPr>
              <a:t>-2</a:t>
            </a:r>
            <a:r>
              <a:rPr lang="ja-JP" altLang="en-US" sz="1400" b="1">
                <a:solidFill>
                  <a:schemeClr val="accent6">
                    <a:lumMod val="50000"/>
                  </a:schemeClr>
                </a:solidFill>
                <a:latin typeface="MS PGothic" charset="-128"/>
                <a:ea typeface="MS PGothic" charset="-128"/>
                <a:cs typeface="MS PGothic" charset="-128"/>
              </a:rPr>
              <a:t>）</a:t>
            </a:r>
            <a:endParaRPr lang="en-US" altLang="ja-JP" sz="1400" b="1" dirty="0">
              <a:solidFill>
                <a:schemeClr val="accent6">
                  <a:lumMod val="50000"/>
                </a:schemeClr>
              </a:solidFill>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0D6CA492-258A-8D4F-A40E-C9A5391B5038}"/>
              </a:ext>
            </a:extLst>
          </p:cNvPr>
          <p:cNvSpPr txBox="1"/>
          <p:nvPr/>
        </p:nvSpPr>
        <p:spPr>
          <a:xfrm>
            <a:off x="6991180" y="121455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初期侵害：実行</a:t>
            </a:r>
            <a:endParaRPr lang="en-US" altLang="ja-JP" sz="1100" b="1" dirty="0">
              <a:latin typeface="MS PGothic" charset="-128"/>
              <a:ea typeface="MS PGothic" charset="-128"/>
              <a:cs typeface="MS PGothic" charset="-128"/>
            </a:endParaRPr>
          </a:p>
        </p:txBody>
      </p:sp>
      <p:sp>
        <p:nvSpPr>
          <p:cNvPr id="63" name="正方形/長方形 62">
            <a:extLst>
              <a:ext uri="{FF2B5EF4-FFF2-40B4-BE49-F238E27FC236}">
                <a16:creationId xmlns:a16="http://schemas.microsoft.com/office/drawing/2014/main" id="{9ED42867-8715-164C-980A-78E0DE580536}"/>
              </a:ext>
            </a:extLst>
          </p:cNvPr>
          <p:cNvSpPr/>
          <p:nvPr/>
        </p:nvSpPr>
        <p:spPr>
          <a:xfrm>
            <a:off x="26755" y="3644445"/>
            <a:ext cx="2268000" cy="3168000"/>
          </a:xfrm>
          <a:prstGeom prst="rect">
            <a:avLst/>
          </a:prstGeom>
          <a:solidFill>
            <a:srgbClr val="B9D8AE"/>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64" name="角丸四角形 63">
            <a:extLst>
              <a:ext uri="{FF2B5EF4-FFF2-40B4-BE49-F238E27FC236}">
                <a16:creationId xmlns:a16="http://schemas.microsoft.com/office/drawing/2014/main" id="{F7B3096B-7B2C-2945-B42D-4375EC0D9B7C}"/>
              </a:ext>
            </a:extLst>
          </p:cNvPr>
          <p:cNvSpPr/>
          <p:nvPr/>
        </p:nvSpPr>
        <p:spPr>
          <a:xfrm>
            <a:off x="165614" y="4251518"/>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5" name="角丸四角形 64">
            <a:extLst>
              <a:ext uri="{FF2B5EF4-FFF2-40B4-BE49-F238E27FC236}">
                <a16:creationId xmlns:a16="http://schemas.microsoft.com/office/drawing/2014/main" id="{3C73B630-BBDD-824B-8BD6-DA8E3778A0A2}"/>
              </a:ext>
            </a:extLst>
          </p:cNvPr>
          <p:cNvSpPr/>
          <p:nvPr/>
        </p:nvSpPr>
        <p:spPr>
          <a:xfrm>
            <a:off x="165614" y="4921509"/>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3BBC9F66-F191-6145-AC42-E55E240F4022}"/>
              </a:ext>
            </a:extLst>
          </p:cNvPr>
          <p:cNvSpPr txBox="1"/>
          <p:nvPr/>
        </p:nvSpPr>
        <p:spPr>
          <a:xfrm>
            <a:off x="200595" y="5035024"/>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標的が使用する</a:t>
            </a:r>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やアプリケーションの機能・仕組みを悪用し，標的を制御するコードを実行</a:t>
            </a:r>
            <a:endParaRPr lang="ja-JP" altLang="en-US" sz="1400" b="1" dirty="0">
              <a:latin typeface="MS PGothic" charset="-128"/>
              <a:ea typeface="MS PGothic" charset="-128"/>
              <a:cs typeface="MS PGothic" charset="-128"/>
            </a:endParaRPr>
          </a:p>
        </p:txBody>
      </p:sp>
      <p:sp>
        <p:nvSpPr>
          <p:cNvPr id="67" name="角丸四角形 66">
            <a:extLst>
              <a:ext uri="{FF2B5EF4-FFF2-40B4-BE49-F238E27FC236}">
                <a16:creationId xmlns:a16="http://schemas.microsoft.com/office/drawing/2014/main" id="{D11C0373-4CC7-2E49-9608-3DEFA0033BBB}"/>
              </a:ext>
            </a:extLst>
          </p:cNvPr>
          <p:cNvSpPr/>
          <p:nvPr/>
        </p:nvSpPr>
        <p:spPr>
          <a:xfrm>
            <a:off x="165614" y="3806788"/>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040C3240-9CC8-1040-8194-A505A1EAEA04}"/>
              </a:ext>
            </a:extLst>
          </p:cNvPr>
          <p:cNvSpPr txBox="1"/>
          <p:nvPr/>
        </p:nvSpPr>
        <p:spPr>
          <a:xfrm>
            <a:off x="179654" y="3811154"/>
            <a:ext cx="1092203" cy="307777"/>
          </a:xfrm>
          <a:prstGeom prst="rect">
            <a:avLst/>
          </a:prstGeom>
          <a:noFill/>
        </p:spPr>
        <p:txBody>
          <a:bodyPr wrap="square" rtlCol="0">
            <a:spAutoFit/>
          </a:bodyPr>
          <a:lstStyle/>
          <a:p>
            <a:r>
              <a:rPr lang="en-US" altLang="ja-JP" sz="1400" b="1" dirty="0">
                <a:solidFill>
                  <a:schemeClr val="accent6">
                    <a:lumMod val="50000"/>
                  </a:schemeClr>
                </a:solidFill>
                <a:latin typeface="MS PGothic" charset="-128"/>
                <a:ea typeface="MS PGothic" charset="-128"/>
                <a:cs typeface="MS PGothic" charset="-128"/>
              </a:rPr>
              <a:t>4</a:t>
            </a:r>
            <a:r>
              <a:rPr lang="ja-JP" altLang="en-US" sz="1400" b="1">
                <a:solidFill>
                  <a:schemeClr val="accent6">
                    <a:lumMod val="50000"/>
                  </a:schemeClr>
                </a:solidFill>
                <a:latin typeface="MS PGothic" charset="-128"/>
                <a:ea typeface="MS PGothic" charset="-128"/>
                <a:cs typeface="MS PGothic" charset="-128"/>
              </a:rPr>
              <a:t>．</a:t>
            </a:r>
            <a:r>
              <a:rPr lang="en-US" altLang="ja-JP" sz="1400" b="1" dirty="0">
                <a:solidFill>
                  <a:schemeClr val="accent6">
                    <a:lumMod val="50000"/>
                  </a:schemeClr>
                </a:solidFill>
                <a:latin typeface="MS PGothic" charset="-128"/>
                <a:ea typeface="MS PGothic" charset="-128"/>
                <a:cs typeface="MS PGothic" charset="-128"/>
              </a:rPr>
              <a:t>9</a:t>
            </a:r>
            <a:r>
              <a:rPr lang="ja-JP" altLang="en-US" sz="1400" b="1">
                <a:solidFill>
                  <a:schemeClr val="accent6">
                    <a:lumMod val="50000"/>
                  </a:schemeClr>
                </a:solidFill>
                <a:latin typeface="MS PGothic" charset="-128"/>
                <a:ea typeface="MS PGothic" charset="-128"/>
                <a:cs typeface="MS PGothic" charset="-128"/>
              </a:rPr>
              <a:t>　（</a:t>
            </a:r>
            <a:r>
              <a:rPr lang="en-US" altLang="ja-JP" sz="1400" b="1" dirty="0">
                <a:solidFill>
                  <a:schemeClr val="accent6">
                    <a:lumMod val="50000"/>
                  </a:schemeClr>
                </a:solidFill>
                <a:latin typeface="MS PGothic" charset="-128"/>
                <a:ea typeface="MS PGothic" charset="-128"/>
                <a:cs typeface="MS PGothic" charset="-128"/>
              </a:rPr>
              <a:t>-2</a:t>
            </a:r>
            <a:r>
              <a:rPr lang="ja-JP" altLang="en-US" sz="1400" b="1">
                <a:solidFill>
                  <a:schemeClr val="accent6">
                    <a:lumMod val="50000"/>
                  </a:schemeClr>
                </a:solidFill>
                <a:latin typeface="MS PGothic" charset="-128"/>
                <a:ea typeface="MS PGothic" charset="-128"/>
                <a:cs typeface="MS PGothic" charset="-128"/>
              </a:rPr>
              <a:t>）</a:t>
            </a:r>
            <a:endParaRPr lang="en-US" altLang="ja-JP" sz="1400" b="1" dirty="0">
              <a:solidFill>
                <a:schemeClr val="accent6">
                  <a:lumMod val="50000"/>
                </a:schemeClr>
              </a:solidFill>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C7B7D297-C947-F64B-9544-52998A17171E}"/>
              </a:ext>
            </a:extLst>
          </p:cNvPr>
          <p:cNvSpPr txBox="1"/>
          <p:nvPr/>
        </p:nvSpPr>
        <p:spPr>
          <a:xfrm>
            <a:off x="172675" y="437769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初期侵害：実行</a:t>
            </a:r>
            <a:endParaRPr lang="en-US" altLang="ja-JP" sz="1100" b="1" dirty="0">
              <a:latin typeface="MS PGothic" charset="-128"/>
              <a:ea typeface="MS PGothic" charset="-128"/>
              <a:cs typeface="MS PGothic" charset="-128"/>
            </a:endParaRPr>
          </a:p>
        </p:txBody>
      </p:sp>
      <p:sp>
        <p:nvSpPr>
          <p:cNvPr id="70" name="正方形/長方形 69">
            <a:extLst>
              <a:ext uri="{FF2B5EF4-FFF2-40B4-BE49-F238E27FC236}">
                <a16:creationId xmlns:a16="http://schemas.microsoft.com/office/drawing/2014/main" id="{8AE8DD56-E2B4-614C-A9B2-5D4374DB096A}"/>
              </a:ext>
            </a:extLst>
          </p:cNvPr>
          <p:cNvSpPr/>
          <p:nvPr/>
        </p:nvSpPr>
        <p:spPr>
          <a:xfrm>
            <a:off x="2308795" y="3653451"/>
            <a:ext cx="2268000" cy="3168000"/>
          </a:xfrm>
          <a:prstGeom prst="rect">
            <a:avLst/>
          </a:prstGeom>
          <a:solidFill>
            <a:srgbClr val="C5F4FF"/>
          </a:soli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71" name="角丸四角形 70">
            <a:extLst>
              <a:ext uri="{FF2B5EF4-FFF2-40B4-BE49-F238E27FC236}">
                <a16:creationId xmlns:a16="http://schemas.microsoft.com/office/drawing/2014/main" id="{86210F7F-3F84-3C43-9208-AF2777626186}"/>
              </a:ext>
            </a:extLst>
          </p:cNvPr>
          <p:cNvSpPr/>
          <p:nvPr/>
        </p:nvSpPr>
        <p:spPr>
          <a:xfrm>
            <a:off x="2447654" y="4260524"/>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2" name="角丸四角形 71">
            <a:extLst>
              <a:ext uri="{FF2B5EF4-FFF2-40B4-BE49-F238E27FC236}">
                <a16:creationId xmlns:a16="http://schemas.microsoft.com/office/drawing/2014/main" id="{D572E8BD-B896-B84C-81A1-4FFD75494B8F}"/>
              </a:ext>
            </a:extLst>
          </p:cNvPr>
          <p:cNvSpPr/>
          <p:nvPr/>
        </p:nvSpPr>
        <p:spPr>
          <a:xfrm>
            <a:off x="2447654" y="4930515"/>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3" name="テキスト ボックス 72">
            <a:extLst>
              <a:ext uri="{FF2B5EF4-FFF2-40B4-BE49-F238E27FC236}">
                <a16:creationId xmlns:a16="http://schemas.microsoft.com/office/drawing/2014/main" id="{B4FDBDE0-420E-0B4D-A38F-5C68B163E6A4}"/>
              </a:ext>
            </a:extLst>
          </p:cNvPr>
          <p:cNvSpPr txBox="1"/>
          <p:nvPr/>
        </p:nvSpPr>
        <p:spPr>
          <a:xfrm>
            <a:off x="2482635" y="5044030"/>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動的ライブラリの仕組みを利用し，他のプロセスに悪意のあるコードをロードさせ，実行</a:t>
            </a:r>
            <a:endParaRPr lang="en-US" altLang="ja-JP" sz="1100" b="1" dirty="0">
              <a:latin typeface="MS PGothic" charset="-128"/>
              <a:ea typeface="MS PGothic" charset="-128"/>
              <a:cs typeface="MS PGothic" charset="-128"/>
            </a:endParaRPr>
          </a:p>
        </p:txBody>
      </p:sp>
      <p:sp>
        <p:nvSpPr>
          <p:cNvPr id="74" name="角丸四角形 73">
            <a:extLst>
              <a:ext uri="{FF2B5EF4-FFF2-40B4-BE49-F238E27FC236}">
                <a16:creationId xmlns:a16="http://schemas.microsoft.com/office/drawing/2014/main" id="{BCFD3CCB-0A96-1044-A776-E831EE5D7446}"/>
              </a:ext>
            </a:extLst>
          </p:cNvPr>
          <p:cNvSpPr/>
          <p:nvPr/>
        </p:nvSpPr>
        <p:spPr>
          <a:xfrm>
            <a:off x="2447654" y="3815794"/>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B4A79F33-7359-1841-A2CA-6EB3FCA9B01F}"/>
              </a:ext>
            </a:extLst>
          </p:cNvPr>
          <p:cNvSpPr txBox="1"/>
          <p:nvPr/>
        </p:nvSpPr>
        <p:spPr>
          <a:xfrm>
            <a:off x="2461694" y="3820160"/>
            <a:ext cx="1092203" cy="307777"/>
          </a:xfrm>
          <a:prstGeom prst="rect">
            <a:avLst/>
          </a:prstGeom>
          <a:noFill/>
        </p:spPr>
        <p:txBody>
          <a:bodyPr wrap="square" rtlCol="0">
            <a:spAutoFit/>
          </a:bodyPr>
          <a:lstStyle/>
          <a:p>
            <a:r>
              <a:rPr lang="en-US" altLang="ja-JP" sz="1400" b="1" dirty="0">
                <a:solidFill>
                  <a:srgbClr val="007D7A"/>
                </a:solidFill>
                <a:latin typeface="MS PGothic" charset="-128"/>
                <a:ea typeface="MS PGothic" charset="-128"/>
                <a:cs typeface="MS PGothic" charset="-128"/>
              </a:rPr>
              <a:t>5</a:t>
            </a:r>
            <a:r>
              <a:rPr lang="ja-JP" altLang="en-US" sz="1400" b="1">
                <a:solidFill>
                  <a:srgbClr val="007D7A"/>
                </a:solidFill>
                <a:latin typeface="MS PGothic" charset="-128"/>
                <a:ea typeface="MS PGothic" charset="-128"/>
                <a:cs typeface="MS PGothic" charset="-128"/>
              </a:rPr>
              <a:t>．</a:t>
            </a:r>
            <a:r>
              <a:rPr lang="en-US" altLang="ja-JP" sz="1400" b="1" dirty="0">
                <a:solidFill>
                  <a:srgbClr val="007D7A"/>
                </a:solidFill>
                <a:latin typeface="MS PGothic" charset="-128"/>
                <a:ea typeface="MS PGothic" charset="-128"/>
                <a:cs typeface="MS PGothic" charset="-128"/>
              </a:rPr>
              <a:t>1</a:t>
            </a:r>
            <a:r>
              <a:rPr lang="ja-JP" altLang="en-US" sz="1400" b="1">
                <a:solidFill>
                  <a:srgbClr val="007D7A"/>
                </a:solidFill>
                <a:latin typeface="MS PGothic" charset="-128"/>
                <a:ea typeface="MS PGothic" charset="-128"/>
                <a:cs typeface="MS PGothic" charset="-128"/>
              </a:rPr>
              <a:t>　（</a:t>
            </a:r>
            <a:r>
              <a:rPr lang="en-US" altLang="ja-JP" sz="1400" b="1" dirty="0">
                <a:solidFill>
                  <a:srgbClr val="007D7A"/>
                </a:solidFill>
                <a:latin typeface="MS PGothic" charset="-128"/>
                <a:ea typeface="MS PGothic" charset="-128"/>
                <a:cs typeface="MS PGothic" charset="-128"/>
              </a:rPr>
              <a:t>-3</a:t>
            </a:r>
            <a:r>
              <a:rPr lang="ja-JP" altLang="en-US" sz="1400" b="1">
                <a:solidFill>
                  <a:srgbClr val="007D7A"/>
                </a:solidFill>
                <a:latin typeface="MS PGothic" charset="-128"/>
                <a:ea typeface="MS PGothic" charset="-128"/>
                <a:cs typeface="MS PGothic" charset="-128"/>
              </a:rPr>
              <a:t>）</a:t>
            </a:r>
            <a:endParaRPr lang="en-US" altLang="ja-JP" sz="1400" b="1" dirty="0">
              <a:solidFill>
                <a:srgbClr val="007D7A"/>
              </a:solidFill>
              <a:latin typeface="MS PGothic" charset="-128"/>
              <a:ea typeface="MS PGothic" charset="-128"/>
              <a:cs typeface="MS PGothic" charset="-128"/>
            </a:endParaRPr>
          </a:p>
        </p:txBody>
      </p:sp>
      <p:sp>
        <p:nvSpPr>
          <p:cNvPr id="76" name="テキスト ボックス 75">
            <a:extLst>
              <a:ext uri="{FF2B5EF4-FFF2-40B4-BE49-F238E27FC236}">
                <a16:creationId xmlns:a16="http://schemas.microsoft.com/office/drawing/2014/main" id="{25ACEAE8-736E-394F-835C-6BF437EAD2E5}"/>
              </a:ext>
            </a:extLst>
          </p:cNvPr>
          <p:cNvSpPr txBox="1"/>
          <p:nvPr/>
        </p:nvSpPr>
        <p:spPr>
          <a:xfrm>
            <a:off x="2454715" y="438670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誤用</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特権昇格</a:t>
            </a:r>
            <a:endParaRPr lang="en-US" altLang="ja-JP" sz="1100" b="1" dirty="0">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E9316E24-8EC9-5A48-8CC0-4075303531BE}"/>
              </a:ext>
            </a:extLst>
          </p:cNvPr>
          <p:cNvSpPr/>
          <p:nvPr/>
        </p:nvSpPr>
        <p:spPr>
          <a:xfrm>
            <a:off x="4569989" y="3653451"/>
            <a:ext cx="2268000" cy="3168000"/>
          </a:xfrm>
          <a:prstGeom prst="rect">
            <a:avLst/>
          </a:prstGeom>
          <a:solidFill>
            <a:srgbClr val="C5F4FF"/>
          </a:soli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78" name="角丸四角形 77">
            <a:extLst>
              <a:ext uri="{FF2B5EF4-FFF2-40B4-BE49-F238E27FC236}">
                <a16:creationId xmlns:a16="http://schemas.microsoft.com/office/drawing/2014/main" id="{B37D1444-5246-604E-8202-A609A9D4247B}"/>
              </a:ext>
            </a:extLst>
          </p:cNvPr>
          <p:cNvSpPr/>
          <p:nvPr/>
        </p:nvSpPr>
        <p:spPr>
          <a:xfrm>
            <a:off x="4708848" y="4260524"/>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9" name="角丸四角形 78">
            <a:extLst>
              <a:ext uri="{FF2B5EF4-FFF2-40B4-BE49-F238E27FC236}">
                <a16:creationId xmlns:a16="http://schemas.microsoft.com/office/drawing/2014/main" id="{1985CFBE-6365-674F-87B5-BEF09752FFA4}"/>
              </a:ext>
            </a:extLst>
          </p:cNvPr>
          <p:cNvSpPr/>
          <p:nvPr/>
        </p:nvSpPr>
        <p:spPr>
          <a:xfrm>
            <a:off x="4708848" y="4930515"/>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0" name="テキスト ボックス 79">
            <a:extLst>
              <a:ext uri="{FF2B5EF4-FFF2-40B4-BE49-F238E27FC236}">
                <a16:creationId xmlns:a16="http://schemas.microsoft.com/office/drawing/2014/main" id="{2E04041B-F99C-B942-BBF2-B6FCC3807952}"/>
              </a:ext>
            </a:extLst>
          </p:cNvPr>
          <p:cNvSpPr txBox="1"/>
          <p:nvPr/>
        </p:nvSpPr>
        <p:spPr>
          <a:xfrm>
            <a:off x="4743829" y="5044030"/>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不適切なファイルシステムのパーミッションを利用し，管理者権限で起動するプロセスをユーザ権限で改ざん</a:t>
            </a:r>
            <a:endParaRPr lang="ja-JP" altLang="en-US" sz="1400" b="1" dirty="0">
              <a:latin typeface="MS PGothic" charset="-128"/>
              <a:ea typeface="MS PGothic" charset="-128"/>
              <a:cs typeface="MS PGothic" charset="-128"/>
            </a:endParaRPr>
          </a:p>
        </p:txBody>
      </p:sp>
      <p:sp>
        <p:nvSpPr>
          <p:cNvPr id="81" name="角丸四角形 80">
            <a:extLst>
              <a:ext uri="{FF2B5EF4-FFF2-40B4-BE49-F238E27FC236}">
                <a16:creationId xmlns:a16="http://schemas.microsoft.com/office/drawing/2014/main" id="{A20E6B9F-514A-FE4C-B245-58A80BAFEBB1}"/>
              </a:ext>
            </a:extLst>
          </p:cNvPr>
          <p:cNvSpPr/>
          <p:nvPr/>
        </p:nvSpPr>
        <p:spPr>
          <a:xfrm>
            <a:off x="4708848" y="3815794"/>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2" name="テキスト ボックス 81">
            <a:extLst>
              <a:ext uri="{FF2B5EF4-FFF2-40B4-BE49-F238E27FC236}">
                <a16:creationId xmlns:a16="http://schemas.microsoft.com/office/drawing/2014/main" id="{AD99F867-48FF-E34E-99F5-A43C388639FA}"/>
              </a:ext>
            </a:extLst>
          </p:cNvPr>
          <p:cNvSpPr txBox="1"/>
          <p:nvPr/>
        </p:nvSpPr>
        <p:spPr>
          <a:xfrm>
            <a:off x="4722888" y="3820160"/>
            <a:ext cx="1092203" cy="307777"/>
          </a:xfrm>
          <a:prstGeom prst="rect">
            <a:avLst/>
          </a:prstGeom>
          <a:noFill/>
        </p:spPr>
        <p:txBody>
          <a:bodyPr wrap="square" rtlCol="0">
            <a:spAutoFit/>
          </a:bodyPr>
          <a:lstStyle/>
          <a:p>
            <a:r>
              <a:rPr lang="en-US" altLang="ja-JP" sz="1400" b="1" dirty="0">
                <a:solidFill>
                  <a:srgbClr val="007D7A"/>
                </a:solidFill>
                <a:latin typeface="MS PGothic" charset="-128"/>
                <a:ea typeface="MS PGothic" charset="-128"/>
                <a:cs typeface="MS PGothic" charset="-128"/>
              </a:rPr>
              <a:t>5</a:t>
            </a:r>
            <a:r>
              <a:rPr lang="ja-JP" altLang="en-US" sz="1400" b="1">
                <a:solidFill>
                  <a:srgbClr val="007D7A"/>
                </a:solidFill>
                <a:latin typeface="MS PGothic" charset="-128"/>
                <a:ea typeface="MS PGothic" charset="-128"/>
                <a:cs typeface="MS PGothic" charset="-128"/>
              </a:rPr>
              <a:t>．</a:t>
            </a:r>
            <a:r>
              <a:rPr lang="en-US" altLang="ja-JP" sz="1400" b="1" dirty="0">
                <a:solidFill>
                  <a:srgbClr val="007D7A"/>
                </a:solidFill>
                <a:latin typeface="MS PGothic" charset="-128"/>
                <a:ea typeface="MS PGothic" charset="-128"/>
                <a:cs typeface="MS PGothic" charset="-128"/>
              </a:rPr>
              <a:t>2</a:t>
            </a:r>
            <a:r>
              <a:rPr lang="ja-JP" altLang="en-US" sz="1400" b="1">
                <a:solidFill>
                  <a:srgbClr val="007D7A"/>
                </a:solidFill>
                <a:latin typeface="MS PGothic" charset="-128"/>
                <a:ea typeface="MS PGothic" charset="-128"/>
                <a:cs typeface="MS PGothic" charset="-128"/>
              </a:rPr>
              <a:t>　（</a:t>
            </a:r>
            <a:r>
              <a:rPr lang="en-US" altLang="ja-JP" sz="1400" b="1" dirty="0">
                <a:solidFill>
                  <a:srgbClr val="007D7A"/>
                </a:solidFill>
                <a:latin typeface="MS PGothic" charset="-128"/>
                <a:ea typeface="MS PGothic" charset="-128"/>
                <a:cs typeface="MS PGothic" charset="-128"/>
              </a:rPr>
              <a:t>-3</a:t>
            </a:r>
            <a:r>
              <a:rPr lang="ja-JP" altLang="en-US" sz="1400" b="1">
                <a:solidFill>
                  <a:srgbClr val="007D7A"/>
                </a:solidFill>
                <a:latin typeface="MS PGothic" charset="-128"/>
                <a:ea typeface="MS PGothic" charset="-128"/>
                <a:cs typeface="MS PGothic" charset="-128"/>
              </a:rPr>
              <a:t>）</a:t>
            </a:r>
            <a:endParaRPr lang="en-US" altLang="ja-JP" sz="1400" b="1" dirty="0">
              <a:solidFill>
                <a:srgbClr val="007D7A"/>
              </a:solidFill>
              <a:latin typeface="MS PGothic" charset="-128"/>
              <a:ea typeface="MS PGothic" charset="-128"/>
              <a:cs typeface="MS PGothic" charset="-128"/>
            </a:endParaRPr>
          </a:p>
        </p:txBody>
      </p:sp>
      <p:sp>
        <p:nvSpPr>
          <p:cNvPr id="83" name="テキスト ボックス 82">
            <a:extLst>
              <a:ext uri="{FF2B5EF4-FFF2-40B4-BE49-F238E27FC236}">
                <a16:creationId xmlns:a16="http://schemas.microsoft.com/office/drawing/2014/main" id="{0B1800F3-77FA-7241-AD89-0079E4DB987E}"/>
              </a:ext>
            </a:extLst>
          </p:cNvPr>
          <p:cNvSpPr txBox="1"/>
          <p:nvPr/>
        </p:nvSpPr>
        <p:spPr>
          <a:xfrm>
            <a:off x="4715909" y="438670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誤用</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特権昇格</a:t>
            </a:r>
            <a:endParaRPr lang="en-US" altLang="ja-JP" sz="1100" b="1" dirty="0">
              <a:latin typeface="MS PGothic" charset="-128"/>
              <a:ea typeface="MS PGothic" charset="-128"/>
              <a:cs typeface="MS PGothic" charset="-128"/>
            </a:endParaRPr>
          </a:p>
        </p:txBody>
      </p:sp>
      <p:sp>
        <p:nvSpPr>
          <p:cNvPr id="84" name="正方形/長方形 83">
            <a:extLst>
              <a:ext uri="{FF2B5EF4-FFF2-40B4-BE49-F238E27FC236}">
                <a16:creationId xmlns:a16="http://schemas.microsoft.com/office/drawing/2014/main" id="{253CBD38-ECB3-904B-8CED-22C2FAEFA1A2}"/>
              </a:ext>
            </a:extLst>
          </p:cNvPr>
          <p:cNvSpPr/>
          <p:nvPr/>
        </p:nvSpPr>
        <p:spPr>
          <a:xfrm>
            <a:off x="6841606" y="3648729"/>
            <a:ext cx="2268000" cy="3168000"/>
          </a:xfrm>
          <a:prstGeom prst="rect">
            <a:avLst/>
          </a:prstGeom>
          <a:solidFill>
            <a:srgbClr val="C5F4FF"/>
          </a:soli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85" name="角丸四角形 84">
            <a:extLst>
              <a:ext uri="{FF2B5EF4-FFF2-40B4-BE49-F238E27FC236}">
                <a16:creationId xmlns:a16="http://schemas.microsoft.com/office/drawing/2014/main" id="{4343C099-5997-174D-8686-F166E3342DBF}"/>
              </a:ext>
            </a:extLst>
          </p:cNvPr>
          <p:cNvSpPr/>
          <p:nvPr/>
        </p:nvSpPr>
        <p:spPr>
          <a:xfrm>
            <a:off x="6980465" y="4255802"/>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6" name="角丸四角形 85">
            <a:extLst>
              <a:ext uri="{FF2B5EF4-FFF2-40B4-BE49-F238E27FC236}">
                <a16:creationId xmlns:a16="http://schemas.microsoft.com/office/drawing/2014/main" id="{ADACC52B-7E43-F94F-B64E-F2F394B2BA61}"/>
              </a:ext>
            </a:extLst>
          </p:cNvPr>
          <p:cNvSpPr/>
          <p:nvPr/>
        </p:nvSpPr>
        <p:spPr>
          <a:xfrm>
            <a:off x="6980465" y="4925793"/>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7" name="テキスト ボックス 86">
            <a:extLst>
              <a:ext uri="{FF2B5EF4-FFF2-40B4-BE49-F238E27FC236}">
                <a16:creationId xmlns:a16="http://schemas.microsoft.com/office/drawing/2014/main" id="{78383D17-78E6-BA4B-B38A-1A65B003E8D4}"/>
              </a:ext>
            </a:extLst>
          </p:cNvPr>
          <p:cNvSpPr txBox="1"/>
          <p:nvPr/>
        </p:nvSpPr>
        <p:spPr>
          <a:xfrm>
            <a:off x="7015446" y="5039308"/>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不適切なレジストリのパーミッションを利用し，管理者権限で起動するプロセスを登録</a:t>
            </a:r>
            <a:endParaRPr lang="en-US" altLang="ja-JP" sz="1100" b="1" dirty="0">
              <a:latin typeface="MS PGothic" charset="-128"/>
              <a:ea typeface="MS PGothic" charset="-128"/>
              <a:cs typeface="MS PGothic" charset="-128"/>
            </a:endParaRPr>
          </a:p>
        </p:txBody>
      </p:sp>
      <p:sp>
        <p:nvSpPr>
          <p:cNvPr id="88" name="角丸四角形 87">
            <a:extLst>
              <a:ext uri="{FF2B5EF4-FFF2-40B4-BE49-F238E27FC236}">
                <a16:creationId xmlns:a16="http://schemas.microsoft.com/office/drawing/2014/main" id="{EA51C304-8411-FD4A-B60F-789F07D5456F}"/>
              </a:ext>
            </a:extLst>
          </p:cNvPr>
          <p:cNvSpPr/>
          <p:nvPr/>
        </p:nvSpPr>
        <p:spPr>
          <a:xfrm>
            <a:off x="6980465" y="3811072"/>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9" name="テキスト ボックス 88">
            <a:extLst>
              <a:ext uri="{FF2B5EF4-FFF2-40B4-BE49-F238E27FC236}">
                <a16:creationId xmlns:a16="http://schemas.microsoft.com/office/drawing/2014/main" id="{59C08FF6-A251-4546-AC09-EC52FF962886}"/>
              </a:ext>
            </a:extLst>
          </p:cNvPr>
          <p:cNvSpPr txBox="1"/>
          <p:nvPr/>
        </p:nvSpPr>
        <p:spPr>
          <a:xfrm>
            <a:off x="6994505" y="3815438"/>
            <a:ext cx="1092203" cy="307777"/>
          </a:xfrm>
          <a:prstGeom prst="rect">
            <a:avLst/>
          </a:prstGeom>
          <a:noFill/>
        </p:spPr>
        <p:txBody>
          <a:bodyPr wrap="square" rtlCol="0">
            <a:spAutoFit/>
          </a:bodyPr>
          <a:lstStyle/>
          <a:p>
            <a:r>
              <a:rPr lang="en-US" altLang="ja-JP" sz="1400" b="1" dirty="0">
                <a:solidFill>
                  <a:srgbClr val="007D7A"/>
                </a:solidFill>
                <a:latin typeface="MS PGothic" charset="-128"/>
                <a:ea typeface="MS PGothic" charset="-128"/>
                <a:cs typeface="MS PGothic" charset="-128"/>
              </a:rPr>
              <a:t>5</a:t>
            </a:r>
            <a:r>
              <a:rPr lang="ja-JP" altLang="en-US" sz="1400" b="1">
                <a:solidFill>
                  <a:srgbClr val="007D7A"/>
                </a:solidFill>
                <a:latin typeface="MS PGothic" charset="-128"/>
                <a:ea typeface="MS PGothic" charset="-128"/>
                <a:cs typeface="MS PGothic" charset="-128"/>
              </a:rPr>
              <a:t>．</a:t>
            </a:r>
            <a:r>
              <a:rPr lang="en-US" altLang="ja-JP" sz="1400" b="1" dirty="0">
                <a:solidFill>
                  <a:srgbClr val="007D7A"/>
                </a:solidFill>
                <a:latin typeface="MS PGothic" charset="-128"/>
                <a:ea typeface="MS PGothic" charset="-128"/>
                <a:cs typeface="MS PGothic" charset="-128"/>
              </a:rPr>
              <a:t>3</a:t>
            </a:r>
            <a:r>
              <a:rPr lang="ja-JP" altLang="en-US" sz="1400" b="1">
                <a:solidFill>
                  <a:srgbClr val="007D7A"/>
                </a:solidFill>
                <a:latin typeface="MS PGothic" charset="-128"/>
                <a:ea typeface="MS PGothic" charset="-128"/>
                <a:cs typeface="MS PGothic" charset="-128"/>
              </a:rPr>
              <a:t>　（</a:t>
            </a:r>
            <a:r>
              <a:rPr lang="en-US" altLang="ja-JP" sz="1400" b="1" dirty="0">
                <a:solidFill>
                  <a:srgbClr val="007D7A"/>
                </a:solidFill>
                <a:latin typeface="MS PGothic" charset="-128"/>
                <a:ea typeface="MS PGothic" charset="-128"/>
                <a:cs typeface="MS PGothic" charset="-128"/>
              </a:rPr>
              <a:t>-3</a:t>
            </a:r>
            <a:r>
              <a:rPr lang="ja-JP" altLang="en-US" sz="1400" b="1">
                <a:solidFill>
                  <a:srgbClr val="007D7A"/>
                </a:solidFill>
                <a:latin typeface="MS PGothic" charset="-128"/>
                <a:ea typeface="MS PGothic" charset="-128"/>
                <a:cs typeface="MS PGothic" charset="-128"/>
              </a:rPr>
              <a:t>）</a:t>
            </a:r>
            <a:endParaRPr lang="en-US" altLang="ja-JP" sz="1400" b="1" dirty="0">
              <a:solidFill>
                <a:srgbClr val="007D7A"/>
              </a:solidFill>
              <a:latin typeface="MS PGothic" charset="-128"/>
              <a:ea typeface="MS PGothic" charset="-128"/>
              <a:cs typeface="MS PGothic" charset="-128"/>
            </a:endParaRPr>
          </a:p>
        </p:txBody>
      </p:sp>
      <p:sp>
        <p:nvSpPr>
          <p:cNvPr id="90" name="テキスト ボックス 89">
            <a:extLst>
              <a:ext uri="{FF2B5EF4-FFF2-40B4-BE49-F238E27FC236}">
                <a16:creationId xmlns:a16="http://schemas.microsoft.com/office/drawing/2014/main" id="{B4C3678B-6843-954E-BA42-20F86BE47EDB}"/>
              </a:ext>
            </a:extLst>
          </p:cNvPr>
          <p:cNvSpPr txBox="1"/>
          <p:nvPr/>
        </p:nvSpPr>
        <p:spPr>
          <a:xfrm>
            <a:off x="6987526" y="4381983"/>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誤用</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特権昇格</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61882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攻撃カード（裏）</a:t>
            </a:r>
            <a:endParaRPr lang="ja-JP" altLang="en-US" sz="2400" dirty="0">
              <a:latin typeface="MS PGothic" panose="020B0600070205080204" pitchFamily="34" charset="-128"/>
              <a:ea typeface="MS PGothic" panose="020B0600070205080204" pitchFamily="34" charset="-128"/>
            </a:endParaRPr>
          </a:p>
        </p:txBody>
      </p:sp>
      <p:sp>
        <p:nvSpPr>
          <p:cNvPr id="27" name="正方形/長方形 26">
            <a:extLst>
              <a:ext uri="{FF2B5EF4-FFF2-40B4-BE49-F238E27FC236}">
                <a16:creationId xmlns:a16="http://schemas.microsoft.com/office/drawing/2014/main" id="{C43877B6-70D0-0A46-BA32-19FD39BBE20F}"/>
              </a:ext>
            </a:extLst>
          </p:cNvPr>
          <p:cNvSpPr/>
          <p:nvPr/>
        </p:nvSpPr>
        <p:spPr>
          <a:xfrm>
            <a:off x="32408" y="494481"/>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0AD47">
                    <a:lumMod val="50000"/>
                  </a:srgbClr>
                </a:solidFill>
                <a:latin typeface="MS PGothic" charset="-128"/>
                <a:ea typeface="MS PGothic" charset="-128"/>
                <a:cs typeface="MS PGothic" charset="-128"/>
              </a:rPr>
              <a:t>攻撃カード</a:t>
            </a:r>
            <a:endParaRPr lang="en-US" altLang="ja-JP" sz="2400" b="1" dirty="0">
              <a:solidFill>
                <a:srgbClr val="70AD47">
                  <a:lumMod val="50000"/>
                </a:srgbClr>
              </a:solidFill>
              <a:latin typeface="MS PGothic" charset="-128"/>
              <a:ea typeface="MS PGothic" charset="-128"/>
              <a:cs typeface="MS PGothic" charset="-128"/>
            </a:endParaRPr>
          </a:p>
          <a:p>
            <a:pPr lvl="0" algn="ctr" defTabSz="310504"/>
            <a:r>
              <a:rPr lang="ja-JP" altLang="en-US" b="1">
                <a:solidFill>
                  <a:srgbClr val="70AD47">
                    <a:lumMod val="50000"/>
                  </a:srgbClr>
                </a:solidFill>
                <a:latin typeface="MS PGothic" charset="-128"/>
                <a:ea typeface="MS PGothic" charset="-128"/>
                <a:cs typeface="MS PGothic" charset="-128"/>
              </a:rPr>
              <a:t>（</a:t>
            </a:r>
            <a:r>
              <a:rPr lang="en-US" altLang="ja-JP" b="1" dirty="0">
                <a:solidFill>
                  <a:srgbClr val="70AD47">
                    <a:lumMod val="50000"/>
                  </a:srgbClr>
                </a:solidFill>
                <a:latin typeface="MS PGothic" charset="-128"/>
                <a:ea typeface="MS PGothic" charset="-128"/>
                <a:cs typeface="MS PGothic" charset="-128"/>
              </a:rPr>
              <a:t>Type B</a:t>
            </a:r>
            <a:r>
              <a:rPr lang="ja-JP" altLang="en-US" b="1">
                <a:solidFill>
                  <a:srgbClr val="70AD47">
                    <a:lumMod val="50000"/>
                  </a:srgbClr>
                </a:solidFill>
                <a:latin typeface="MS PGothic" charset="-128"/>
                <a:ea typeface="MS PGothic" charset="-128"/>
                <a:cs typeface="MS PGothic" charset="-128"/>
              </a:rPr>
              <a:t>：初期侵害）</a:t>
            </a:r>
            <a:endParaRPr lang="en-US" altLang="ja-JP" b="1" dirty="0">
              <a:solidFill>
                <a:srgbClr val="70AD47">
                  <a:lumMod val="50000"/>
                </a:srgbClr>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4F49DE66-4DD6-B440-B20C-1640C37A9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723" y="1485328"/>
            <a:ext cx="425370" cy="1966716"/>
          </a:xfrm>
          <a:prstGeom prst="rect">
            <a:avLst/>
          </a:prstGeom>
        </p:spPr>
      </p:pic>
      <p:sp>
        <p:nvSpPr>
          <p:cNvPr id="29" name="正方形/長方形 28">
            <a:extLst>
              <a:ext uri="{FF2B5EF4-FFF2-40B4-BE49-F238E27FC236}">
                <a16:creationId xmlns:a16="http://schemas.microsoft.com/office/drawing/2014/main" id="{DACD0617-9A99-FB49-B199-F94777B96B47}"/>
              </a:ext>
            </a:extLst>
          </p:cNvPr>
          <p:cNvSpPr/>
          <p:nvPr/>
        </p:nvSpPr>
        <p:spPr>
          <a:xfrm>
            <a:off x="2307872" y="490563"/>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0AD47">
                    <a:lumMod val="50000"/>
                  </a:srgbClr>
                </a:solidFill>
                <a:latin typeface="MS PGothic" charset="-128"/>
                <a:ea typeface="MS PGothic" charset="-128"/>
                <a:cs typeface="MS PGothic" charset="-128"/>
              </a:rPr>
              <a:t>攻撃カード</a:t>
            </a:r>
            <a:endParaRPr lang="en-US" altLang="ja-JP" sz="2400" b="1" dirty="0">
              <a:solidFill>
                <a:srgbClr val="70AD47">
                  <a:lumMod val="50000"/>
                </a:srgbClr>
              </a:solidFill>
              <a:latin typeface="MS PGothic" charset="-128"/>
              <a:ea typeface="MS PGothic" charset="-128"/>
              <a:cs typeface="MS PGothic" charset="-128"/>
            </a:endParaRPr>
          </a:p>
          <a:p>
            <a:pPr lvl="0" algn="ctr" defTabSz="310504"/>
            <a:r>
              <a:rPr lang="ja-JP" altLang="en-US" b="1">
                <a:solidFill>
                  <a:srgbClr val="70AD47">
                    <a:lumMod val="50000"/>
                  </a:srgbClr>
                </a:solidFill>
                <a:latin typeface="MS PGothic" charset="-128"/>
                <a:ea typeface="MS PGothic" charset="-128"/>
                <a:cs typeface="MS PGothic" charset="-128"/>
              </a:rPr>
              <a:t>（</a:t>
            </a:r>
            <a:r>
              <a:rPr lang="en-US" altLang="ja-JP" b="1" dirty="0">
                <a:solidFill>
                  <a:srgbClr val="70AD47">
                    <a:lumMod val="50000"/>
                  </a:srgbClr>
                </a:solidFill>
                <a:latin typeface="MS PGothic" charset="-128"/>
                <a:ea typeface="MS PGothic" charset="-128"/>
                <a:cs typeface="MS PGothic" charset="-128"/>
              </a:rPr>
              <a:t>Type B</a:t>
            </a:r>
            <a:r>
              <a:rPr lang="ja-JP" altLang="en-US" b="1">
                <a:solidFill>
                  <a:srgbClr val="70AD47">
                    <a:lumMod val="50000"/>
                  </a:srgbClr>
                </a:solidFill>
                <a:latin typeface="MS PGothic" charset="-128"/>
                <a:ea typeface="MS PGothic" charset="-128"/>
                <a:cs typeface="MS PGothic" charset="-128"/>
              </a:rPr>
              <a:t>：初期侵害）</a:t>
            </a:r>
            <a:endParaRPr lang="en-US" altLang="ja-JP" b="1" dirty="0">
              <a:solidFill>
                <a:srgbClr val="70AD47">
                  <a:lumMod val="50000"/>
                </a:srgbClr>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0E5280C8-0AEE-3A41-89F8-E3C20D18E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187" y="1481410"/>
            <a:ext cx="425370" cy="1966716"/>
          </a:xfrm>
          <a:prstGeom prst="rect">
            <a:avLst/>
          </a:prstGeom>
        </p:spPr>
      </p:pic>
      <p:sp>
        <p:nvSpPr>
          <p:cNvPr id="31" name="正方形/長方形 30">
            <a:extLst>
              <a:ext uri="{FF2B5EF4-FFF2-40B4-BE49-F238E27FC236}">
                <a16:creationId xmlns:a16="http://schemas.microsoft.com/office/drawing/2014/main" id="{F9CAC776-4B58-D142-899D-4E02E5784C1F}"/>
              </a:ext>
            </a:extLst>
          </p:cNvPr>
          <p:cNvSpPr/>
          <p:nvPr/>
        </p:nvSpPr>
        <p:spPr>
          <a:xfrm>
            <a:off x="4581610" y="493429"/>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0AD47">
                    <a:lumMod val="50000"/>
                  </a:srgbClr>
                </a:solidFill>
                <a:latin typeface="MS PGothic" charset="-128"/>
                <a:ea typeface="MS PGothic" charset="-128"/>
                <a:cs typeface="MS PGothic" charset="-128"/>
              </a:rPr>
              <a:t>攻撃カード</a:t>
            </a:r>
            <a:endParaRPr lang="en-US" altLang="ja-JP" sz="2400" b="1" dirty="0">
              <a:solidFill>
                <a:srgbClr val="70AD47">
                  <a:lumMod val="50000"/>
                </a:srgbClr>
              </a:solidFill>
              <a:latin typeface="MS PGothic" charset="-128"/>
              <a:ea typeface="MS PGothic" charset="-128"/>
              <a:cs typeface="MS PGothic" charset="-128"/>
            </a:endParaRPr>
          </a:p>
          <a:p>
            <a:pPr lvl="0" algn="ctr" defTabSz="310504"/>
            <a:r>
              <a:rPr lang="ja-JP" altLang="en-US" b="1">
                <a:solidFill>
                  <a:srgbClr val="70AD47">
                    <a:lumMod val="50000"/>
                  </a:srgbClr>
                </a:solidFill>
                <a:latin typeface="MS PGothic" charset="-128"/>
                <a:ea typeface="MS PGothic" charset="-128"/>
                <a:cs typeface="MS PGothic" charset="-128"/>
              </a:rPr>
              <a:t>（</a:t>
            </a:r>
            <a:r>
              <a:rPr lang="en-US" altLang="ja-JP" b="1" dirty="0">
                <a:solidFill>
                  <a:srgbClr val="70AD47">
                    <a:lumMod val="50000"/>
                  </a:srgbClr>
                </a:solidFill>
                <a:latin typeface="MS PGothic" charset="-128"/>
                <a:ea typeface="MS PGothic" charset="-128"/>
                <a:cs typeface="MS PGothic" charset="-128"/>
              </a:rPr>
              <a:t>Type B</a:t>
            </a:r>
            <a:r>
              <a:rPr lang="ja-JP" altLang="en-US" b="1">
                <a:solidFill>
                  <a:srgbClr val="70AD47">
                    <a:lumMod val="50000"/>
                  </a:srgbClr>
                </a:solidFill>
                <a:latin typeface="MS PGothic" charset="-128"/>
                <a:ea typeface="MS PGothic" charset="-128"/>
                <a:cs typeface="MS PGothic" charset="-128"/>
              </a:rPr>
              <a:t>：初期侵害）</a:t>
            </a:r>
            <a:endParaRPr lang="en-US" altLang="ja-JP" b="1" dirty="0">
              <a:solidFill>
                <a:srgbClr val="70AD47">
                  <a:lumMod val="50000"/>
                </a:srgbClr>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5B8F3ABC-BDD4-AC45-BB58-61712235A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925" y="1484276"/>
            <a:ext cx="425370" cy="1966716"/>
          </a:xfrm>
          <a:prstGeom prst="rect">
            <a:avLst/>
          </a:prstGeom>
        </p:spPr>
      </p:pic>
      <p:sp>
        <p:nvSpPr>
          <p:cNvPr id="33" name="正方形/長方形 32">
            <a:extLst>
              <a:ext uri="{FF2B5EF4-FFF2-40B4-BE49-F238E27FC236}">
                <a16:creationId xmlns:a16="http://schemas.microsoft.com/office/drawing/2014/main" id="{87E5D057-7DEE-2B40-BEDD-19DA36332A88}"/>
              </a:ext>
            </a:extLst>
          </p:cNvPr>
          <p:cNvSpPr/>
          <p:nvPr/>
        </p:nvSpPr>
        <p:spPr>
          <a:xfrm>
            <a:off x="6834949" y="492087"/>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0AD47">
                    <a:lumMod val="50000"/>
                  </a:srgbClr>
                </a:solidFill>
                <a:latin typeface="MS PGothic" charset="-128"/>
                <a:ea typeface="MS PGothic" charset="-128"/>
                <a:cs typeface="MS PGothic" charset="-128"/>
              </a:rPr>
              <a:t>攻撃カード</a:t>
            </a:r>
            <a:endParaRPr lang="en-US" altLang="ja-JP" sz="2400" b="1" dirty="0">
              <a:solidFill>
                <a:srgbClr val="70AD47">
                  <a:lumMod val="50000"/>
                </a:srgbClr>
              </a:solidFill>
              <a:latin typeface="MS PGothic" charset="-128"/>
              <a:ea typeface="MS PGothic" charset="-128"/>
              <a:cs typeface="MS PGothic" charset="-128"/>
            </a:endParaRPr>
          </a:p>
          <a:p>
            <a:pPr lvl="0" algn="ctr" defTabSz="310504"/>
            <a:r>
              <a:rPr lang="ja-JP" altLang="en-US" b="1">
                <a:solidFill>
                  <a:srgbClr val="70AD47">
                    <a:lumMod val="50000"/>
                  </a:srgbClr>
                </a:solidFill>
                <a:latin typeface="MS PGothic" charset="-128"/>
                <a:ea typeface="MS PGothic" charset="-128"/>
                <a:cs typeface="MS PGothic" charset="-128"/>
              </a:rPr>
              <a:t>（</a:t>
            </a:r>
            <a:r>
              <a:rPr lang="en-US" altLang="ja-JP" b="1" dirty="0">
                <a:solidFill>
                  <a:srgbClr val="70AD47">
                    <a:lumMod val="50000"/>
                  </a:srgbClr>
                </a:solidFill>
                <a:latin typeface="MS PGothic" charset="-128"/>
                <a:ea typeface="MS PGothic" charset="-128"/>
                <a:cs typeface="MS PGothic" charset="-128"/>
              </a:rPr>
              <a:t>Type B</a:t>
            </a:r>
            <a:r>
              <a:rPr lang="ja-JP" altLang="en-US" b="1">
                <a:solidFill>
                  <a:srgbClr val="70AD47">
                    <a:lumMod val="50000"/>
                  </a:srgbClr>
                </a:solidFill>
                <a:latin typeface="MS PGothic" charset="-128"/>
                <a:ea typeface="MS PGothic" charset="-128"/>
                <a:cs typeface="MS PGothic" charset="-128"/>
              </a:rPr>
              <a:t>：初期侵害）</a:t>
            </a:r>
            <a:endParaRPr lang="en-US" altLang="ja-JP" b="1" dirty="0">
              <a:solidFill>
                <a:srgbClr val="70AD47">
                  <a:lumMod val="50000"/>
                </a:srgbClr>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436D664A-6966-8746-A625-E1D9B9826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6264" y="1482934"/>
            <a:ext cx="425370" cy="1966716"/>
          </a:xfrm>
          <a:prstGeom prst="rect">
            <a:avLst/>
          </a:prstGeom>
        </p:spPr>
      </p:pic>
      <p:sp>
        <p:nvSpPr>
          <p:cNvPr id="37" name="正方形/長方形 36">
            <a:extLst>
              <a:ext uri="{FF2B5EF4-FFF2-40B4-BE49-F238E27FC236}">
                <a16:creationId xmlns:a16="http://schemas.microsoft.com/office/drawing/2014/main" id="{AA0DBA80-6DFA-564A-BAE0-D1079DB12852}"/>
              </a:ext>
            </a:extLst>
          </p:cNvPr>
          <p:cNvSpPr/>
          <p:nvPr/>
        </p:nvSpPr>
        <p:spPr>
          <a:xfrm>
            <a:off x="43932" y="3658563"/>
            <a:ext cx="2268000" cy="3168000"/>
          </a:xfrm>
          <a:prstGeom prst="rect">
            <a:avLst/>
          </a:prstGeom>
          <a:gradFill>
            <a:gsLst>
              <a:gs pos="0">
                <a:schemeClr val="bg1"/>
              </a:gs>
              <a:gs pos="51000">
                <a:srgbClr val="A2D7D4"/>
              </a:gs>
              <a:gs pos="100000">
                <a:srgbClr val="A2D7D4"/>
              </a:gs>
            </a:gsLst>
            <a:path path="circle">
              <a:fillToRect l="50000" t="50000" r="50000" b="50000"/>
            </a:path>
          </a:gra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07D7A"/>
                </a:solidFill>
                <a:latin typeface="MS PGothic" charset="-128"/>
                <a:ea typeface="MS PGothic" charset="-128"/>
                <a:cs typeface="MS PGothic" charset="-128"/>
              </a:rPr>
              <a:t>攻撃カード</a:t>
            </a:r>
            <a:endParaRPr lang="en-US" altLang="ja-JP" sz="2400" b="1" dirty="0">
              <a:solidFill>
                <a:srgbClr val="007D7A"/>
              </a:solidFill>
              <a:latin typeface="MS PGothic" charset="-128"/>
              <a:ea typeface="MS PGothic" charset="-128"/>
              <a:cs typeface="MS PGothic" charset="-128"/>
            </a:endParaRPr>
          </a:p>
          <a:p>
            <a:pPr lvl="0" algn="ctr" defTabSz="310504"/>
            <a:r>
              <a:rPr lang="ja-JP" altLang="en-US" sz="1600" b="1">
                <a:solidFill>
                  <a:srgbClr val="007D7A"/>
                </a:solidFill>
                <a:latin typeface="MS PGothic" charset="-128"/>
                <a:ea typeface="MS PGothic" charset="-128"/>
                <a:cs typeface="MS PGothic" charset="-128"/>
              </a:rPr>
              <a:t>（</a:t>
            </a:r>
            <a:r>
              <a:rPr lang="en-US" altLang="ja-JP" sz="1600" b="1" dirty="0">
                <a:solidFill>
                  <a:srgbClr val="007D7A"/>
                </a:solidFill>
                <a:latin typeface="MS PGothic" charset="-128"/>
                <a:ea typeface="MS PGothic" charset="-128"/>
                <a:cs typeface="MS PGothic" charset="-128"/>
              </a:rPr>
              <a:t>Type B</a:t>
            </a:r>
            <a:r>
              <a:rPr lang="ja-JP" altLang="en-US" sz="1600" b="1">
                <a:solidFill>
                  <a:srgbClr val="007D7A"/>
                </a:solidFill>
                <a:latin typeface="MS PGothic" charset="-128"/>
                <a:ea typeface="MS PGothic" charset="-128"/>
                <a:cs typeface="MS PGothic" charset="-128"/>
              </a:rPr>
              <a:t>：</a:t>
            </a:r>
            <a:endParaRPr lang="en-US" altLang="ja-JP" sz="1600" b="1" dirty="0">
              <a:solidFill>
                <a:srgbClr val="007D7A"/>
              </a:solidFill>
              <a:latin typeface="MS PGothic" charset="-128"/>
              <a:ea typeface="MS PGothic" charset="-128"/>
              <a:cs typeface="MS PGothic" charset="-128"/>
            </a:endParaRPr>
          </a:p>
          <a:p>
            <a:pPr lvl="0" algn="ctr" defTabSz="310504"/>
            <a:r>
              <a:rPr lang="ja-JP" altLang="en-US" sz="1600" b="1">
                <a:solidFill>
                  <a:srgbClr val="007D7A"/>
                </a:solidFill>
                <a:latin typeface="MS PGothic" charset="-128"/>
                <a:ea typeface="MS PGothic" charset="-128"/>
                <a:cs typeface="MS PGothic" charset="-128"/>
              </a:rPr>
              <a:t>誤用</a:t>
            </a:r>
            <a:r>
              <a:rPr lang="en-US" altLang="ja-JP" sz="1600" b="1" dirty="0">
                <a:solidFill>
                  <a:srgbClr val="007D7A"/>
                </a:solidFill>
                <a:latin typeface="MS PGothic" charset="-128"/>
                <a:ea typeface="MS PGothic" charset="-128"/>
                <a:cs typeface="MS PGothic" charset="-128"/>
              </a:rPr>
              <a:t>/</a:t>
            </a:r>
            <a:r>
              <a:rPr lang="ja-JP" altLang="en-US" sz="1600" b="1">
                <a:solidFill>
                  <a:srgbClr val="007D7A"/>
                </a:solidFill>
                <a:latin typeface="MS PGothic" charset="-128"/>
                <a:ea typeface="MS PGothic" charset="-128"/>
                <a:cs typeface="MS PGothic" charset="-128"/>
              </a:rPr>
              <a:t>特権昇格）</a:t>
            </a:r>
            <a:endParaRPr lang="en-US" altLang="ja-JP" sz="1600" b="1" dirty="0">
              <a:solidFill>
                <a:srgbClr val="007D7A"/>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3E479574-CCCF-4649-8F8E-D3692BB0A6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077" y="4628863"/>
            <a:ext cx="1634542" cy="1688347"/>
          </a:xfrm>
          <a:prstGeom prst="rect">
            <a:avLst/>
          </a:prstGeom>
        </p:spPr>
      </p:pic>
      <p:sp>
        <p:nvSpPr>
          <p:cNvPr id="39" name="正方形/長方形 38">
            <a:extLst>
              <a:ext uri="{FF2B5EF4-FFF2-40B4-BE49-F238E27FC236}">
                <a16:creationId xmlns:a16="http://schemas.microsoft.com/office/drawing/2014/main" id="{D9B33D19-E180-254A-94C4-489E5B402481}"/>
              </a:ext>
            </a:extLst>
          </p:cNvPr>
          <p:cNvSpPr/>
          <p:nvPr/>
        </p:nvSpPr>
        <p:spPr>
          <a:xfrm>
            <a:off x="2309344" y="3658563"/>
            <a:ext cx="2268000" cy="3168000"/>
          </a:xfrm>
          <a:prstGeom prst="rect">
            <a:avLst/>
          </a:prstGeom>
          <a:gradFill>
            <a:gsLst>
              <a:gs pos="0">
                <a:schemeClr val="bg1"/>
              </a:gs>
              <a:gs pos="51000">
                <a:srgbClr val="A2D7D4"/>
              </a:gs>
              <a:gs pos="100000">
                <a:srgbClr val="A2D7D4"/>
              </a:gs>
            </a:gsLst>
            <a:path path="circle">
              <a:fillToRect l="50000" t="50000" r="50000" b="50000"/>
            </a:path>
          </a:gra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07D7A"/>
                </a:solidFill>
                <a:latin typeface="MS PGothic" charset="-128"/>
                <a:ea typeface="MS PGothic" charset="-128"/>
                <a:cs typeface="MS PGothic" charset="-128"/>
              </a:rPr>
              <a:t>攻撃カード</a:t>
            </a:r>
            <a:endParaRPr lang="en-US" altLang="ja-JP" sz="2400" b="1" dirty="0">
              <a:solidFill>
                <a:srgbClr val="007D7A"/>
              </a:solidFill>
              <a:latin typeface="MS PGothic" charset="-128"/>
              <a:ea typeface="MS PGothic" charset="-128"/>
              <a:cs typeface="MS PGothic" charset="-128"/>
            </a:endParaRPr>
          </a:p>
          <a:p>
            <a:pPr lvl="0" algn="ctr" defTabSz="310504"/>
            <a:r>
              <a:rPr lang="ja-JP" altLang="en-US" sz="1600" b="1">
                <a:solidFill>
                  <a:srgbClr val="007D7A"/>
                </a:solidFill>
                <a:latin typeface="MS PGothic" charset="-128"/>
                <a:ea typeface="MS PGothic" charset="-128"/>
                <a:cs typeface="MS PGothic" charset="-128"/>
              </a:rPr>
              <a:t>（</a:t>
            </a:r>
            <a:r>
              <a:rPr lang="en-US" altLang="ja-JP" sz="1600" b="1" dirty="0">
                <a:solidFill>
                  <a:srgbClr val="007D7A"/>
                </a:solidFill>
                <a:latin typeface="MS PGothic" charset="-128"/>
                <a:ea typeface="MS PGothic" charset="-128"/>
                <a:cs typeface="MS PGothic" charset="-128"/>
              </a:rPr>
              <a:t>Type B</a:t>
            </a:r>
            <a:r>
              <a:rPr lang="ja-JP" altLang="en-US" sz="1600" b="1">
                <a:solidFill>
                  <a:srgbClr val="007D7A"/>
                </a:solidFill>
                <a:latin typeface="MS PGothic" charset="-128"/>
                <a:ea typeface="MS PGothic" charset="-128"/>
                <a:cs typeface="MS PGothic" charset="-128"/>
              </a:rPr>
              <a:t>：</a:t>
            </a:r>
            <a:endParaRPr lang="en-US" altLang="ja-JP" sz="1600" b="1" dirty="0">
              <a:solidFill>
                <a:srgbClr val="007D7A"/>
              </a:solidFill>
              <a:latin typeface="MS PGothic" charset="-128"/>
              <a:ea typeface="MS PGothic" charset="-128"/>
              <a:cs typeface="MS PGothic" charset="-128"/>
            </a:endParaRPr>
          </a:p>
          <a:p>
            <a:pPr lvl="0" algn="ctr" defTabSz="310504"/>
            <a:r>
              <a:rPr lang="ja-JP" altLang="en-US" sz="1600" b="1">
                <a:solidFill>
                  <a:srgbClr val="007D7A"/>
                </a:solidFill>
                <a:latin typeface="MS PGothic" charset="-128"/>
                <a:ea typeface="MS PGothic" charset="-128"/>
                <a:cs typeface="MS PGothic" charset="-128"/>
              </a:rPr>
              <a:t>誤用</a:t>
            </a:r>
            <a:r>
              <a:rPr lang="en-US" altLang="ja-JP" sz="1600" b="1" dirty="0">
                <a:solidFill>
                  <a:srgbClr val="007D7A"/>
                </a:solidFill>
                <a:latin typeface="MS PGothic" charset="-128"/>
                <a:ea typeface="MS PGothic" charset="-128"/>
                <a:cs typeface="MS PGothic" charset="-128"/>
              </a:rPr>
              <a:t>/</a:t>
            </a:r>
            <a:r>
              <a:rPr lang="ja-JP" altLang="en-US" sz="1600" b="1">
                <a:solidFill>
                  <a:srgbClr val="007D7A"/>
                </a:solidFill>
                <a:latin typeface="MS PGothic" charset="-128"/>
                <a:ea typeface="MS PGothic" charset="-128"/>
                <a:cs typeface="MS PGothic" charset="-128"/>
              </a:rPr>
              <a:t>特権昇格）</a:t>
            </a:r>
            <a:endParaRPr lang="en-US" altLang="ja-JP" sz="1600" b="1" dirty="0">
              <a:solidFill>
                <a:srgbClr val="007D7A"/>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1785AA26-9F62-3F4B-9A4B-2E65016A8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9489" y="4628863"/>
            <a:ext cx="1634542" cy="1688347"/>
          </a:xfrm>
          <a:prstGeom prst="rect">
            <a:avLst/>
          </a:prstGeom>
        </p:spPr>
      </p:pic>
      <p:sp>
        <p:nvSpPr>
          <p:cNvPr id="41" name="正方形/長方形 40">
            <a:extLst>
              <a:ext uri="{FF2B5EF4-FFF2-40B4-BE49-F238E27FC236}">
                <a16:creationId xmlns:a16="http://schemas.microsoft.com/office/drawing/2014/main" id="{6780BE86-0554-CE41-A3E0-29E1C7B0C0F9}"/>
              </a:ext>
            </a:extLst>
          </p:cNvPr>
          <p:cNvSpPr/>
          <p:nvPr/>
        </p:nvSpPr>
        <p:spPr>
          <a:xfrm>
            <a:off x="4570087" y="3658563"/>
            <a:ext cx="2268000" cy="3168000"/>
          </a:xfrm>
          <a:prstGeom prst="rect">
            <a:avLst/>
          </a:prstGeom>
          <a:gradFill>
            <a:gsLst>
              <a:gs pos="0">
                <a:schemeClr val="bg1"/>
              </a:gs>
              <a:gs pos="51000">
                <a:srgbClr val="A2D7D4"/>
              </a:gs>
              <a:gs pos="100000">
                <a:srgbClr val="A2D7D4"/>
              </a:gs>
            </a:gsLst>
            <a:path path="circle">
              <a:fillToRect l="50000" t="50000" r="50000" b="50000"/>
            </a:path>
          </a:gra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07D7A"/>
                </a:solidFill>
                <a:latin typeface="MS PGothic" charset="-128"/>
                <a:ea typeface="MS PGothic" charset="-128"/>
                <a:cs typeface="MS PGothic" charset="-128"/>
              </a:rPr>
              <a:t>攻撃カード</a:t>
            </a:r>
            <a:endParaRPr lang="en-US" altLang="ja-JP" sz="2400" b="1" dirty="0">
              <a:solidFill>
                <a:srgbClr val="007D7A"/>
              </a:solidFill>
              <a:latin typeface="MS PGothic" charset="-128"/>
              <a:ea typeface="MS PGothic" charset="-128"/>
              <a:cs typeface="MS PGothic" charset="-128"/>
            </a:endParaRPr>
          </a:p>
          <a:p>
            <a:pPr lvl="0" algn="ctr" defTabSz="310504"/>
            <a:r>
              <a:rPr lang="ja-JP" altLang="en-US" sz="1600" b="1">
                <a:solidFill>
                  <a:srgbClr val="007D7A"/>
                </a:solidFill>
                <a:latin typeface="MS PGothic" charset="-128"/>
                <a:ea typeface="MS PGothic" charset="-128"/>
                <a:cs typeface="MS PGothic" charset="-128"/>
              </a:rPr>
              <a:t>（</a:t>
            </a:r>
            <a:r>
              <a:rPr lang="en-US" altLang="ja-JP" sz="1600" b="1" dirty="0">
                <a:solidFill>
                  <a:srgbClr val="007D7A"/>
                </a:solidFill>
                <a:latin typeface="MS PGothic" charset="-128"/>
                <a:ea typeface="MS PGothic" charset="-128"/>
                <a:cs typeface="MS PGothic" charset="-128"/>
              </a:rPr>
              <a:t>Type B</a:t>
            </a:r>
            <a:r>
              <a:rPr lang="ja-JP" altLang="en-US" sz="1600" b="1">
                <a:solidFill>
                  <a:srgbClr val="007D7A"/>
                </a:solidFill>
                <a:latin typeface="MS PGothic" charset="-128"/>
                <a:ea typeface="MS PGothic" charset="-128"/>
                <a:cs typeface="MS PGothic" charset="-128"/>
              </a:rPr>
              <a:t>：</a:t>
            </a:r>
            <a:endParaRPr lang="en-US" altLang="ja-JP" sz="1600" b="1" dirty="0">
              <a:solidFill>
                <a:srgbClr val="007D7A"/>
              </a:solidFill>
              <a:latin typeface="MS PGothic" charset="-128"/>
              <a:ea typeface="MS PGothic" charset="-128"/>
              <a:cs typeface="MS PGothic" charset="-128"/>
            </a:endParaRPr>
          </a:p>
          <a:p>
            <a:pPr lvl="0" algn="ctr" defTabSz="310504"/>
            <a:r>
              <a:rPr lang="ja-JP" altLang="en-US" sz="1600" b="1">
                <a:solidFill>
                  <a:srgbClr val="007D7A"/>
                </a:solidFill>
                <a:latin typeface="MS PGothic" charset="-128"/>
                <a:ea typeface="MS PGothic" charset="-128"/>
                <a:cs typeface="MS PGothic" charset="-128"/>
              </a:rPr>
              <a:t>誤用</a:t>
            </a:r>
            <a:r>
              <a:rPr lang="en-US" altLang="ja-JP" sz="1600" b="1" dirty="0">
                <a:solidFill>
                  <a:srgbClr val="007D7A"/>
                </a:solidFill>
                <a:latin typeface="MS PGothic" charset="-128"/>
                <a:ea typeface="MS PGothic" charset="-128"/>
                <a:cs typeface="MS PGothic" charset="-128"/>
              </a:rPr>
              <a:t>/</a:t>
            </a:r>
            <a:r>
              <a:rPr lang="ja-JP" altLang="en-US" sz="1600" b="1">
                <a:solidFill>
                  <a:srgbClr val="007D7A"/>
                </a:solidFill>
                <a:latin typeface="MS PGothic" charset="-128"/>
                <a:ea typeface="MS PGothic" charset="-128"/>
                <a:cs typeface="MS PGothic" charset="-128"/>
              </a:rPr>
              <a:t>特権昇格）</a:t>
            </a:r>
            <a:endParaRPr lang="en-US" altLang="ja-JP" sz="1600" b="1" dirty="0">
              <a:solidFill>
                <a:srgbClr val="007D7A"/>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44FE455F-0937-3E43-9A30-95502084A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0232" y="4628863"/>
            <a:ext cx="1634542" cy="1688347"/>
          </a:xfrm>
          <a:prstGeom prst="rect">
            <a:avLst/>
          </a:prstGeom>
        </p:spPr>
      </p:pic>
      <p:sp>
        <p:nvSpPr>
          <p:cNvPr id="19" name="正方形/長方形 18">
            <a:extLst>
              <a:ext uri="{FF2B5EF4-FFF2-40B4-BE49-F238E27FC236}">
                <a16:creationId xmlns:a16="http://schemas.microsoft.com/office/drawing/2014/main" id="{16315D33-79FF-1B48-BF81-FEF2F7193990}"/>
              </a:ext>
            </a:extLst>
          </p:cNvPr>
          <p:cNvSpPr/>
          <p:nvPr/>
        </p:nvSpPr>
        <p:spPr>
          <a:xfrm>
            <a:off x="6843825" y="3658563"/>
            <a:ext cx="2268000" cy="3168000"/>
          </a:xfrm>
          <a:prstGeom prst="rect">
            <a:avLst/>
          </a:prstGeom>
          <a:gradFill>
            <a:gsLst>
              <a:gs pos="0">
                <a:schemeClr val="bg1"/>
              </a:gs>
              <a:gs pos="51000">
                <a:schemeClr val="accent6"/>
              </a:gs>
              <a:gs pos="100000">
                <a:schemeClr val="accent6"/>
              </a:gs>
            </a:gsLst>
            <a:path path="circle">
              <a:fillToRect l="50000" t="50000" r="50000" b="50000"/>
            </a:path>
          </a:gra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70AD47">
                    <a:lumMod val="50000"/>
                  </a:srgbClr>
                </a:solidFill>
                <a:latin typeface="MS PGothic" charset="-128"/>
                <a:ea typeface="MS PGothic" charset="-128"/>
                <a:cs typeface="MS PGothic" charset="-128"/>
              </a:rPr>
              <a:t>攻撃カード</a:t>
            </a:r>
            <a:endParaRPr lang="en-US" altLang="ja-JP" sz="2400" b="1" dirty="0">
              <a:solidFill>
                <a:srgbClr val="70AD47">
                  <a:lumMod val="50000"/>
                </a:srgbClr>
              </a:solidFill>
              <a:latin typeface="MS PGothic" charset="-128"/>
              <a:ea typeface="MS PGothic" charset="-128"/>
              <a:cs typeface="MS PGothic" charset="-128"/>
            </a:endParaRPr>
          </a:p>
          <a:p>
            <a:pPr lvl="0" algn="ctr" defTabSz="310504"/>
            <a:r>
              <a:rPr lang="ja-JP" altLang="en-US" b="1">
                <a:solidFill>
                  <a:srgbClr val="70AD47">
                    <a:lumMod val="50000"/>
                  </a:srgbClr>
                </a:solidFill>
                <a:latin typeface="MS PGothic" charset="-128"/>
                <a:ea typeface="MS PGothic" charset="-128"/>
                <a:cs typeface="MS PGothic" charset="-128"/>
              </a:rPr>
              <a:t>（</a:t>
            </a:r>
            <a:r>
              <a:rPr lang="en-US" altLang="ja-JP" b="1" dirty="0">
                <a:solidFill>
                  <a:srgbClr val="70AD47">
                    <a:lumMod val="50000"/>
                  </a:srgbClr>
                </a:solidFill>
                <a:latin typeface="MS PGothic" charset="-128"/>
                <a:ea typeface="MS PGothic" charset="-128"/>
                <a:cs typeface="MS PGothic" charset="-128"/>
              </a:rPr>
              <a:t>Type B</a:t>
            </a:r>
            <a:r>
              <a:rPr lang="ja-JP" altLang="en-US" b="1">
                <a:solidFill>
                  <a:srgbClr val="70AD47">
                    <a:lumMod val="50000"/>
                  </a:srgbClr>
                </a:solidFill>
                <a:latin typeface="MS PGothic" charset="-128"/>
                <a:ea typeface="MS PGothic" charset="-128"/>
                <a:cs typeface="MS PGothic" charset="-128"/>
              </a:rPr>
              <a:t>：初期侵害）</a:t>
            </a:r>
            <a:endParaRPr lang="en-US" altLang="ja-JP" b="1" dirty="0">
              <a:solidFill>
                <a:srgbClr val="70AD47">
                  <a:lumMod val="50000"/>
                </a:srgbClr>
              </a:solidFill>
              <a:latin typeface="MS PGothic" charset="-128"/>
              <a:ea typeface="MS PGothic" charset="-128"/>
              <a:cs typeface="MS PGothic" charset="-128"/>
            </a:endParaRPr>
          </a:p>
        </p:txBody>
      </p:sp>
      <p:pic>
        <p:nvPicPr>
          <p:cNvPr id="20" name="図 19">
            <a:extLst>
              <a:ext uri="{FF2B5EF4-FFF2-40B4-BE49-F238E27FC236}">
                <a16:creationId xmlns:a16="http://schemas.microsoft.com/office/drawing/2014/main" id="{74BF3D16-5E8D-7A4D-B627-E49FF6B6A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140" y="4649410"/>
            <a:ext cx="425370" cy="1966716"/>
          </a:xfrm>
          <a:prstGeom prst="rect">
            <a:avLst/>
          </a:prstGeom>
        </p:spPr>
      </p:pic>
    </p:spTree>
    <p:extLst>
      <p:ext uri="{BB962C8B-B14F-4D97-AF65-F5344CB8AC3E}">
        <p14:creationId xmlns:p14="http://schemas.microsoft.com/office/powerpoint/2010/main" val="237129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攻撃カード（表）</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42CE3A27-96FC-CE48-BB15-FE5936A68C19}"/>
              </a:ext>
            </a:extLst>
          </p:cNvPr>
          <p:cNvSpPr/>
          <p:nvPr/>
        </p:nvSpPr>
        <p:spPr>
          <a:xfrm>
            <a:off x="21300" y="487896"/>
            <a:ext cx="2268000" cy="3168000"/>
          </a:xfrm>
          <a:prstGeom prst="rect">
            <a:avLst/>
          </a:prstGeom>
          <a:solidFill>
            <a:srgbClr val="C5F4FF"/>
          </a:soli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0" name="角丸四角形 19">
            <a:extLst>
              <a:ext uri="{FF2B5EF4-FFF2-40B4-BE49-F238E27FC236}">
                <a16:creationId xmlns:a16="http://schemas.microsoft.com/office/drawing/2014/main" id="{4E62F23D-EF69-4145-966C-098EB4568422}"/>
              </a:ext>
            </a:extLst>
          </p:cNvPr>
          <p:cNvSpPr/>
          <p:nvPr/>
        </p:nvSpPr>
        <p:spPr>
          <a:xfrm>
            <a:off x="160159" y="10949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D2421E60-3245-4E4D-8ED4-D1ADA3DB5AD0}"/>
              </a:ext>
            </a:extLst>
          </p:cNvPr>
          <p:cNvSpPr/>
          <p:nvPr/>
        </p:nvSpPr>
        <p:spPr>
          <a:xfrm>
            <a:off x="160159" y="17649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2" name="テキスト ボックス 21">
            <a:extLst>
              <a:ext uri="{FF2B5EF4-FFF2-40B4-BE49-F238E27FC236}">
                <a16:creationId xmlns:a16="http://schemas.microsoft.com/office/drawing/2014/main" id="{C7D3790C-9379-834A-9AC8-1C8C2C392049}"/>
              </a:ext>
            </a:extLst>
          </p:cNvPr>
          <p:cNvSpPr txBox="1"/>
          <p:nvPr/>
        </p:nvSpPr>
        <p:spPr>
          <a:xfrm>
            <a:off x="195140" y="1878475"/>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資格情報アクセス技術を使用して，特定アカウントの資格情報を窃取</a:t>
            </a:r>
            <a:endParaRPr lang="en-US" altLang="ja-JP" sz="1100" b="1" dirty="0">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9F87B276-6BE9-DF43-9BDA-BA26F13376ED}"/>
              </a:ext>
            </a:extLst>
          </p:cNvPr>
          <p:cNvSpPr/>
          <p:nvPr/>
        </p:nvSpPr>
        <p:spPr>
          <a:xfrm>
            <a:off x="160159" y="6502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0" name="テキスト ボックス 39">
            <a:extLst>
              <a:ext uri="{FF2B5EF4-FFF2-40B4-BE49-F238E27FC236}">
                <a16:creationId xmlns:a16="http://schemas.microsoft.com/office/drawing/2014/main" id="{F1D94686-19FD-A44E-A5A9-641E73DFAEBA}"/>
              </a:ext>
            </a:extLst>
          </p:cNvPr>
          <p:cNvSpPr txBox="1"/>
          <p:nvPr/>
        </p:nvSpPr>
        <p:spPr>
          <a:xfrm>
            <a:off x="174199" y="654605"/>
            <a:ext cx="1092203" cy="307777"/>
          </a:xfrm>
          <a:prstGeom prst="rect">
            <a:avLst/>
          </a:prstGeom>
          <a:noFill/>
        </p:spPr>
        <p:txBody>
          <a:bodyPr wrap="square" rtlCol="0">
            <a:spAutoFit/>
          </a:bodyPr>
          <a:lstStyle/>
          <a:p>
            <a:r>
              <a:rPr lang="en-US" altLang="ja-JP" sz="1400" b="1" dirty="0">
                <a:solidFill>
                  <a:srgbClr val="007D7A"/>
                </a:solidFill>
                <a:latin typeface="MS PGothic" charset="-128"/>
                <a:ea typeface="MS PGothic" charset="-128"/>
                <a:cs typeface="MS PGothic" charset="-128"/>
              </a:rPr>
              <a:t>5</a:t>
            </a:r>
            <a:r>
              <a:rPr lang="ja-JP" altLang="en-US" sz="1400" b="1">
                <a:solidFill>
                  <a:srgbClr val="007D7A"/>
                </a:solidFill>
                <a:latin typeface="MS PGothic" charset="-128"/>
                <a:ea typeface="MS PGothic" charset="-128"/>
                <a:cs typeface="MS PGothic" charset="-128"/>
              </a:rPr>
              <a:t>．</a:t>
            </a:r>
            <a:r>
              <a:rPr lang="en-US" altLang="ja-JP" sz="1400" b="1" dirty="0">
                <a:solidFill>
                  <a:srgbClr val="007D7A"/>
                </a:solidFill>
                <a:latin typeface="MS PGothic" charset="-128"/>
                <a:ea typeface="MS PGothic" charset="-128"/>
                <a:cs typeface="MS PGothic" charset="-128"/>
              </a:rPr>
              <a:t>4</a:t>
            </a:r>
            <a:r>
              <a:rPr lang="ja-JP" altLang="en-US" sz="1400" b="1">
                <a:solidFill>
                  <a:srgbClr val="007D7A"/>
                </a:solidFill>
                <a:latin typeface="MS PGothic" charset="-128"/>
                <a:ea typeface="MS PGothic" charset="-128"/>
                <a:cs typeface="MS PGothic" charset="-128"/>
              </a:rPr>
              <a:t>　（</a:t>
            </a:r>
            <a:r>
              <a:rPr lang="en-US" altLang="ja-JP" sz="1400" b="1" dirty="0">
                <a:solidFill>
                  <a:srgbClr val="007D7A"/>
                </a:solidFill>
                <a:latin typeface="MS PGothic" charset="-128"/>
                <a:ea typeface="MS PGothic" charset="-128"/>
                <a:cs typeface="MS PGothic" charset="-128"/>
              </a:rPr>
              <a:t>-3</a:t>
            </a:r>
            <a:r>
              <a:rPr lang="ja-JP" altLang="en-US" sz="1400" b="1">
                <a:solidFill>
                  <a:srgbClr val="007D7A"/>
                </a:solidFill>
                <a:latin typeface="MS PGothic" charset="-128"/>
                <a:ea typeface="MS PGothic" charset="-128"/>
                <a:cs typeface="MS PGothic" charset="-128"/>
              </a:rPr>
              <a:t>）</a:t>
            </a:r>
            <a:endParaRPr lang="en-US" altLang="ja-JP" sz="1400" b="1" dirty="0">
              <a:solidFill>
                <a:srgbClr val="007D7A"/>
              </a:solidFill>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B1A0C18D-B2AD-0E45-AD9B-A933C1835943}"/>
              </a:ext>
            </a:extLst>
          </p:cNvPr>
          <p:cNvSpPr txBox="1"/>
          <p:nvPr/>
        </p:nvSpPr>
        <p:spPr>
          <a:xfrm>
            <a:off x="167220" y="122115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誤用</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特権昇格</a:t>
            </a:r>
            <a:endParaRPr lang="en-US" altLang="ja-JP" sz="1100" b="1" dirty="0">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DC9D5141-E400-C349-BCF4-F831B96CAAD6}"/>
              </a:ext>
            </a:extLst>
          </p:cNvPr>
          <p:cNvSpPr/>
          <p:nvPr/>
        </p:nvSpPr>
        <p:spPr>
          <a:xfrm>
            <a:off x="2297654" y="484715"/>
            <a:ext cx="2268000" cy="3168000"/>
          </a:xfrm>
          <a:prstGeom prst="rect">
            <a:avLst/>
          </a:prstGeom>
          <a:solidFill>
            <a:srgbClr val="C5F4FF"/>
          </a:soli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3" name="角丸四角形 42">
            <a:extLst>
              <a:ext uri="{FF2B5EF4-FFF2-40B4-BE49-F238E27FC236}">
                <a16:creationId xmlns:a16="http://schemas.microsoft.com/office/drawing/2014/main" id="{BD9D817E-3F79-744F-AB11-8D7A51F53F65}"/>
              </a:ext>
            </a:extLst>
          </p:cNvPr>
          <p:cNvSpPr/>
          <p:nvPr/>
        </p:nvSpPr>
        <p:spPr>
          <a:xfrm>
            <a:off x="2436513" y="1091788"/>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4" name="角丸四角形 43">
            <a:extLst>
              <a:ext uri="{FF2B5EF4-FFF2-40B4-BE49-F238E27FC236}">
                <a16:creationId xmlns:a16="http://schemas.microsoft.com/office/drawing/2014/main" id="{D792ED54-3B16-F54F-AC22-F4EDE7D00C0E}"/>
              </a:ext>
            </a:extLst>
          </p:cNvPr>
          <p:cNvSpPr/>
          <p:nvPr/>
        </p:nvSpPr>
        <p:spPr>
          <a:xfrm>
            <a:off x="2436513" y="1761779"/>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B1F832F0-74C7-D646-B7B3-0AD2EB6279E2}"/>
              </a:ext>
            </a:extLst>
          </p:cNvPr>
          <p:cNvSpPr txBox="1"/>
          <p:nvPr/>
        </p:nvSpPr>
        <p:spPr>
          <a:xfrm>
            <a:off x="2471494" y="1875294"/>
            <a:ext cx="1880960" cy="600164"/>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やアプリケーションの機能または脆弱性を悪用し，アカウントの権限を昇格</a:t>
            </a:r>
            <a:endParaRPr lang="en-US" altLang="ja-JP" sz="1100" b="1" dirty="0">
              <a:latin typeface="MS PGothic" charset="-128"/>
              <a:ea typeface="MS PGothic" charset="-128"/>
              <a:cs typeface="MS PGothic" charset="-128"/>
            </a:endParaRPr>
          </a:p>
        </p:txBody>
      </p:sp>
      <p:sp>
        <p:nvSpPr>
          <p:cNvPr id="46" name="角丸四角形 45">
            <a:extLst>
              <a:ext uri="{FF2B5EF4-FFF2-40B4-BE49-F238E27FC236}">
                <a16:creationId xmlns:a16="http://schemas.microsoft.com/office/drawing/2014/main" id="{B6931F0B-EBE4-0041-9206-7D9127125950}"/>
              </a:ext>
            </a:extLst>
          </p:cNvPr>
          <p:cNvSpPr/>
          <p:nvPr/>
        </p:nvSpPr>
        <p:spPr>
          <a:xfrm>
            <a:off x="2436513" y="647058"/>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5798DED9-2807-8943-9EF8-C673A3A79DDB}"/>
              </a:ext>
            </a:extLst>
          </p:cNvPr>
          <p:cNvSpPr txBox="1"/>
          <p:nvPr/>
        </p:nvSpPr>
        <p:spPr>
          <a:xfrm>
            <a:off x="2450553" y="651424"/>
            <a:ext cx="1092203" cy="307777"/>
          </a:xfrm>
          <a:prstGeom prst="rect">
            <a:avLst/>
          </a:prstGeom>
          <a:noFill/>
        </p:spPr>
        <p:txBody>
          <a:bodyPr wrap="square" rtlCol="0">
            <a:spAutoFit/>
          </a:bodyPr>
          <a:lstStyle/>
          <a:p>
            <a:r>
              <a:rPr lang="en-US" altLang="ja-JP" sz="1400" b="1" dirty="0">
                <a:solidFill>
                  <a:srgbClr val="007D7A"/>
                </a:solidFill>
                <a:latin typeface="MS PGothic" charset="-128"/>
                <a:ea typeface="MS PGothic" charset="-128"/>
                <a:cs typeface="MS PGothic" charset="-128"/>
              </a:rPr>
              <a:t>5</a:t>
            </a:r>
            <a:r>
              <a:rPr lang="ja-JP" altLang="en-US" sz="1400" b="1">
                <a:solidFill>
                  <a:srgbClr val="007D7A"/>
                </a:solidFill>
                <a:latin typeface="MS PGothic" charset="-128"/>
                <a:ea typeface="MS PGothic" charset="-128"/>
                <a:cs typeface="MS PGothic" charset="-128"/>
              </a:rPr>
              <a:t>．</a:t>
            </a:r>
            <a:r>
              <a:rPr lang="en-US" altLang="ja-JP" sz="1400" b="1" dirty="0">
                <a:solidFill>
                  <a:srgbClr val="007D7A"/>
                </a:solidFill>
                <a:latin typeface="MS PGothic" charset="-128"/>
                <a:ea typeface="MS PGothic" charset="-128"/>
                <a:cs typeface="MS PGothic" charset="-128"/>
              </a:rPr>
              <a:t>5</a:t>
            </a:r>
            <a:r>
              <a:rPr lang="ja-JP" altLang="en-US" sz="1400" b="1">
                <a:solidFill>
                  <a:srgbClr val="007D7A"/>
                </a:solidFill>
                <a:latin typeface="MS PGothic" charset="-128"/>
                <a:ea typeface="MS PGothic" charset="-128"/>
                <a:cs typeface="MS PGothic" charset="-128"/>
              </a:rPr>
              <a:t>　（</a:t>
            </a:r>
            <a:r>
              <a:rPr lang="en-US" altLang="ja-JP" sz="1400" b="1" dirty="0">
                <a:solidFill>
                  <a:srgbClr val="007D7A"/>
                </a:solidFill>
                <a:latin typeface="MS PGothic" charset="-128"/>
                <a:ea typeface="MS PGothic" charset="-128"/>
                <a:cs typeface="MS PGothic" charset="-128"/>
              </a:rPr>
              <a:t>-3</a:t>
            </a:r>
            <a:r>
              <a:rPr lang="ja-JP" altLang="en-US" sz="1400" b="1">
                <a:solidFill>
                  <a:srgbClr val="007D7A"/>
                </a:solidFill>
                <a:latin typeface="MS PGothic" charset="-128"/>
                <a:ea typeface="MS PGothic" charset="-128"/>
                <a:cs typeface="MS PGothic" charset="-128"/>
              </a:rPr>
              <a:t>）</a:t>
            </a:r>
            <a:endParaRPr lang="en-US" altLang="ja-JP" sz="1400" b="1" dirty="0">
              <a:solidFill>
                <a:srgbClr val="007D7A"/>
              </a:solidFill>
              <a:latin typeface="MS PGothic" charset="-128"/>
              <a:ea typeface="MS PGothic" charset="-128"/>
              <a:cs typeface="MS PGothic" charset="-128"/>
            </a:endParaRPr>
          </a:p>
        </p:txBody>
      </p:sp>
      <p:sp>
        <p:nvSpPr>
          <p:cNvPr id="48" name="テキスト ボックス 47">
            <a:extLst>
              <a:ext uri="{FF2B5EF4-FFF2-40B4-BE49-F238E27FC236}">
                <a16:creationId xmlns:a16="http://schemas.microsoft.com/office/drawing/2014/main" id="{6A494FD3-5C0B-3049-B1A9-45037FB00E19}"/>
              </a:ext>
            </a:extLst>
          </p:cNvPr>
          <p:cNvSpPr txBox="1"/>
          <p:nvPr/>
        </p:nvSpPr>
        <p:spPr>
          <a:xfrm>
            <a:off x="2443574" y="121796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誤用</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特権昇格</a:t>
            </a:r>
            <a:endParaRPr lang="en-US" altLang="ja-JP" sz="1100" b="1" dirty="0">
              <a:latin typeface="MS PGothic" charset="-128"/>
              <a:ea typeface="MS PGothic" charset="-128"/>
              <a:cs typeface="MS PGothic" charset="-128"/>
            </a:endParaRPr>
          </a:p>
        </p:txBody>
      </p:sp>
      <p:sp>
        <p:nvSpPr>
          <p:cNvPr id="49" name="正方形/長方形 48">
            <a:extLst>
              <a:ext uri="{FF2B5EF4-FFF2-40B4-BE49-F238E27FC236}">
                <a16:creationId xmlns:a16="http://schemas.microsoft.com/office/drawing/2014/main" id="{9601E661-21B7-C44C-BBF4-B714270D1138}"/>
              </a:ext>
            </a:extLst>
          </p:cNvPr>
          <p:cNvSpPr/>
          <p:nvPr/>
        </p:nvSpPr>
        <p:spPr>
          <a:xfrm>
            <a:off x="4569389" y="483813"/>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角丸四角形 49">
            <a:extLst>
              <a:ext uri="{FF2B5EF4-FFF2-40B4-BE49-F238E27FC236}">
                <a16:creationId xmlns:a16="http://schemas.microsoft.com/office/drawing/2014/main" id="{6CFB3D71-5745-2C48-AB9E-FF188585A8D3}"/>
              </a:ext>
            </a:extLst>
          </p:cNvPr>
          <p:cNvSpPr/>
          <p:nvPr/>
        </p:nvSpPr>
        <p:spPr>
          <a:xfrm>
            <a:off x="4708248" y="109088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1" name="角丸四角形 50">
            <a:extLst>
              <a:ext uri="{FF2B5EF4-FFF2-40B4-BE49-F238E27FC236}">
                <a16:creationId xmlns:a16="http://schemas.microsoft.com/office/drawing/2014/main" id="{24F1CCA2-0FEF-2641-8D17-BA8F5D2E135C}"/>
              </a:ext>
            </a:extLst>
          </p:cNvPr>
          <p:cNvSpPr/>
          <p:nvPr/>
        </p:nvSpPr>
        <p:spPr>
          <a:xfrm>
            <a:off x="4708248" y="176087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3E7DE6FF-CB00-6543-9A52-7D356E7CF029}"/>
              </a:ext>
            </a:extLst>
          </p:cNvPr>
          <p:cNvSpPr txBox="1"/>
          <p:nvPr/>
        </p:nvSpPr>
        <p:spPr>
          <a:xfrm>
            <a:off x="4743229" y="1874392"/>
            <a:ext cx="1880960"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アカウント情報が保存されているファイルや履歴を調査</a:t>
            </a:r>
            <a:endParaRPr lang="en-US" altLang="ja-JP" sz="1100" b="1" dirty="0">
              <a:latin typeface="MS PGothic" charset="-128"/>
              <a:ea typeface="MS PGothic" charset="-128"/>
              <a:cs typeface="MS PGothic" charset="-128"/>
            </a:endParaRPr>
          </a:p>
        </p:txBody>
      </p:sp>
      <p:sp>
        <p:nvSpPr>
          <p:cNvPr id="53" name="角丸四角形 52">
            <a:extLst>
              <a:ext uri="{FF2B5EF4-FFF2-40B4-BE49-F238E27FC236}">
                <a16:creationId xmlns:a16="http://schemas.microsoft.com/office/drawing/2014/main" id="{D6C17986-6791-6C43-8853-B5D51531B34F}"/>
              </a:ext>
            </a:extLst>
          </p:cNvPr>
          <p:cNvSpPr/>
          <p:nvPr/>
        </p:nvSpPr>
        <p:spPr>
          <a:xfrm>
            <a:off x="4708248" y="64615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D51769A0-D582-F64B-8DAC-438684857365}"/>
              </a:ext>
            </a:extLst>
          </p:cNvPr>
          <p:cNvSpPr txBox="1"/>
          <p:nvPr/>
        </p:nvSpPr>
        <p:spPr>
          <a:xfrm>
            <a:off x="4722288" y="650522"/>
            <a:ext cx="1092203" cy="307777"/>
          </a:xfrm>
          <a:prstGeom prst="rect">
            <a:avLst/>
          </a:prstGeom>
          <a:noFill/>
        </p:spPr>
        <p:txBody>
          <a:bodyPr wrap="square" rtlCol="0">
            <a:spAutoFit/>
          </a:bodyPr>
          <a:lstStyle/>
          <a:p>
            <a:r>
              <a:rPr lang="en-US" altLang="ja-JP" sz="1400" b="1" dirty="0">
                <a:solidFill>
                  <a:srgbClr val="055A8E"/>
                </a:solidFill>
                <a:latin typeface="MS PGothic" charset="-128"/>
                <a:ea typeface="MS PGothic" charset="-128"/>
                <a:cs typeface="MS PGothic" charset="-128"/>
              </a:rPr>
              <a:t>6</a:t>
            </a:r>
            <a:r>
              <a:rPr lang="ja-JP" altLang="en-US" sz="1400" b="1">
                <a:solidFill>
                  <a:srgbClr val="055A8E"/>
                </a:solidFill>
                <a:latin typeface="MS PGothic" charset="-128"/>
                <a:ea typeface="MS PGothic" charset="-128"/>
                <a:cs typeface="MS PGothic" charset="-128"/>
              </a:rPr>
              <a:t>．</a:t>
            </a:r>
            <a:r>
              <a:rPr lang="en-US" altLang="ja-JP" sz="1400" b="1" dirty="0">
                <a:solidFill>
                  <a:srgbClr val="055A8E"/>
                </a:solidFill>
                <a:latin typeface="MS PGothic" charset="-128"/>
                <a:ea typeface="MS PGothic" charset="-128"/>
                <a:cs typeface="MS PGothic" charset="-128"/>
              </a:rPr>
              <a:t>1</a:t>
            </a:r>
            <a:r>
              <a:rPr lang="ja-JP" altLang="en-US" sz="1400" b="1">
                <a:solidFill>
                  <a:srgbClr val="055A8E"/>
                </a:solidFill>
                <a:latin typeface="MS PGothic" charset="-128"/>
                <a:ea typeface="MS PGothic" charset="-128"/>
                <a:cs typeface="MS PGothic" charset="-128"/>
              </a:rPr>
              <a:t>　（</a:t>
            </a:r>
            <a:r>
              <a:rPr lang="en-US" altLang="ja-JP" sz="1400" b="1" dirty="0">
                <a:solidFill>
                  <a:srgbClr val="055A8E"/>
                </a:solidFill>
                <a:latin typeface="MS PGothic" charset="-128"/>
                <a:ea typeface="MS PGothic" charset="-128"/>
                <a:cs typeface="MS PGothic" charset="-128"/>
              </a:rPr>
              <a:t>-3</a:t>
            </a:r>
            <a:r>
              <a:rPr lang="ja-JP" altLang="en-US" sz="1400" b="1">
                <a:solidFill>
                  <a:srgbClr val="055A8E"/>
                </a:solidFill>
                <a:latin typeface="MS PGothic" charset="-128"/>
                <a:ea typeface="MS PGothic" charset="-128"/>
                <a:cs typeface="MS PGothic" charset="-128"/>
              </a:rPr>
              <a:t>）</a:t>
            </a:r>
            <a:endParaRPr lang="en-US" altLang="ja-JP" sz="1400" b="1" dirty="0">
              <a:solidFill>
                <a:srgbClr val="055A8E"/>
              </a:solidFill>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57893DFB-4EE6-DA4A-B22A-C891B05A0720}"/>
              </a:ext>
            </a:extLst>
          </p:cNvPr>
          <p:cNvSpPr txBox="1"/>
          <p:nvPr/>
        </p:nvSpPr>
        <p:spPr>
          <a:xfrm>
            <a:off x="4715309" y="121706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内部偵察：資格情報アクセス</a:t>
            </a:r>
            <a:endParaRPr lang="ja-JP" altLang="en-US" sz="1100" b="1" dirty="0">
              <a:latin typeface="MS PGothic" charset="-128"/>
              <a:ea typeface="MS PGothic" charset="-128"/>
              <a:cs typeface="MS PGothic" charset="-128"/>
            </a:endParaRPr>
          </a:p>
        </p:txBody>
      </p:sp>
      <p:sp>
        <p:nvSpPr>
          <p:cNvPr id="56" name="正方形/長方形 55">
            <a:extLst>
              <a:ext uri="{FF2B5EF4-FFF2-40B4-BE49-F238E27FC236}">
                <a16:creationId xmlns:a16="http://schemas.microsoft.com/office/drawing/2014/main" id="{5E5825B2-2B9D-114C-990B-FE03539617D4}"/>
              </a:ext>
            </a:extLst>
          </p:cNvPr>
          <p:cNvSpPr/>
          <p:nvPr/>
        </p:nvSpPr>
        <p:spPr>
          <a:xfrm>
            <a:off x="6850361" y="483813"/>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7" name="角丸四角形 56">
            <a:extLst>
              <a:ext uri="{FF2B5EF4-FFF2-40B4-BE49-F238E27FC236}">
                <a16:creationId xmlns:a16="http://schemas.microsoft.com/office/drawing/2014/main" id="{09F2662C-E0FC-534C-99CC-C0E667471228}"/>
              </a:ext>
            </a:extLst>
          </p:cNvPr>
          <p:cNvSpPr/>
          <p:nvPr/>
        </p:nvSpPr>
        <p:spPr>
          <a:xfrm>
            <a:off x="6989220" y="1090886"/>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8" name="角丸四角形 57">
            <a:extLst>
              <a:ext uri="{FF2B5EF4-FFF2-40B4-BE49-F238E27FC236}">
                <a16:creationId xmlns:a16="http://schemas.microsoft.com/office/drawing/2014/main" id="{B508A3F7-A0ED-3C44-836A-5CC47469815C}"/>
              </a:ext>
            </a:extLst>
          </p:cNvPr>
          <p:cNvSpPr/>
          <p:nvPr/>
        </p:nvSpPr>
        <p:spPr>
          <a:xfrm>
            <a:off x="6989220" y="1760877"/>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DFDB8677-BC15-0B46-B621-6FC9EAD4D0A9}"/>
              </a:ext>
            </a:extLst>
          </p:cNvPr>
          <p:cNvSpPr txBox="1"/>
          <p:nvPr/>
        </p:nvSpPr>
        <p:spPr>
          <a:xfrm>
            <a:off x="7024201" y="1874392"/>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ネットワークスニファにより，非暗号化通信で送信される資格情報を収集</a:t>
            </a:r>
            <a:endParaRPr lang="en-US" altLang="ja-JP" sz="1100" b="1" dirty="0">
              <a:latin typeface="MS PGothic" charset="-128"/>
              <a:ea typeface="MS PGothic" charset="-128"/>
              <a:cs typeface="MS PGothic" charset="-128"/>
            </a:endParaRPr>
          </a:p>
        </p:txBody>
      </p:sp>
      <p:sp>
        <p:nvSpPr>
          <p:cNvPr id="60" name="角丸四角形 59">
            <a:extLst>
              <a:ext uri="{FF2B5EF4-FFF2-40B4-BE49-F238E27FC236}">
                <a16:creationId xmlns:a16="http://schemas.microsoft.com/office/drawing/2014/main" id="{A8817C4B-E694-2241-92A9-D02DF33FE83F}"/>
              </a:ext>
            </a:extLst>
          </p:cNvPr>
          <p:cNvSpPr/>
          <p:nvPr/>
        </p:nvSpPr>
        <p:spPr>
          <a:xfrm>
            <a:off x="6989220" y="646156"/>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A48CCA95-0558-8942-B0A4-FC2562F3E246}"/>
              </a:ext>
            </a:extLst>
          </p:cNvPr>
          <p:cNvSpPr txBox="1"/>
          <p:nvPr/>
        </p:nvSpPr>
        <p:spPr>
          <a:xfrm>
            <a:off x="7003260" y="650522"/>
            <a:ext cx="1092203" cy="307777"/>
          </a:xfrm>
          <a:prstGeom prst="rect">
            <a:avLst/>
          </a:prstGeom>
          <a:noFill/>
        </p:spPr>
        <p:txBody>
          <a:bodyPr wrap="square" rtlCol="0">
            <a:spAutoFit/>
          </a:bodyPr>
          <a:lstStyle/>
          <a:p>
            <a:r>
              <a:rPr lang="en-US" altLang="ja-JP" sz="1400" b="1" dirty="0">
                <a:solidFill>
                  <a:srgbClr val="055A8E"/>
                </a:solidFill>
                <a:latin typeface="MS PGothic" charset="-128"/>
                <a:ea typeface="MS PGothic" charset="-128"/>
                <a:cs typeface="MS PGothic" charset="-128"/>
              </a:rPr>
              <a:t>6</a:t>
            </a:r>
            <a:r>
              <a:rPr lang="ja-JP" altLang="en-US" sz="1400" b="1">
                <a:solidFill>
                  <a:srgbClr val="055A8E"/>
                </a:solidFill>
                <a:latin typeface="MS PGothic" charset="-128"/>
                <a:ea typeface="MS PGothic" charset="-128"/>
                <a:cs typeface="MS PGothic" charset="-128"/>
              </a:rPr>
              <a:t>．</a:t>
            </a:r>
            <a:r>
              <a:rPr lang="en-US" altLang="ja-JP" sz="1400" b="1" dirty="0">
                <a:solidFill>
                  <a:srgbClr val="055A8E"/>
                </a:solidFill>
                <a:latin typeface="MS PGothic" charset="-128"/>
                <a:ea typeface="MS PGothic" charset="-128"/>
                <a:cs typeface="MS PGothic" charset="-128"/>
              </a:rPr>
              <a:t>2</a:t>
            </a:r>
            <a:r>
              <a:rPr lang="ja-JP" altLang="en-US" sz="1400" b="1">
                <a:solidFill>
                  <a:srgbClr val="055A8E"/>
                </a:solidFill>
                <a:latin typeface="MS PGothic" charset="-128"/>
                <a:ea typeface="MS PGothic" charset="-128"/>
                <a:cs typeface="MS PGothic" charset="-128"/>
              </a:rPr>
              <a:t>　（</a:t>
            </a:r>
            <a:r>
              <a:rPr lang="en-US" altLang="ja-JP" sz="1400" b="1" dirty="0">
                <a:solidFill>
                  <a:srgbClr val="055A8E"/>
                </a:solidFill>
                <a:latin typeface="MS PGothic" charset="-128"/>
                <a:ea typeface="MS PGothic" charset="-128"/>
                <a:cs typeface="MS PGothic" charset="-128"/>
              </a:rPr>
              <a:t>-3</a:t>
            </a:r>
            <a:r>
              <a:rPr lang="ja-JP" altLang="en-US" sz="1400" b="1">
                <a:solidFill>
                  <a:srgbClr val="055A8E"/>
                </a:solidFill>
                <a:latin typeface="MS PGothic" charset="-128"/>
                <a:ea typeface="MS PGothic" charset="-128"/>
                <a:cs typeface="MS PGothic" charset="-128"/>
              </a:rPr>
              <a:t>）</a:t>
            </a:r>
            <a:endParaRPr lang="en-US" altLang="ja-JP" sz="1400" b="1" dirty="0">
              <a:solidFill>
                <a:srgbClr val="055A8E"/>
              </a:solidFill>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70878593-47DE-8746-A957-96759F722937}"/>
              </a:ext>
            </a:extLst>
          </p:cNvPr>
          <p:cNvSpPr txBox="1"/>
          <p:nvPr/>
        </p:nvSpPr>
        <p:spPr>
          <a:xfrm>
            <a:off x="6996281" y="121706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内部偵察：資格情報アクセス</a:t>
            </a:r>
            <a:endParaRPr lang="ja-JP" altLang="en-US" sz="1100" b="1" dirty="0">
              <a:latin typeface="MS PGothic" charset="-128"/>
              <a:ea typeface="MS PGothic" charset="-128"/>
              <a:cs typeface="MS PGothic" charset="-128"/>
            </a:endParaRPr>
          </a:p>
        </p:txBody>
      </p:sp>
      <p:sp>
        <p:nvSpPr>
          <p:cNvPr id="63" name="正方形/長方形 62">
            <a:extLst>
              <a:ext uri="{FF2B5EF4-FFF2-40B4-BE49-F238E27FC236}">
                <a16:creationId xmlns:a16="http://schemas.microsoft.com/office/drawing/2014/main" id="{55E02C9D-2465-8C4D-8D43-DC249F5EF1C5}"/>
              </a:ext>
            </a:extLst>
          </p:cNvPr>
          <p:cNvSpPr/>
          <p:nvPr/>
        </p:nvSpPr>
        <p:spPr>
          <a:xfrm>
            <a:off x="26160" y="3655896"/>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64" name="角丸四角形 63">
            <a:extLst>
              <a:ext uri="{FF2B5EF4-FFF2-40B4-BE49-F238E27FC236}">
                <a16:creationId xmlns:a16="http://schemas.microsoft.com/office/drawing/2014/main" id="{A61F3E77-09DF-2F4A-B0C3-2FC7758B320E}"/>
              </a:ext>
            </a:extLst>
          </p:cNvPr>
          <p:cNvSpPr/>
          <p:nvPr/>
        </p:nvSpPr>
        <p:spPr>
          <a:xfrm>
            <a:off x="165019" y="42629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5" name="角丸四角形 64">
            <a:extLst>
              <a:ext uri="{FF2B5EF4-FFF2-40B4-BE49-F238E27FC236}">
                <a16:creationId xmlns:a16="http://schemas.microsoft.com/office/drawing/2014/main" id="{29C5A5BC-7E36-4D45-ABA4-54EA2367ABCD}"/>
              </a:ext>
            </a:extLst>
          </p:cNvPr>
          <p:cNvSpPr/>
          <p:nvPr/>
        </p:nvSpPr>
        <p:spPr>
          <a:xfrm>
            <a:off x="165019" y="49329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DD54DB27-8729-414E-8630-669A5EA339EF}"/>
              </a:ext>
            </a:extLst>
          </p:cNvPr>
          <p:cNvSpPr txBox="1"/>
          <p:nvPr/>
        </p:nvSpPr>
        <p:spPr>
          <a:xfrm>
            <a:off x="200000" y="5046475"/>
            <a:ext cx="1880960"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アカウントへのアクセスのため，総当たり攻撃を使用</a:t>
            </a:r>
            <a:endParaRPr lang="ja-JP" altLang="en-US" sz="1400" b="1" dirty="0">
              <a:latin typeface="MS PGothic" charset="-128"/>
              <a:ea typeface="MS PGothic" charset="-128"/>
              <a:cs typeface="MS PGothic" charset="-128"/>
            </a:endParaRPr>
          </a:p>
        </p:txBody>
      </p:sp>
      <p:sp>
        <p:nvSpPr>
          <p:cNvPr id="67" name="角丸四角形 66">
            <a:extLst>
              <a:ext uri="{FF2B5EF4-FFF2-40B4-BE49-F238E27FC236}">
                <a16:creationId xmlns:a16="http://schemas.microsoft.com/office/drawing/2014/main" id="{44105205-D5C1-894D-A4B1-10A2814865AE}"/>
              </a:ext>
            </a:extLst>
          </p:cNvPr>
          <p:cNvSpPr/>
          <p:nvPr/>
        </p:nvSpPr>
        <p:spPr>
          <a:xfrm>
            <a:off x="165019" y="38182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175A2F59-1078-1C4C-85F1-E13E928F75A4}"/>
              </a:ext>
            </a:extLst>
          </p:cNvPr>
          <p:cNvSpPr txBox="1"/>
          <p:nvPr/>
        </p:nvSpPr>
        <p:spPr>
          <a:xfrm>
            <a:off x="179059" y="3822605"/>
            <a:ext cx="1092203" cy="307777"/>
          </a:xfrm>
          <a:prstGeom prst="rect">
            <a:avLst/>
          </a:prstGeom>
          <a:noFill/>
        </p:spPr>
        <p:txBody>
          <a:bodyPr wrap="square" rtlCol="0">
            <a:spAutoFit/>
          </a:bodyPr>
          <a:lstStyle/>
          <a:p>
            <a:r>
              <a:rPr lang="en-US" altLang="ja-JP" sz="1400" b="1" dirty="0">
                <a:solidFill>
                  <a:srgbClr val="055A8E"/>
                </a:solidFill>
                <a:latin typeface="MS PGothic" charset="-128"/>
                <a:ea typeface="MS PGothic" charset="-128"/>
                <a:cs typeface="MS PGothic" charset="-128"/>
              </a:rPr>
              <a:t>6</a:t>
            </a:r>
            <a:r>
              <a:rPr lang="ja-JP" altLang="en-US" sz="1400" b="1">
                <a:solidFill>
                  <a:srgbClr val="055A8E"/>
                </a:solidFill>
                <a:latin typeface="MS PGothic" charset="-128"/>
                <a:ea typeface="MS PGothic" charset="-128"/>
                <a:cs typeface="MS PGothic" charset="-128"/>
              </a:rPr>
              <a:t>．</a:t>
            </a:r>
            <a:r>
              <a:rPr lang="en-US" altLang="ja-JP" sz="1400" b="1" dirty="0">
                <a:solidFill>
                  <a:srgbClr val="055A8E"/>
                </a:solidFill>
                <a:latin typeface="MS PGothic" charset="-128"/>
                <a:ea typeface="MS PGothic" charset="-128"/>
                <a:cs typeface="MS PGothic" charset="-128"/>
              </a:rPr>
              <a:t>3</a:t>
            </a:r>
            <a:r>
              <a:rPr lang="ja-JP" altLang="en-US" sz="1400" b="1">
                <a:solidFill>
                  <a:srgbClr val="055A8E"/>
                </a:solidFill>
                <a:latin typeface="MS PGothic" charset="-128"/>
                <a:ea typeface="MS PGothic" charset="-128"/>
                <a:cs typeface="MS PGothic" charset="-128"/>
              </a:rPr>
              <a:t>　（</a:t>
            </a:r>
            <a:r>
              <a:rPr lang="en-US" altLang="ja-JP" sz="1400" b="1" dirty="0">
                <a:solidFill>
                  <a:srgbClr val="055A8E"/>
                </a:solidFill>
                <a:latin typeface="MS PGothic" charset="-128"/>
                <a:ea typeface="MS PGothic" charset="-128"/>
                <a:cs typeface="MS PGothic" charset="-128"/>
              </a:rPr>
              <a:t>-3</a:t>
            </a:r>
            <a:r>
              <a:rPr lang="ja-JP" altLang="en-US" sz="1400" b="1">
                <a:solidFill>
                  <a:srgbClr val="055A8E"/>
                </a:solidFill>
                <a:latin typeface="MS PGothic" charset="-128"/>
                <a:ea typeface="MS PGothic" charset="-128"/>
                <a:cs typeface="MS PGothic" charset="-128"/>
              </a:rPr>
              <a:t>）</a:t>
            </a:r>
            <a:endParaRPr lang="en-US" altLang="ja-JP" sz="1400" b="1" dirty="0">
              <a:solidFill>
                <a:srgbClr val="055A8E"/>
              </a:solidFill>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1664FEB0-F408-E64A-9CAA-6BA35FCFCD17}"/>
              </a:ext>
            </a:extLst>
          </p:cNvPr>
          <p:cNvSpPr txBox="1"/>
          <p:nvPr/>
        </p:nvSpPr>
        <p:spPr>
          <a:xfrm>
            <a:off x="172080" y="438915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内部偵察：資格情報アクセス</a:t>
            </a:r>
            <a:endParaRPr lang="ja-JP" altLang="en-US" sz="1100" b="1" dirty="0">
              <a:latin typeface="MS PGothic" charset="-128"/>
              <a:ea typeface="MS PGothic" charset="-128"/>
              <a:cs typeface="MS PGothic" charset="-128"/>
            </a:endParaRPr>
          </a:p>
        </p:txBody>
      </p:sp>
      <p:sp>
        <p:nvSpPr>
          <p:cNvPr id="70" name="正方形/長方形 69">
            <a:extLst>
              <a:ext uri="{FF2B5EF4-FFF2-40B4-BE49-F238E27FC236}">
                <a16:creationId xmlns:a16="http://schemas.microsoft.com/office/drawing/2014/main" id="{0A614DB1-AFC9-1048-A8E0-7DD715FB43F0}"/>
              </a:ext>
            </a:extLst>
          </p:cNvPr>
          <p:cNvSpPr/>
          <p:nvPr/>
        </p:nvSpPr>
        <p:spPr>
          <a:xfrm>
            <a:off x="2294262" y="3665627"/>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71" name="角丸四角形 70">
            <a:extLst>
              <a:ext uri="{FF2B5EF4-FFF2-40B4-BE49-F238E27FC236}">
                <a16:creationId xmlns:a16="http://schemas.microsoft.com/office/drawing/2014/main" id="{98C7B98C-CFDD-BE40-B942-7DE73BE89F93}"/>
              </a:ext>
            </a:extLst>
          </p:cNvPr>
          <p:cNvSpPr/>
          <p:nvPr/>
        </p:nvSpPr>
        <p:spPr>
          <a:xfrm>
            <a:off x="2433121" y="4272700"/>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2" name="角丸四角形 71">
            <a:extLst>
              <a:ext uri="{FF2B5EF4-FFF2-40B4-BE49-F238E27FC236}">
                <a16:creationId xmlns:a16="http://schemas.microsoft.com/office/drawing/2014/main" id="{40FAF2F0-6B0A-E64B-A201-54F331142C7A}"/>
              </a:ext>
            </a:extLst>
          </p:cNvPr>
          <p:cNvSpPr/>
          <p:nvPr/>
        </p:nvSpPr>
        <p:spPr>
          <a:xfrm>
            <a:off x="2433121" y="4942691"/>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3" name="テキスト ボックス 72">
            <a:extLst>
              <a:ext uri="{FF2B5EF4-FFF2-40B4-BE49-F238E27FC236}">
                <a16:creationId xmlns:a16="http://schemas.microsoft.com/office/drawing/2014/main" id="{E63CD796-BBB7-7F42-80A5-CE250E22A70F}"/>
              </a:ext>
            </a:extLst>
          </p:cNvPr>
          <p:cNvSpPr txBox="1"/>
          <p:nvPr/>
        </p:nvSpPr>
        <p:spPr>
          <a:xfrm>
            <a:off x="2468102" y="5056206"/>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アクセス権限を持った攻撃者が攻撃に使用するアカウントを作成</a:t>
            </a:r>
            <a:endParaRPr lang="en-US" altLang="ja-JP" sz="1100" b="1" dirty="0">
              <a:latin typeface="MS PGothic" charset="-128"/>
              <a:ea typeface="MS PGothic" charset="-128"/>
              <a:cs typeface="MS PGothic" charset="-128"/>
            </a:endParaRPr>
          </a:p>
        </p:txBody>
      </p:sp>
      <p:sp>
        <p:nvSpPr>
          <p:cNvPr id="74" name="角丸四角形 73">
            <a:extLst>
              <a:ext uri="{FF2B5EF4-FFF2-40B4-BE49-F238E27FC236}">
                <a16:creationId xmlns:a16="http://schemas.microsoft.com/office/drawing/2014/main" id="{D83E0746-AEC8-D84F-8FB3-EEEEAA232ADC}"/>
              </a:ext>
            </a:extLst>
          </p:cNvPr>
          <p:cNvSpPr/>
          <p:nvPr/>
        </p:nvSpPr>
        <p:spPr>
          <a:xfrm>
            <a:off x="2433121" y="3827970"/>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84844412-7609-6040-8159-647DBDB2C5AD}"/>
              </a:ext>
            </a:extLst>
          </p:cNvPr>
          <p:cNvSpPr txBox="1"/>
          <p:nvPr/>
        </p:nvSpPr>
        <p:spPr>
          <a:xfrm>
            <a:off x="2447161" y="3832336"/>
            <a:ext cx="1092203" cy="307777"/>
          </a:xfrm>
          <a:prstGeom prst="rect">
            <a:avLst/>
          </a:prstGeom>
          <a:noFill/>
        </p:spPr>
        <p:txBody>
          <a:bodyPr wrap="square" rtlCol="0">
            <a:spAutoFit/>
          </a:bodyPr>
          <a:lstStyle/>
          <a:p>
            <a:r>
              <a:rPr lang="en-US" altLang="ja-JP" sz="1400" b="1" dirty="0">
                <a:solidFill>
                  <a:srgbClr val="055A8E"/>
                </a:solidFill>
                <a:latin typeface="MS PGothic" charset="-128"/>
                <a:ea typeface="MS PGothic" charset="-128"/>
                <a:cs typeface="MS PGothic" charset="-128"/>
              </a:rPr>
              <a:t>6</a:t>
            </a:r>
            <a:r>
              <a:rPr lang="ja-JP" altLang="en-US" sz="1400" b="1">
                <a:solidFill>
                  <a:srgbClr val="055A8E"/>
                </a:solidFill>
                <a:latin typeface="MS PGothic" charset="-128"/>
                <a:ea typeface="MS PGothic" charset="-128"/>
                <a:cs typeface="MS PGothic" charset="-128"/>
              </a:rPr>
              <a:t>．</a:t>
            </a:r>
            <a:r>
              <a:rPr lang="en-US" altLang="ja-JP" sz="1400" b="1" dirty="0">
                <a:solidFill>
                  <a:srgbClr val="055A8E"/>
                </a:solidFill>
                <a:latin typeface="MS PGothic" charset="-128"/>
                <a:ea typeface="MS PGothic" charset="-128"/>
                <a:cs typeface="MS PGothic" charset="-128"/>
              </a:rPr>
              <a:t>4</a:t>
            </a:r>
            <a:r>
              <a:rPr lang="ja-JP" altLang="en-US" sz="1400" b="1">
                <a:solidFill>
                  <a:srgbClr val="055A8E"/>
                </a:solidFill>
                <a:latin typeface="MS PGothic" charset="-128"/>
                <a:ea typeface="MS PGothic" charset="-128"/>
                <a:cs typeface="MS PGothic" charset="-128"/>
              </a:rPr>
              <a:t>　（</a:t>
            </a:r>
            <a:r>
              <a:rPr lang="en-US" altLang="ja-JP" sz="1400" b="1" dirty="0">
                <a:solidFill>
                  <a:srgbClr val="055A8E"/>
                </a:solidFill>
                <a:latin typeface="MS PGothic" charset="-128"/>
                <a:ea typeface="MS PGothic" charset="-128"/>
                <a:cs typeface="MS PGothic" charset="-128"/>
              </a:rPr>
              <a:t>-3</a:t>
            </a:r>
            <a:r>
              <a:rPr lang="ja-JP" altLang="en-US" sz="1400" b="1">
                <a:solidFill>
                  <a:srgbClr val="055A8E"/>
                </a:solidFill>
                <a:latin typeface="MS PGothic" charset="-128"/>
                <a:ea typeface="MS PGothic" charset="-128"/>
                <a:cs typeface="MS PGothic" charset="-128"/>
              </a:rPr>
              <a:t>）</a:t>
            </a:r>
            <a:endParaRPr lang="en-US" altLang="ja-JP" sz="1400" b="1" dirty="0">
              <a:solidFill>
                <a:srgbClr val="055A8E"/>
              </a:solidFill>
              <a:latin typeface="MS PGothic" charset="-128"/>
              <a:ea typeface="MS PGothic" charset="-128"/>
              <a:cs typeface="MS PGothic" charset="-128"/>
            </a:endParaRPr>
          </a:p>
        </p:txBody>
      </p:sp>
      <p:sp>
        <p:nvSpPr>
          <p:cNvPr id="76" name="テキスト ボックス 75">
            <a:extLst>
              <a:ext uri="{FF2B5EF4-FFF2-40B4-BE49-F238E27FC236}">
                <a16:creationId xmlns:a16="http://schemas.microsoft.com/office/drawing/2014/main" id="{67610A8D-C25F-CF41-85A4-829E9ABF165F}"/>
              </a:ext>
            </a:extLst>
          </p:cNvPr>
          <p:cNvSpPr txBox="1"/>
          <p:nvPr/>
        </p:nvSpPr>
        <p:spPr>
          <a:xfrm>
            <a:off x="2440182" y="4398881"/>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内部偵察：資格情報アクセス</a:t>
            </a:r>
            <a:endParaRPr lang="ja-JP" altLang="en-US" sz="1100" b="1" dirty="0">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6B3333F3-3293-E14C-A6BF-D5C46CCE2FDE}"/>
              </a:ext>
            </a:extLst>
          </p:cNvPr>
          <p:cNvSpPr/>
          <p:nvPr/>
        </p:nvSpPr>
        <p:spPr>
          <a:xfrm>
            <a:off x="4569331" y="3655896"/>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78" name="角丸四角形 77">
            <a:extLst>
              <a:ext uri="{FF2B5EF4-FFF2-40B4-BE49-F238E27FC236}">
                <a16:creationId xmlns:a16="http://schemas.microsoft.com/office/drawing/2014/main" id="{CD4E3484-0A84-B24F-B5EE-4A597D41D655}"/>
              </a:ext>
            </a:extLst>
          </p:cNvPr>
          <p:cNvSpPr/>
          <p:nvPr/>
        </p:nvSpPr>
        <p:spPr>
          <a:xfrm>
            <a:off x="4708190" y="42629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9" name="角丸四角形 78">
            <a:extLst>
              <a:ext uri="{FF2B5EF4-FFF2-40B4-BE49-F238E27FC236}">
                <a16:creationId xmlns:a16="http://schemas.microsoft.com/office/drawing/2014/main" id="{DB05F42B-96C6-9F49-BA03-390E8555DDC7}"/>
              </a:ext>
            </a:extLst>
          </p:cNvPr>
          <p:cNvSpPr/>
          <p:nvPr/>
        </p:nvSpPr>
        <p:spPr>
          <a:xfrm>
            <a:off x="4708190" y="49329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0" name="テキスト ボックス 79">
            <a:extLst>
              <a:ext uri="{FF2B5EF4-FFF2-40B4-BE49-F238E27FC236}">
                <a16:creationId xmlns:a16="http://schemas.microsoft.com/office/drawing/2014/main" id="{30C20941-816C-9244-B62C-E3CEB21C3465}"/>
              </a:ext>
            </a:extLst>
          </p:cNvPr>
          <p:cNvSpPr txBox="1"/>
          <p:nvPr/>
        </p:nvSpPr>
        <p:spPr>
          <a:xfrm>
            <a:off x="4743171" y="5046475"/>
            <a:ext cx="1880960"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端末に保存されている秘密鍵にアクセス</a:t>
            </a:r>
            <a:endParaRPr lang="en-US" altLang="ja-JP" sz="1100" b="1" dirty="0">
              <a:latin typeface="MS PGothic" charset="-128"/>
              <a:ea typeface="MS PGothic" charset="-128"/>
              <a:cs typeface="MS PGothic" charset="-128"/>
            </a:endParaRPr>
          </a:p>
        </p:txBody>
      </p:sp>
      <p:sp>
        <p:nvSpPr>
          <p:cNvPr id="81" name="角丸四角形 80">
            <a:extLst>
              <a:ext uri="{FF2B5EF4-FFF2-40B4-BE49-F238E27FC236}">
                <a16:creationId xmlns:a16="http://schemas.microsoft.com/office/drawing/2014/main" id="{FC580BE7-11A7-5542-BAD5-303B9035A711}"/>
              </a:ext>
            </a:extLst>
          </p:cNvPr>
          <p:cNvSpPr/>
          <p:nvPr/>
        </p:nvSpPr>
        <p:spPr>
          <a:xfrm>
            <a:off x="4708190" y="38182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2" name="テキスト ボックス 81">
            <a:extLst>
              <a:ext uri="{FF2B5EF4-FFF2-40B4-BE49-F238E27FC236}">
                <a16:creationId xmlns:a16="http://schemas.microsoft.com/office/drawing/2014/main" id="{7CAB7AB8-9C26-F04A-8BF5-EBF4F5FC57BA}"/>
              </a:ext>
            </a:extLst>
          </p:cNvPr>
          <p:cNvSpPr txBox="1"/>
          <p:nvPr/>
        </p:nvSpPr>
        <p:spPr>
          <a:xfrm>
            <a:off x="4722230" y="3822605"/>
            <a:ext cx="1092203" cy="307777"/>
          </a:xfrm>
          <a:prstGeom prst="rect">
            <a:avLst/>
          </a:prstGeom>
          <a:noFill/>
        </p:spPr>
        <p:txBody>
          <a:bodyPr wrap="square" rtlCol="0">
            <a:spAutoFit/>
          </a:bodyPr>
          <a:lstStyle/>
          <a:p>
            <a:r>
              <a:rPr lang="en-US" altLang="ja-JP" sz="1400" b="1" dirty="0">
                <a:solidFill>
                  <a:srgbClr val="055A8E"/>
                </a:solidFill>
                <a:latin typeface="MS PGothic" charset="-128"/>
                <a:ea typeface="MS PGothic" charset="-128"/>
                <a:cs typeface="MS PGothic" charset="-128"/>
              </a:rPr>
              <a:t>6</a:t>
            </a:r>
            <a:r>
              <a:rPr lang="ja-JP" altLang="en-US" sz="1400" b="1">
                <a:solidFill>
                  <a:srgbClr val="055A8E"/>
                </a:solidFill>
                <a:latin typeface="MS PGothic" charset="-128"/>
                <a:ea typeface="MS PGothic" charset="-128"/>
                <a:cs typeface="MS PGothic" charset="-128"/>
              </a:rPr>
              <a:t>．</a:t>
            </a:r>
            <a:r>
              <a:rPr lang="en-US" altLang="ja-JP" sz="1400" b="1" dirty="0">
                <a:solidFill>
                  <a:srgbClr val="055A8E"/>
                </a:solidFill>
                <a:latin typeface="MS PGothic" charset="-128"/>
                <a:ea typeface="MS PGothic" charset="-128"/>
                <a:cs typeface="MS PGothic" charset="-128"/>
              </a:rPr>
              <a:t>5</a:t>
            </a:r>
            <a:r>
              <a:rPr lang="ja-JP" altLang="en-US" sz="1400" b="1">
                <a:solidFill>
                  <a:srgbClr val="055A8E"/>
                </a:solidFill>
                <a:latin typeface="MS PGothic" charset="-128"/>
                <a:ea typeface="MS PGothic" charset="-128"/>
                <a:cs typeface="MS PGothic" charset="-128"/>
              </a:rPr>
              <a:t>　（</a:t>
            </a:r>
            <a:r>
              <a:rPr lang="en-US" altLang="ja-JP" sz="1400" b="1" dirty="0">
                <a:solidFill>
                  <a:srgbClr val="055A8E"/>
                </a:solidFill>
                <a:latin typeface="MS PGothic" charset="-128"/>
                <a:ea typeface="MS PGothic" charset="-128"/>
                <a:cs typeface="MS PGothic" charset="-128"/>
              </a:rPr>
              <a:t>-3</a:t>
            </a:r>
            <a:r>
              <a:rPr lang="ja-JP" altLang="en-US" sz="1400" b="1">
                <a:solidFill>
                  <a:srgbClr val="055A8E"/>
                </a:solidFill>
                <a:latin typeface="MS PGothic" charset="-128"/>
                <a:ea typeface="MS PGothic" charset="-128"/>
                <a:cs typeface="MS PGothic" charset="-128"/>
              </a:rPr>
              <a:t>）</a:t>
            </a:r>
            <a:endParaRPr lang="en-US" altLang="ja-JP" sz="1400" b="1" dirty="0">
              <a:solidFill>
                <a:srgbClr val="055A8E"/>
              </a:solidFill>
              <a:latin typeface="MS PGothic" charset="-128"/>
              <a:ea typeface="MS PGothic" charset="-128"/>
              <a:cs typeface="MS PGothic" charset="-128"/>
            </a:endParaRPr>
          </a:p>
        </p:txBody>
      </p:sp>
      <p:sp>
        <p:nvSpPr>
          <p:cNvPr id="83" name="テキスト ボックス 82">
            <a:extLst>
              <a:ext uri="{FF2B5EF4-FFF2-40B4-BE49-F238E27FC236}">
                <a16:creationId xmlns:a16="http://schemas.microsoft.com/office/drawing/2014/main" id="{C775F267-B2DF-FB49-8394-B37EBC87C354}"/>
              </a:ext>
            </a:extLst>
          </p:cNvPr>
          <p:cNvSpPr txBox="1"/>
          <p:nvPr/>
        </p:nvSpPr>
        <p:spPr>
          <a:xfrm>
            <a:off x="4715251" y="438915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内部偵察：資格情報アクセス</a:t>
            </a:r>
            <a:endParaRPr lang="ja-JP" altLang="en-US" sz="1100" b="1" dirty="0">
              <a:latin typeface="MS PGothic" charset="-128"/>
              <a:ea typeface="MS PGothic" charset="-128"/>
              <a:cs typeface="MS PGothic" charset="-128"/>
            </a:endParaRPr>
          </a:p>
        </p:txBody>
      </p:sp>
      <p:sp>
        <p:nvSpPr>
          <p:cNvPr id="84" name="正方形/長方形 83">
            <a:extLst>
              <a:ext uri="{FF2B5EF4-FFF2-40B4-BE49-F238E27FC236}">
                <a16:creationId xmlns:a16="http://schemas.microsoft.com/office/drawing/2014/main" id="{2EFFBF34-50AD-6448-95EB-3D9E1953D823}"/>
              </a:ext>
            </a:extLst>
          </p:cNvPr>
          <p:cNvSpPr/>
          <p:nvPr/>
        </p:nvSpPr>
        <p:spPr>
          <a:xfrm>
            <a:off x="6844392" y="3655896"/>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85" name="角丸四角形 84">
            <a:extLst>
              <a:ext uri="{FF2B5EF4-FFF2-40B4-BE49-F238E27FC236}">
                <a16:creationId xmlns:a16="http://schemas.microsoft.com/office/drawing/2014/main" id="{660F44C2-1FBB-454A-9C21-5AE939DA9D9F}"/>
              </a:ext>
            </a:extLst>
          </p:cNvPr>
          <p:cNvSpPr/>
          <p:nvPr/>
        </p:nvSpPr>
        <p:spPr>
          <a:xfrm>
            <a:off x="6983251" y="4262969"/>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6" name="角丸四角形 85">
            <a:extLst>
              <a:ext uri="{FF2B5EF4-FFF2-40B4-BE49-F238E27FC236}">
                <a16:creationId xmlns:a16="http://schemas.microsoft.com/office/drawing/2014/main" id="{F3640BF7-1CF9-C646-9504-D16229BE77E5}"/>
              </a:ext>
            </a:extLst>
          </p:cNvPr>
          <p:cNvSpPr/>
          <p:nvPr/>
        </p:nvSpPr>
        <p:spPr>
          <a:xfrm>
            <a:off x="6983251" y="4932960"/>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7" name="テキスト ボックス 86">
            <a:extLst>
              <a:ext uri="{FF2B5EF4-FFF2-40B4-BE49-F238E27FC236}">
                <a16:creationId xmlns:a16="http://schemas.microsoft.com/office/drawing/2014/main" id="{3368AF31-597E-0A4F-B390-D05B947F56C2}"/>
              </a:ext>
            </a:extLst>
          </p:cNvPr>
          <p:cNvSpPr txBox="1"/>
          <p:nvPr/>
        </p:nvSpPr>
        <p:spPr>
          <a:xfrm>
            <a:off x="7018232" y="5046475"/>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レジストリにアクセスし，システム情報またはインストールされているソフトウェアの情報を発見</a:t>
            </a:r>
            <a:endParaRPr lang="en-US" altLang="ja-JP" sz="1100" b="1" dirty="0">
              <a:latin typeface="MS PGothic" charset="-128"/>
              <a:ea typeface="MS PGothic" charset="-128"/>
              <a:cs typeface="MS PGothic" charset="-128"/>
            </a:endParaRPr>
          </a:p>
        </p:txBody>
      </p:sp>
      <p:sp>
        <p:nvSpPr>
          <p:cNvPr id="88" name="角丸四角形 87">
            <a:extLst>
              <a:ext uri="{FF2B5EF4-FFF2-40B4-BE49-F238E27FC236}">
                <a16:creationId xmlns:a16="http://schemas.microsoft.com/office/drawing/2014/main" id="{FD6809E5-06F2-6F44-B1ED-FDAD4BDCAD30}"/>
              </a:ext>
            </a:extLst>
          </p:cNvPr>
          <p:cNvSpPr/>
          <p:nvPr/>
        </p:nvSpPr>
        <p:spPr>
          <a:xfrm>
            <a:off x="6983251" y="3818239"/>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9" name="テキスト ボックス 88">
            <a:extLst>
              <a:ext uri="{FF2B5EF4-FFF2-40B4-BE49-F238E27FC236}">
                <a16:creationId xmlns:a16="http://schemas.microsoft.com/office/drawing/2014/main" id="{55889126-61EE-5F4B-960D-C21047D3C081}"/>
              </a:ext>
            </a:extLst>
          </p:cNvPr>
          <p:cNvSpPr txBox="1"/>
          <p:nvPr/>
        </p:nvSpPr>
        <p:spPr>
          <a:xfrm>
            <a:off x="6997291" y="3822605"/>
            <a:ext cx="1092203" cy="307777"/>
          </a:xfrm>
          <a:prstGeom prst="rect">
            <a:avLst/>
          </a:prstGeom>
          <a:noFill/>
        </p:spPr>
        <p:txBody>
          <a:bodyPr wrap="square" rtlCol="0">
            <a:spAutoFit/>
          </a:bodyPr>
          <a:lstStyle/>
          <a:p>
            <a:r>
              <a:rPr lang="en-US" altLang="ja-JP" sz="1400" b="1" dirty="0">
                <a:solidFill>
                  <a:srgbClr val="055A8E"/>
                </a:solidFill>
                <a:latin typeface="MS PGothic" charset="-128"/>
                <a:ea typeface="MS PGothic" charset="-128"/>
                <a:cs typeface="MS PGothic" charset="-128"/>
              </a:rPr>
              <a:t>6</a:t>
            </a:r>
            <a:r>
              <a:rPr lang="ja-JP" altLang="en-US" sz="1400" b="1">
                <a:solidFill>
                  <a:srgbClr val="055A8E"/>
                </a:solidFill>
                <a:latin typeface="MS PGothic" charset="-128"/>
                <a:ea typeface="MS PGothic" charset="-128"/>
                <a:cs typeface="MS PGothic" charset="-128"/>
              </a:rPr>
              <a:t>．</a:t>
            </a:r>
            <a:r>
              <a:rPr lang="en-US" altLang="ja-JP" sz="1400" b="1" dirty="0">
                <a:solidFill>
                  <a:srgbClr val="055A8E"/>
                </a:solidFill>
                <a:latin typeface="MS PGothic" charset="-128"/>
                <a:ea typeface="MS PGothic" charset="-128"/>
                <a:cs typeface="MS PGothic" charset="-128"/>
              </a:rPr>
              <a:t>6</a:t>
            </a:r>
            <a:r>
              <a:rPr lang="ja-JP" altLang="en-US" sz="1400" b="1">
                <a:solidFill>
                  <a:srgbClr val="055A8E"/>
                </a:solidFill>
                <a:latin typeface="MS PGothic" charset="-128"/>
                <a:ea typeface="MS PGothic" charset="-128"/>
                <a:cs typeface="MS PGothic" charset="-128"/>
              </a:rPr>
              <a:t>　（</a:t>
            </a:r>
            <a:r>
              <a:rPr lang="en-US" altLang="ja-JP" sz="1400" b="1" dirty="0">
                <a:solidFill>
                  <a:srgbClr val="055A8E"/>
                </a:solidFill>
                <a:latin typeface="MS PGothic" charset="-128"/>
                <a:ea typeface="MS PGothic" charset="-128"/>
                <a:cs typeface="MS PGothic" charset="-128"/>
              </a:rPr>
              <a:t>-3</a:t>
            </a:r>
            <a:r>
              <a:rPr lang="ja-JP" altLang="en-US" sz="1400" b="1">
                <a:solidFill>
                  <a:srgbClr val="055A8E"/>
                </a:solidFill>
                <a:latin typeface="MS PGothic" charset="-128"/>
                <a:ea typeface="MS PGothic" charset="-128"/>
                <a:cs typeface="MS PGothic" charset="-128"/>
              </a:rPr>
              <a:t>）</a:t>
            </a:r>
            <a:endParaRPr lang="en-US" altLang="ja-JP" sz="1400" b="1" dirty="0">
              <a:solidFill>
                <a:srgbClr val="055A8E"/>
              </a:solidFill>
              <a:latin typeface="MS PGothic" charset="-128"/>
              <a:ea typeface="MS PGothic" charset="-128"/>
              <a:cs typeface="MS PGothic" charset="-128"/>
            </a:endParaRPr>
          </a:p>
        </p:txBody>
      </p:sp>
      <p:sp>
        <p:nvSpPr>
          <p:cNvPr id="90" name="テキスト ボックス 89">
            <a:extLst>
              <a:ext uri="{FF2B5EF4-FFF2-40B4-BE49-F238E27FC236}">
                <a16:creationId xmlns:a16="http://schemas.microsoft.com/office/drawing/2014/main" id="{4270458A-F0EF-A44B-ABC3-BEBD6F0476F1}"/>
              </a:ext>
            </a:extLst>
          </p:cNvPr>
          <p:cNvSpPr txBox="1"/>
          <p:nvPr/>
        </p:nvSpPr>
        <p:spPr>
          <a:xfrm>
            <a:off x="6990312" y="438915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内部偵察：発見</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5798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攻撃カード（裏）</a:t>
            </a:r>
            <a:endParaRPr lang="ja-JP" altLang="en-US" sz="2400" dirty="0">
              <a:latin typeface="MS PGothic" panose="020B0600070205080204" pitchFamily="34" charset="-128"/>
              <a:ea typeface="MS PGothic" panose="020B0600070205080204" pitchFamily="34" charset="-128"/>
            </a:endParaRPr>
          </a:p>
        </p:txBody>
      </p:sp>
      <p:sp>
        <p:nvSpPr>
          <p:cNvPr id="25" name="正方形/長方形 24">
            <a:extLst>
              <a:ext uri="{FF2B5EF4-FFF2-40B4-BE49-F238E27FC236}">
                <a16:creationId xmlns:a16="http://schemas.microsoft.com/office/drawing/2014/main" id="{BD2DDEB5-4FA4-4D40-9E53-E7E64EA2EE43}"/>
              </a:ext>
            </a:extLst>
          </p:cNvPr>
          <p:cNvSpPr/>
          <p:nvPr/>
        </p:nvSpPr>
        <p:spPr>
          <a:xfrm>
            <a:off x="52741" y="488891"/>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55A8E"/>
                </a:solidFill>
                <a:latin typeface="MS PGothic" charset="-128"/>
                <a:ea typeface="MS PGothic" charset="-128"/>
                <a:cs typeface="MS PGothic" charset="-128"/>
              </a:rPr>
              <a:t>攻撃カード</a:t>
            </a:r>
            <a:endParaRPr lang="en-US" altLang="ja-JP" sz="2400" b="1" dirty="0">
              <a:solidFill>
                <a:srgbClr val="055A8E"/>
              </a:solidFill>
              <a:latin typeface="MS PGothic" charset="-128"/>
              <a:ea typeface="MS PGothic" charset="-128"/>
              <a:cs typeface="MS PGothic" charset="-128"/>
            </a:endParaRPr>
          </a:p>
          <a:p>
            <a:pPr lvl="0" algn="ctr" defTabSz="310504"/>
            <a:r>
              <a:rPr lang="ja-JP" altLang="en-US" b="1">
                <a:solidFill>
                  <a:srgbClr val="055A8E"/>
                </a:solidFill>
                <a:latin typeface="MS PGothic" charset="-128"/>
                <a:ea typeface="MS PGothic" charset="-128"/>
                <a:cs typeface="MS PGothic" charset="-128"/>
              </a:rPr>
              <a:t>（</a:t>
            </a:r>
            <a:r>
              <a:rPr lang="en-US" altLang="ja-JP" b="1" dirty="0">
                <a:solidFill>
                  <a:srgbClr val="055A8E"/>
                </a:solidFill>
                <a:latin typeface="MS PGothic" charset="-128"/>
                <a:ea typeface="MS PGothic" charset="-128"/>
                <a:cs typeface="MS PGothic" charset="-128"/>
              </a:rPr>
              <a:t>Type B</a:t>
            </a:r>
            <a:r>
              <a:rPr lang="ja-JP" altLang="en-US" b="1">
                <a:solidFill>
                  <a:srgbClr val="055A8E"/>
                </a:solidFill>
                <a:latin typeface="MS PGothic" charset="-128"/>
                <a:ea typeface="MS PGothic" charset="-128"/>
                <a:cs typeface="MS PGothic" charset="-128"/>
              </a:rPr>
              <a:t>：内部偵察）</a:t>
            </a:r>
            <a:endParaRPr lang="en-US" altLang="ja-JP" b="1" dirty="0">
              <a:solidFill>
                <a:srgbClr val="055A8E"/>
              </a:solidFill>
              <a:latin typeface="MS PGothic" charset="-128"/>
              <a:ea typeface="MS PGothic" charset="-128"/>
              <a:cs typeface="MS PGothic" charset="-128"/>
            </a:endParaRPr>
          </a:p>
        </p:txBody>
      </p:sp>
      <p:pic>
        <p:nvPicPr>
          <p:cNvPr id="26" name="図 25">
            <a:extLst>
              <a:ext uri="{FF2B5EF4-FFF2-40B4-BE49-F238E27FC236}">
                <a16:creationId xmlns:a16="http://schemas.microsoft.com/office/drawing/2014/main" id="{902EE5B8-2A2F-D740-A553-E6CA0F51D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97" y="1755404"/>
            <a:ext cx="1674688" cy="854905"/>
          </a:xfrm>
          <a:prstGeom prst="rect">
            <a:avLst/>
          </a:prstGeom>
        </p:spPr>
      </p:pic>
      <p:sp>
        <p:nvSpPr>
          <p:cNvPr id="27" name="正方形/長方形 26">
            <a:extLst>
              <a:ext uri="{FF2B5EF4-FFF2-40B4-BE49-F238E27FC236}">
                <a16:creationId xmlns:a16="http://schemas.microsoft.com/office/drawing/2014/main" id="{D1B4A553-2BD1-C942-BE41-07E7267E1558}"/>
              </a:ext>
            </a:extLst>
          </p:cNvPr>
          <p:cNvSpPr/>
          <p:nvPr/>
        </p:nvSpPr>
        <p:spPr>
          <a:xfrm>
            <a:off x="2313484" y="488421"/>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55A8E"/>
                </a:solidFill>
                <a:latin typeface="MS PGothic" charset="-128"/>
                <a:ea typeface="MS PGothic" charset="-128"/>
                <a:cs typeface="MS PGothic" charset="-128"/>
              </a:rPr>
              <a:t>攻撃カード</a:t>
            </a:r>
            <a:endParaRPr lang="en-US" altLang="ja-JP" sz="2400" b="1" dirty="0">
              <a:solidFill>
                <a:srgbClr val="055A8E"/>
              </a:solidFill>
              <a:latin typeface="MS PGothic" charset="-128"/>
              <a:ea typeface="MS PGothic" charset="-128"/>
              <a:cs typeface="MS PGothic" charset="-128"/>
            </a:endParaRPr>
          </a:p>
          <a:p>
            <a:pPr lvl="0" algn="ctr" defTabSz="310504"/>
            <a:r>
              <a:rPr lang="ja-JP" altLang="en-US" b="1">
                <a:solidFill>
                  <a:srgbClr val="055A8E"/>
                </a:solidFill>
                <a:latin typeface="MS PGothic" charset="-128"/>
                <a:ea typeface="MS PGothic" charset="-128"/>
                <a:cs typeface="MS PGothic" charset="-128"/>
              </a:rPr>
              <a:t>（</a:t>
            </a:r>
            <a:r>
              <a:rPr lang="en-US" altLang="ja-JP" b="1" dirty="0">
                <a:solidFill>
                  <a:srgbClr val="055A8E"/>
                </a:solidFill>
                <a:latin typeface="MS PGothic" charset="-128"/>
                <a:ea typeface="MS PGothic" charset="-128"/>
                <a:cs typeface="MS PGothic" charset="-128"/>
              </a:rPr>
              <a:t>Type B</a:t>
            </a:r>
            <a:r>
              <a:rPr lang="ja-JP" altLang="en-US" b="1">
                <a:solidFill>
                  <a:srgbClr val="055A8E"/>
                </a:solidFill>
                <a:latin typeface="MS PGothic" charset="-128"/>
                <a:ea typeface="MS PGothic" charset="-128"/>
                <a:cs typeface="MS PGothic" charset="-128"/>
              </a:rPr>
              <a:t>：内部偵察）</a:t>
            </a:r>
            <a:endParaRPr lang="en-US" altLang="ja-JP" b="1" dirty="0">
              <a:solidFill>
                <a:srgbClr val="055A8E"/>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0F72CCA9-C4ED-7548-A1DD-3EC97FB08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140" y="1754934"/>
            <a:ext cx="1674688" cy="854905"/>
          </a:xfrm>
          <a:prstGeom prst="rect">
            <a:avLst/>
          </a:prstGeom>
        </p:spPr>
      </p:pic>
      <p:sp>
        <p:nvSpPr>
          <p:cNvPr id="29" name="正方形/長方形 28">
            <a:extLst>
              <a:ext uri="{FF2B5EF4-FFF2-40B4-BE49-F238E27FC236}">
                <a16:creationId xmlns:a16="http://schemas.microsoft.com/office/drawing/2014/main" id="{0279C768-A2DD-9443-9DDA-BF0D27A90B37}"/>
              </a:ext>
            </a:extLst>
          </p:cNvPr>
          <p:cNvSpPr/>
          <p:nvPr/>
        </p:nvSpPr>
        <p:spPr>
          <a:xfrm>
            <a:off x="45876" y="3657831"/>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55A8E"/>
                </a:solidFill>
                <a:latin typeface="MS PGothic" charset="-128"/>
                <a:ea typeface="MS PGothic" charset="-128"/>
                <a:cs typeface="MS PGothic" charset="-128"/>
              </a:rPr>
              <a:t>攻撃カード</a:t>
            </a:r>
            <a:endParaRPr lang="en-US" altLang="ja-JP" sz="2400" b="1" dirty="0">
              <a:solidFill>
                <a:srgbClr val="055A8E"/>
              </a:solidFill>
              <a:latin typeface="MS PGothic" charset="-128"/>
              <a:ea typeface="MS PGothic" charset="-128"/>
              <a:cs typeface="MS PGothic" charset="-128"/>
            </a:endParaRPr>
          </a:p>
          <a:p>
            <a:pPr lvl="0" algn="ctr" defTabSz="310504"/>
            <a:r>
              <a:rPr lang="ja-JP" altLang="en-US" b="1">
                <a:solidFill>
                  <a:srgbClr val="055A8E"/>
                </a:solidFill>
                <a:latin typeface="MS PGothic" charset="-128"/>
                <a:ea typeface="MS PGothic" charset="-128"/>
                <a:cs typeface="MS PGothic" charset="-128"/>
              </a:rPr>
              <a:t>（</a:t>
            </a:r>
            <a:r>
              <a:rPr lang="en-US" altLang="ja-JP" b="1" dirty="0">
                <a:solidFill>
                  <a:srgbClr val="055A8E"/>
                </a:solidFill>
                <a:latin typeface="MS PGothic" charset="-128"/>
                <a:ea typeface="MS PGothic" charset="-128"/>
                <a:cs typeface="MS PGothic" charset="-128"/>
              </a:rPr>
              <a:t>Type B</a:t>
            </a:r>
            <a:r>
              <a:rPr lang="ja-JP" altLang="en-US" b="1">
                <a:solidFill>
                  <a:srgbClr val="055A8E"/>
                </a:solidFill>
                <a:latin typeface="MS PGothic" charset="-128"/>
                <a:ea typeface="MS PGothic" charset="-128"/>
                <a:cs typeface="MS PGothic" charset="-128"/>
              </a:rPr>
              <a:t>：内部偵察）</a:t>
            </a:r>
            <a:endParaRPr lang="en-US" altLang="ja-JP" b="1" dirty="0">
              <a:solidFill>
                <a:srgbClr val="055A8E"/>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97E1D9F2-DD66-A64A-A35D-4579619B9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532" y="4924344"/>
            <a:ext cx="1674688" cy="854905"/>
          </a:xfrm>
          <a:prstGeom prst="rect">
            <a:avLst/>
          </a:prstGeom>
        </p:spPr>
      </p:pic>
      <p:sp>
        <p:nvSpPr>
          <p:cNvPr id="31" name="正方形/長方形 30">
            <a:extLst>
              <a:ext uri="{FF2B5EF4-FFF2-40B4-BE49-F238E27FC236}">
                <a16:creationId xmlns:a16="http://schemas.microsoft.com/office/drawing/2014/main" id="{3C802FF1-06D2-9946-BB4A-930F2F70E942}"/>
              </a:ext>
            </a:extLst>
          </p:cNvPr>
          <p:cNvSpPr/>
          <p:nvPr/>
        </p:nvSpPr>
        <p:spPr>
          <a:xfrm>
            <a:off x="2306619" y="3657361"/>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55A8E"/>
                </a:solidFill>
                <a:latin typeface="MS PGothic" charset="-128"/>
                <a:ea typeface="MS PGothic" charset="-128"/>
                <a:cs typeface="MS PGothic" charset="-128"/>
              </a:rPr>
              <a:t>攻撃カード</a:t>
            </a:r>
            <a:endParaRPr lang="en-US" altLang="ja-JP" sz="2400" b="1" dirty="0">
              <a:solidFill>
                <a:srgbClr val="055A8E"/>
              </a:solidFill>
              <a:latin typeface="MS PGothic" charset="-128"/>
              <a:ea typeface="MS PGothic" charset="-128"/>
              <a:cs typeface="MS PGothic" charset="-128"/>
            </a:endParaRPr>
          </a:p>
          <a:p>
            <a:pPr lvl="0" algn="ctr" defTabSz="310504"/>
            <a:r>
              <a:rPr lang="ja-JP" altLang="en-US" b="1">
                <a:solidFill>
                  <a:srgbClr val="055A8E"/>
                </a:solidFill>
                <a:latin typeface="MS PGothic" charset="-128"/>
                <a:ea typeface="MS PGothic" charset="-128"/>
                <a:cs typeface="MS PGothic" charset="-128"/>
              </a:rPr>
              <a:t>（</a:t>
            </a:r>
            <a:r>
              <a:rPr lang="en-US" altLang="ja-JP" b="1" dirty="0">
                <a:solidFill>
                  <a:srgbClr val="055A8E"/>
                </a:solidFill>
                <a:latin typeface="MS PGothic" charset="-128"/>
                <a:ea typeface="MS PGothic" charset="-128"/>
                <a:cs typeface="MS PGothic" charset="-128"/>
              </a:rPr>
              <a:t>Type B</a:t>
            </a:r>
            <a:r>
              <a:rPr lang="ja-JP" altLang="en-US" b="1">
                <a:solidFill>
                  <a:srgbClr val="055A8E"/>
                </a:solidFill>
                <a:latin typeface="MS PGothic" charset="-128"/>
                <a:ea typeface="MS PGothic" charset="-128"/>
                <a:cs typeface="MS PGothic" charset="-128"/>
              </a:rPr>
              <a:t>：内部偵察）</a:t>
            </a:r>
            <a:endParaRPr lang="en-US" altLang="ja-JP" b="1" dirty="0">
              <a:solidFill>
                <a:srgbClr val="055A8E"/>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BCA29106-D42A-7E49-A831-B9C5B8CFB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275" y="4923874"/>
            <a:ext cx="1674688" cy="854905"/>
          </a:xfrm>
          <a:prstGeom prst="rect">
            <a:avLst/>
          </a:prstGeom>
        </p:spPr>
      </p:pic>
      <p:sp>
        <p:nvSpPr>
          <p:cNvPr id="33" name="正方形/長方形 32">
            <a:extLst>
              <a:ext uri="{FF2B5EF4-FFF2-40B4-BE49-F238E27FC236}">
                <a16:creationId xmlns:a16="http://schemas.microsoft.com/office/drawing/2014/main" id="{A1A7DC45-E5EA-9547-9FD6-284C9C209D69}"/>
              </a:ext>
            </a:extLst>
          </p:cNvPr>
          <p:cNvSpPr/>
          <p:nvPr/>
        </p:nvSpPr>
        <p:spPr>
          <a:xfrm>
            <a:off x="4574227" y="3657526"/>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55A8E"/>
                </a:solidFill>
                <a:latin typeface="MS PGothic" charset="-128"/>
                <a:ea typeface="MS PGothic" charset="-128"/>
                <a:cs typeface="MS PGothic" charset="-128"/>
              </a:rPr>
              <a:t>攻撃カード</a:t>
            </a:r>
            <a:endParaRPr lang="en-US" altLang="ja-JP" sz="2400" b="1" dirty="0">
              <a:solidFill>
                <a:srgbClr val="055A8E"/>
              </a:solidFill>
              <a:latin typeface="MS PGothic" charset="-128"/>
              <a:ea typeface="MS PGothic" charset="-128"/>
              <a:cs typeface="MS PGothic" charset="-128"/>
            </a:endParaRPr>
          </a:p>
          <a:p>
            <a:pPr lvl="0" algn="ctr" defTabSz="310504"/>
            <a:r>
              <a:rPr lang="ja-JP" altLang="en-US" b="1">
                <a:solidFill>
                  <a:srgbClr val="055A8E"/>
                </a:solidFill>
                <a:latin typeface="MS PGothic" charset="-128"/>
                <a:ea typeface="MS PGothic" charset="-128"/>
                <a:cs typeface="MS PGothic" charset="-128"/>
              </a:rPr>
              <a:t>（</a:t>
            </a:r>
            <a:r>
              <a:rPr lang="en-US" altLang="ja-JP" b="1" dirty="0">
                <a:solidFill>
                  <a:srgbClr val="055A8E"/>
                </a:solidFill>
                <a:latin typeface="MS PGothic" charset="-128"/>
                <a:ea typeface="MS PGothic" charset="-128"/>
                <a:cs typeface="MS PGothic" charset="-128"/>
              </a:rPr>
              <a:t>Type B</a:t>
            </a:r>
            <a:r>
              <a:rPr lang="ja-JP" altLang="en-US" b="1">
                <a:solidFill>
                  <a:srgbClr val="055A8E"/>
                </a:solidFill>
                <a:latin typeface="MS PGothic" charset="-128"/>
                <a:ea typeface="MS PGothic" charset="-128"/>
                <a:cs typeface="MS PGothic" charset="-128"/>
              </a:rPr>
              <a:t>：内部偵察）</a:t>
            </a:r>
            <a:endParaRPr lang="en-US" altLang="ja-JP" b="1" dirty="0">
              <a:solidFill>
                <a:srgbClr val="055A8E"/>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2B5E54E6-8591-7845-A8A6-E7C7AAEA5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0883" y="4924039"/>
            <a:ext cx="1674688" cy="854905"/>
          </a:xfrm>
          <a:prstGeom prst="rect">
            <a:avLst/>
          </a:prstGeom>
        </p:spPr>
      </p:pic>
      <p:sp>
        <p:nvSpPr>
          <p:cNvPr id="35" name="正方形/長方形 34">
            <a:extLst>
              <a:ext uri="{FF2B5EF4-FFF2-40B4-BE49-F238E27FC236}">
                <a16:creationId xmlns:a16="http://schemas.microsoft.com/office/drawing/2014/main" id="{5A64271C-2DF7-FE42-9525-5D0E121DBBA2}"/>
              </a:ext>
            </a:extLst>
          </p:cNvPr>
          <p:cNvSpPr/>
          <p:nvPr/>
        </p:nvSpPr>
        <p:spPr>
          <a:xfrm>
            <a:off x="6834970" y="3657056"/>
            <a:ext cx="2268000" cy="3168000"/>
          </a:xfrm>
          <a:prstGeom prst="rect">
            <a:avLst/>
          </a:prstGeom>
          <a:gradFill>
            <a:gsLst>
              <a:gs pos="0">
                <a:schemeClr val="bg1"/>
              </a:gs>
              <a:gs pos="51000">
                <a:srgbClr val="A3BCE2"/>
              </a:gs>
              <a:gs pos="100000">
                <a:srgbClr val="A3BCE2"/>
              </a:gs>
            </a:gsLst>
            <a:path path="circle">
              <a:fillToRect l="50000" t="50000" r="50000" b="50000"/>
            </a:path>
          </a:gra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55A8E"/>
                </a:solidFill>
                <a:latin typeface="MS PGothic" charset="-128"/>
                <a:ea typeface="MS PGothic" charset="-128"/>
                <a:cs typeface="MS PGothic" charset="-128"/>
              </a:rPr>
              <a:t>攻撃カード</a:t>
            </a:r>
            <a:endParaRPr lang="en-US" altLang="ja-JP" sz="2400" b="1" dirty="0">
              <a:solidFill>
                <a:srgbClr val="055A8E"/>
              </a:solidFill>
              <a:latin typeface="MS PGothic" charset="-128"/>
              <a:ea typeface="MS PGothic" charset="-128"/>
              <a:cs typeface="MS PGothic" charset="-128"/>
            </a:endParaRPr>
          </a:p>
          <a:p>
            <a:pPr lvl="0" algn="ctr" defTabSz="310504"/>
            <a:r>
              <a:rPr lang="ja-JP" altLang="en-US" b="1">
                <a:solidFill>
                  <a:srgbClr val="055A8E"/>
                </a:solidFill>
                <a:latin typeface="MS PGothic" charset="-128"/>
                <a:ea typeface="MS PGothic" charset="-128"/>
                <a:cs typeface="MS PGothic" charset="-128"/>
              </a:rPr>
              <a:t>（</a:t>
            </a:r>
            <a:r>
              <a:rPr lang="en-US" altLang="ja-JP" b="1" dirty="0">
                <a:solidFill>
                  <a:srgbClr val="055A8E"/>
                </a:solidFill>
                <a:latin typeface="MS PGothic" charset="-128"/>
                <a:ea typeface="MS PGothic" charset="-128"/>
                <a:cs typeface="MS PGothic" charset="-128"/>
              </a:rPr>
              <a:t>Type B</a:t>
            </a:r>
            <a:r>
              <a:rPr lang="ja-JP" altLang="en-US" b="1">
                <a:solidFill>
                  <a:srgbClr val="055A8E"/>
                </a:solidFill>
                <a:latin typeface="MS PGothic" charset="-128"/>
                <a:ea typeface="MS PGothic" charset="-128"/>
                <a:cs typeface="MS PGothic" charset="-128"/>
              </a:rPr>
              <a:t>：内部偵察）</a:t>
            </a:r>
            <a:endParaRPr lang="en-US" altLang="ja-JP" b="1" dirty="0">
              <a:solidFill>
                <a:srgbClr val="055A8E"/>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64526CB5-ADBA-2749-96D8-D17CDD594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626" y="4923569"/>
            <a:ext cx="1674688" cy="854905"/>
          </a:xfrm>
          <a:prstGeom prst="rect">
            <a:avLst/>
          </a:prstGeom>
        </p:spPr>
      </p:pic>
      <p:sp>
        <p:nvSpPr>
          <p:cNvPr id="23" name="正方形/長方形 22">
            <a:extLst>
              <a:ext uri="{FF2B5EF4-FFF2-40B4-BE49-F238E27FC236}">
                <a16:creationId xmlns:a16="http://schemas.microsoft.com/office/drawing/2014/main" id="{FE0877D4-3F64-D04D-B82C-73BAAAEF9C22}"/>
              </a:ext>
            </a:extLst>
          </p:cNvPr>
          <p:cNvSpPr/>
          <p:nvPr/>
        </p:nvSpPr>
        <p:spPr>
          <a:xfrm>
            <a:off x="4576423" y="488504"/>
            <a:ext cx="2268000" cy="3168000"/>
          </a:xfrm>
          <a:prstGeom prst="rect">
            <a:avLst/>
          </a:prstGeom>
          <a:gradFill>
            <a:gsLst>
              <a:gs pos="0">
                <a:schemeClr val="bg1"/>
              </a:gs>
              <a:gs pos="51000">
                <a:srgbClr val="A2D7D4"/>
              </a:gs>
              <a:gs pos="100000">
                <a:srgbClr val="A2D7D4"/>
              </a:gs>
            </a:gsLst>
            <a:path path="circle">
              <a:fillToRect l="50000" t="50000" r="50000" b="50000"/>
            </a:path>
          </a:gra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07D7A"/>
                </a:solidFill>
                <a:latin typeface="MS PGothic" charset="-128"/>
                <a:ea typeface="MS PGothic" charset="-128"/>
                <a:cs typeface="MS PGothic" charset="-128"/>
              </a:rPr>
              <a:t>攻撃カード</a:t>
            </a:r>
            <a:endParaRPr lang="en-US" altLang="ja-JP" sz="2400" b="1" dirty="0">
              <a:solidFill>
                <a:srgbClr val="007D7A"/>
              </a:solidFill>
              <a:latin typeface="MS PGothic" charset="-128"/>
              <a:ea typeface="MS PGothic" charset="-128"/>
              <a:cs typeface="MS PGothic" charset="-128"/>
            </a:endParaRPr>
          </a:p>
          <a:p>
            <a:pPr lvl="0" algn="ctr" defTabSz="310504"/>
            <a:r>
              <a:rPr lang="ja-JP" altLang="en-US" sz="1600" b="1">
                <a:solidFill>
                  <a:srgbClr val="007D7A"/>
                </a:solidFill>
                <a:latin typeface="MS PGothic" charset="-128"/>
                <a:ea typeface="MS PGothic" charset="-128"/>
                <a:cs typeface="MS PGothic" charset="-128"/>
              </a:rPr>
              <a:t>（</a:t>
            </a:r>
            <a:r>
              <a:rPr lang="en-US" altLang="ja-JP" sz="1600" b="1" dirty="0">
                <a:solidFill>
                  <a:srgbClr val="007D7A"/>
                </a:solidFill>
                <a:latin typeface="MS PGothic" charset="-128"/>
                <a:ea typeface="MS PGothic" charset="-128"/>
                <a:cs typeface="MS PGothic" charset="-128"/>
              </a:rPr>
              <a:t>Type B</a:t>
            </a:r>
            <a:r>
              <a:rPr lang="ja-JP" altLang="en-US" sz="1600" b="1">
                <a:solidFill>
                  <a:srgbClr val="007D7A"/>
                </a:solidFill>
                <a:latin typeface="MS PGothic" charset="-128"/>
                <a:ea typeface="MS PGothic" charset="-128"/>
                <a:cs typeface="MS PGothic" charset="-128"/>
              </a:rPr>
              <a:t>：</a:t>
            </a:r>
            <a:endParaRPr lang="en-US" altLang="ja-JP" sz="1600" b="1" dirty="0">
              <a:solidFill>
                <a:srgbClr val="007D7A"/>
              </a:solidFill>
              <a:latin typeface="MS PGothic" charset="-128"/>
              <a:ea typeface="MS PGothic" charset="-128"/>
              <a:cs typeface="MS PGothic" charset="-128"/>
            </a:endParaRPr>
          </a:p>
          <a:p>
            <a:pPr lvl="0" algn="ctr" defTabSz="310504"/>
            <a:r>
              <a:rPr lang="ja-JP" altLang="en-US" sz="1600" b="1">
                <a:solidFill>
                  <a:srgbClr val="007D7A"/>
                </a:solidFill>
                <a:latin typeface="MS PGothic" charset="-128"/>
                <a:ea typeface="MS PGothic" charset="-128"/>
                <a:cs typeface="MS PGothic" charset="-128"/>
              </a:rPr>
              <a:t>誤用</a:t>
            </a:r>
            <a:r>
              <a:rPr lang="en-US" altLang="ja-JP" sz="1600" b="1" dirty="0">
                <a:solidFill>
                  <a:srgbClr val="007D7A"/>
                </a:solidFill>
                <a:latin typeface="MS PGothic" charset="-128"/>
                <a:ea typeface="MS PGothic" charset="-128"/>
                <a:cs typeface="MS PGothic" charset="-128"/>
              </a:rPr>
              <a:t>/</a:t>
            </a:r>
            <a:r>
              <a:rPr lang="ja-JP" altLang="en-US" sz="1600" b="1">
                <a:solidFill>
                  <a:srgbClr val="007D7A"/>
                </a:solidFill>
                <a:latin typeface="MS PGothic" charset="-128"/>
                <a:ea typeface="MS PGothic" charset="-128"/>
                <a:cs typeface="MS PGothic" charset="-128"/>
              </a:rPr>
              <a:t>特権昇格）</a:t>
            </a:r>
            <a:endParaRPr lang="en-US" altLang="ja-JP" sz="1600" b="1" dirty="0">
              <a:solidFill>
                <a:srgbClr val="007D7A"/>
              </a:solidFill>
              <a:latin typeface="MS PGothic" charset="-128"/>
              <a:ea typeface="MS PGothic" charset="-128"/>
              <a:cs typeface="MS PGothic" charset="-128"/>
            </a:endParaRPr>
          </a:p>
        </p:txBody>
      </p:sp>
      <p:pic>
        <p:nvPicPr>
          <p:cNvPr id="24" name="図 23">
            <a:extLst>
              <a:ext uri="{FF2B5EF4-FFF2-40B4-BE49-F238E27FC236}">
                <a16:creationId xmlns:a16="http://schemas.microsoft.com/office/drawing/2014/main" id="{74EF9AD6-234A-C549-8236-6060EB5B0F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6568" y="1458804"/>
            <a:ext cx="1634542" cy="1688347"/>
          </a:xfrm>
          <a:prstGeom prst="rect">
            <a:avLst/>
          </a:prstGeom>
        </p:spPr>
      </p:pic>
      <p:sp>
        <p:nvSpPr>
          <p:cNvPr id="37" name="正方形/長方形 36">
            <a:extLst>
              <a:ext uri="{FF2B5EF4-FFF2-40B4-BE49-F238E27FC236}">
                <a16:creationId xmlns:a16="http://schemas.microsoft.com/office/drawing/2014/main" id="{08123871-7DC1-6E4B-BFC3-0B52173FCB98}"/>
              </a:ext>
            </a:extLst>
          </p:cNvPr>
          <p:cNvSpPr/>
          <p:nvPr/>
        </p:nvSpPr>
        <p:spPr>
          <a:xfrm>
            <a:off x="6841835" y="488504"/>
            <a:ext cx="2268000" cy="3168000"/>
          </a:xfrm>
          <a:prstGeom prst="rect">
            <a:avLst/>
          </a:prstGeom>
          <a:gradFill>
            <a:gsLst>
              <a:gs pos="0">
                <a:schemeClr val="bg1"/>
              </a:gs>
              <a:gs pos="51000">
                <a:srgbClr val="A2D7D4"/>
              </a:gs>
              <a:gs pos="100000">
                <a:srgbClr val="A2D7D4"/>
              </a:gs>
            </a:gsLst>
            <a:path path="circle">
              <a:fillToRect l="50000" t="50000" r="50000" b="50000"/>
            </a:path>
          </a:gradFill>
          <a:ln>
            <a:solidFill>
              <a:srgbClr val="007D7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310504"/>
            <a:r>
              <a:rPr lang="ja-JP" altLang="en-US" sz="2400" b="1">
                <a:solidFill>
                  <a:srgbClr val="007D7A"/>
                </a:solidFill>
                <a:latin typeface="MS PGothic" charset="-128"/>
                <a:ea typeface="MS PGothic" charset="-128"/>
                <a:cs typeface="MS PGothic" charset="-128"/>
              </a:rPr>
              <a:t>攻撃カード</a:t>
            </a:r>
            <a:endParaRPr lang="en-US" altLang="ja-JP" sz="2400" b="1" dirty="0">
              <a:solidFill>
                <a:srgbClr val="007D7A"/>
              </a:solidFill>
              <a:latin typeface="MS PGothic" charset="-128"/>
              <a:ea typeface="MS PGothic" charset="-128"/>
              <a:cs typeface="MS PGothic" charset="-128"/>
            </a:endParaRPr>
          </a:p>
          <a:p>
            <a:pPr lvl="0" algn="ctr" defTabSz="310504"/>
            <a:r>
              <a:rPr lang="ja-JP" altLang="en-US" sz="1600" b="1">
                <a:solidFill>
                  <a:srgbClr val="007D7A"/>
                </a:solidFill>
                <a:latin typeface="MS PGothic" charset="-128"/>
                <a:ea typeface="MS PGothic" charset="-128"/>
                <a:cs typeface="MS PGothic" charset="-128"/>
              </a:rPr>
              <a:t>（</a:t>
            </a:r>
            <a:r>
              <a:rPr lang="en-US" altLang="ja-JP" sz="1600" b="1" dirty="0">
                <a:solidFill>
                  <a:srgbClr val="007D7A"/>
                </a:solidFill>
                <a:latin typeface="MS PGothic" charset="-128"/>
                <a:ea typeface="MS PGothic" charset="-128"/>
                <a:cs typeface="MS PGothic" charset="-128"/>
              </a:rPr>
              <a:t>Type B</a:t>
            </a:r>
            <a:r>
              <a:rPr lang="ja-JP" altLang="en-US" sz="1600" b="1">
                <a:solidFill>
                  <a:srgbClr val="007D7A"/>
                </a:solidFill>
                <a:latin typeface="MS PGothic" charset="-128"/>
                <a:ea typeface="MS PGothic" charset="-128"/>
                <a:cs typeface="MS PGothic" charset="-128"/>
              </a:rPr>
              <a:t>：</a:t>
            </a:r>
            <a:endParaRPr lang="en-US" altLang="ja-JP" sz="1600" b="1" dirty="0">
              <a:solidFill>
                <a:srgbClr val="007D7A"/>
              </a:solidFill>
              <a:latin typeface="MS PGothic" charset="-128"/>
              <a:ea typeface="MS PGothic" charset="-128"/>
              <a:cs typeface="MS PGothic" charset="-128"/>
            </a:endParaRPr>
          </a:p>
          <a:p>
            <a:pPr lvl="0" algn="ctr" defTabSz="310504"/>
            <a:r>
              <a:rPr lang="ja-JP" altLang="en-US" sz="1600" b="1">
                <a:solidFill>
                  <a:srgbClr val="007D7A"/>
                </a:solidFill>
                <a:latin typeface="MS PGothic" charset="-128"/>
                <a:ea typeface="MS PGothic" charset="-128"/>
                <a:cs typeface="MS PGothic" charset="-128"/>
              </a:rPr>
              <a:t>誤用</a:t>
            </a:r>
            <a:r>
              <a:rPr lang="en-US" altLang="ja-JP" sz="1600" b="1" dirty="0">
                <a:solidFill>
                  <a:srgbClr val="007D7A"/>
                </a:solidFill>
                <a:latin typeface="MS PGothic" charset="-128"/>
                <a:ea typeface="MS PGothic" charset="-128"/>
                <a:cs typeface="MS PGothic" charset="-128"/>
              </a:rPr>
              <a:t>/</a:t>
            </a:r>
            <a:r>
              <a:rPr lang="ja-JP" altLang="en-US" sz="1600" b="1">
                <a:solidFill>
                  <a:srgbClr val="007D7A"/>
                </a:solidFill>
                <a:latin typeface="MS PGothic" charset="-128"/>
                <a:ea typeface="MS PGothic" charset="-128"/>
                <a:cs typeface="MS PGothic" charset="-128"/>
              </a:rPr>
              <a:t>特権昇格）</a:t>
            </a:r>
            <a:endParaRPr lang="en-US" altLang="ja-JP" sz="1600" b="1" dirty="0">
              <a:solidFill>
                <a:srgbClr val="007D7A"/>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BC8224E7-802C-2C44-B100-5910CEED9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1980" y="1458804"/>
            <a:ext cx="1634542" cy="1688347"/>
          </a:xfrm>
          <a:prstGeom prst="rect">
            <a:avLst/>
          </a:prstGeom>
        </p:spPr>
      </p:pic>
    </p:spTree>
    <p:extLst>
      <p:ext uri="{BB962C8B-B14F-4D97-AF65-F5344CB8AC3E}">
        <p14:creationId xmlns:p14="http://schemas.microsoft.com/office/powerpoint/2010/main" val="3377674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8C2644A3-F46C-6846-B94F-19CB4D505150}"/>
              </a:ext>
            </a:extLst>
          </p:cNvPr>
          <p:cNvSpPr/>
          <p:nvPr/>
        </p:nvSpPr>
        <p:spPr>
          <a:xfrm>
            <a:off x="25350" y="486772"/>
            <a:ext cx="2268000" cy="3168000"/>
          </a:xfrm>
          <a:prstGeom prst="rect">
            <a:avLst/>
          </a:prstGeom>
          <a:solidFill>
            <a:srgbClr val="A3BCE2"/>
          </a:solidFill>
          <a:ln>
            <a:solidFill>
              <a:srgbClr val="055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868F009C-1352-7A40-AECC-1AB27BD1006D}"/>
              </a:ext>
            </a:extLst>
          </p:cNvPr>
          <p:cNvSpPr/>
          <p:nvPr/>
        </p:nvSpPr>
        <p:spPr>
          <a:xfrm>
            <a:off x="164209" y="109384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523B2E5D-B17C-444D-A71D-7C5D09913A23}"/>
              </a:ext>
            </a:extLst>
          </p:cNvPr>
          <p:cNvSpPr/>
          <p:nvPr/>
        </p:nvSpPr>
        <p:spPr>
          <a:xfrm>
            <a:off x="164209" y="176383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テキスト ボックス 26">
            <a:extLst>
              <a:ext uri="{FF2B5EF4-FFF2-40B4-BE49-F238E27FC236}">
                <a16:creationId xmlns:a16="http://schemas.microsoft.com/office/drawing/2014/main" id="{466A9ED4-54E4-9045-BB21-F33E9ACDE9DB}"/>
              </a:ext>
            </a:extLst>
          </p:cNvPr>
          <p:cNvSpPr txBox="1"/>
          <p:nvPr/>
        </p:nvSpPr>
        <p:spPr>
          <a:xfrm>
            <a:off x="199190" y="1877351"/>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追加攻撃またはシステム環境の詳細を知るため，端末に接続されている周辺機器を発見</a:t>
            </a:r>
            <a:endParaRPr lang="en-US" altLang="ja-JP" sz="1100" b="1" dirty="0">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4B46F428-1A3B-8D4D-BF64-FC1F44CF1CAF}"/>
              </a:ext>
            </a:extLst>
          </p:cNvPr>
          <p:cNvSpPr/>
          <p:nvPr/>
        </p:nvSpPr>
        <p:spPr>
          <a:xfrm>
            <a:off x="164209" y="64911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テキスト ボックス 28">
            <a:extLst>
              <a:ext uri="{FF2B5EF4-FFF2-40B4-BE49-F238E27FC236}">
                <a16:creationId xmlns:a16="http://schemas.microsoft.com/office/drawing/2014/main" id="{1979369F-810B-C141-B0C1-6AE9C5AFE707}"/>
              </a:ext>
            </a:extLst>
          </p:cNvPr>
          <p:cNvSpPr txBox="1"/>
          <p:nvPr/>
        </p:nvSpPr>
        <p:spPr>
          <a:xfrm>
            <a:off x="178249" y="653481"/>
            <a:ext cx="1092203" cy="307777"/>
          </a:xfrm>
          <a:prstGeom prst="rect">
            <a:avLst/>
          </a:prstGeom>
          <a:noFill/>
        </p:spPr>
        <p:txBody>
          <a:bodyPr wrap="square" rtlCol="0">
            <a:spAutoFit/>
          </a:bodyPr>
          <a:lstStyle/>
          <a:p>
            <a:r>
              <a:rPr lang="en-US" altLang="ja-JP" sz="1400" b="1" dirty="0">
                <a:solidFill>
                  <a:srgbClr val="055A8E"/>
                </a:solidFill>
                <a:latin typeface="MS PGothic" charset="-128"/>
                <a:ea typeface="MS PGothic" charset="-128"/>
                <a:cs typeface="MS PGothic" charset="-128"/>
              </a:rPr>
              <a:t>6</a:t>
            </a:r>
            <a:r>
              <a:rPr lang="ja-JP" altLang="en-US" sz="1400" b="1">
                <a:solidFill>
                  <a:srgbClr val="055A8E"/>
                </a:solidFill>
                <a:latin typeface="MS PGothic" charset="-128"/>
                <a:ea typeface="MS PGothic" charset="-128"/>
                <a:cs typeface="MS PGothic" charset="-128"/>
              </a:rPr>
              <a:t>．</a:t>
            </a:r>
            <a:r>
              <a:rPr lang="en-US" altLang="ja-JP" sz="1400" b="1" dirty="0">
                <a:solidFill>
                  <a:srgbClr val="055A8E"/>
                </a:solidFill>
                <a:latin typeface="MS PGothic" charset="-128"/>
                <a:ea typeface="MS PGothic" charset="-128"/>
                <a:cs typeface="MS PGothic" charset="-128"/>
              </a:rPr>
              <a:t>7</a:t>
            </a:r>
            <a:r>
              <a:rPr lang="ja-JP" altLang="en-US" sz="1400" b="1">
                <a:solidFill>
                  <a:srgbClr val="055A8E"/>
                </a:solidFill>
                <a:latin typeface="MS PGothic" charset="-128"/>
                <a:ea typeface="MS PGothic" charset="-128"/>
                <a:cs typeface="MS PGothic" charset="-128"/>
              </a:rPr>
              <a:t>　（</a:t>
            </a:r>
            <a:r>
              <a:rPr lang="en-US" altLang="ja-JP" sz="1400" b="1" dirty="0">
                <a:solidFill>
                  <a:srgbClr val="055A8E"/>
                </a:solidFill>
                <a:latin typeface="MS PGothic" charset="-128"/>
                <a:ea typeface="MS PGothic" charset="-128"/>
                <a:cs typeface="MS PGothic" charset="-128"/>
              </a:rPr>
              <a:t>-3</a:t>
            </a:r>
            <a:r>
              <a:rPr lang="ja-JP" altLang="en-US" sz="1400" b="1">
                <a:solidFill>
                  <a:srgbClr val="055A8E"/>
                </a:solidFill>
                <a:latin typeface="MS PGothic" charset="-128"/>
                <a:ea typeface="MS PGothic" charset="-128"/>
                <a:cs typeface="MS PGothic" charset="-128"/>
              </a:rPr>
              <a:t>）</a:t>
            </a:r>
            <a:endParaRPr lang="en-US" altLang="ja-JP" sz="1400" b="1" dirty="0">
              <a:solidFill>
                <a:srgbClr val="055A8E"/>
              </a:solidFill>
              <a:latin typeface="MS PGothic" charset="-128"/>
              <a:ea typeface="MS PGothic" charset="-128"/>
              <a:cs typeface="MS PGothic" charset="-128"/>
            </a:endParaRPr>
          </a:p>
        </p:txBody>
      </p:sp>
      <p:sp>
        <p:nvSpPr>
          <p:cNvPr id="30" name="テキスト ボックス 29">
            <a:extLst>
              <a:ext uri="{FF2B5EF4-FFF2-40B4-BE49-F238E27FC236}">
                <a16:creationId xmlns:a16="http://schemas.microsoft.com/office/drawing/2014/main" id="{797E7042-2747-5A48-AAEE-6A54FBF7BF14}"/>
              </a:ext>
            </a:extLst>
          </p:cNvPr>
          <p:cNvSpPr txBox="1"/>
          <p:nvPr/>
        </p:nvSpPr>
        <p:spPr>
          <a:xfrm>
            <a:off x="171270" y="122002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内部偵察：発見</a:t>
            </a:r>
            <a:endParaRPr lang="ja-JP" altLang="en-US" sz="1100" b="1" dirty="0">
              <a:latin typeface="MS PGothic" charset="-128"/>
              <a:ea typeface="MS PGothic" charset="-128"/>
              <a:cs typeface="MS PGothic" charset="-128"/>
            </a:endParaRPr>
          </a:p>
        </p:txBody>
      </p:sp>
      <p:sp>
        <p:nvSpPr>
          <p:cNvPr id="31" name="正方形/長方形 30">
            <a:extLst>
              <a:ext uri="{FF2B5EF4-FFF2-40B4-BE49-F238E27FC236}">
                <a16:creationId xmlns:a16="http://schemas.microsoft.com/office/drawing/2014/main" id="{B2AFDE40-EFF2-814F-9AE1-F490DB83A48A}"/>
              </a:ext>
            </a:extLst>
          </p:cNvPr>
          <p:cNvSpPr/>
          <p:nvPr/>
        </p:nvSpPr>
        <p:spPr>
          <a:xfrm>
            <a:off x="2297565" y="485160"/>
            <a:ext cx="2268000" cy="3168000"/>
          </a:xfrm>
          <a:prstGeom prst="rect">
            <a:avLst/>
          </a:prstGeom>
          <a:solidFill>
            <a:srgbClr val="CFA7CD"/>
          </a:solidFill>
          <a:ln>
            <a:solidFill>
              <a:srgbClr val="352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20050DA1-D919-CA4B-AB94-AB3D3AE6430E}"/>
              </a:ext>
            </a:extLst>
          </p:cNvPr>
          <p:cNvSpPr/>
          <p:nvPr/>
        </p:nvSpPr>
        <p:spPr>
          <a:xfrm>
            <a:off x="2436424" y="109223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AD28403F-EC64-B444-A78E-23F38FA81C45}"/>
              </a:ext>
            </a:extLst>
          </p:cNvPr>
          <p:cNvSpPr/>
          <p:nvPr/>
        </p:nvSpPr>
        <p:spPr>
          <a:xfrm>
            <a:off x="2436424" y="176222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テキスト ボックス 33">
            <a:extLst>
              <a:ext uri="{FF2B5EF4-FFF2-40B4-BE49-F238E27FC236}">
                <a16:creationId xmlns:a16="http://schemas.microsoft.com/office/drawing/2014/main" id="{C0021C38-C7CA-DF49-AFE2-56A9AF286B50}"/>
              </a:ext>
            </a:extLst>
          </p:cNvPr>
          <p:cNvSpPr txBox="1"/>
          <p:nvPr/>
        </p:nvSpPr>
        <p:spPr>
          <a:xfrm>
            <a:off x="2471405" y="187573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システムの認証の仕組みを悪用し，ネットワーク上の別端末を侵害</a:t>
            </a:r>
            <a:endParaRPr lang="en-US" altLang="ja-JP" sz="1100" b="1" dirty="0">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FF3F13CF-4D85-0D41-A323-8F0FE0E07848}"/>
              </a:ext>
            </a:extLst>
          </p:cNvPr>
          <p:cNvSpPr/>
          <p:nvPr/>
        </p:nvSpPr>
        <p:spPr>
          <a:xfrm>
            <a:off x="2436424" y="64750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8E1AC677-E247-C540-AF8C-B650610256E4}"/>
              </a:ext>
            </a:extLst>
          </p:cNvPr>
          <p:cNvSpPr txBox="1"/>
          <p:nvPr/>
        </p:nvSpPr>
        <p:spPr>
          <a:xfrm>
            <a:off x="2450464" y="651869"/>
            <a:ext cx="1092203" cy="307777"/>
          </a:xfrm>
          <a:prstGeom prst="rect">
            <a:avLst/>
          </a:prstGeom>
          <a:noFill/>
        </p:spPr>
        <p:txBody>
          <a:bodyPr wrap="square" rtlCol="0">
            <a:spAutoFit/>
          </a:bodyPr>
          <a:lstStyle/>
          <a:p>
            <a:r>
              <a:rPr lang="en-US" altLang="ja-JP" sz="1400" b="1" dirty="0">
                <a:solidFill>
                  <a:srgbClr val="352A6F"/>
                </a:solidFill>
                <a:latin typeface="MS PGothic" charset="-128"/>
                <a:ea typeface="MS PGothic" charset="-128"/>
                <a:cs typeface="MS PGothic" charset="-128"/>
              </a:rPr>
              <a:t>7</a:t>
            </a:r>
            <a:r>
              <a:rPr lang="ja-JP" altLang="en-US" sz="1400" b="1">
                <a:solidFill>
                  <a:srgbClr val="352A6F"/>
                </a:solidFill>
                <a:latin typeface="MS PGothic" charset="-128"/>
                <a:ea typeface="MS PGothic" charset="-128"/>
                <a:cs typeface="MS PGothic" charset="-128"/>
              </a:rPr>
              <a:t>．</a:t>
            </a:r>
            <a:r>
              <a:rPr lang="en-US" altLang="ja-JP" sz="1400" b="1" dirty="0">
                <a:solidFill>
                  <a:srgbClr val="352A6F"/>
                </a:solidFill>
                <a:latin typeface="MS PGothic" charset="-128"/>
                <a:ea typeface="MS PGothic" charset="-128"/>
                <a:cs typeface="MS PGothic" charset="-128"/>
              </a:rPr>
              <a:t>1</a:t>
            </a:r>
            <a:r>
              <a:rPr lang="ja-JP" altLang="en-US" sz="1400" b="1">
                <a:solidFill>
                  <a:srgbClr val="352A6F"/>
                </a:solidFill>
                <a:latin typeface="MS PGothic" charset="-128"/>
                <a:ea typeface="MS PGothic" charset="-128"/>
                <a:cs typeface="MS PGothic" charset="-128"/>
              </a:rPr>
              <a:t>　（</a:t>
            </a:r>
            <a:r>
              <a:rPr lang="en-US" altLang="ja-JP" sz="1400" b="1" dirty="0">
                <a:solidFill>
                  <a:srgbClr val="352A6F"/>
                </a:solidFill>
                <a:latin typeface="MS PGothic" charset="-128"/>
                <a:ea typeface="MS PGothic" charset="-128"/>
                <a:cs typeface="MS PGothic" charset="-128"/>
              </a:rPr>
              <a:t>-4</a:t>
            </a:r>
            <a:r>
              <a:rPr lang="ja-JP" altLang="en-US" sz="1400" b="1">
                <a:solidFill>
                  <a:srgbClr val="352A6F"/>
                </a:solidFill>
                <a:latin typeface="MS PGothic" charset="-128"/>
                <a:ea typeface="MS PGothic" charset="-128"/>
                <a:cs typeface="MS PGothic" charset="-128"/>
              </a:rPr>
              <a:t>）</a:t>
            </a:r>
            <a:endParaRPr lang="en-US" altLang="ja-JP" sz="1400" b="1" dirty="0">
              <a:solidFill>
                <a:srgbClr val="352A6F"/>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E2191FA0-A862-4844-8174-7931C111DE0B}"/>
              </a:ext>
            </a:extLst>
          </p:cNvPr>
          <p:cNvSpPr txBox="1"/>
          <p:nvPr/>
        </p:nvSpPr>
        <p:spPr>
          <a:xfrm>
            <a:off x="2443485" y="121841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侵入拡大</a:t>
            </a:r>
            <a:endParaRPr lang="ja-JP" altLang="en-US" sz="1100" b="1" dirty="0">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7B6DEC59-D147-5B46-A1D1-EF0A0B1EBC1F}"/>
              </a:ext>
            </a:extLst>
          </p:cNvPr>
          <p:cNvSpPr/>
          <p:nvPr/>
        </p:nvSpPr>
        <p:spPr>
          <a:xfrm>
            <a:off x="4579605" y="485160"/>
            <a:ext cx="2268000" cy="3168000"/>
          </a:xfrm>
          <a:prstGeom prst="rect">
            <a:avLst/>
          </a:prstGeom>
          <a:solidFill>
            <a:srgbClr val="CFA7CD"/>
          </a:solidFill>
          <a:ln>
            <a:solidFill>
              <a:srgbClr val="352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9" name="角丸四角形 38">
            <a:extLst>
              <a:ext uri="{FF2B5EF4-FFF2-40B4-BE49-F238E27FC236}">
                <a16:creationId xmlns:a16="http://schemas.microsoft.com/office/drawing/2014/main" id="{1BA7682F-8494-E447-8FB6-9999CDBD47B9}"/>
              </a:ext>
            </a:extLst>
          </p:cNvPr>
          <p:cNvSpPr/>
          <p:nvPr/>
        </p:nvSpPr>
        <p:spPr>
          <a:xfrm>
            <a:off x="4718464" y="1092233"/>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1" name="角丸四角形 50">
            <a:extLst>
              <a:ext uri="{FF2B5EF4-FFF2-40B4-BE49-F238E27FC236}">
                <a16:creationId xmlns:a16="http://schemas.microsoft.com/office/drawing/2014/main" id="{B78338EC-D19B-C948-B626-7FAA4503C717}"/>
              </a:ext>
            </a:extLst>
          </p:cNvPr>
          <p:cNvSpPr/>
          <p:nvPr/>
        </p:nvSpPr>
        <p:spPr>
          <a:xfrm>
            <a:off x="4718464" y="176222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AA9A2DF0-89DE-164B-BC84-71B74B1E6ACB}"/>
              </a:ext>
            </a:extLst>
          </p:cNvPr>
          <p:cNvSpPr txBox="1"/>
          <p:nvPr/>
        </p:nvSpPr>
        <p:spPr>
          <a:xfrm>
            <a:off x="4753445" y="1875739"/>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リムーバブルメディアの自動実行機能を悪用し，クローズドシステム等にマルウェアを拡散</a:t>
            </a:r>
            <a:endParaRPr lang="en-US" altLang="ja-JP" sz="1100" b="1" dirty="0">
              <a:latin typeface="MS PGothic" charset="-128"/>
              <a:ea typeface="MS PGothic" charset="-128"/>
              <a:cs typeface="MS PGothic" charset="-128"/>
            </a:endParaRPr>
          </a:p>
        </p:txBody>
      </p:sp>
      <p:sp>
        <p:nvSpPr>
          <p:cNvPr id="53" name="角丸四角形 52">
            <a:extLst>
              <a:ext uri="{FF2B5EF4-FFF2-40B4-BE49-F238E27FC236}">
                <a16:creationId xmlns:a16="http://schemas.microsoft.com/office/drawing/2014/main" id="{BA3838AF-72BB-F84A-A676-E9EB23E8EA8A}"/>
              </a:ext>
            </a:extLst>
          </p:cNvPr>
          <p:cNvSpPr/>
          <p:nvPr/>
        </p:nvSpPr>
        <p:spPr>
          <a:xfrm>
            <a:off x="4718464" y="647503"/>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84EE075F-A4DE-E149-B795-FC628363D2D1}"/>
              </a:ext>
            </a:extLst>
          </p:cNvPr>
          <p:cNvSpPr txBox="1"/>
          <p:nvPr/>
        </p:nvSpPr>
        <p:spPr>
          <a:xfrm>
            <a:off x="4732504" y="651869"/>
            <a:ext cx="1092203" cy="307777"/>
          </a:xfrm>
          <a:prstGeom prst="rect">
            <a:avLst/>
          </a:prstGeom>
          <a:noFill/>
        </p:spPr>
        <p:txBody>
          <a:bodyPr wrap="square" rtlCol="0">
            <a:spAutoFit/>
          </a:bodyPr>
          <a:lstStyle/>
          <a:p>
            <a:r>
              <a:rPr lang="en-US" altLang="ja-JP" sz="1400" b="1" dirty="0">
                <a:solidFill>
                  <a:srgbClr val="352A6F"/>
                </a:solidFill>
                <a:latin typeface="MS PGothic" charset="-128"/>
                <a:ea typeface="MS PGothic" charset="-128"/>
                <a:cs typeface="MS PGothic" charset="-128"/>
              </a:rPr>
              <a:t>7</a:t>
            </a:r>
            <a:r>
              <a:rPr lang="ja-JP" altLang="en-US" sz="1400" b="1">
                <a:solidFill>
                  <a:srgbClr val="352A6F"/>
                </a:solidFill>
                <a:latin typeface="MS PGothic" charset="-128"/>
                <a:ea typeface="MS PGothic" charset="-128"/>
                <a:cs typeface="MS PGothic" charset="-128"/>
              </a:rPr>
              <a:t>．</a:t>
            </a:r>
            <a:r>
              <a:rPr lang="en-US" altLang="ja-JP" sz="1400" b="1" dirty="0">
                <a:solidFill>
                  <a:srgbClr val="352A6F"/>
                </a:solidFill>
                <a:latin typeface="MS PGothic" charset="-128"/>
                <a:ea typeface="MS PGothic" charset="-128"/>
                <a:cs typeface="MS PGothic" charset="-128"/>
              </a:rPr>
              <a:t>2</a:t>
            </a:r>
            <a:r>
              <a:rPr lang="ja-JP" altLang="en-US" sz="1400" b="1">
                <a:solidFill>
                  <a:srgbClr val="352A6F"/>
                </a:solidFill>
                <a:latin typeface="MS PGothic" charset="-128"/>
                <a:ea typeface="MS PGothic" charset="-128"/>
                <a:cs typeface="MS PGothic" charset="-128"/>
              </a:rPr>
              <a:t>　（</a:t>
            </a:r>
            <a:r>
              <a:rPr lang="en-US" altLang="ja-JP" sz="1400" b="1" dirty="0">
                <a:solidFill>
                  <a:srgbClr val="352A6F"/>
                </a:solidFill>
                <a:latin typeface="MS PGothic" charset="-128"/>
                <a:ea typeface="MS PGothic" charset="-128"/>
                <a:cs typeface="MS PGothic" charset="-128"/>
              </a:rPr>
              <a:t>-4</a:t>
            </a:r>
            <a:r>
              <a:rPr lang="ja-JP" altLang="en-US" sz="1400" b="1">
                <a:solidFill>
                  <a:srgbClr val="352A6F"/>
                </a:solidFill>
                <a:latin typeface="MS PGothic" charset="-128"/>
                <a:ea typeface="MS PGothic" charset="-128"/>
                <a:cs typeface="MS PGothic" charset="-128"/>
              </a:rPr>
              <a:t>）</a:t>
            </a:r>
            <a:endParaRPr lang="en-US" altLang="ja-JP" sz="1400" b="1" dirty="0">
              <a:solidFill>
                <a:srgbClr val="352A6F"/>
              </a:solidFill>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19976220-726D-8A4C-A350-D01F87B84915}"/>
              </a:ext>
            </a:extLst>
          </p:cNvPr>
          <p:cNvSpPr txBox="1"/>
          <p:nvPr/>
        </p:nvSpPr>
        <p:spPr>
          <a:xfrm>
            <a:off x="4725525" y="121841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侵入拡大</a:t>
            </a:r>
            <a:endParaRPr lang="ja-JP" altLang="en-US" sz="1100" b="1" dirty="0">
              <a:latin typeface="MS PGothic" charset="-128"/>
              <a:ea typeface="MS PGothic" charset="-128"/>
              <a:cs typeface="MS PGothic" charset="-128"/>
            </a:endParaRPr>
          </a:p>
        </p:txBody>
      </p:sp>
      <p:sp>
        <p:nvSpPr>
          <p:cNvPr id="56" name="正方形/長方形 55">
            <a:extLst>
              <a:ext uri="{FF2B5EF4-FFF2-40B4-BE49-F238E27FC236}">
                <a16:creationId xmlns:a16="http://schemas.microsoft.com/office/drawing/2014/main" id="{58563C7D-6562-4C42-8CBE-94F5A140FFF9}"/>
              </a:ext>
            </a:extLst>
          </p:cNvPr>
          <p:cNvSpPr/>
          <p:nvPr/>
        </p:nvSpPr>
        <p:spPr>
          <a:xfrm>
            <a:off x="6828025" y="485807"/>
            <a:ext cx="2268000" cy="3168000"/>
          </a:xfrm>
          <a:prstGeom prst="rect">
            <a:avLst/>
          </a:prstGeom>
          <a:solidFill>
            <a:srgbClr val="CFA7CD"/>
          </a:solidFill>
          <a:ln>
            <a:solidFill>
              <a:srgbClr val="352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7" name="角丸四角形 56">
            <a:extLst>
              <a:ext uri="{FF2B5EF4-FFF2-40B4-BE49-F238E27FC236}">
                <a16:creationId xmlns:a16="http://schemas.microsoft.com/office/drawing/2014/main" id="{BB5AAD6C-4A53-A04F-9061-D0E85D92C16E}"/>
              </a:ext>
            </a:extLst>
          </p:cNvPr>
          <p:cNvSpPr/>
          <p:nvPr/>
        </p:nvSpPr>
        <p:spPr>
          <a:xfrm>
            <a:off x="6966884" y="1092880"/>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8" name="角丸四角形 57">
            <a:extLst>
              <a:ext uri="{FF2B5EF4-FFF2-40B4-BE49-F238E27FC236}">
                <a16:creationId xmlns:a16="http://schemas.microsoft.com/office/drawing/2014/main" id="{CAD8B38C-CE24-6647-B777-EF1F543E7859}"/>
              </a:ext>
            </a:extLst>
          </p:cNvPr>
          <p:cNvSpPr/>
          <p:nvPr/>
        </p:nvSpPr>
        <p:spPr>
          <a:xfrm>
            <a:off x="6966884" y="1762871"/>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CA428184-6719-FB41-B216-2FB560CD6DBF}"/>
              </a:ext>
            </a:extLst>
          </p:cNvPr>
          <p:cNvSpPr txBox="1"/>
          <p:nvPr/>
        </p:nvSpPr>
        <p:spPr>
          <a:xfrm>
            <a:off x="7001865" y="1876386"/>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ソフトウェアの脆弱性を突きリモートシステム上でコマンドやバイナリを実行し，システム侵害を拡大</a:t>
            </a:r>
            <a:endParaRPr lang="ja-JP" altLang="en-US" sz="1400" b="1" dirty="0">
              <a:latin typeface="MS PGothic" charset="-128"/>
              <a:ea typeface="MS PGothic" charset="-128"/>
              <a:cs typeface="MS PGothic" charset="-128"/>
            </a:endParaRPr>
          </a:p>
        </p:txBody>
      </p:sp>
      <p:sp>
        <p:nvSpPr>
          <p:cNvPr id="60" name="角丸四角形 59">
            <a:extLst>
              <a:ext uri="{FF2B5EF4-FFF2-40B4-BE49-F238E27FC236}">
                <a16:creationId xmlns:a16="http://schemas.microsoft.com/office/drawing/2014/main" id="{4E8B5C04-B7DC-2F4B-B80D-B7805DCF8831}"/>
              </a:ext>
            </a:extLst>
          </p:cNvPr>
          <p:cNvSpPr/>
          <p:nvPr/>
        </p:nvSpPr>
        <p:spPr>
          <a:xfrm>
            <a:off x="6966884" y="648150"/>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3A6577AB-BC55-3F47-8899-4C096A28D289}"/>
              </a:ext>
            </a:extLst>
          </p:cNvPr>
          <p:cNvSpPr txBox="1"/>
          <p:nvPr/>
        </p:nvSpPr>
        <p:spPr>
          <a:xfrm>
            <a:off x="6980924" y="652516"/>
            <a:ext cx="1092203" cy="307777"/>
          </a:xfrm>
          <a:prstGeom prst="rect">
            <a:avLst/>
          </a:prstGeom>
          <a:noFill/>
        </p:spPr>
        <p:txBody>
          <a:bodyPr wrap="square" rtlCol="0">
            <a:spAutoFit/>
          </a:bodyPr>
          <a:lstStyle/>
          <a:p>
            <a:r>
              <a:rPr lang="en-US" altLang="ja-JP" sz="1400" b="1" dirty="0">
                <a:solidFill>
                  <a:srgbClr val="352A6F"/>
                </a:solidFill>
                <a:latin typeface="MS PGothic" charset="-128"/>
                <a:ea typeface="MS PGothic" charset="-128"/>
                <a:cs typeface="MS PGothic" charset="-128"/>
              </a:rPr>
              <a:t>7</a:t>
            </a:r>
            <a:r>
              <a:rPr lang="ja-JP" altLang="en-US" sz="1400" b="1">
                <a:solidFill>
                  <a:srgbClr val="352A6F"/>
                </a:solidFill>
                <a:latin typeface="MS PGothic" charset="-128"/>
                <a:ea typeface="MS PGothic" charset="-128"/>
                <a:cs typeface="MS PGothic" charset="-128"/>
              </a:rPr>
              <a:t>．</a:t>
            </a:r>
            <a:r>
              <a:rPr lang="en-US" altLang="ja-JP" sz="1400" b="1" dirty="0">
                <a:solidFill>
                  <a:srgbClr val="352A6F"/>
                </a:solidFill>
                <a:latin typeface="MS PGothic" charset="-128"/>
                <a:ea typeface="MS PGothic" charset="-128"/>
                <a:cs typeface="MS PGothic" charset="-128"/>
              </a:rPr>
              <a:t>3</a:t>
            </a:r>
            <a:r>
              <a:rPr lang="ja-JP" altLang="en-US" sz="1400" b="1">
                <a:solidFill>
                  <a:srgbClr val="352A6F"/>
                </a:solidFill>
                <a:latin typeface="MS PGothic" charset="-128"/>
                <a:ea typeface="MS PGothic" charset="-128"/>
                <a:cs typeface="MS PGothic" charset="-128"/>
              </a:rPr>
              <a:t>　（</a:t>
            </a:r>
            <a:r>
              <a:rPr lang="en-US" altLang="ja-JP" sz="1400" b="1" dirty="0">
                <a:solidFill>
                  <a:srgbClr val="352A6F"/>
                </a:solidFill>
                <a:latin typeface="MS PGothic" charset="-128"/>
                <a:ea typeface="MS PGothic" charset="-128"/>
                <a:cs typeface="MS PGothic" charset="-128"/>
              </a:rPr>
              <a:t>-4</a:t>
            </a:r>
            <a:r>
              <a:rPr lang="ja-JP" altLang="en-US" sz="1400" b="1">
                <a:solidFill>
                  <a:srgbClr val="352A6F"/>
                </a:solidFill>
                <a:latin typeface="MS PGothic" charset="-128"/>
                <a:ea typeface="MS PGothic" charset="-128"/>
                <a:cs typeface="MS PGothic" charset="-128"/>
              </a:rPr>
              <a:t>）</a:t>
            </a:r>
            <a:endParaRPr lang="en-US" altLang="ja-JP" sz="1400" b="1" dirty="0">
              <a:solidFill>
                <a:srgbClr val="352A6F"/>
              </a:solidFill>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62FB3C76-151C-924E-AE40-EB3A194B4B15}"/>
              </a:ext>
            </a:extLst>
          </p:cNvPr>
          <p:cNvSpPr txBox="1"/>
          <p:nvPr/>
        </p:nvSpPr>
        <p:spPr>
          <a:xfrm>
            <a:off x="6973945" y="1219061"/>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侵入拡大</a:t>
            </a:r>
            <a:endParaRPr lang="ja-JP" altLang="en-US" sz="1100" b="1" dirty="0">
              <a:latin typeface="MS PGothic" charset="-128"/>
              <a:ea typeface="MS PGothic" charset="-128"/>
              <a:cs typeface="MS PGothic" charset="-128"/>
            </a:endParaRPr>
          </a:p>
        </p:txBody>
      </p:sp>
      <p:sp>
        <p:nvSpPr>
          <p:cNvPr id="63" name="正方形/長方形 62">
            <a:extLst>
              <a:ext uri="{FF2B5EF4-FFF2-40B4-BE49-F238E27FC236}">
                <a16:creationId xmlns:a16="http://schemas.microsoft.com/office/drawing/2014/main" id="{A949BF4A-2C7D-E64B-B1E3-CD35CCAB903D}"/>
              </a:ext>
            </a:extLst>
          </p:cNvPr>
          <p:cNvSpPr/>
          <p:nvPr/>
        </p:nvSpPr>
        <p:spPr>
          <a:xfrm>
            <a:off x="24815" y="3667662"/>
            <a:ext cx="2268000" cy="3168000"/>
          </a:xfrm>
          <a:prstGeom prst="rect">
            <a:avLst/>
          </a:prstGeom>
          <a:solidFill>
            <a:srgbClr val="CFA7CD"/>
          </a:solidFill>
          <a:ln>
            <a:solidFill>
              <a:srgbClr val="352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64" name="角丸四角形 63">
            <a:extLst>
              <a:ext uri="{FF2B5EF4-FFF2-40B4-BE49-F238E27FC236}">
                <a16:creationId xmlns:a16="http://schemas.microsoft.com/office/drawing/2014/main" id="{3F054056-7653-594A-82D9-986034642AA2}"/>
              </a:ext>
            </a:extLst>
          </p:cNvPr>
          <p:cNvSpPr/>
          <p:nvPr/>
        </p:nvSpPr>
        <p:spPr>
          <a:xfrm>
            <a:off x="163674" y="427473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5" name="角丸四角形 64">
            <a:extLst>
              <a:ext uri="{FF2B5EF4-FFF2-40B4-BE49-F238E27FC236}">
                <a16:creationId xmlns:a16="http://schemas.microsoft.com/office/drawing/2014/main" id="{16C9E7BB-74AB-5A4B-8C6E-5A4BC4EA71F9}"/>
              </a:ext>
            </a:extLst>
          </p:cNvPr>
          <p:cNvSpPr/>
          <p:nvPr/>
        </p:nvSpPr>
        <p:spPr>
          <a:xfrm>
            <a:off x="163674" y="494472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B664C034-7FDC-4842-9059-305A195A662C}"/>
              </a:ext>
            </a:extLst>
          </p:cNvPr>
          <p:cNvSpPr txBox="1"/>
          <p:nvPr/>
        </p:nvSpPr>
        <p:spPr>
          <a:xfrm>
            <a:off x="198655" y="5058241"/>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標的が使用する</a:t>
            </a:r>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やアプリケーションの機能・仕組みを悪用し，システム侵害を拡大</a:t>
            </a:r>
            <a:endParaRPr lang="en-US" altLang="ja-JP" sz="1100" b="1" dirty="0">
              <a:latin typeface="MS PGothic" charset="-128"/>
              <a:ea typeface="MS PGothic" charset="-128"/>
              <a:cs typeface="MS PGothic" charset="-128"/>
            </a:endParaRPr>
          </a:p>
        </p:txBody>
      </p:sp>
      <p:sp>
        <p:nvSpPr>
          <p:cNvPr id="67" name="角丸四角形 66">
            <a:extLst>
              <a:ext uri="{FF2B5EF4-FFF2-40B4-BE49-F238E27FC236}">
                <a16:creationId xmlns:a16="http://schemas.microsoft.com/office/drawing/2014/main" id="{4C45E507-6DED-5A43-A49A-E53DA878CAEF}"/>
              </a:ext>
            </a:extLst>
          </p:cNvPr>
          <p:cNvSpPr/>
          <p:nvPr/>
        </p:nvSpPr>
        <p:spPr>
          <a:xfrm>
            <a:off x="163674" y="383000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51353682-3BCA-D64F-BBFF-2ECFC80EC42E}"/>
              </a:ext>
            </a:extLst>
          </p:cNvPr>
          <p:cNvSpPr txBox="1"/>
          <p:nvPr/>
        </p:nvSpPr>
        <p:spPr>
          <a:xfrm>
            <a:off x="177714" y="3834371"/>
            <a:ext cx="1092203" cy="307777"/>
          </a:xfrm>
          <a:prstGeom prst="rect">
            <a:avLst/>
          </a:prstGeom>
          <a:noFill/>
        </p:spPr>
        <p:txBody>
          <a:bodyPr wrap="square" rtlCol="0">
            <a:spAutoFit/>
          </a:bodyPr>
          <a:lstStyle/>
          <a:p>
            <a:r>
              <a:rPr lang="en-US" altLang="ja-JP" sz="1400" b="1" dirty="0">
                <a:solidFill>
                  <a:srgbClr val="352A6F"/>
                </a:solidFill>
                <a:latin typeface="MS PGothic" charset="-128"/>
                <a:ea typeface="MS PGothic" charset="-128"/>
                <a:cs typeface="MS PGothic" charset="-128"/>
              </a:rPr>
              <a:t>7</a:t>
            </a:r>
            <a:r>
              <a:rPr lang="ja-JP" altLang="en-US" sz="1400" b="1">
                <a:solidFill>
                  <a:srgbClr val="352A6F"/>
                </a:solidFill>
                <a:latin typeface="MS PGothic" charset="-128"/>
                <a:ea typeface="MS PGothic" charset="-128"/>
                <a:cs typeface="MS PGothic" charset="-128"/>
              </a:rPr>
              <a:t>．</a:t>
            </a:r>
            <a:r>
              <a:rPr lang="en-US" altLang="ja-JP" sz="1400" b="1" dirty="0">
                <a:solidFill>
                  <a:srgbClr val="352A6F"/>
                </a:solidFill>
                <a:latin typeface="MS PGothic" charset="-128"/>
                <a:ea typeface="MS PGothic" charset="-128"/>
                <a:cs typeface="MS PGothic" charset="-128"/>
              </a:rPr>
              <a:t>4</a:t>
            </a:r>
            <a:r>
              <a:rPr lang="ja-JP" altLang="en-US" sz="1400" b="1">
                <a:solidFill>
                  <a:srgbClr val="352A6F"/>
                </a:solidFill>
                <a:latin typeface="MS PGothic" charset="-128"/>
                <a:ea typeface="MS PGothic" charset="-128"/>
                <a:cs typeface="MS PGothic" charset="-128"/>
              </a:rPr>
              <a:t>　（</a:t>
            </a:r>
            <a:r>
              <a:rPr lang="en-US" altLang="ja-JP" sz="1400" b="1" dirty="0">
                <a:solidFill>
                  <a:srgbClr val="352A6F"/>
                </a:solidFill>
                <a:latin typeface="MS PGothic" charset="-128"/>
                <a:ea typeface="MS PGothic" charset="-128"/>
                <a:cs typeface="MS PGothic" charset="-128"/>
              </a:rPr>
              <a:t>-4</a:t>
            </a:r>
            <a:r>
              <a:rPr lang="ja-JP" altLang="en-US" sz="1400" b="1">
                <a:solidFill>
                  <a:srgbClr val="352A6F"/>
                </a:solidFill>
                <a:latin typeface="MS PGothic" charset="-128"/>
                <a:ea typeface="MS PGothic" charset="-128"/>
                <a:cs typeface="MS PGothic" charset="-128"/>
              </a:rPr>
              <a:t>）</a:t>
            </a:r>
            <a:endParaRPr lang="en-US" altLang="ja-JP" sz="1400" b="1" dirty="0">
              <a:solidFill>
                <a:srgbClr val="352A6F"/>
              </a:solidFill>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7BFB6C0E-5908-7D41-B772-C5B6EF62B33E}"/>
              </a:ext>
            </a:extLst>
          </p:cNvPr>
          <p:cNvSpPr txBox="1"/>
          <p:nvPr/>
        </p:nvSpPr>
        <p:spPr>
          <a:xfrm>
            <a:off x="170735" y="440091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侵入拡大</a:t>
            </a:r>
            <a:endParaRPr lang="ja-JP" altLang="en-US" sz="1100" b="1" dirty="0">
              <a:latin typeface="MS PGothic" charset="-128"/>
              <a:ea typeface="MS PGothic" charset="-128"/>
              <a:cs typeface="MS PGothic" charset="-128"/>
            </a:endParaRPr>
          </a:p>
        </p:txBody>
      </p:sp>
      <p:sp>
        <p:nvSpPr>
          <p:cNvPr id="70" name="正方形/長方形 69">
            <a:extLst>
              <a:ext uri="{FF2B5EF4-FFF2-40B4-BE49-F238E27FC236}">
                <a16:creationId xmlns:a16="http://schemas.microsoft.com/office/drawing/2014/main" id="{AB80339E-9FDA-9D4D-9371-F83699F97C5E}"/>
              </a:ext>
            </a:extLst>
          </p:cNvPr>
          <p:cNvSpPr/>
          <p:nvPr/>
        </p:nvSpPr>
        <p:spPr>
          <a:xfrm>
            <a:off x="2297760" y="3654772"/>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71" name="角丸四角形 70">
            <a:extLst>
              <a:ext uri="{FF2B5EF4-FFF2-40B4-BE49-F238E27FC236}">
                <a16:creationId xmlns:a16="http://schemas.microsoft.com/office/drawing/2014/main" id="{722BC9E9-1F19-FB4F-8185-89C4BBFB07D8}"/>
              </a:ext>
            </a:extLst>
          </p:cNvPr>
          <p:cNvSpPr/>
          <p:nvPr/>
        </p:nvSpPr>
        <p:spPr>
          <a:xfrm>
            <a:off x="2436619" y="426184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2" name="角丸四角形 71">
            <a:extLst>
              <a:ext uri="{FF2B5EF4-FFF2-40B4-BE49-F238E27FC236}">
                <a16:creationId xmlns:a16="http://schemas.microsoft.com/office/drawing/2014/main" id="{FFF5DCFF-E64F-504F-A1C6-67A3A3E18BE8}"/>
              </a:ext>
            </a:extLst>
          </p:cNvPr>
          <p:cNvSpPr/>
          <p:nvPr/>
        </p:nvSpPr>
        <p:spPr>
          <a:xfrm>
            <a:off x="2436619" y="493183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3" name="テキスト ボックス 72">
            <a:extLst>
              <a:ext uri="{FF2B5EF4-FFF2-40B4-BE49-F238E27FC236}">
                <a16:creationId xmlns:a16="http://schemas.microsoft.com/office/drawing/2014/main" id="{99088D74-4C81-8448-A2D4-3F073B6CCD67}"/>
              </a:ext>
            </a:extLst>
          </p:cNvPr>
          <p:cNvSpPr txBox="1"/>
          <p:nvPr/>
        </p:nvSpPr>
        <p:spPr>
          <a:xfrm>
            <a:off x="2471600" y="5045351"/>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悪意のあるファイルに隠れファイル・ディレクトリ属性を付与し，利用者から隠蔽</a:t>
            </a:r>
            <a:endParaRPr lang="ja-JP" altLang="en-US" sz="1400" b="1" dirty="0">
              <a:latin typeface="MS PGothic" charset="-128"/>
              <a:ea typeface="MS PGothic" charset="-128"/>
              <a:cs typeface="MS PGothic" charset="-128"/>
            </a:endParaRPr>
          </a:p>
        </p:txBody>
      </p:sp>
      <p:sp>
        <p:nvSpPr>
          <p:cNvPr id="74" name="角丸四角形 73">
            <a:extLst>
              <a:ext uri="{FF2B5EF4-FFF2-40B4-BE49-F238E27FC236}">
                <a16:creationId xmlns:a16="http://schemas.microsoft.com/office/drawing/2014/main" id="{9E151C32-34DB-9040-862B-4660755CCBEB}"/>
              </a:ext>
            </a:extLst>
          </p:cNvPr>
          <p:cNvSpPr/>
          <p:nvPr/>
        </p:nvSpPr>
        <p:spPr>
          <a:xfrm>
            <a:off x="2436619" y="381711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8159A046-2E0F-DF45-B57E-0E8C4D5B1313}"/>
              </a:ext>
            </a:extLst>
          </p:cNvPr>
          <p:cNvSpPr txBox="1"/>
          <p:nvPr/>
        </p:nvSpPr>
        <p:spPr>
          <a:xfrm>
            <a:off x="2450659" y="3821481"/>
            <a:ext cx="1092203" cy="307777"/>
          </a:xfrm>
          <a:prstGeom prst="rect">
            <a:avLst/>
          </a:prstGeom>
          <a:noFill/>
        </p:spPr>
        <p:txBody>
          <a:bodyPr wrap="square" rtlCol="0">
            <a:spAutoFit/>
          </a:bodyPr>
          <a:lstStyle/>
          <a:p>
            <a:r>
              <a:rPr lang="en-US" altLang="ja-JP" sz="1400" b="1" dirty="0">
                <a:solidFill>
                  <a:srgbClr val="772F6D"/>
                </a:solidFill>
                <a:latin typeface="MS PGothic" charset="-128"/>
                <a:ea typeface="MS PGothic" charset="-128"/>
                <a:cs typeface="MS PGothic" charset="-128"/>
              </a:rPr>
              <a:t>8</a:t>
            </a:r>
            <a:r>
              <a:rPr lang="ja-JP" altLang="en-US" sz="1400" b="1">
                <a:solidFill>
                  <a:srgbClr val="772F6D"/>
                </a:solidFill>
                <a:latin typeface="MS PGothic" charset="-128"/>
                <a:ea typeface="MS PGothic" charset="-128"/>
                <a:cs typeface="MS PGothic" charset="-128"/>
              </a:rPr>
              <a:t>．</a:t>
            </a:r>
            <a:r>
              <a:rPr lang="en-US" altLang="ja-JP" sz="1400" b="1" dirty="0">
                <a:solidFill>
                  <a:srgbClr val="772F6D"/>
                </a:solidFill>
                <a:latin typeface="MS PGothic" charset="-128"/>
                <a:ea typeface="MS PGothic" charset="-128"/>
                <a:cs typeface="MS PGothic" charset="-128"/>
              </a:rPr>
              <a:t>1</a:t>
            </a:r>
            <a:r>
              <a:rPr lang="ja-JP" altLang="en-US" sz="1400" b="1">
                <a:solidFill>
                  <a:srgbClr val="772F6D"/>
                </a:solidFill>
                <a:latin typeface="MS PGothic" charset="-128"/>
                <a:ea typeface="MS PGothic" charset="-128"/>
                <a:cs typeface="MS PGothic" charset="-128"/>
              </a:rPr>
              <a:t>　（</a:t>
            </a:r>
            <a:r>
              <a:rPr lang="en-US" altLang="ja-JP" sz="1400" b="1" dirty="0">
                <a:solidFill>
                  <a:srgbClr val="772F6D"/>
                </a:solidFill>
                <a:latin typeface="MS PGothic" charset="-128"/>
                <a:ea typeface="MS PGothic" charset="-128"/>
                <a:cs typeface="MS PGothic" charset="-128"/>
              </a:rPr>
              <a:t>-4</a:t>
            </a:r>
            <a:r>
              <a:rPr lang="ja-JP" altLang="en-US" sz="1400" b="1">
                <a:solidFill>
                  <a:srgbClr val="772F6D"/>
                </a:solidFill>
                <a:latin typeface="MS PGothic" charset="-128"/>
                <a:ea typeface="MS PGothic" charset="-128"/>
                <a:cs typeface="MS PGothic" charset="-128"/>
              </a:rPr>
              <a:t>）</a:t>
            </a:r>
            <a:endParaRPr lang="en-US" altLang="ja-JP" sz="1400" b="1" dirty="0">
              <a:solidFill>
                <a:srgbClr val="772F6D"/>
              </a:solidFill>
              <a:latin typeface="MS PGothic" charset="-128"/>
              <a:ea typeface="MS PGothic" charset="-128"/>
              <a:cs typeface="MS PGothic" charset="-128"/>
            </a:endParaRPr>
          </a:p>
        </p:txBody>
      </p:sp>
      <p:sp>
        <p:nvSpPr>
          <p:cNvPr id="76" name="テキスト ボックス 75">
            <a:extLst>
              <a:ext uri="{FF2B5EF4-FFF2-40B4-BE49-F238E27FC236}">
                <a16:creationId xmlns:a16="http://schemas.microsoft.com/office/drawing/2014/main" id="{37F1C686-A3A4-0B4B-9186-7B01B8686246}"/>
              </a:ext>
            </a:extLst>
          </p:cNvPr>
          <p:cNvSpPr txBox="1"/>
          <p:nvPr/>
        </p:nvSpPr>
        <p:spPr>
          <a:xfrm>
            <a:off x="2443680" y="438802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持続性確立</a:t>
            </a:r>
            <a:endParaRPr lang="ja-JP" altLang="en-US" sz="1100" b="1" dirty="0">
              <a:latin typeface="MS PGothic" charset="-128"/>
              <a:ea typeface="MS PGothic" charset="-128"/>
              <a:cs typeface="MS PGothic" charset="-128"/>
            </a:endParaRPr>
          </a:p>
        </p:txBody>
      </p:sp>
      <p:sp>
        <p:nvSpPr>
          <p:cNvPr id="77" name="正方形/長方形 76">
            <a:extLst>
              <a:ext uri="{FF2B5EF4-FFF2-40B4-BE49-F238E27FC236}">
                <a16:creationId xmlns:a16="http://schemas.microsoft.com/office/drawing/2014/main" id="{89572193-18EF-F34A-BB04-65A18569359D}"/>
              </a:ext>
            </a:extLst>
          </p:cNvPr>
          <p:cNvSpPr/>
          <p:nvPr/>
        </p:nvSpPr>
        <p:spPr>
          <a:xfrm>
            <a:off x="4568778" y="3653807"/>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78" name="角丸四角形 77">
            <a:extLst>
              <a:ext uri="{FF2B5EF4-FFF2-40B4-BE49-F238E27FC236}">
                <a16:creationId xmlns:a16="http://schemas.microsoft.com/office/drawing/2014/main" id="{9253CA3E-3B73-004F-A75D-0DB50A957AD3}"/>
              </a:ext>
            </a:extLst>
          </p:cNvPr>
          <p:cNvSpPr/>
          <p:nvPr/>
        </p:nvSpPr>
        <p:spPr>
          <a:xfrm>
            <a:off x="4707637" y="4260880"/>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79" name="角丸四角形 78">
            <a:extLst>
              <a:ext uri="{FF2B5EF4-FFF2-40B4-BE49-F238E27FC236}">
                <a16:creationId xmlns:a16="http://schemas.microsoft.com/office/drawing/2014/main" id="{FBEA0739-1901-4544-B4FA-E39E7D286FC5}"/>
              </a:ext>
            </a:extLst>
          </p:cNvPr>
          <p:cNvSpPr/>
          <p:nvPr/>
        </p:nvSpPr>
        <p:spPr>
          <a:xfrm>
            <a:off x="4707637" y="4930871"/>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0" name="テキスト ボックス 79">
            <a:extLst>
              <a:ext uri="{FF2B5EF4-FFF2-40B4-BE49-F238E27FC236}">
                <a16:creationId xmlns:a16="http://schemas.microsoft.com/office/drawing/2014/main" id="{EF5ADA2F-12A7-0A4D-AD63-6ACF13EDB069}"/>
              </a:ext>
            </a:extLst>
          </p:cNvPr>
          <p:cNvSpPr txBox="1"/>
          <p:nvPr/>
        </p:nvSpPr>
        <p:spPr>
          <a:xfrm>
            <a:off x="4742618" y="5044386"/>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既存のファイルやレジストリ情報を変更し，悪意のあるプログラムやスクリプトを継続的に実行</a:t>
            </a:r>
            <a:endParaRPr lang="en-US" altLang="ja-JP" sz="1100" b="1" dirty="0">
              <a:latin typeface="MS PGothic" charset="-128"/>
              <a:ea typeface="MS PGothic" charset="-128"/>
              <a:cs typeface="MS PGothic" charset="-128"/>
            </a:endParaRPr>
          </a:p>
        </p:txBody>
      </p:sp>
      <p:sp>
        <p:nvSpPr>
          <p:cNvPr id="81" name="角丸四角形 80">
            <a:extLst>
              <a:ext uri="{FF2B5EF4-FFF2-40B4-BE49-F238E27FC236}">
                <a16:creationId xmlns:a16="http://schemas.microsoft.com/office/drawing/2014/main" id="{70E966F9-BACC-CA4F-B442-E5D78971521A}"/>
              </a:ext>
            </a:extLst>
          </p:cNvPr>
          <p:cNvSpPr/>
          <p:nvPr/>
        </p:nvSpPr>
        <p:spPr>
          <a:xfrm>
            <a:off x="4707637" y="3816150"/>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2" name="テキスト ボックス 81">
            <a:extLst>
              <a:ext uri="{FF2B5EF4-FFF2-40B4-BE49-F238E27FC236}">
                <a16:creationId xmlns:a16="http://schemas.microsoft.com/office/drawing/2014/main" id="{D63FFCF3-C0F7-AF46-9662-82B4BACBE492}"/>
              </a:ext>
            </a:extLst>
          </p:cNvPr>
          <p:cNvSpPr txBox="1"/>
          <p:nvPr/>
        </p:nvSpPr>
        <p:spPr>
          <a:xfrm>
            <a:off x="4721677" y="3820516"/>
            <a:ext cx="1092203" cy="307777"/>
          </a:xfrm>
          <a:prstGeom prst="rect">
            <a:avLst/>
          </a:prstGeom>
          <a:noFill/>
        </p:spPr>
        <p:txBody>
          <a:bodyPr wrap="square" rtlCol="0">
            <a:spAutoFit/>
          </a:bodyPr>
          <a:lstStyle/>
          <a:p>
            <a:r>
              <a:rPr lang="en-US" altLang="ja-JP" sz="1400" b="1" dirty="0">
                <a:solidFill>
                  <a:srgbClr val="772F6D"/>
                </a:solidFill>
                <a:latin typeface="MS PGothic" charset="-128"/>
                <a:ea typeface="MS PGothic" charset="-128"/>
                <a:cs typeface="MS PGothic" charset="-128"/>
              </a:rPr>
              <a:t>8</a:t>
            </a:r>
            <a:r>
              <a:rPr lang="ja-JP" altLang="en-US" sz="1400" b="1">
                <a:solidFill>
                  <a:srgbClr val="772F6D"/>
                </a:solidFill>
                <a:latin typeface="MS PGothic" charset="-128"/>
                <a:ea typeface="MS PGothic" charset="-128"/>
                <a:cs typeface="MS PGothic" charset="-128"/>
              </a:rPr>
              <a:t>．</a:t>
            </a:r>
            <a:r>
              <a:rPr lang="en-US" altLang="ja-JP" sz="1400" b="1" dirty="0">
                <a:solidFill>
                  <a:srgbClr val="772F6D"/>
                </a:solidFill>
                <a:latin typeface="MS PGothic" charset="-128"/>
                <a:ea typeface="MS PGothic" charset="-128"/>
                <a:cs typeface="MS PGothic" charset="-128"/>
              </a:rPr>
              <a:t>2</a:t>
            </a:r>
            <a:r>
              <a:rPr lang="ja-JP" altLang="en-US" sz="1400" b="1">
                <a:solidFill>
                  <a:srgbClr val="772F6D"/>
                </a:solidFill>
                <a:latin typeface="MS PGothic" charset="-128"/>
                <a:ea typeface="MS PGothic" charset="-128"/>
                <a:cs typeface="MS PGothic" charset="-128"/>
              </a:rPr>
              <a:t>　（</a:t>
            </a:r>
            <a:r>
              <a:rPr lang="en-US" altLang="ja-JP" sz="1400" b="1" dirty="0">
                <a:solidFill>
                  <a:srgbClr val="772F6D"/>
                </a:solidFill>
                <a:latin typeface="MS PGothic" charset="-128"/>
                <a:ea typeface="MS PGothic" charset="-128"/>
                <a:cs typeface="MS PGothic" charset="-128"/>
              </a:rPr>
              <a:t>-4</a:t>
            </a:r>
            <a:r>
              <a:rPr lang="ja-JP" altLang="en-US" sz="1400" b="1">
                <a:solidFill>
                  <a:srgbClr val="772F6D"/>
                </a:solidFill>
                <a:latin typeface="MS PGothic" charset="-128"/>
                <a:ea typeface="MS PGothic" charset="-128"/>
                <a:cs typeface="MS PGothic" charset="-128"/>
              </a:rPr>
              <a:t>）</a:t>
            </a:r>
            <a:endParaRPr lang="en-US" altLang="ja-JP" sz="1400" b="1" dirty="0">
              <a:solidFill>
                <a:srgbClr val="772F6D"/>
              </a:solidFill>
              <a:latin typeface="MS PGothic" charset="-128"/>
              <a:ea typeface="MS PGothic" charset="-128"/>
              <a:cs typeface="MS PGothic" charset="-128"/>
            </a:endParaRPr>
          </a:p>
        </p:txBody>
      </p:sp>
      <p:sp>
        <p:nvSpPr>
          <p:cNvPr id="83" name="テキスト ボックス 82">
            <a:extLst>
              <a:ext uri="{FF2B5EF4-FFF2-40B4-BE49-F238E27FC236}">
                <a16:creationId xmlns:a16="http://schemas.microsoft.com/office/drawing/2014/main" id="{55FE0EDB-7F03-7941-B8F9-71935AE9AA60}"/>
              </a:ext>
            </a:extLst>
          </p:cNvPr>
          <p:cNvSpPr txBox="1"/>
          <p:nvPr/>
        </p:nvSpPr>
        <p:spPr>
          <a:xfrm>
            <a:off x="4714698" y="4387061"/>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持続性確立</a:t>
            </a:r>
            <a:endParaRPr lang="ja-JP" altLang="en-US" sz="1100" b="1" dirty="0">
              <a:latin typeface="MS PGothic" charset="-128"/>
              <a:ea typeface="MS PGothic" charset="-128"/>
              <a:cs typeface="MS PGothic" charset="-128"/>
            </a:endParaRPr>
          </a:p>
        </p:txBody>
      </p:sp>
      <p:sp>
        <p:nvSpPr>
          <p:cNvPr id="84" name="正方形/長方形 83">
            <a:extLst>
              <a:ext uri="{FF2B5EF4-FFF2-40B4-BE49-F238E27FC236}">
                <a16:creationId xmlns:a16="http://schemas.microsoft.com/office/drawing/2014/main" id="{2515899C-2875-404E-81BA-AFA5B63684F9}"/>
              </a:ext>
            </a:extLst>
          </p:cNvPr>
          <p:cNvSpPr/>
          <p:nvPr/>
        </p:nvSpPr>
        <p:spPr>
          <a:xfrm>
            <a:off x="6837105" y="3652842"/>
            <a:ext cx="2268000" cy="3168000"/>
          </a:xfrm>
          <a:prstGeom prst="rect">
            <a:avLst/>
          </a:prstGeom>
          <a:solidFill>
            <a:srgbClr val="FFEEFE"/>
          </a:solidFill>
          <a:ln>
            <a:solidFill>
              <a:srgbClr val="772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85" name="角丸四角形 84">
            <a:extLst>
              <a:ext uri="{FF2B5EF4-FFF2-40B4-BE49-F238E27FC236}">
                <a16:creationId xmlns:a16="http://schemas.microsoft.com/office/drawing/2014/main" id="{37BFE341-B0A3-5B4F-9AE9-4F802F9FFC42}"/>
              </a:ext>
            </a:extLst>
          </p:cNvPr>
          <p:cNvSpPr/>
          <p:nvPr/>
        </p:nvSpPr>
        <p:spPr>
          <a:xfrm>
            <a:off x="6975964" y="4259915"/>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6" name="角丸四角形 85">
            <a:extLst>
              <a:ext uri="{FF2B5EF4-FFF2-40B4-BE49-F238E27FC236}">
                <a16:creationId xmlns:a16="http://schemas.microsoft.com/office/drawing/2014/main" id="{736A7752-706F-7747-B406-89F500EE9601}"/>
              </a:ext>
            </a:extLst>
          </p:cNvPr>
          <p:cNvSpPr/>
          <p:nvPr/>
        </p:nvSpPr>
        <p:spPr>
          <a:xfrm>
            <a:off x="6975964" y="4929906"/>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7" name="テキスト ボックス 86">
            <a:extLst>
              <a:ext uri="{FF2B5EF4-FFF2-40B4-BE49-F238E27FC236}">
                <a16:creationId xmlns:a16="http://schemas.microsoft.com/office/drawing/2014/main" id="{EF09BBF3-AF91-6B47-937D-CF7E23B5CAE9}"/>
              </a:ext>
            </a:extLst>
          </p:cNvPr>
          <p:cNvSpPr txBox="1"/>
          <p:nvPr/>
        </p:nvSpPr>
        <p:spPr>
          <a:xfrm>
            <a:off x="7010945" y="5043421"/>
            <a:ext cx="1880960" cy="769441"/>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の起動時に動作するプロセス・スクリプト一覧に悪意のあるプログラム・スクリプトを追加</a:t>
            </a:r>
            <a:endParaRPr lang="ja-JP" altLang="en-US" sz="1400" b="1" dirty="0">
              <a:latin typeface="MS PGothic" charset="-128"/>
              <a:ea typeface="MS PGothic" charset="-128"/>
              <a:cs typeface="MS PGothic" charset="-128"/>
            </a:endParaRPr>
          </a:p>
        </p:txBody>
      </p:sp>
      <p:sp>
        <p:nvSpPr>
          <p:cNvPr id="88" name="角丸四角形 87">
            <a:extLst>
              <a:ext uri="{FF2B5EF4-FFF2-40B4-BE49-F238E27FC236}">
                <a16:creationId xmlns:a16="http://schemas.microsoft.com/office/drawing/2014/main" id="{633F7CE9-9FCF-B64D-8514-2AF7F5AC8DE0}"/>
              </a:ext>
            </a:extLst>
          </p:cNvPr>
          <p:cNvSpPr/>
          <p:nvPr/>
        </p:nvSpPr>
        <p:spPr>
          <a:xfrm>
            <a:off x="6975964" y="3815185"/>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89" name="テキスト ボックス 88">
            <a:extLst>
              <a:ext uri="{FF2B5EF4-FFF2-40B4-BE49-F238E27FC236}">
                <a16:creationId xmlns:a16="http://schemas.microsoft.com/office/drawing/2014/main" id="{DEA07442-6D9C-9742-B937-D49C6198AB22}"/>
              </a:ext>
            </a:extLst>
          </p:cNvPr>
          <p:cNvSpPr txBox="1"/>
          <p:nvPr/>
        </p:nvSpPr>
        <p:spPr>
          <a:xfrm>
            <a:off x="6990004" y="3819551"/>
            <a:ext cx="1092203" cy="307777"/>
          </a:xfrm>
          <a:prstGeom prst="rect">
            <a:avLst/>
          </a:prstGeom>
          <a:noFill/>
        </p:spPr>
        <p:txBody>
          <a:bodyPr wrap="square" rtlCol="0">
            <a:spAutoFit/>
          </a:bodyPr>
          <a:lstStyle/>
          <a:p>
            <a:r>
              <a:rPr lang="en-US" altLang="ja-JP" sz="1400" b="1" dirty="0">
                <a:solidFill>
                  <a:srgbClr val="772F6D"/>
                </a:solidFill>
                <a:latin typeface="MS PGothic" charset="-128"/>
                <a:ea typeface="MS PGothic" charset="-128"/>
                <a:cs typeface="MS PGothic" charset="-128"/>
              </a:rPr>
              <a:t>8</a:t>
            </a:r>
            <a:r>
              <a:rPr lang="ja-JP" altLang="en-US" sz="1400" b="1">
                <a:solidFill>
                  <a:srgbClr val="772F6D"/>
                </a:solidFill>
                <a:latin typeface="MS PGothic" charset="-128"/>
                <a:ea typeface="MS PGothic" charset="-128"/>
                <a:cs typeface="MS PGothic" charset="-128"/>
              </a:rPr>
              <a:t>．</a:t>
            </a:r>
            <a:r>
              <a:rPr lang="en-US" altLang="ja-JP" sz="1400" b="1" dirty="0">
                <a:solidFill>
                  <a:srgbClr val="772F6D"/>
                </a:solidFill>
                <a:latin typeface="MS PGothic" charset="-128"/>
                <a:ea typeface="MS PGothic" charset="-128"/>
                <a:cs typeface="MS PGothic" charset="-128"/>
              </a:rPr>
              <a:t>3</a:t>
            </a:r>
            <a:r>
              <a:rPr lang="ja-JP" altLang="en-US" sz="1400" b="1">
                <a:solidFill>
                  <a:srgbClr val="772F6D"/>
                </a:solidFill>
                <a:latin typeface="MS PGothic" charset="-128"/>
                <a:ea typeface="MS PGothic" charset="-128"/>
                <a:cs typeface="MS PGothic" charset="-128"/>
              </a:rPr>
              <a:t>　（</a:t>
            </a:r>
            <a:r>
              <a:rPr lang="en-US" altLang="ja-JP" sz="1400" b="1" dirty="0">
                <a:solidFill>
                  <a:srgbClr val="772F6D"/>
                </a:solidFill>
                <a:latin typeface="MS PGothic" charset="-128"/>
                <a:ea typeface="MS PGothic" charset="-128"/>
                <a:cs typeface="MS PGothic" charset="-128"/>
              </a:rPr>
              <a:t>-4</a:t>
            </a:r>
            <a:r>
              <a:rPr lang="ja-JP" altLang="en-US" sz="1400" b="1">
                <a:solidFill>
                  <a:srgbClr val="772F6D"/>
                </a:solidFill>
                <a:latin typeface="MS PGothic" charset="-128"/>
                <a:ea typeface="MS PGothic" charset="-128"/>
                <a:cs typeface="MS PGothic" charset="-128"/>
              </a:rPr>
              <a:t>）</a:t>
            </a:r>
            <a:endParaRPr lang="en-US" altLang="ja-JP" sz="1400" b="1" dirty="0">
              <a:solidFill>
                <a:srgbClr val="772F6D"/>
              </a:solidFill>
              <a:latin typeface="MS PGothic" charset="-128"/>
              <a:ea typeface="MS PGothic" charset="-128"/>
              <a:cs typeface="MS PGothic" charset="-128"/>
            </a:endParaRPr>
          </a:p>
        </p:txBody>
      </p:sp>
      <p:sp>
        <p:nvSpPr>
          <p:cNvPr id="90" name="テキスト ボックス 89">
            <a:extLst>
              <a:ext uri="{FF2B5EF4-FFF2-40B4-BE49-F238E27FC236}">
                <a16:creationId xmlns:a16="http://schemas.microsoft.com/office/drawing/2014/main" id="{9892C4D9-48C3-5C47-880B-2A1ABAA28554}"/>
              </a:ext>
            </a:extLst>
          </p:cNvPr>
          <p:cNvSpPr txBox="1"/>
          <p:nvPr/>
        </p:nvSpPr>
        <p:spPr>
          <a:xfrm>
            <a:off x="6983025" y="438609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持続性確立</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758389428"/>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72975</TotalTime>
  <Words>1751</Words>
  <Application>Microsoft Macintosh PowerPoint</Application>
  <PresentationFormat>画面に合わせる (4:3)</PresentationFormat>
  <Paragraphs>315</Paragraphs>
  <Slides>14</Slides>
  <Notes>14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MS PGothic</vt:lpstr>
      <vt:lpstr>Yu Gothic</vt:lpstr>
      <vt:lpstr>Yu Gothic</vt:lpstr>
      <vt:lpstr>游ゴシック Light</vt:lpstr>
      <vt:lpstr>Arial</vt:lpstr>
      <vt:lpstr>Calibri</vt:lpstr>
      <vt:lpstr>Calibri Light</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412</cp:revision>
  <cp:lastPrinted>2018-07-18T08:17:35Z</cp:lastPrinted>
  <dcterms:created xsi:type="dcterms:W3CDTF">2017-04-24T01:48:29Z</dcterms:created>
  <dcterms:modified xsi:type="dcterms:W3CDTF">2019-01-27T05:24:04Z</dcterms:modified>
</cp:coreProperties>
</file>