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46"/>
  </p:notesMasterIdLst>
  <p:handoutMasterIdLst>
    <p:handoutMasterId r:id="rId47"/>
  </p:handoutMasterIdLst>
  <p:sldIdLst>
    <p:sldId id="451" r:id="rId2"/>
    <p:sldId id="456" r:id="rId3"/>
    <p:sldId id="538" r:id="rId4"/>
    <p:sldId id="496" r:id="rId5"/>
    <p:sldId id="539" r:id="rId6"/>
    <p:sldId id="497" r:id="rId7"/>
    <p:sldId id="540" r:id="rId8"/>
    <p:sldId id="498" r:id="rId9"/>
    <p:sldId id="541" r:id="rId10"/>
    <p:sldId id="499" r:id="rId11"/>
    <p:sldId id="542" r:id="rId12"/>
    <p:sldId id="500" r:id="rId13"/>
    <p:sldId id="543" r:id="rId14"/>
    <p:sldId id="501" r:id="rId15"/>
    <p:sldId id="544" r:id="rId16"/>
    <p:sldId id="502" r:id="rId17"/>
    <p:sldId id="545" r:id="rId18"/>
    <p:sldId id="503" r:id="rId19"/>
    <p:sldId id="546" r:id="rId20"/>
    <p:sldId id="504" r:id="rId21"/>
    <p:sldId id="547" r:id="rId22"/>
    <p:sldId id="505" r:id="rId23"/>
    <p:sldId id="548" r:id="rId24"/>
    <p:sldId id="506" r:id="rId25"/>
    <p:sldId id="549" r:id="rId26"/>
    <p:sldId id="507" r:id="rId27"/>
    <p:sldId id="550" r:id="rId28"/>
    <p:sldId id="508" r:id="rId29"/>
    <p:sldId id="551" r:id="rId30"/>
    <p:sldId id="509" r:id="rId31"/>
    <p:sldId id="552" r:id="rId32"/>
    <p:sldId id="525" r:id="rId33"/>
    <p:sldId id="553" r:id="rId34"/>
    <p:sldId id="527" r:id="rId35"/>
    <p:sldId id="554" r:id="rId36"/>
    <p:sldId id="529" r:id="rId37"/>
    <p:sldId id="555" r:id="rId38"/>
    <p:sldId id="531" r:id="rId39"/>
    <p:sldId id="556" r:id="rId40"/>
    <p:sldId id="533" r:id="rId41"/>
    <p:sldId id="557" r:id="rId42"/>
    <p:sldId id="535" r:id="rId43"/>
    <p:sldId id="558" r:id="rId44"/>
    <p:sldId id="537"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4C1"/>
    <a:srgbClr val="FFC1F3"/>
    <a:srgbClr val="F7D5F7"/>
    <a:srgbClr val="FFA4FF"/>
    <a:srgbClr val="7EDBF0"/>
    <a:srgbClr val="ADEEF0"/>
    <a:srgbClr val="F8938F"/>
    <a:srgbClr val="F8DBCE"/>
    <a:srgbClr val="F7E0D7"/>
    <a:srgbClr val="F77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77006"/>
  </p:normalViewPr>
  <p:slideViewPr>
    <p:cSldViewPr snapToGrid="0" snapToObjects="1">
      <p:cViewPr varScale="1">
        <p:scale>
          <a:sx n="85" d="100"/>
          <a:sy n="85" d="100"/>
        </p:scale>
        <p:origin x="2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6047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63837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804578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317526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3819835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79022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378815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2702152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17</a:t>
            </a:fld>
            <a:endParaRPr kumimoji="1" lang="ja-JP" altLang="en-US"/>
          </a:p>
        </p:txBody>
      </p:sp>
    </p:spTree>
    <p:extLst>
      <p:ext uri="{BB962C8B-B14F-4D97-AF65-F5344CB8AC3E}">
        <p14:creationId xmlns:p14="http://schemas.microsoft.com/office/powerpoint/2010/main" val="52004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18</a:t>
            </a:fld>
            <a:endParaRPr kumimoji="1" lang="ja-JP" altLang="en-US"/>
          </a:p>
        </p:txBody>
      </p:sp>
    </p:spTree>
    <p:extLst>
      <p:ext uri="{BB962C8B-B14F-4D97-AF65-F5344CB8AC3E}">
        <p14:creationId xmlns:p14="http://schemas.microsoft.com/office/powerpoint/2010/main" val="4130530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19</a:t>
            </a:fld>
            <a:endParaRPr kumimoji="1" lang="ja-JP" altLang="en-US"/>
          </a:p>
        </p:txBody>
      </p:sp>
    </p:spTree>
    <p:extLst>
      <p:ext uri="{BB962C8B-B14F-4D97-AF65-F5344CB8AC3E}">
        <p14:creationId xmlns:p14="http://schemas.microsoft.com/office/powerpoint/2010/main" val="1527343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469191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20</a:t>
            </a:fld>
            <a:endParaRPr kumimoji="1" lang="ja-JP" altLang="en-US"/>
          </a:p>
        </p:txBody>
      </p:sp>
    </p:spTree>
    <p:extLst>
      <p:ext uri="{BB962C8B-B14F-4D97-AF65-F5344CB8AC3E}">
        <p14:creationId xmlns:p14="http://schemas.microsoft.com/office/powerpoint/2010/main" val="3493747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21</a:t>
            </a:fld>
            <a:endParaRPr kumimoji="1" lang="ja-JP" altLang="en-US"/>
          </a:p>
        </p:txBody>
      </p:sp>
    </p:spTree>
    <p:extLst>
      <p:ext uri="{BB962C8B-B14F-4D97-AF65-F5344CB8AC3E}">
        <p14:creationId xmlns:p14="http://schemas.microsoft.com/office/powerpoint/2010/main" val="2934751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22</a:t>
            </a:fld>
            <a:endParaRPr kumimoji="1" lang="ja-JP" altLang="en-US"/>
          </a:p>
        </p:txBody>
      </p:sp>
    </p:spTree>
    <p:extLst>
      <p:ext uri="{BB962C8B-B14F-4D97-AF65-F5344CB8AC3E}">
        <p14:creationId xmlns:p14="http://schemas.microsoft.com/office/powerpoint/2010/main" val="5140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23</a:t>
            </a:fld>
            <a:endParaRPr kumimoji="1" lang="ja-JP" altLang="en-US"/>
          </a:p>
        </p:txBody>
      </p:sp>
    </p:spTree>
    <p:extLst>
      <p:ext uri="{BB962C8B-B14F-4D97-AF65-F5344CB8AC3E}">
        <p14:creationId xmlns:p14="http://schemas.microsoft.com/office/powerpoint/2010/main" val="2249269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24</a:t>
            </a:fld>
            <a:endParaRPr kumimoji="1" lang="ja-JP" altLang="en-US"/>
          </a:p>
        </p:txBody>
      </p:sp>
    </p:spTree>
    <p:extLst>
      <p:ext uri="{BB962C8B-B14F-4D97-AF65-F5344CB8AC3E}">
        <p14:creationId xmlns:p14="http://schemas.microsoft.com/office/powerpoint/2010/main" val="4101013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25</a:t>
            </a:fld>
            <a:endParaRPr kumimoji="1" lang="ja-JP" altLang="en-US"/>
          </a:p>
        </p:txBody>
      </p:sp>
    </p:spTree>
    <p:extLst>
      <p:ext uri="{BB962C8B-B14F-4D97-AF65-F5344CB8AC3E}">
        <p14:creationId xmlns:p14="http://schemas.microsoft.com/office/powerpoint/2010/main" val="1642492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26</a:t>
            </a:fld>
            <a:endParaRPr kumimoji="1" lang="ja-JP" altLang="en-US"/>
          </a:p>
        </p:txBody>
      </p:sp>
    </p:spTree>
    <p:extLst>
      <p:ext uri="{BB962C8B-B14F-4D97-AF65-F5344CB8AC3E}">
        <p14:creationId xmlns:p14="http://schemas.microsoft.com/office/powerpoint/2010/main" val="334765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27</a:t>
            </a:fld>
            <a:endParaRPr kumimoji="1" lang="ja-JP" altLang="en-US"/>
          </a:p>
        </p:txBody>
      </p:sp>
    </p:spTree>
    <p:extLst>
      <p:ext uri="{BB962C8B-B14F-4D97-AF65-F5344CB8AC3E}">
        <p14:creationId xmlns:p14="http://schemas.microsoft.com/office/powerpoint/2010/main" val="368565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28</a:t>
            </a:fld>
            <a:endParaRPr kumimoji="1" lang="ja-JP" altLang="en-US"/>
          </a:p>
        </p:txBody>
      </p:sp>
    </p:spTree>
    <p:extLst>
      <p:ext uri="{BB962C8B-B14F-4D97-AF65-F5344CB8AC3E}">
        <p14:creationId xmlns:p14="http://schemas.microsoft.com/office/powerpoint/2010/main" val="382248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29</a:t>
            </a:fld>
            <a:endParaRPr kumimoji="1" lang="ja-JP" altLang="en-US"/>
          </a:p>
        </p:txBody>
      </p:sp>
    </p:spTree>
    <p:extLst>
      <p:ext uri="{BB962C8B-B14F-4D97-AF65-F5344CB8AC3E}">
        <p14:creationId xmlns:p14="http://schemas.microsoft.com/office/powerpoint/2010/main" val="192365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1416282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30</a:t>
            </a:fld>
            <a:endParaRPr kumimoji="1" lang="ja-JP" altLang="en-US"/>
          </a:p>
        </p:txBody>
      </p:sp>
    </p:spTree>
    <p:extLst>
      <p:ext uri="{BB962C8B-B14F-4D97-AF65-F5344CB8AC3E}">
        <p14:creationId xmlns:p14="http://schemas.microsoft.com/office/powerpoint/2010/main" val="511076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31</a:t>
            </a:fld>
            <a:endParaRPr kumimoji="1" lang="ja-JP" altLang="en-US"/>
          </a:p>
        </p:txBody>
      </p:sp>
    </p:spTree>
    <p:extLst>
      <p:ext uri="{BB962C8B-B14F-4D97-AF65-F5344CB8AC3E}">
        <p14:creationId xmlns:p14="http://schemas.microsoft.com/office/powerpoint/2010/main" val="2633776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32</a:t>
            </a:fld>
            <a:endParaRPr kumimoji="1" lang="ja-JP" altLang="en-US"/>
          </a:p>
        </p:txBody>
      </p:sp>
    </p:spTree>
    <p:extLst>
      <p:ext uri="{BB962C8B-B14F-4D97-AF65-F5344CB8AC3E}">
        <p14:creationId xmlns:p14="http://schemas.microsoft.com/office/powerpoint/2010/main" val="3559642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33</a:t>
            </a:fld>
            <a:endParaRPr kumimoji="1" lang="ja-JP" altLang="en-US"/>
          </a:p>
        </p:txBody>
      </p:sp>
    </p:spTree>
    <p:extLst>
      <p:ext uri="{BB962C8B-B14F-4D97-AF65-F5344CB8AC3E}">
        <p14:creationId xmlns:p14="http://schemas.microsoft.com/office/powerpoint/2010/main" val="217414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34</a:t>
            </a:fld>
            <a:endParaRPr kumimoji="1" lang="ja-JP" altLang="en-US"/>
          </a:p>
        </p:txBody>
      </p:sp>
    </p:spTree>
    <p:extLst>
      <p:ext uri="{BB962C8B-B14F-4D97-AF65-F5344CB8AC3E}">
        <p14:creationId xmlns:p14="http://schemas.microsoft.com/office/powerpoint/2010/main" val="708705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35</a:t>
            </a:fld>
            <a:endParaRPr kumimoji="1" lang="ja-JP" altLang="en-US"/>
          </a:p>
        </p:txBody>
      </p:sp>
    </p:spTree>
    <p:extLst>
      <p:ext uri="{BB962C8B-B14F-4D97-AF65-F5344CB8AC3E}">
        <p14:creationId xmlns:p14="http://schemas.microsoft.com/office/powerpoint/2010/main" val="161620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36</a:t>
            </a:fld>
            <a:endParaRPr kumimoji="1" lang="ja-JP" altLang="en-US"/>
          </a:p>
        </p:txBody>
      </p:sp>
    </p:spTree>
    <p:extLst>
      <p:ext uri="{BB962C8B-B14F-4D97-AF65-F5344CB8AC3E}">
        <p14:creationId xmlns:p14="http://schemas.microsoft.com/office/powerpoint/2010/main" val="133137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37</a:t>
            </a:fld>
            <a:endParaRPr kumimoji="1" lang="ja-JP" altLang="en-US"/>
          </a:p>
        </p:txBody>
      </p:sp>
    </p:spTree>
    <p:extLst>
      <p:ext uri="{BB962C8B-B14F-4D97-AF65-F5344CB8AC3E}">
        <p14:creationId xmlns:p14="http://schemas.microsoft.com/office/powerpoint/2010/main" val="972915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38</a:t>
            </a:fld>
            <a:endParaRPr kumimoji="1" lang="ja-JP" altLang="en-US"/>
          </a:p>
        </p:txBody>
      </p:sp>
    </p:spTree>
    <p:extLst>
      <p:ext uri="{BB962C8B-B14F-4D97-AF65-F5344CB8AC3E}">
        <p14:creationId xmlns:p14="http://schemas.microsoft.com/office/powerpoint/2010/main" val="265449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39</a:t>
            </a:fld>
            <a:endParaRPr kumimoji="1" lang="ja-JP" altLang="en-US"/>
          </a:p>
        </p:txBody>
      </p:sp>
    </p:spTree>
    <p:extLst>
      <p:ext uri="{BB962C8B-B14F-4D97-AF65-F5344CB8AC3E}">
        <p14:creationId xmlns:p14="http://schemas.microsoft.com/office/powerpoint/2010/main" val="76814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796301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40</a:t>
            </a:fld>
            <a:endParaRPr kumimoji="1" lang="ja-JP" altLang="en-US"/>
          </a:p>
        </p:txBody>
      </p:sp>
    </p:spTree>
    <p:extLst>
      <p:ext uri="{BB962C8B-B14F-4D97-AF65-F5344CB8AC3E}">
        <p14:creationId xmlns:p14="http://schemas.microsoft.com/office/powerpoint/2010/main" val="1467738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41</a:t>
            </a:fld>
            <a:endParaRPr kumimoji="1" lang="ja-JP" altLang="en-US"/>
          </a:p>
        </p:txBody>
      </p:sp>
    </p:spTree>
    <p:extLst>
      <p:ext uri="{BB962C8B-B14F-4D97-AF65-F5344CB8AC3E}">
        <p14:creationId xmlns:p14="http://schemas.microsoft.com/office/powerpoint/2010/main" val="2598879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42</a:t>
            </a:fld>
            <a:endParaRPr kumimoji="1" lang="ja-JP" altLang="en-US"/>
          </a:p>
        </p:txBody>
      </p:sp>
    </p:spTree>
    <p:extLst>
      <p:ext uri="{BB962C8B-B14F-4D97-AF65-F5344CB8AC3E}">
        <p14:creationId xmlns:p14="http://schemas.microsoft.com/office/powerpoint/2010/main" val="932980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43</a:t>
            </a:fld>
            <a:endParaRPr kumimoji="1" lang="ja-JP" altLang="en-US"/>
          </a:p>
        </p:txBody>
      </p:sp>
    </p:spTree>
    <p:extLst>
      <p:ext uri="{BB962C8B-B14F-4D97-AF65-F5344CB8AC3E}">
        <p14:creationId xmlns:p14="http://schemas.microsoft.com/office/powerpoint/2010/main" val="4280634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44</a:t>
            </a:fld>
            <a:endParaRPr kumimoji="1" lang="ja-JP" altLang="en-US"/>
          </a:p>
        </p:txBody>
      </p:sp>
    </p:spTree>
    <p:extLst>
      <p:ext uri="{BB962C8B-B14F-4D97-AF65-F5344CB8AC3E}">
        <p14:creationId xmlns:p14="http://schemas.microsoft.com/office/powerpoint/2010/main" val="242640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165412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582725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316140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89388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351590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9ABCAF3F-81FB-3D40-A7C4-3AA091AB9DE1}"/>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28696595-F421-2848-9790-49E93BE67B64}"/>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B54A13CD-1E35-5F43-839D-2C52B1D52F8A}"/>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D3325DF-C890-A94A-8A84-7F5A8115F68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B127DEA1-6302-CF44-8556-05C6B9E5DE85}"/>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6AC975D4-CC85-2E49-96D9-5D39E1A4A1E2}"/>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0C1548EB-B968-7942-9ECF-D6B7A1B5C447}"/>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B05A976-6AF0-A442-8887-0FCBF574B22B}"/>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84D67A23-E1E9-A141-B698-BFD65ED78434}"/>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角丸四角形 36">
            <a:extLst>
              <a:ext uri="{FF2B5EF4-FFF2-40B4-BE49-F238E27FC236}">
                <a16:creationId xmlns:a16="http://schemas.microsoft.com/office/drawing/2014/main" id="{6ADA9431-8A1F-614C-8AAA-EBE9330470D7}"/>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8" name="角丸四角形 37">
            <a:extLst>
              <a:ext uri="{FF2B5EF4-FFF2-40B4-BE49-F238E27FC236}">
                <a16:creationId xmlns:a16="http://schemas.microsoft.com/office/drawing/2014/main" id="{CFF7A279-9ABE-2942-8191-9C51D2A17910}"/>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9" name="角丸四角形 38">
            <a:extLst>
              <a:ext uri="{FF2B5EF4-FFF2-40B4-BE49-F238E27FC236}">
                <a16:creationId xmlns:a16="http://schemas.microsoft.com/office/drawing/2014/main" id="{34773846-E47B-8E4F-BAA0-E49CEE1FFF3C}"/>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角丸四角形 50">
            <a:extLst>
              <a:ext uri="{FF2B5EF4-FFF2-40B4-BE49-F238E27FC236}">
                <a16:creationId xmlns:a16="http://schemas.microsoft.com/office/drawing/2014/main" id="{59D7DF9F-B597-0E4A-898E-56824B80F1F4}"/>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角丸四角形 51">
            <a:extLst>
              <a:ext uri="{FF2B5EF4-FFF2-40B4-BE49-F238E27FC236}">
                <a16:creationId xmlns:a16="http://schemas.microsoft.com/office/drawing/2014/main" id="{4A3BCE0B-E3BC-A347-B36E-28DC4ABC9AB2}"/>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角丸四角形 52">
            <a:extLst>
              <a:ext uri="{FF2B5EF4-FFF2-40B4-BE49-F238E27FC236}">
                <a16:creationId xmlns:a16="http://schemas.microsoft.com/office/drawing/2014/main" id="{D77A3503-33E7-EB42-B76F-51625A2D11E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4" name="角丸四角形 53">
            <a:extLst>
              <a:ext uri="{FF2B5EF4-FFF2-40B4-BE49-F238E27FC236}">
                <a16:creationId xmlns:a16="http://schemas.microsoft.com/office/drawing/2014/main" id="{034CA6F0-FA6B-C940-B234-C35D43D7D0D0}"/>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5" name="角丸四角形 54">
            <a:extLst>
              <a:ext uri="{FF2B5EF4-FFF2-40B4-BE49-F238E27FC236}">
                <a16:creationId xmlns:a16="http://schemas.microsoft.com/office/drawing/2014/main" id="{DF5BC312-55DD-6C40-B33D-4796F1C28A1A}"/>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6" name="角丸四角形 55">
            <a:extLst>
              <a:ext uri="{FF2B5EF4-FFF2-40B4-BE49-F238E27FC236}">
                <a16:creationId xmlns:a16="http://schemas.microsoft.com/office/drawing/2014/main" id="{1A7D1965-49A7-C44F-81F0-8F8126360C3D}"/>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7" name="角丸四角形 56">
            <a:extLst>
              <a:ext uri="{FF2B5EF4-FFF2-40B4-BE49-F238E27FC236}">
                <a16:creationId xmlns:a16="http://schemas.microsoft.com/office/drawing/2014/main" id="{D2E22FE6-CD6C-D044-89BF-8A8AAACF5A36}"/>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角丸四角形 57">
            <a:extLst>
              <a:ext uri="{FF2B5EF4-FFF2-40B4-BE49-F238E27FC236}">
                <a16:creationId xmlns:a16="http://schemas.microsoft.com/office/drawing/2014/main" id="{4507FD8A-7FBC-5F45-8FD9-3B8660028401}"/>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34EDBBE6-6072-AA4C-9179-66B1C20DB4FC}"/>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0" name="角丸四角形 59">
            <a:extLst>
              <a:ext uri="{FF2B5EF4-FFF2-40B4-BE49-F238E27FC236}">
                <a16:creationId xmlns:a16="http://schemas.microsoft.com/office/drawing/2014/main" id="{A2734194-0660-094B-9A27-81ACFD6FEDC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1" name="角丸四角形 60">
            <a:extLst>
              <a:ext uri="{FF2B5EF4-FFF2-40B4-BE49-F238E27FC236}">
                <a16:creationId xmlns:a16="http://schemas.microsoft.com/office/drawing/2014/main" id="{7232DC25-3529-E148-8B02-85C9BB9904A7}"/>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2" name="角丸四角形 61">
            <a:extLst>
              <a:ext uri="{FF2B5EF4-FFF2-40B4-BE49-F238E27FC236}">
                <a16:creationId xmlns:a16="http://schemas.microsoft.com/office/drawing/2014/main" id="{3CA0CC2C-DB41-7248-889A-92B1B8EFFF6D}"/>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17515DB4-3231-7F4F-A105-28C617A76A86}"/>
              </a:ext>
            </a:extLst>
          </p:cNvPr>
          <p:cNvSpPr txBox="1"/>
          <p:nvPr/>
        </p:nvSpPr>
        <p:spPr>
          <a:xfrm>
            <a:off x="190428" y="69842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40E188A3-4CCE-E24B-B046-F5D7CA9505BF}"/>
              </a:ext>
            </a:extLst>
          </p:cNvPr>
          <p:cNvSpPr txBox="1"/>
          <p:nvPr/>
        </p:nvSpPr>
        <p:spPr>
          <a:xfrm>
            <a:off x="183449" y="116960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18B779DA-E446-9340-B11A-14021594F26B}"/>
              </a:ext>
            </a:extLst>
          </p:cNvPr>
          <p:cNvSpPr txBox="1"/>
          <p:nvPr/>
        </p:nvSpPr>
        <p:spPr>
          <a:xfrm>
            <a:off x="211369" y="190833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アクティブな検出ツールによりネットワークに接続されているデバイスを識別し、ハードウェア資産のインベントリを更新</a:t>
            </a:r>
            <a:endParaRPr lang="ja-JP" altLang="en-US" sz="14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520B0B09-1EC8-E345-866D-BFD1DCC17B73}"/>
              </a:ext>
            </a:extLst>
          </p:cNvPr>
          <p:cNvSpPr txBox="1"/>
          <p:nvPr/>
        </p:nvSpPr>
        <p:spPr>
          <a:xfrm>
            <a:off x="2476705" y="69842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393428DB-8DD3-0046-84B0-0582FC756E9D}"/>
              </a:ext>
            </a:extLst>
          </p:cNvPr>
          <p:cNvSpPr txBox="1"/>
          <p:nvPr/>
        </p:nvSpPr>
        <p:spPr>
          <a:xfrm>
            <a:off x="2469726" y="116960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A768E421-896F-6846-881D-A441369A989C}"/>
              </a:ext>
            </a:extLst>
          </p:cNvPr>
          <p:cNvSpPr txBox="1"/>
          <p:nvPr/>
        </p:nvSpPr>
        <p:spPr>
          <a:xfrm>
            <a:off x="2497646" y="190833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パッシブな検出ツールによりネットワークに接続されているデバイスを識別し、ハードウェア資産のインベントリを更新</a:t>
            </a:r>
            <a:endParaRPr lang="en-US" altLang="ja-JP" sz="1100" b="1" dirty="0">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B179AD58-FEE5-7D40-A7FF-CA77B7D90504}"/>
              </a:ext>
            </a:extLst>
          </p:cNvPr>
          <p:cNvSpPr txBox="1"/>
          <p:nvPr/>
        </p:nvSpPr>
        <p:spPr>
          <a:xfrm>
            <a:off x="4736262" y="704016"/>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70" name="テキスト ボックス 69">
            <a:extLst>
              <a:ext uri="{FF2B5EF4-FFF2-40B4-BE49-F238E27FC236}">
                <a16:creationId xmlns:a16="http://schemas.microsoft.com/office/drawing/2014/main" id="{794BA591-8995-C44E-9157-6B6D31D1EB78}"/>
              </a:ext>
            </a:extLst>
          </p:cNvPr>
          <p:cNvSpPr txBox="1"/>
          <p:nvPr/>
        </p:nvSpPr>
        <p:spPr>
          <a:xfrm>
            <a:off x="4729283" y="117519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6662E63E-0C97-CD4A-8F37-0ACD81E0AFF9}"/>
              </a:ext>
            </a:extLst>
          </p:cNvPr>
          <p:cNvSpPr txBox="1"/>
          <p:nvPr/>
        </p:nvSpPr>
        <p:spPr>
          <a:xfrm>
            <a:off x="4757203" y="191392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ハードウェア資産のインベントリを更新するため、</a:t>
            </a:r>
            <a:r>
              <a:rPr lang="en-US" altLang="ja-JP" sz="1100" b="1" dirty="0">
                <a:latin typeface="MS PGothic" charset="-128"/>
                <a:ea typeface="MS PGothic" charset="-128"/>
                <a:cs typeface="MS PGothic" charset="-128"/>
              </a:rPr>
              <a:t>DHCP</a:t>
            </a:r>
            <a:r>
              <a:rPr lang="ja-JP" altLang="en-US" sz="1100" b="1">
                <a:latin typeface="MS PGothic" charset="-128"/>
                <a:ea typeface="MS PGothic" charset="-128"/>
                <a:cs typeface="MS PGothic" charset="-128"/>
              </a:rPr>
              <a:t>サーバまたは</a:t>
            </a:r>
            <a:r>
              <a:rPr lang="en-US" altLang="ja-JP" sz="1100" b="1" dirty="0">
                <a:latin typeface="MS PGothic" charset="-128"/>
                <a:ea typeface="MS PGothic" charset="-128"/>
                <a:cs typeface="MS PGothic" charset="-128"/>
              </a:rPr>
              <a:t>IP</a:t>
            </a:r>
            <a:r>
              <a:rPr lang="ja-JP" altLang="en-US" sz="1100" b="1">
                <a:latin typeface="MS PGothic" charset="-128"/>
                <a:ea typeface="MS PGothic" charset="-128"/>
                <a:cs typeface="MS PGothic" charset="-128"/>
              </a:rPr>
              <a:t>アドレス管理ツールで</a:t>
            </a:r>
            <a:r>
              <a:rPr lang="en-US" altLang="ja-JP" sz="1100" b="1" dirty="0">
                <a:latin typeface="MS PGothic" charset="-128"/>
                <a:ea typeface="MS PGothic" charset="-128"/>
                <a:cs typeface="MS PGothic" charset="-128"/>
              </a:rPr>
              <a:t>DHCP</a:t>
            </a:r>
            <a:r>
              <a:rPr lang="ja-JP" altLang="en-US" sz="1100" b="1">
                <a:latin typeface="MS PGothic" charset="-128"/>
                <a:ea typeface="MS PGothic" charset="-128"/>
                <a:cs typeface="MS PGothic" charset="-128"/>
              </a:rPr>
              <a:t>ログを活用</a:t>
            </a:r>
            <a:endParaRPr lang="en-US" altLang="ja-JP" sz="1100" b="1" dirty="0">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924C1BC7-69CC-294D-9BEC-5462CDB29551}"/>
              </a:ext>
            </a:extLst>
          </p:cNvPr>
          <p:cNvSpPr txBox="1"/>
          <p:nvPr/>
        </p:nvSpPr>
        <p:spPr>
          <a:xfrm>
            <a:off x="7000641" y="70295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0833B2B4-8C45-FF4F-BED3-FA27AC4B18E1}"/>
              </a:ext>
            </a:extLst>
          </p:cNvPr>
          <p:cNvSpPr txBox="1"/>
          <p:nvPr/>
        </p:nvSpPr>
        <p:spPr>
          <a:xfrm>
            <a:off x="6993662" y="117413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74" name="テキスト ボックス 73">
            <a:extLst>
              <a:ext uri="{FF2B5EF4-FFF2-40B4-BE49-F238E27FC236}">
                <a16:creationId xmlns:a16="http://schemas.microsoft.com/office/drawing/2014/main" id="{89CADFA5-CCC5-8748-8CC8-5AA85A6E466B}"/>
              </a:ext>
            </a:extLst>
          </p:cNvPr>
          <p:cNvSpPr txBox="1"/>
          <p:nvPr/>
        </p:nvSpPr>
        <p:spPr>
          <a:xfrm>
            <a:off x="7021582" y="1912869"/>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情報を保存・処理する可能性があるすべての資産の正確・最新の詳細なインベントリを更新</a:t>
            </a:r>
            <a:endParaRPr lang="en-US" altLang="ja-JP" sz="1100" b="1" dirty="0">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883F7403-7C5D-6F41-B450-0924C6C6DD59}"/>
              </a:ext>
            </a:extLst>
          </p:cNvPr>
          <p:cNvSpPr txBox="1"/>
          <p:nvPr/>
        </p:nvSpPr>
        <p:spPr>
          <a:xfrm>
            <a:off x="180573"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13FAE6A3-371E-194B-9063-6D6B5256535A}"/>
              </a:ext>
            </a:extLst>
          </p:cNvPr>
          <p:cNvSpPr txBox="1"/>
          <p:nvPr/>
        </p:nvSpPr>
        <p:spPr>
          <a:xfrm>
            <a:off x="173594" y="433749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77" name="テキスト ボックス 76">
            <a:extLst>
              <a:ext uri="{FF2B5EF4-FFF2-40B4-BE49-F238E27FC236}">
                <a16:creationId xmlns:a16="http://schemas.microsoft.com/office/drawing/2014/main" id="{10E6DB64-FB83-BF41-9FC5-ECCA3C6DB894}"/>
              </a:ext>
            </a:extLst>
          </p:cNvPr>
          <p:cNvSpPr txBox="1"/>
          <p:nvPr/>
        </p:nvSpPr>
        <p:spPr>
          <a:xfrm>
            <a:off x="201514"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インベントリ更新に資産のネットワークアドレス、ハードウェアアドレス、マシン名、データ資産所有者、部門、資産のネットワーク接続の承認の有無を記録</a:t>
            </a:r>
            <a:endParaRPr lang="ja-JP" altLang="en-US" sz="1400" b="1" dirty="0">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8C12AC7E-157F-E145-BC5A-BD6E6CE5BD21}"/>
              </a:ext>
            </a:extLst>
          </p:cNvPr>
          <p:cNvSpPr txBox="1"/>
          <p:nvPr/>
        </p:nvSpPr>
        <p:spPr>
          <a:xfrm>
            <a:off x="244380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79" name="テキスト ボックス 78">
            <a:extLst>
              <a:ext uri="{FF2B5EF4-FFF2-40B4-BE49-F238E27FC236}">
                <a16:creationId xmlns:a16="http://schemas.microsoft.com/office/drawing/2014/main" id="{BACA2D57-E01A-E346-A573-264ABF05531F}"/>
              </a:ext>
            </a:extLst>
          </p:cNvPr>
          <p:cNvSpPr txBox="1"/>
          <p:nvPr/>
        </p:nvSpPr>
        <p:spPr>
          <a:xfrm>
            <a:off x="2436829" y="433749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80" name="テキスト ボックス 79">
            <a:extLst>
              <a:ext uri="{FF2B5EF4-FFF2-40B4-BE49-F238E27FC236}">
                <a16:creationId xmlns:a16="http://schemas.microsoft.com/office/drawing/2014/main" id="{8B0081D7-889E-C048-9A8C-98684F2E3C14}"/>
              </a:ext>
            </a:extLst>
          </p:cNvPr>
          <p:cNvSpPr txBox="1"/>
          <p:nvPr/>
        </p:nvSpPr>
        <p:spPr>
          <a:xfrm>
            <a:off x="2464749" y="507623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未許可の資産をネットワークから隔離、またはインベントリを適時に更新</a:t>
            </a:r>
            <a:endParaRPr lang="en-US" altLang="ja-JP" sz="1100" b="1" dirty="0">
              <a:latin typeface="MS PGothic" charset="-128"/>
              <a:ea typeface="MS PGothic" charset="-128"/>
              <a:cs typeface="MS PGothic" charset="-128"/>
            </a:endParaRPr>
          </a:p>
        </p:txBody>
      </p:sp>
      <p:sp>
        <p:nvSpPr>
          <p:cNvPr id="81" name="テキスト ボックス 80">
            <a:extLst>
              <a:ext uri="{FF2B5EF4-FFF2-40B4-BE49-F238E27FC236}">
                <a16:creationId xmlns:a16="http://schemas.microsoft.com/office/drawing/2014/main" id="{89B0F8B3-9E5C-9B48-A778-59837196E32F}"/>
              </a:ext>
            </a:extLst>
          </p:cNvPr>
          <p:cNvSpPr txBox="1"/>
          <p:nvPr/>
        </p:nvSpPr>
        <p:spPr>
          <a:xfrm>
            <a:off x="4736262"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FE3A0E34-B577-004D-8180-EC96A9989F88}"/>
              </a:ext>
            </a:extLst>
          </p:cNvPr>
          <p:cNvSpPr txBox="1"/>
          <p:nvPr/>
        </p:nvSpPr>
        <p:spPr>
          <a:xfrm>
            <a:off x="4729283" y="433749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83" name="テキスト ボックス 82">
            <a:extLst>
              <a:ext uri="{FF2B5EF4-FFF2-40B4-BE49-F238E27FC236}">
                <a16:creationId xmlns:a16="http://schemas.microsoft.com/office/drawing/2014/main" id="{843ADAAD-EF1C-EE4F-949E-516CC3732DB7}"/>
              </a:ext>
            </a:extLst>
          </p:cNvPr>
          <p:cNvSpPr txBox="1"/>
          <p:nvPr/>
        </p:nvSpPr>
        <p:spPr>
          <a:xfrm>
            <a:off x="4757203" y="5076232"/>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802.1x</a:t>
            </a:r>
            <a:r>
              <a:rPr lang="ja-JP" altLang="en-US" sz="1100" b="1">
                <a:latin typeface="MS PGothic" charset="-128"/>
                <a:ea typeface="MS PGothic" charset="-128"/>
                <a:cs typeface="MS PGothic" charset="-128"/>
              </a:rPr>
              <a:t>規格に準拠したポートレベルのアクセス制御により、ネットワーク認証可能なデバイスを管理</a:t>
            </a:r>
            <a:endParaRPr lang="en-US" altLang="ja-JP" sz="1100" b="1" dirty="0">
              <a:latin typeface="MS PGothic" charset="-128"/>
              <a:ea typeface="MS PGothic" charset="-128"/>
              <a:cs typeface="MS PGothic" charset="-128"/>
            </a:endParaRPr>
          </a:p>
        </p:txBody>
      </p:sp>
      <p:sp>
        <p:nvSpPr>
          <p:cNvPr id="84" name="テキスト ボックス 83">
            <a:extLst>
              <a:ext uri="{FF2B5EF4-FFF2-40B4-BE49-F238E27FC236}">
                <a16:creationId xmlns:a16="http://schemas.microsoft.com/office/drawing/2014/main" id="{DF1F8668-D76A-B144-BA3E-EED9AC1A9DA7}"/>
              </a:ext>
            </a:extLst>
          </p:cNvPr>
          <p:cNvSpPr txBox="1"/>
          <p:nvPr/>
        </p:nvSpPr>
        <p:spPr>
          <a:xfrm>
            <a:off x="7020430"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85" name="テキスト ボックス 84">
            <a:extLst>
              <a:ext uri="{FF2B5EF4-FFF2-40B4-BE49-F238E27FC236}">
                <a16:creationId xmlns:a16="http://schemas.microsoft.com/office/drawing/2014/main" id="{3528A56B-224C-0D44-9076-9F2A014083B2}"/>
              </a:ext>
            </a:extLst>
          </p:cNvPr>
          <p:cNvSpPr txBox="1"/>
          <p:nvPr/>
        </p:nvSpPr>
        <p:spPr>
          <a:xfrm>
            <a:off x="7013451" y="433749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ハードウェア資産のインベントリと管理</a:t>
            </a:r>
            <a:endParaRPr lang="ja-JP" altLang="en-US" sz="1100" b="1" dirty="0">
              <a:latin typeface="MS PGothic" charset="-128"/>
              <a:ea typeface="MS PGothic" charset="-128"/>
              <a:cs typeface="MS PGothic" charset="-128"/>
            </a:endParaRPr>
          </a:p>
        </p:txBody>
      </p:sp>
      <p:sp>
        <p:nvSpPr>
          <p:cNvPr id="86" name="テキスト ボックス 85">
            <a:extLst>
              <a:ext uri="{FF2B5EF4-FFF2-40B4-BE49-F238E27FC236}">
                <a16:creationId xmlns:a16="http://schemas.microsoft.com/office/drawing/2014/main" id="{2CEFC060-12D1-2A40-964D-2F66F7E43758}"/>
              </a:ext>
            </a:extLst>
          </p:cNvPr>
          <p:cNvSpPr txBox="1"/>
          <p:nvPr/>
        </p:nvSpPr>
        <p:spPr>
          <a:xfrm>
            <a:off x="7041371"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クライアント証明書により、組織の信頼されたネットワークに接続するハードウェア資産を認証</a:t>
            </a:r>
            <a:endParaRPr lang="ja-JP" altLang="en-US" sz="1400" b="1" dirty="0">
              <a:latin typeface="MS PGothic" charset="-128"/>
              <a:ea typeface="MS PGothic" charset="-128"/>
              <a:cs typeface="MS PGothic" charset="-128"/>
            </a:endParaRPr>
          </a:p>
        </p:txBody>
      </p:sp>
    </p:spTree>
    <p:extLst>
      <p:ext uri="{BB962C8B-B14F-4D97-AF65-F5344CB8AC3E}">
        <p14:creationId xmlns:p14="http://schemas.microsoft.com/office/powerpoint/2010/main" val="163920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89102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59AB0FB1-59D7-5B47-9C5E-6074EF285C3F}"/>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71B35945-4891-0548-98DC-097730ADF631}"/>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E6DB68C9-0892-7343-AF3B-1A41555315E6}"/>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623F0A88-5700-994F-8D2C-67D1BE637598}"/>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FEF9C1FF-5441-9A42-B8CF-2BB49A950515}"/>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206F4EE2-33C7-6A42-949F-586EBB2B13DB}"/>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81B9CE02-C1D2-214F-83E6-9F2624481C29}"/>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D47E3DA2-E115-FF4F-943C-EC982C3992E5}"/>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CEB77816-931C-ED4E-97E2-324A7373AB76}"/>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91076BC0-73C6-5F4B-A1E5-B876D7B06071}"/>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A8BB5A62-F851-7549-83AF-2D7434222704}"/>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61748760-AD43-2840-B310-BAF7E50DFBB5}"/>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EA79D9EF-69E6-5241-BD50-207487466CAA}"/>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5D8DED7C-4BB2-4C4D-B55A-B7EC64D7188A}"/>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CD79CFCB-1F74-4C44-B5A2-DB8C559B58EE}"/>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CEBF6467-AF7E-D141-A87C-4CE527A78728}"/>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7ABA31A6-01AC-7540-A69E-3BCC1C2BAFAE}"/>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2FEEDCE4-3594-F249-81D9-756A423F709C}"/>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7580E821-A29C-044E-926C-6ED08E92BE47}"/>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19BE7181-4DA9-6F4B-95F8-8D475BA724B4}"/>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EE32A75F-CD2D-6147-B950-26E11C289BD2}"/>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1B23F978-F484-764A-A788-C992E4E11149}"/>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9344AD8C-612D-7F47-BCEE-CE702FAB7B2A}"/>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1A04628A-FD27-0A42-902A-97F3FA7E8605}"/>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D4B8BEAC-38DA-E140-B65D-C25C80DEE963}"/>
              </a:ext>
            </a:extLst>
          </p:cNvPr>
          <p:cNvSpPr txBox="1"/>
          <p:nvPr/>
        </p:nvSpPr>
        <p:spPr>
          <a:xfrm>
            <a:off x="195235"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CSC6.2</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47B70A4B-2B79-A841-9B37-73642C124896}"/>
              </a:ext>
            </a:extLst>
          </p:cNvPr>
          <p:cNvSpPr txBox="1"/>
          <p:nvPr/>
        </p:nvSpPr>
        <p:spPr>
          <a:xfrm>
            <a:off x="188256" y="125640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04B769CB-D62E-6E46-8500-440C0C32863A}"/>
              </a:ext>
            </a:extLst>
          </p:cNvPr>
          <p:cNvSpPr txBox="1"/>
          <p:nvPr/>
        </p:nvSpPr>
        <p:spPr>
          <a:xfrm>
            <a:off x="216176" y="191298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すべてのシステムとネットワークデバイスでローカルロギングが有効になっていることを確認</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EF9EF7B6-E450-234A-823F-6EB50B86FB67}"/>
              </a:ext>
            </a:extLst>
          </p:cNvPr>
          <p:cNvSpPr txBox="1"/>
          <p:nvPr/>
        </p:nvSpPr>
        <p:spPr>
          <a:xfrm>
            <a:off x="2485648"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CSC6.3</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A088D7A3-F610-AB47-AA09-5988476C8DBA}"/>
              </a:ext>
            </a:extLst>
          </p:cNvPr>
          <p:cNvSpPr txBox="1"/>
          <p:nvPr/>
        </p:nvSpPr>
        <p:spPr>
          <a:xfrm>
            <a:off x="2478669" y="125640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A8661597-C02E-294D-B7A1-3A65DBB4713D}"/>
              </a:ext>
            </a:extLst>
          </p:cNvPr>
          <p:cNvSpPr txBox="1"/>
          <p:nvPr/>
        </p:nvSpPr>
        <p:spPr>
          <a:xfrm>
            <a:off x="2506589" y="1912985"/>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イベントの情報源、日付、ユーザ、タイムスタンプ、送信元アドレス、宛先アドレス、その他の有用な要素など、詳細な情報をシステムログに記録</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4E6970DE-637D-3F40-A16D-A0DF9F91CD4E}"/>
              </a:ext>
            </a:extLst>
          </p:cNvPr>
          <p:cNvSpPr txBox="1"/>
          <p:nvPr/>
        </p:nvSpPr>
        <p:spPr>
          <a:xfrm>
            <a:off x="4753648"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CSC6.4</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D3257008-0693-AE42-8F27-ECA2525FE4D8}"/>
              </a:ext>
            </a:extLst>
          </p:cNvPr>
          <p:cNvSpPr txBox="1"/>
          <p:nvPr/>
        </p:nvSpPr>
        <p:spPr>
          <a:xfrm>
            <a:off x="4746669" y="125640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EAE8D93A-C807-FA4F-97C9-51CA4996E25E}"/>
              </a:ext>
            </a:extLst>
          </p:cNvPr>
          <p:cNvSpPr txBox="1"/>
          <p:nvPr/>
        </p:nvSpPr>
        <p:spPr>
          <a:xfrm>
            <a:off x="4774589" y="191298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ログを格納するすべてのシステムにログ用の十分な記憶領域があることを確認</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F8B0176E-F48F-F04C-A4C0-1A411CE72560}"/>
              </a:ext>
            </a:extLst>
          </p:cNvPr>
          <p:cNvSpPr txBox="1"/>
          <p:nvPr/>
        </p:nvSpPr>
        <p:spPr>
          <a:xfrm>
            <a:off x="7030818"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CSC6.5</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F4D49EF3-41A6-284C-A3E7-8B608D7B4674}"/>
              </a:ext>
            </a:extLst>
          </p:cNvPr>
          <p:cNvSpPr txBox="1"/>
          <p:nvPr/>
        </p:nvSpPr>
        <p:spPr>
          <a:xfrm>
            <a:off x="7023839" y="125640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B0894517-F1B1-DE4F-9934-F8A6FB138B53}"/>
              </a:ext>
            </a:extLst>
          </p:cNvPr>
          <p:cNvSpPr txBox="1"/>
          <p:nvPr/>
        </p:nvSpPr>
        <p:spPr>
          <a:xfrm>
            <a:off x="7051759" y="191298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分析とレビューのため、適切なログが中央ログ管理システムに集約されていることを確認</a:t>
            </a:r>
            <a:endParaRPr lang="ja-JP" altLang="en-US"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3BE0033D-65AF-BF4D-80E2-028AC603D37C}"/>
              </a:ext>
            </a:extLst>
          </p:cNvPr>
          <p:cNvSpPr txBox="1"/>
          <p:nvPr/>
        </p:nvSpPr>
        <p:spPr>
          <a:xfrm>
            <a:off x="181738" y="3871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CSC6.6</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F8994DAC-4237-964C-9770-DFA8A2CC4B75}"/>
              </a:ext>
            </a:extLst>
          </p:cNvPr>
          <p:cNvSpPr txBox="1"/>
          <p:nvPr/>
        </p:nvSpPr>
        <p:spPr>
          <a:xfrm>
            <a:off x="174759" y="442440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192CCC9D-2E47-5E4C-BFD9-352BFE1A72CA}"/>
              </a:ext>
            </a:extLst>
          </p:cNvPr>
          <p:cNvSpPr txBox="1"/>
          <p:nvPr/>
        </p:nvSpPr>
        <p:spPr>
          <a:xfrm>
            <a:off x="202679" y="5080985"/>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ログ相関と分析のため、</a:t>
            </a:r>
            <a:r>
              <a:rPr lang="en-US" altLang="ja-JP" sz="1100" b="1" dirty="0">
                <a:latin typeface="MS PGothic" charset="-128"/>
                <a:ea typeface="MS PGothic" charset="-128"/>
                <a:cs typeface="MS PGothic" charset="-128"/>
              </a:rPr>
              <a:t>SIEM</a:t>
            </a:r>
            <a:r>
              <a:rPr lang="ja-JP" altLang="en-US" sz="1100" b="1">
                <a:latin typeface="MS PGothic" charset="-128"/>
                <a:ea typeface="MS PGothic" charset="-128"/>
                <a:cs typeface="MS PGothic" charset="-128"/>
              </a:rPr>
              <a:t>またはログ解析ツールを導入</a:t>
            </a:r>
            <a:endParaRPr lang="en-US" altLang="ja-JP" sz="1100" b="1" dirty="0">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126D3569-17F2-2444-A942-2A44B178C092}"/>
              </a:ext>
            </a:extLst>
          </p:cNvPr>
          <p:cNvSpPr txBox="1"/>
          <p:nvPr/>
        </p:nvSpPr>
        <p:spPr>
          <a:xfrm>
            <a:off x="2459486"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CSC6.7</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47EEC567-56EA-9141-BFBF-A29576E421B5}"/>
              </a:ext>
            </a:extLst>
          </p:cNvPr>
          <p:cNvSpPr txBox="1"/>
          <p:nvPr/>
        </p:nvSpPr>
        <p:spPr>
          <a:xfrm>
            <a:off x="2452507" y="441703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82433454-A3C4-E448-A52F-EEC251767F26}"/>
              </a:ext>
            </a:extLst>
          </p:cNvPr>
          <p:cNvSpPr txBox="1"/>
          <p:nvPr/>
        </p:nvSpPr>
        <p:spPr>
          <a:xfrm>
            <a:off x="2480427" y="507361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定期的にログをレビューし、異常なふるまいや異常なイベントを特定</a:t>
            </a:r>
            <a:endParaRPr lang="en-US" altLang="ja-JP" sz="1100" b="1" dirty="0">
              <a:latin typeface="MS PGothic" charset="-128"/>
              <a:ea typeface="MS PGothic" charset="-128"/>
              <a:cs typeface="MS PGothic" charset="-128"/>
            </a:endParaRPr>
          </a:p>
        </p:txBody>
      </p:sp>
      <p:sp>
        <p:nvSpPr>
          <p:cNvPr id="70" name="テキスト ボックス 69">
            <a:extLst>
              <a:ext uri="{FF2B5EF4-FFF2-40B4-BE49-F238E27FC236}">
                <a16:creationId xmlns:a16="http://schemas.microsoft.com/office/drawing/2014/main" id="{C0351FBF-6105-6947-8EF5-3A75CC166EBD}"/>
              </a:ext>
            </a:extLst>
          </p:cNvPr>
          <p:cNvSpPr txBox="1"/>
          <p:nvPr/>
        </p:nvSpPr>
        <p:spPr>
          <a:xfrm>
            <a:off x="4723895"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CSC6.8</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AE3B7828-E75F-A144-AF4E-7A9B41D4C6C8}"/>
              </a:ext>
            </a:extLst>
          </p:cNvPr>
          <p:cNvSpPr txBox="1"/>
          <p:nvPr/>
        </p:nvSpPr>
        <p:spPr>
          <a:xfrm>
            <a:off x="4716916" y="441703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FAF9B5A5-1F58-F94C-B2CF-92BDEB7306AE}"/>
              </a:ext>
            </a:extLst>
          </p:cNvPr>
          <p:cNvSpPr txBox="1"/>
          <p:nvPr/>
        </p:nvSpPr>
        <p:spPr>
          <a:xfrm>
            <a:off x="4744836" y="507361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使用可能なイベントをよりよく識別し、イベントノイズを減らすため、</a:t>
            </a:r>
            <a:r>
              <a:rPr lang="en-US" altLang="ja-JP" sz="1100" b="1" dirty="0">
                <a:latin typeface="MS PGothic" charset="-128"/>
                <a:ea typeface="MS PGothic" charset="-128"/>
                <a:cs typeface="MS PGothic" charset="-128"/>
              </a:rPr>
              <a:t>SIEM</a:t>
            </a:r>
            <a:r>
              <a:rPr lang="ja-JP" altLang="en-US" sz="1100" b="1">
                <a:latin typeface="MS PGothic" charset="-128"/>
                <a:ea typeface="MS PGothic" charset="-128"/>
                <a:cs typeface="MS PGothic" charset="-128"/>
              </a:rPr>
              <a:t>システムを定期的に調整</a:t>
            </a:r>
            <a:endParaRPr lang="en-US" altLang="ja-JP" sz="1100" b="1" dirty="0">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4D8FB567-AA34-F74E-AF48-4F92B804396A}"/>
              </a:ext>
            </a:extLst>
          </p:cNvPr>
          <p:cNvSpPr txBox="1"/>
          <p:nvPr/>
        </p:nvSpPr>
        <p:spPr>
          <a:xfrm>
            <a:off x="7002828" y="386400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CSC7.1</a:t>
            </a:r>
          </a:p>
        </p:txBody>
      </p:sp>
      <p:sp>
        <p:nvSpPr>
          <p:cNvPr id="74" name="テキスト ボックス 73">
            <a:extLst>
              <a:ext uri="{FF2B5EF4-FFF2-40B4-BE49-F238E27FC236}">
                <a16:creationId xmlns:a16="http://schemas.microsoft.com/office/drawing/2014/main" id="{BA8D5F83-D3B0-7C4D-BED3-1A06FD2A2A0E}"/>
              </a:ext>
            </a:extLst>
          </p:cNvPr>
          <p:cNvSpPr txBox="1"/>
          <p:nvPr/>
        </p:nvSpPr>
        <p:spPr>
          <a:xfrm>
            <a:off x="6995849" y="433702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37105FFC-FD46-6944-BBAB-3E243D11BFA0}"/>
              </a:ext>
            </a:extLst>
          </p:cNvPr>
          <p:cNvSpPr txBox="1"/>
          <p:nvPr/>
        </p:nvSpPr>
        <p:spPr>
          <a:xfrm>
            <a:off x="7023769" y="507391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完全にサポートされている</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ブラウザと電子メールクライアントのみが組織内で実行可能なことを確認</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12285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40514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39FC102D-D3F1-0748-8648-915CD89B1FFC}"/>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EBA9FC67-CB1F-874B-A872-BCA9774FAACF}"/>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9FDA4211-AD31-EA42-A3CB-99CE36EE2DAB}"/>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154DF516-7A1B-C14F-8F3A-21CB4BF32DB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D80D7B22-A2C6-8F47-8D08-903764C18664}"/>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3C3B7674-930F-524E-8E2B-9A9CE0E82477}"/>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85DF3D81-7083-2C46-A01C-77C50E46B8C9}"/>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D69F43E-C89E-3E44-80FA-CF8AB5DE9A01}"/>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CDB4DE46-1B55-E149-BE61-2AE183E34A94}"/>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79FDF01A-37F1-D142-ACA7-1CFE1D8FB379}"/>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EFB5C259-D75B-0E4B-BE4D-153F6E93F64D}"/>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6D551ADA-C71A-A846-B9E0-0036A2D97FE0}"/>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444848A5-28A3-B644-A8CB-583229F4A453}"/>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CCC9C068-24CF-5C4B-A876-E4B750CF85E2}"/>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98F72D9B-B27B-DF4F-980F-DF42FBF85219}"/>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7DDB98FC-BE73-C44F-9C29-F2133FAFCA16}"/>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21CD949A-642C-134C-A8FF-A1F56C51EF51}"/>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9EDC1BE3-5049-194A-BBF2-FEF8A10BC8CF}"/>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B4F6B182-D1D6-DF47-9ED1-6C8A177A9F57}"/>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BB7C0B29-BB17-EE45-9D64-9467C4E02526}"/>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43B54BA7-B1BD-E24E-8291-3E521A0C8272}"/>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CB3D6A55-A87C-4F45-BF37-DB3B8631BAAE}"/>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08DCC124-E49F-FC43-8927-3AB08C047549}"/>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49BDCCBA-8020-FB4F-BAE7-36079BCEC2D5}"/>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E4547350-4661-8D45-8E5B-FC4E9BB085EA}"/>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CSC7.2</a:t>
            </a:r>
          </a:p>
        </p:txBody>
      </p:sp>
      <p:sp>
        <p:nvSpPr>
          <p:cNvPr id="38" name="テキスト ボックス 37">
            <a:extLst>
              <a:ext uri="{FF2B5EF4-FFF2-40B4-BE49-F238E27FC236}">
                <a16:creationId xmlns:a16="http://schemas.microsoft.com/office/drawing/2014/main" id="{B4666616-58AB-8A4D-844E-3CD91B12AFF5}"/>
              </a:ext>
            </a:extLst>
          </p:cNvPr>
          <p:cNvSpPr txBox="1"/>
          <p:nvPr/>
        </p:nvSpPr>
        <p:spPr>
          <a:xfrm>
            <a:off x="175006" y="115645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1585034-B514-4F42-AD74-E7504F70C5FD}"/>
              </a:ext>
            </a:extLst>
          </p:cNvPr>
          <p:cNvSpPr txBox="1"/>
          <p:nvPr/>
        </p:nvSpPr>
        <p:spPr>
          <a:xfrm>
            <a:off x="202926"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ブラウザや電子メールクライアントの未許可なプラグイン，アドオンをアンインストールまたは無効化</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9C57EA35-4D4C-A94E-8FCE-60F6CB6BD2D0}"/>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CSC7.3</a:t>
            </a:r>
          </a:p>
        </p:txBody>
      </p:sp>
      <p:sp>
        <p:nvSpPr>
          <p:cNvPr id="43" name="テキスト ボックス 42">
            <a:extLst>
              <a:ext uri="{FF2B5EF4-FFF2-40B4-BE49-F238E27FC236}">
                <a16:creationId xmlns:a16="http://schemas.microsoft.com/office/drawing/2014/main" id="{8422CAE2-7046-D445-9CA7-BD985E808F99}"/>
              </a:ext>
            </a:extLst>
          </p:cNvPr>
          <p:cNvSpPr txBox="1"/>
          <p:nvPr/>
        </p:nvSpPr>
        <p:spPr>
          <a:xfrm>
            <a:off x="2453173" y="115645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0DC9271D-99FC-634E-BDC5-889EE1A1C4FD}"/>
              </a:ext>
            </a:extLst>
          </p:cNvPr>
          <p:cNvSpPr txBox="1"/>
          <p:nvPr/>
        </p:nvSpPr>
        <p:spPr>
          <a:xfrm>
            <a:off x="2481093"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ブラウザと電子メールクライアントにおいて不必要なスクリプト言語の使用を制限</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C790A15A-DCE7-074D-8707-4CB236435F18}"/>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CSC7.4</a:t>
            </a:r>
          </a:p>
        </p:txBody>
      </p:sp>
      <p:sp>
        <p:nvSpPr>
          <p:cNvPr id="49" name="テキスト ボックス 48">
            <a:extLst>
              <a:ext uri="{FF2B5EF4-FFF2-40B4-BE49-F238E27FC236}">
                <a16:creationId xmlns:a16="http://schemas.microsoft.com/office/drawing/2014/main" id="{38308903-9D7E-754B-8829-303ED1D020DF}"/>
              </a:ext>
            </a:extLst>
          </p:cNvPr>
          <p:cNvSpPr txBox="1"/>
          <p:nvPr/>
        </p:nvSpPr>
        <p:spPr>
          <a:xfrm>
            <a:off x="4727989" y="115645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3EA74B9F-FD7E-5C4E-ADC3-4EED9A8830FA}"/>
              </a:ext>
            </a:extLst>
          </p:cNvPr>
          <p:cNvSpPr txBox="1"/>
          <p:nvPr/>
        </p:nvSpPr>
        <p:spPr>
          <a:xfrm>
            <a:off x="4755909"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未承認</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サイトに接続するシステムの機能を制限するネットワークベースの</a:t>
            </a:r>
            <a:r>
              <a:rPr lang="en-US" altLang="ja-JP" sz="1100" b="1" dirty="0">
                <a:latin typeface="MS PGothic" charset="-128"/>
                <a:ea typeface="MS PGothic" charset="-128"/>
                <a:cs typeface="MS PGothic" charset="-128"/>
              </a:rPr>
              <a:t>URL</a:t>
            </a:r>
            <a:r>
              <a:rPr lang="ja-JP" altLang="en-US" sz="1100" b="1">
                <a:latin typeface="MS PGothic" charset="-128"/>
                <a:ea typeface="MS PGothic" charset="-128"/>
                <a:cs typeface="MS PGothic" charset="-128"/>
              </a:rPr>
              <a:t>フィルタを適用</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68C6272B-D6ED-8747-B22E-5771D488150B}"/>
              </a:ext>
            </a:extLst>
          </p:cNvPr>
          <p:cNvSpPr txBox="1"/>
          <p:nvPr/>
        </p:nvSpPr>
        <p:spPr>
          <a:xfrm>
            <a:off x="7015457"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CSC7.5</a:t>
            </a:r>
          </a:p>
        </p:txBody>
      </p:sp>
      <p:sp>
        <p:nvSpPr>
          <p:cNvPr id="53" name="テキスト ボックス 52">
            <a:extLst>
              <a:ext uri="{FF2B5EF4-FFF2-40B4-BE49-F238E27FC236}">
                <a16:creationId xmlns:a16="http://schemas.microsoft.com/office/drawing/2014/main" id="{3CC24649-D281-C34F-BF77-2D3173D0A502}"/>
              </a:ext>
            </a:extLst>
          </p:cNvPr>
          <p:cNvSpPr txBox="1"/>
          <p:nvPr/>
        </p:nvSpPr>
        <p:spPr>
          <a:xfrm>
            <a:off x="7008478" y="116522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D258FF26-8A06-564D-9B85-92AA2373C3C7}"/>
              </a:ext>
            </a:extLst>
          </p:cNvPr>
          <p:cNvSpPr txBox="1"/>
          <p:nvPr/>
        </p:nvSpPr>
        <p:spPr>
          <a:xfrm>
            <a:off x="7036398" y="1902120"/>
            <a:ext cx="1880960"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URL</a:t>
            </a:r>
            <a:r>
              <a:rPr lang="ja-JP" altLang="en-US" sz="1100" b="1">
                <a:latin typeface="MS PGothic" charset="-128"/>
                <a:ea typeface="MS PGothic" charset="-128"/>
                <a:cs typeface="MS PGothic" charset="-128"/>
              </a:rPr>
              <a:t>分類サービスを用いて、利用可能な</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サイトカテゴリ定義が最新であることを確認し、未分類のサイトはデフォルトでブロックする</a:t>
            </a:r>
            <a:endParaRPr lang="ja-JP" altLang="en-US"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79F16BFA-71D5-9C43-9A3B-7050588F88E9}"/>
              </a:ext>
            </a:extLst>
          </p:cNvPr>
          <p:cNvSpPr txBox="1"/>
          <p:nvPr/>
        </p:nvSpPr>
        <p:spPr>
          <a:xfrm>
            <a:off x="181985"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CSC7.6</a:t>
            </a:r>
          </a:p>
        </p:txBody>
      </p:sp>
      <p:sp>
        <p:nvSpPr>
          <p:cNvPr id="56" name="テキスト ボックス 55">
            <a:extLst>
              <a:ext uri="{FF2B5EF4-FFF2-40B4-BE49-F238E27FC236}">
                <a16:creationId xmlns:a16="http://schemas.microsoft.com/office/drawing/2014/main" id="{F5DB9195-9449-9E4A-8D21-5908108E6A9C}"/>
              </a:ext>
            </a:extLst>
          </p:cNvPr>
          <p:cNvSpPr txBox="1"/>
          <p:nvPr/>
        </p:nvSpPr>
        <p:spPr>
          <a:xfrm>
            <a:off x="175006" y="433934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1F9DB3B5-1881-934C-9612-B7F73982F69C}"/>
              </a:ext>
            </a:extLst>
          </p:cNvPr>
          <p:cNvSpPr txBox="1"/>
          <p:nvPr/>
        </p:nvSpPr>
        <p:spPr>
          <a:xfrm>
            <a:off x="202926"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インシデントハンドラが侵害されたシステムを特定するのを支援するため、オンサイト・モバイルデバイスに関わらず組織の各システムからの全</a:t>
            </a:r>
            <a:r>
              <a:rPr lang="en-US" altLang="ja-JP" sz="1100" b="1" dirty="0">
                <a:latin typeface="MS PGothic" charset="-128"/>
                <a:ea typeface="MS PGothic" charset="-128"/>
                <a:cs typeface="MS PGothic" charset="-128"/>
              </a:rPr>
              <a:t>URL</a:t>
            </a:r>
            <a:r>
              <a:rPr lang="ja-JP" altLang="en-US" sz="1100" b="1">
                <a:latin typeface="MS PGothic" charset="-128"/>
                <a:ea typeface="MS PGothic" charset="-128"/>
                <a:cs typeface="MS PGothic" charset="-128"/>
              </a:rPr>
              <a:t>要求を記録</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7E28F81A-7A9D-AE49-B7A3-760EF854BEBE}"/>
              </a:ext>
            </a:extLst>
          </p:cNvPr>
          <p:cNvSpPr txBox="1"/>
          <p:nvPr/>
        </p:nvSpPr>
        <p:spPr>
          <a:xfrm>
            <a:off x="2460152"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CSC7.7</a:t>
            </a:r>
          </a:p>
        </p:txBody>
      </p:sp>
      <p:sp>
        <p:nvSpPr>
          <p:cNvPr id="59" name="テキスト ボックス 58">
            <a:extLst>
              <a:ext uri="{FF2B5EF4-FFF2-40B4-BE49-F238E27FC236}">
                <a16:creationId xmlns:a16="http://schemas.microsoft.com/office/drawing/2014/main" id="{0DB9E1B5-2C09-014F-A695-220DFC3D5D16}"/>
              </a:ext>
            </a:extLst>
          </p:cNvPr>
          <p:cNvSpPr txBox="1"/>
          <p:nvPr/>
        </p:nvSpPr>
        <p:spPr>
          <a:xfrm>
            <a:off x="2453173" y="433934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BD53E38C-CD1B-264A-AAC6-1E05D699A735}"/>
              </a:ext>
            </a:extLst>
          </p:cNvPr>
          <p:cNvSpPr txBox="1"/>
          <p:nvPr/>
        </p:nvSpPr>
        <p:spPr>
          <a:xfrm>
            <a:off x="2481093" y="5076232"/>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DNS</a:t>
            </a:r>
            <a:r>
              <a:rPr lang="ja-JP" altLang="en-US" sz="1100" b="1">
                <a:latin typeface="MS PGothic" charset="-128"/>
                <a:ea typeface="MS PGothic" charset="-128"/>
                <a:cs typeface="MS PGothic" charset="-128"/>
              </a:rPr>
              <a:t>フィルタリングサービスを使用し、既知の悪意のあるドメインへのアクセスをブロック</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451494D5-9B96-844D-989E-C848BFB8E204}"/>
              </a:ext>
            </a:extLst>
          </p:cNvPr>
          <p:cNvSpPr txBox="1"/>
          <p:nvPr/>
        </p:nvSpPr>
        <p:spPr>
          <a:xfrm>
            <a:off x="4755909"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CSC7.8</a:t>
            </a:r>
          </a:p>
        </p:txBody>
      </p:sp>
      <p:sp>
        <p:nvSpPr>
          <p:cNvPr id="62" name="テキスト ボックス 61">
            <a:extLst>
              <a:ext uri="{FF2B5EF4-FFF2-40B4-BE49-F238E27FC236}">
                <a16:creationId xmlns:a16="http://schemas.microsoft.com/office/drawing/2014/main" id="{E1F8F764-8629-A84E-98F0-81514A8E15FD}"/>
              </a:ext>
            </a:extLst>
          </p:cNvPr>
          <p:cNvSpPr txBox="1"/>
          <p:nvPr/>
        </p:nvSpPr>
        <p:spPr>
          <a:xfrm>
            <a:off x="4748930" y="433934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8BCA4745-B504-0640-A14B-C4CFE9DA5D89}"/>
              </a:ext>
            </a:extLst>
          </p:cNvPr>
          <p:cNvSpPr txBox="1"/>
          <p:nvPr/>
        </p:nvSpPr>
        <p:spPr>
          <a:xfrm>
            <a:off x="4776850" y="5076232"/>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有効なドメインを偽装または改ざんした電子メールを制限するため、</a:t>
            </a:r>
            <a:r>
              <a:rPr lang="en-US" altLang="ja-JP" sz="1100" b="1" dirty="0">
                <a:latin typeface="MS PGothic" charset="-128"/>
                <a:ea typeface="MS PGothic" charset="-128"/>
                <a:cs typeface="MS PGothic" charset="-128"/>
              </a:rPr>
              <a:t>SPF</a:t>
            </a:r>
            <a:r>
              <a:rPr lang="ja-JP" altLang="en-US" sz="1100" b="1">
                <a:latin typeface="MS PGothic" charset="-128"/>
                <a:ea typeface="MS PGothic" charset="-128"/>
                <a:cs typeface="MS PGothic" charset="-128"/>
              </a:rPr>
              <a:t>および</a:t>
            </a:r>
            <a:r>
              <a:rPr lang="en-US" altLang="ja-JP" sz="1100" b="1" dirty="0">
                <a:latin typeface="MS PGothic" charset="-128"/>
                <a:ea typeface="MS PGothic" charset="-128"/>
                <a:cs typeface="MS PGothic" charset="-128"/>
              </a:rPr>
              <a:t>DKIM</a:t>
            </a:r>
            <a:r>
              <a:rPr lang="ja-JP" altLang="en-US" sz="1100" b="1">
                <a:latin typeface="MS PGothic" charset="-128"/>
                <a:ea typeface="MS PGothic" charset="-128"/>
                <a:cs typeface="MS PGothic" charset="-128"/>
              </a:rPr>
              <a:t>標準に基づく</a:t>
            </a:r>
            <a:r>
              <a:rPr lang="en-US" altLang="ja-JP" sz="1100" b="1" dirty="0">
                <a:latin typeface="MS PGothic" charset="-128"/>
                <a:ea typeface="MS PGothic" charset="-128"/>
                <a:cs typeface="MS PGothic" charset="-128"/>
              </a:rPr>
              <a:t>DMARC</a:t>
            </a:r>
            <a:r>
              <a:rPr lang="ja-JP" altLang="en-US" sz="1100" b="1">
                <a:latin typeface="MS PGothic" charset="-128"/>
                <a:ea typeface="MS PGothic" charset="-128"/>
                <a:cs typeface="MS PGothic" charset="-128"/>
              </a:rPr>
              <a:t>ポリシーおよび検証を実装</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B0127912-6AA4-C047-AE19-BC95AE71FADE}"/>
              </a:ext>
            </a:extLst>
          </p:cNvPr>
          <p:cNvSpPr txBox="1"/>
          <p:nvPr/>
        </p:nvSpPr>
        <p:spPr>
          <a:xfrm>
            <a:off x="7002967"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CSC7.9</a:t>
            </a:r>
          </a:p>
        </p:txBody>
      </p:sp>
      <p:sp>
        <p:nvSpPr>
          <p:cNvPr id="65" name="テキスト ボックス 64">
            <a:extLst>
              <a:ext uri="{FF2B5EF4-FFF2-40B4-BE49-F238E27FC236}">
                <a16:creationId xmlns:a16="http://schemas.microsoft.com/office/drawing/2014/main" id="{5F1B1CA8-C648-7242-AE9F-0E9F9EAD8767}"/>
              </a:ext>
            </a:extLst>
          </p:cNvPr>
          <p:cNvSpPr txBox="1"/>
          <p:nvPr/>
        </p:nvSpPr>
        <p:spPr>
          <a:xfrm>
            <a:off x="6995988" y="4339340"/>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288D12CA-5984-CD40-96B0-F9B347CF7667}"/>
              </a:ext>
            </a:extLst>
          </p:cNvPr>
          <p:cNvSpPr txBox="1"/>
          <p:nvPr/>
        </p:nvSpPr>
        <p:spPr>
          <a:xfrm>
            <a:off x="7023908"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ファイルの種類が組織のビジネスにとって不要な場合、組織の電子メールゲートウェイを通る電子メールの内、不要なファイル種類を含む添付ファイルをブロック</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0736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04958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056BF59F-CBA6-3649-B892-393625C8E002}"/>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DD1A5625-52B1-0941-8EB5-F2F2894D42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3E41A73B-1420-4849-9BAB-670B78C2D775}"/>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583902A3-4BFA-6F45-B633-B3D2289B9C76}"/>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B4508323-0208-734F-90E2-FBC150894723}"/>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67542B01-518C-0B48-94B9-8CD5CE009781}"/>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D5AF5BDA-03F0-3840-B4EF-7765187D001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6A039F28-D5BE-0144-9EFB-8361D0160167}"/>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26E90B88-7906-E243-92B7-B8D4B766F047}"/>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30CDD7B4-8102-B84F-BD08-1ADB939364C8}"/>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0CF06B52-FF95-7D4A-9A7F-0F85CA85F495}"/>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A9557697-0680-AB49-B1E3-C67014705E66}"/>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C249F93-F250-EE4B-92A6-C741349F1CE6}"/>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10D6368F-B14A-E14B-91E2-34FC1FACF710}"/>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1C7C6DB-E88F-034A-A6A8-EE15D693452F}"/>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7ECCFFF8-00F1-294C-B896-8DE47D0D0462}"/>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A90EC9DF-17EC-8F4B-9773-2B35999C0A02}"/>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CA9C4ED4-E32C-DE4D-9AA2-D847EB2CBEDB}"/>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F2BF28DA-9C9F-E540-BBF5-9FBA4634185F}"/>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BBE5708F-EEF4-264F-966B-48FED200F6A2}"/>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F33109E2-C183-1045-B3D5-7504D9794F84}"/>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80834E9B-5BEA-1743-9DAB-9A1E14D54722}"/>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304D4DA6-7545-AE44-8DB7-D20B4BC1C721}"/>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D735ADD1-D718-4341-B0C4-C054BB78CB34}"/>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CF149A5-46B7-0F4C-A3DA-B6D2E1D161C0}"/>
              </a:ext>
            </a:extLst>
          </p:cNvPr>
          <p:cNvSpPr txBox="1"/>
          <p:nvPr/>
        </p:nvSpPr>
        <p:spPr>
          <a:xfrm>
            <a:off x="165255" y="68808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CSC7.10</a:t>
            </a:r>
          </a:p>
        </p:txBody>
      </p:sp>
      <p:sp>
        <p:nvSpPr>
          <p:cNvPr id="38" name="テキスト ボックス 37">
            <a:extLst>
              <a:ext uri="{FF2B5EF4-FFF2-40B4-BE49-F238E27FC236}">
                <a16:creationId xmlns:a16="http://schemas.microsoft.com/office/drawing/2014/main" id="{EA79EC68-0FAD-E542-B78E-5386117086FF}"/>
              </a:ext>
            </a:extLst>
          </p:cNvPr>
          <p:cNvSpPr txBox="1"/>
          <p:nvPr/>
        </p:nvSpPr>
        <p:spPr>
          <a:xfrm>
            <a:off x="158276" y="116110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電子メールと</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ブラウザの保護</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91FA04DE-106C-3649-BB22-D6696D11F308}"/>
              </a:ext>
            </a:extLst>
          </p:cNvPr>
          <p:cNvSpPr txBox="1"/>
          <p:nvPr/>
        </p:nvSpPr>
        <p:spPr>
          <a:xfrm>
            <a:off x="186196" y="189799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サンドボックスを使用して、悪意のある行為を伴うインバウンド電子メールの添付ファイルを分析およびブロック</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72F01CF7-D58B-0D40-9058-229786C561BE}"/>
              </a:ext>
            </a:extLst>
          </p:cNvPr>
          <p:cNvSpPr txBox="1"/>
          <p:nvPr/>
        </p:nvSpPr>
        <p:spPr>
          <a:xfrm>
            <a:off x="2460669" y="68808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CSC8.1</a:t>
            </a:r>
          </a:p>
        </p:txBody>
      </p:sp>
      <p:sp>
        <p:nvSpPr>
          <p:cNvPr id="43" name="テキスト ボックス 42">
            <a:extLst>
              <a:ext uri="{FF2B5EF4-FFF2-40B4-BE49-F238E27FC236}">
                <a16:creationId xmlns:a16="http://schemas.microsoft.com/office/drawing/2014/main" id="{17BACD32-2497-7248-B460-1E48A755AC66}"/>
              </a:ext>
            </a:extLst>
          </p:cNvPr>
          <p:cNvSpPr txBox="1"/>
          <p:nvPr/>
        </p:nvSpPr>
        <p:spPr>
          <a:xfrm>
            <a:off x="2453690" y="124759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64B42E04-55EB-1346-A383-279F1B38A1E4}"/>
              </a:ext>
            </a:extLst>
          </p:cNvPr>
          <p:cNvSpPr txBox="1"/>
          <p:nvPr/>
        </p:nvSpPr>
        <p:spPr>
          <a:xfrm>
            <a:off x="2481610" y="189799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集中管理されたマルウェア対策ソフトウェアを使用し、ワークステーションおよびサーバを継続的に監視および防御</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209E58D7-F2E3-F84D-865E-447D506C3A69}"/>
              </a:ext>
            </a:extLst>
          </p:cNvPr>
          <p:cNvSpPr txBox="1"/>
          <p:nvPr/>
        </p:nvSpPr>
        <p:spPr>
          <a:xfrm>
            <a:off x="4734968" y="68808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CSC8.2</a:t>
            </a:r>
          </a:p>
        </p:txBody>
      </p:sp>
      <p:sp>
        <p:nvSpPr>
          <p:cNvPr id="49" name="テキスト ボックス 48">
            <a:extLst>
              <a:ext uri="{FF2B5EF4-FFF2-40B4-BE49-F238E27FC236}">
                <a16:creationId xmlns:a16="http://schemas.microsoft.com/office/drawing/2014/main" id="{DB6C26D8-47A0-5147-BD7A-AE73EE7514CC}"/>
              </a:ext>
            </a:extLst>
          </p:cNvPr>
          <p:cNvSpPr txBox="1"/>
          <p:nvPr/>
        </p:nvSpPr>
        <p:spPr>
          <a:xfrm>
            <a:off x="4727989" y="124759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DE1EA4A8-E82D-8640-92CD-8B4E3C0018E1}"/>
              </a:ext>
            </a:extLst>
          </p:cNvPr>
          <p:cNvSpPr txBox="1"/>
          <p:nvPr/>
        </p:nvSpPr>
        <p:spPr>
          <a:xfrm>
            <a:off x="4755909" y="189799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マルウェア対策ソフトウェアのスキャンエンジン及びシグネチャデータベースを定期的に更新</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CB2722DC-6BF7-3B4C-98E1-86C4E191B631}"/>
              </a:ext>
            </a:extLst>
          </p:cNvPr>
          <p:cNvSpPr txBox="1"/>
          <p:nvPr/>
        </p:nvSpPr>
        <p:spPr>
          <a:xfrm>
            <a:off x="7002967" y="68808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CSC8.3</a:t>
            </a:r>
          </a:p>
        </p:txBody>
      </p:sp>
      <p:sp>
        <p:nvSpPr>
          <p:cNvPr id="53" name="テキスト ボックス 52">
            <a:extLst>
              <a:ext uri="{FF2B5EF4-FFF2-40B4-BE49-F238E27FC236}">
                <a16:creationId xmlns:a16="http://schemas.microsoft.com/office/drawing/2014/main" id="{8E1AA125-9A04-9D4E-9823-97FA24ED51B0}"/>
              </a:ext>
            </a:extLst>
          </p:cNvPr>
          <p:cNvSpPr txBox="1"/>
          <p:nvPr/>
        </p:nvSpPr>
        <p:spPr>
          <a:xfrm>
            <a:off x="6995988" y="124759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2E172062-A24C-D44D-8BCF-855EA2C3EA2B}"/>
              </a:ext>
            </a:extLst>
          </p:cNvPr>
          <p:cNvSpPr txBox="1"/>
          <p:nvPr/>
        </p:nvSpPr>
        <p:spPr>
          <a:xfrm>
            <a:off x="7023908" y="1897994"/>
            <a:ext cx="1880960" cy="1107996"/>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で利用可能な</a:t>
            </a:r>
            <a:r>
              <a:rPr lang="en-US" altLang="ja-JP" sz="1100" b="1" dirty="0">
                <a:latin typeface="MS PGothic" charset="-128"/>
                <a:ea typeface="MS PGothic" charset="-128"/>
                <a:cs typeface="MS PGothic" charset="-128"/>
              </a:rPr>
              <a:t>DEP</a:t>
            </a:r>
            <a:r>
              <a:rPr lang="ja-JP" altLang="en-US" sz="1100" b="1">
                <a:latin typeface="MS PGothic" charset="-128"/>
                <a:ea typeface="MS PGothic" charset="-128"/>
                <a:cs typeface="MS PGothic" charset="-128"/>
              </a:rPr>
              <a:t>や</a:t>
            </a:r>
            <a:r>
              <a:rPr lang="en-US" altLang="ja-JP" sz="1100" b="1" dirty="0">
                <a:latin typeface="MS PGothic" charset="-128"/>
                <a:ea typeface="MS PGothic" charset="-128"/>
                <a:cs typeface="MS PGothic" charset="-128"/>
              </a:rPr>
              <a:t>ASLR</a:t>
            </a:r>
            <a:r>
              <a:rPr lang="ja-JP" altLang="en-US" sz="1100" b="1">
                <a:latin typeface="MS PGothic" charset="-128"/>
                <a:ea typeface="MS PGothic" charset="-128"/>
                <a:cs typeface="MS PGothic" charset="-128"/>
              </a:rPr>
              <a:t>などの不正使用防止機能を有効にするか、広範なアプリケーション等の保護が可能な適切なツールキットを展開</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7D7E42E3-BE47-B14F-802D-CF888ECE0BBA}"/>
              </a:ext>
            </a:extLst>
          </p:cNvPr>
          <p:cNvSpPr txBox="1"/>
          <p:nvPr/>
        </p:nvSpPr>
        <p:spPr>
          <a:xfrm>
            <a:off x="189130" y="385689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CSC8.4</a:t>
            </a:r>
          </a:p>
        </p:txBody>
      </p:sp>
      <p:sp>
        <p:nvSpPr>
          <p:cNvPr id="56" name="テキスト ボックス 55">
            <a:extLst>
              <a:ext uri="{FF2B5EF4-FFF2-40B4-BE49-F238E27FC236}">
                <a16:creationId xmlns:a16="http://schemas.microsoft.com/office/drawing/2014/main" id="{485BE001-DDCC-7648-A642-70DBE6B9F3F8}"/>
              </a:ext>
            </a:extLst>
          </p:cNvPr>
          <p:cNvSpPr txBox="1"/>
          <p:nvPr/>
        </p:nvSpPr>
        <p:spPr>
          <a:xfrm>
            <a:off x="182151" y="441640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C0B56A7D-D3A8-2047-B331-9E63DA1C0D51}"/>
              </a:ext>
            </a:extLst>
          </p:cNvPr>
          <p:cNvSpPr txBox="1"/>
          <p:nvPr/>
        </p:nvSpPr>
        <p:spPr>
          <a:xfrm>
            <a:off x="210071" y="506680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挿入または接続時にリムーバブルメディアのマルウェア対策スキャンを自動的に実行するようにデバイスを設定</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2564CEF4-1D3C-FC44-8883-9689A7743925}"/>
              </a:ext>
            </a:extLst>
          </p:cNvPr>
          <p:cNvSpPr txBox="1"/>
          <p:nvPr/>
        </p:nvSpPr>
        <p:spPr>
          <a:xfrm>
            <a:off x="2460669"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CSC8.5</a:t>
            </a:r>
          </a:p>
        </p:txBody>
      </p:sp>
      <p:sp>
        <p:nvSpPr>
          <p:cNvPr id="59" name="テキスト ボックス 58">
            <a:extLst>
              <a:ext uri="{FF2B5EF4-FFF2-40B4-BE49-F238E27FC236}">
                <a16:creationId xmlns:a16="http://schemas.microsoft.com/office/drawing/2014/main" id="{6F06A577-C409-3B4D-926A-6D033F1D023D}"/>
              </a:ext>
            </a:extLst>
          </p:cNvPr>
          <p:cNvSpPr txBox="1"/>
          <p:nvPr/>
        </p:nvSpPr>
        <p:spPr>
          <a:xfrm>
            <a:off x="2453690" y="4410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CAABB6F9-FA56-8E43-8133-49D027A9DDDE}"/>
              </a:ext>
            </a:extLst>
          </p:cNvPr>
          <p:cNvSpPr txBox="1"/>
          <p:nvPr/>
        </p:nvSpPr>
        <p:spPr>
          <a:xfrm>
            <a:off x="2481610" y="5061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リムーバブルメディアからコンテンツを自動実行しないようにデバイスを設定</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0911984A-D556-C841-BADF-B2CAFE5A1FF8}"/>
              </a:ext>
            </a:extLst>
          </p:cNvPr>
          <p:cNvSpPr txBox="1"/>
          <p:nvPr/>
        </p:nvSpPr>
        <p:spPr>
          <a:xfrm>
            <a:off x="4738073"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CSC8.6</a:t>
            </a:r>
          </a:p>
        </p:txBody>
      </p:sp>
      <p:sp>
        <p:nvSpPr>
          <p:cNvPr id="62" name="テキスト ボックス 61">
            <a:extLst>
              <a:ext uri="{FF2B5EF4-FFF2-40B4-BE49-F238E27FC236}">
                <a16:creationId xmlns:a16="http://schemas.microsoft.com/office/drawing/2014/main" id="{50A280BD-C121-4746-9BC6-0E5D69BF69F6}"/>
              </a:ext>
            </a:extLst>
          </p:cNvPr>
          <p:cNvSpPr txBox="1"/>
          <p:nvPr/>
        </p:nvSpPr>
        <p:spPr>
          <a:xfrm>
            <a:off x="4731094" y="4410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219E3959-FD19-8A41-B1C0-36FA6702CDF7}"/>
              </a:ext>
            </a:extLst>
          </p:cNvPr>
          <p:cNvSpPr txBox="1"/>
          <p:nvPr/>
        </p:nvSpPr>
        <p:spPr>
          <a:xfrm>
            <a:off x="4759014"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分析およびアラート通知のため、エンタープライズマルウェア対策管理ツールおよびイベントログサーバにすべてのマルウェア検出イベントを送信</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CE175011-E1CE-1545-A203-66960262C2B1}"/>
              </a:ext>
            </a:extLst>
          </p:cNvPr>
          <p:cNvSpPr txBox="1"/>
          <p:nvPr/>
        </p:nvSpPr>
        <p:spPr>
          <a:xfrm>
            <a:off x="7036052"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CSC8.7</a:t>
            </a:r>
          </a:p>
        </p:txBody>
      </p:sp>
      <p:sp>
        <p:nvSpPr>
          <p:cNvPr id="65" name="テキスト ボックス 64">
            <a:extLst>
              <a:ext uri="{FF2B5EF4-FFF2-40B4-BE49-F238E27FC236}">
                <a16:creationId xmlns:a16="http://schemas.microsoft.com/office/drawing/2014/main" id="{7A58515C-9A1F-CA45-9086-21523B56FB89}"/>
              </a:ext>
            </a:extLst>
          </p:cNvPr>
          <p:cNvSpPr txBox="1"/>
          <p:nvPr/>
        </p:nvSpPr>
        <p:spPr>
          <a:xfrm>
            <a:off x="7029073" y="4410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F0C56665-B447-A841-948E-EA4D01198BCA}"/>
              </a:ext>
            </a:extLst>
          </p:cNvPr>
          <p:cNvSpPr txBox="1"/>
          <p:nvPr/>
        </p:nvSpPr>
        <p:spPr>
          <a:xfrm>
            <a:off x="7056993" y="5061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既知の悪意のあるドメインを含むホスト名のアクセスを検出するために</a:t>
            </a:r>
            <a:r>
              <a:rPr lang="en-US" altLang="ja-JP" sz="1100" b="1" dirty="0">
                <a:latin typeface="MS PGothic" charset="-128"/>
                <a:ea typeface="MS PGothic" charset="-128"/>
                <a:cs typeface="MS PGothic" charset="-128"/>
              </a:rPr>
              <a:t>DNS</a:t>
            </a:r>
            <a:r>
              <a:rPr lang="ja-JP" altLang="en-US" sz="1100" b="1">
                <a:latin typeface="MS PGothic" charset="-128"/>
                <a:ea typeface="MS PGothic" charset="-128"/>
                <a:cs typeface="MS PGothic" charset="-128"/>
              </a:rPr>
              <a:t>クエリのログを有効化</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41859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76628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169BBF5D-6998-3940-85AF-9BD379FB6E91}"/>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03CEE23-6933-9740-81D4-FE55FB030BF7}"/>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442FCBAF-3167-F941-B840-B5BA46D9B067}"/>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B8E55F95-058D-F146-A83A-79C1EA48A76A}"/>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A3F6EA8-2CCC-194F-8C77-557291A9F63C}"/>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4A288DED-7CAD-D041-B3E6-1666BBA12F02}"/>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3D104B77-045C-E343-943E-106174D003A4}"/>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BADDC4CC-2279-5E40-A80C-ACB12DA9FA7C}"/>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DF65527F-850F-7A44-8B5B-D4576F2ADF82}"/>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589F877C-6021-B448-B0DB-21A5BD32F4C0}"/>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769014B9-D7B4-3D4A-8B6E-ACF6AC73A425}"/>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EE886C9-29AD-7749-A3E7-74AB0C3E0D29}"/>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FE3CEFF-224A-374E-A759-0858C6C910B4}"/>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EF60DF8-6C42-3940-B325-860236AA9339}"/>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C577D758-341B-2948-97E1-4BD01719B445}"/>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3C24A336-DADC-F744-A553-51CD4A64564D}"/>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5723924A-6893-F442-8BD0-ACF6AE1296B4}"/>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C9CD7326-68C3-E347-AA24-D814715A717D}"/>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6D0246C7-9796-CF48-9321-3BACF71A700A}"/>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7B333B5-95A7-564E-942C-8F6676DEA88E}"/>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0CE79AA-50D5-0B43-B5DE-9540899FF97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7CF1A987-FB4A-8E42-A8B7-5E7E66E41488}"/>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A7B46F1E-27CC-1242-A96D-C19CC07848AF}"/>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99DD5712-C112-AA49-8275-294232D1A015}"/>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520E955D-494F-A54B-B974-C6B5668756D7}"/>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CSC8.8</a:t>
            </a:r>
          </a:p>
        </p:txBody>
      </p:sp>
      <p:sp>
        <p:nvSpPr>
          <p:cNvPr id="38" name="テキスト ボックス 37">
            <a:extLst>
              <a:ext uri="{FF2B5EF4-FFF2-40B4-BE49-F238E27FC236}">
                <a16:creationId xmlns:a16="http://schemas.microsoft.com/office/drawing/2014/main" id="{5641FB7C-09C2-2342-97A6-2D6DF152EA2C}"/>
              </a:ext>
            </a:extLst>
          </p:cNvPr>
          <p:cNvSpPr txBox="1"/>
          <p:nvPr/>
        </p:nvSpPr>
        <p:spPr>
          <a:xfrm>
            <a:off x="175006" y="1242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マルウェア対策</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FB65B1B3-5531-1446-97D3-33A14833592B}"/>
              </a:ext>
            </a:extLst>
          </p:cNvPr>
          <p:cNvSpPr txBox="1"/>
          <p:nvPr/>
        </p:nvSpPr>
        <p:spPr>
          <a:xfrm>
            <a:off x="202926" y="1893347"/>
            <a:ext cx="1880960" cy="600164"/>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Microsoft </a:t>
            </a:r>
            <a:r>
              <a:rPr lang="en-US" altLang="ja-JP" sz="1100" b="1" dirty="0" err="1">
                <a:latin typeface="MS PGothic" charset="-128"/>
                <a:ea typeface="MS PGothic" charset="-128"/>
                <a:cs typeface="MS PGothic" charset="-128"/>
              </a:rPr>
              <a:t>Powershell</a:t>
            </a:r>
            <a:r>
              <a:rPr lang="ja-JP" altLang="en-US" sz="1100" b="1">
                <a:latin typeface="MS PGothic" charset="-128"/>
                <a:ea typeface="MS PGothic" charset="-128"/>
                <a:cs typeface="MS PGothic" charset="-128"/>
              </a:rPr>
              <a:t>や</a:t>
            </a:r>
            <a:r>
              <a:rPr lang="en-US" altLang="ja-JP" sz="1100" b="1" dirty="0">
                <a:latin typeface="MS PGothic" charset="-128"/>
                <a:ea typeface="MS PGothic" charset="-128"/>
                <a:cs typeface="MS PGothic" charset="-128"/>
              </a:rPr>
              <a:t>Bash</a:t>
            </a:r>
            <a:r>
              <a:rPr lang="ja-JP" altLang="en-US" sz="1100" b="1">
                <a:latin typeface="MS PGothic" charset="-128"/>
                <a:ea typeface="MS PGothic" charset="-128"/>
                <a:cs typeface="MS PGothic" charset="-128"/>
              </a:rPr>
              <a:t>などのコマンドシェルのコマンドライン監査ログを有効化</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E35C14B7-12A2-2647-9F14-E86600FA75FE}"/>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CSC9.1</a:t>
            </a:r>
          </a:p>
        </p:txBody>
      </p:sp>
      <p:sp>
        <p:nvSpPr>
          <p:cNvPr id="43" name="テキスト ボックス 42">
            <a:extLst>
              <a:ext uri="{FF2B5EF4-FFF2-40B4-BE49-F238E27FC236}">
                <a16:creationId xmlns:a16="http://schemas.microsoft.com/office/drawing/2014/main" id="{BAFA5889-0B5B-4042-A87E-C30651CFFCAF}"/>
              </a:ext>
            </a:extLst>
          </p:cNvPr>
          <p:cNvSpPr txBox="1"/>
          <p:nvPr/>
        </p:nvSpPr>
        <p:spPr>
          <a:xfrm>
            <a:off x="2453173" y="1242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サービス等の制限と管理</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80E85569-C9DC-7A4E-A2BF-A1E5EC28898C}"/>
              </a:ext>
            </a:extLst>
          </p:cNvPr>
          <p:cNvSpPr txBox="1"/>
          <p:nvPr/>
        </p:nvSpPr>
        <p:spPr>
          <a:xfrm>
            <a:off x="2481093"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アクティブなポート、サービス、プロトコルを資産インベントリ内のハードウェア資産に関連付け</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5778BBAD-BF87-2D4A-BEDE-7ED578F929B0}"/>
              </a:ext>
            </a:extLst>
          </p:cNvPr>
          <p:cNvSpPr txBox="1"/>
          <p:nvPr/>
        </p:nvSpPr>
        <p:spPr>
          <a:xfrm>
            <a:off x="4751251"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CSC9.2</a:t>
            </a:r>
          </a:p>
        </p:txBody>
      </p:sp>
      <p:sp>
        <p:nvSpPr>
          <p:cNvPr id="49" name="テキスト ボックス 48">
            <a:extLst>
              <a:ext uri="{FF2B5EF4-FFF2-40B4-BE49-F238E27FC236}">
                <a16:creationId xmlns:a16="http://schemas.microsoft.com/office/drawing/2014/main" id="{685BA840-3E11-9447-BAF9-566F9F290898}"/>
              </a:ext>
            </a:extLst>
          </p:cNvPr>
          <p:cNvSpPr txBox="1"/>
          <p:nvPr/>
        </p:nvSpPr>
        <p:spPr>
          <a:xfrm>
            <a:off x="4744272" y="12517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サービス等の制限と管理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7A5425C6-E649-FE4D-838B-51039654F273}"/>
              </a:ext>
            </a:extLst>
          </p:cNvPr>
          <p:cNvSpPr txBox="1"/>
          <p:nvPr/>
        </p:nvSpPr>
        <p:spPr>
          <a:xfrm>
            <a:off x="4772192"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検証され、ビジネスニーズがあるネットワークポート、プロトコル、サービスのみが各システムで実行されていることを確認</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F25E4120-27BD-814E-8EB6-9761DD14EAAA}"/>
              </a:ext>
            </a:extLst>
          </p:cNvPr>
          <p:cNvSpPr txBox="1"/>
          <p:nvPr/>
        </p:nvSpPr>
        <p:spPr>
          <a:xfrm>
            <a:off x="7002967"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CSC9.3</a:t>
            </a:r>
          </a:p>
        </p:txBody>
      </p:sp>
      <p:sp>
        <p:nvSpPr>
          <p:cNvPr id="53" name="テキスト ボックス 52">
            <a:extLst>
              <a:ext uri="{FF2B5EF4-FFF2-40B4-BE49-F238E27FC236}">
                <a16:creationId xmlns:a16="http://schemas.microsoft.com/office/drawing/2014/main" id="{7C6400A8-1584-694E-8058-ADB81341DEC9}"/>
              </a:ext>
            </a:extLst>
          </p:cNvPr>
          <p:cNvSpPr txBox="1"/>
          <p:nvPr/>
        </p:nvSpPr>
        <p:spPr>
          <a:xfrm>
            <a:off x="6995988" y="12517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サービス等の制限と管理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CA20B2D5-246B-C14A-AB7D-A669677D11BE}"/>
              </a:ext>
            </a:extLst>
          </p:cNvPr>
          <p:cNvSpPr txBox="1"/>
          <p:nvPr/>
        </p:nvSpPr>
        <p:spPr>
          <a:xfrm>
            <a:off x="7023908"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全システムに定期的に自動化されたポートスキャンを実行し、システム上で不正なポートの起動を検出した場合に警告する</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CC583AE8-1DF2-F34E-AB19-42AB7217195A}"/>
              </a:ext>
            </a:extLst>
          </p:cNvPr>
          <p:cNvSpPr txBox="1"/>
          <p:nvPr/>
        </p:nvSpPr>
        <p:spPr>
          <a:xfrm>
            <a:off x="181985" y="386041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CSC9.4</a:t>
            </a:r>
          </a:p>
        </p:txBody>
      </p:sp>
      <p:sp>
        <p:nvSpPr>
          <p:cNvPr id="56" name="テキスト ボックス 55">
            <a:extLst>
              <a:ext uri="{FF2B5EF4-FFF2-40B4-BE49-F238E27FC236}">
                <a16:creationId xmlns:a16="http://schemas.microsoft.com/office/drawing/2014/main" id="{E694D1DE-7D3C-CB4D-AAED-52FB1799469F}"/>
              </a:ext>
            </a:extLst>
          </p:cNvPr>
          <p:cNvSpPr txBox="1"/>
          <p:nvPr/>
        </p:nvSpPr>
        <p:spPr>
          <a:xfrm>
            <a:off x="175006" y="441992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サービス等の制限と管理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FE179297-9872-E543-A2FB-248396720751}"/>
              </a:ext>
            </a:extLst>
          </p:cNvPr>
          <p:cNvSpPr txBox="1"/>
          <p:nvPr/>
        </p:nvSpPr>
        <p:spPr>
          <a:xfrm>
            <a:off x="202926" y="507032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システムにホストベースのファイアウォールやポートフィルタリングツールを使用し、未許可のサービスやポートの全トラフィックを拒否するルールを適用</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55980D39-6E2F-D54E-BC60-4CE8FEB25BEE}"/>
              </a:ext>
            </a:extLst>
          </p:cNvPr>
          <p:cNvSpPr txBox="1"/>
          <p:nvPr/>
        </p:nvSpPr>
        <p:spPr>
          <a:xfrm>
            <a:off x="2489494" y="386041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CSC9.5</a:t>
            </a:r>
          </a:p>
        </p:txBody>
      </p:sp>
      <p:sp>
        <p:nvSpPr>
          <p:cNvPr id="59" name="テキスト ボックス 58">
            <a:extLst>
              <a:ext uri="{FF2B5EF4-FFF2-40B4-BE49-F238E27FC236}">
                <a16:creationId xmlns:a16="http://schemas.microsoft.com/office/drawing/2014/main" id="{4BF1160C-6819-FD4A-BE7F-9D3A5469C12D}"/>
              </a:ext>
            </a:extLst>
          </p:cNvPr>
          <p:cNvSpPr txBox="1"/>
          <p:nvPr/>
        </p:nvSpPr>
        <p:spPr>
          <a:xfrm>
            <a:off x="2482515" y="441992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サービス等の制限と管理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C3F70ED2-ADD2-8A4F-A353-A5D3F9323DC6}"/>
              </a:ext>
            </a:extLst>
          </p:cNvPr>
          <p:cNvSpPr txBox="1"/>
          <p:nvPr/>
        </p:nvSpPr>
        <p:spPr>
          <a:xfrm>
            <a:off x="2510435" y="5070322"/>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サーバに送信されるトラフィックを検証し正当性を確認するため、重要なサーバの前にアプリケーションファイアウォールを配置</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7BBD91CF-8438-DB43-B3F8-A2AD53489906}"/>
              </a:ext>
            </a:extLst>
          </p:cNvPr>
          <p:cNvSpPr txBox="1"/>
          <p:nvPr/>
        </p:nvSpPr>
        <p:spPr>
          <a:xfrm>
            <a:off x="4734968" y="386097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CSC10.1</a:t>
            </a:r>
          </a:p>
        </p:txBody>
      </p:sp>
      <p:sp>
        <p:nvSpPr>
          <p:cNvPr id="62" name="テキスト ボックス 61">
            <a:extLst>
              <a:ext uri="{FF2B5EF4-FFF2-40B4-BE49-F238E27FC236}">
                <a16:creationId xmlns:a16="http://schemas.microsoft.com/office/drawing/2014/main" id="{6A135781-E277-DC4F-94B4-870FC6EF98EE}"/>
              </a:ext>
            </a:extLst>
          </p:cNvPr>
          <p:cNvSpPr txBox="1"/>
          <p:nvPr/>
        </p:nvSpPr>
        <p:spPr>
          <a:xfrm>
            <a:off x="4727989" y="442048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データ復旧能力</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5366AFCF-DB6F-4644-AF99-D6B0A06D9F50}"/>
              </a:ext>
            </a:extLst>
          </p:cNvPr>
          <p:cNvSpPr txBox="1"/>
          <p:nvPr/>
        </p:nvSpPr>
        <p:spPr>
          <a:xfrm>
            <a:off x="4755909" y="507088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すべてのシステムデータが定期的に自動バックアップされることを確認</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0F7457EF-AE5F-8844-9259-06CE21E0017B}"/>
              </a:ext>
            </a:extLst>
          </p:cNvPr>
          <p:cNvSpPr txBox="1"/>
          <p:nvPr/>
        </p:nvSpPr>
        <p:spPr>
          <a:xfrm>
            <a:off x="7000501" y="386041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CSC10.2</a:t>
            </a:r>
          </a:p>
        </p:txBody>
      </p:sp>
      <p:sp>
        <p:nvSpPr>
          <p:cNvPr id="65" name="テキスト ボックス 64">
            <a:extLst>
              <a:ext uri="{FF2B5EF4-FFF2-40B4-BE49-F238E27FC236}">
                <a16:creationId xmlns:a16="http://schemas.microsoft.com/office/drawing/2014/main" id="{DB4C3861-09E6-9146-9098-65770B298C74}"/>
              </a:ext>
            </a:extLst>
          </p:cNvPr>
          <p:cNvSpPr txBox="1"/>
          <p:nvPr/>
        </p:nvSpPr>
        <p:spPr>
          <a:xfrm>
            <a:off x="6993522" y="441992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データ復旧能力</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4F4E386F-0D59-E64B-990C-898EFF6509EB}"/>
              </a:ext>
            </a:extLst>
          </p:cNvPr>
          <p:cNvSpPr txBox="1"/>
          <p:nvPr/>
        </p:nvSpPr>
        <p:spPr>
          <a:xfrm>
            <a:off x="7021442" y="5070322"/>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システム全体を迅速に復旧できるように、主要なシステムのイメージングなどのプロセスを通じて完全なシステムとしてのバックアップを作成</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06593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20219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4CB2CFE1-249B-4D4E-9021-CB5FF2695417}"/>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3EA3CCE-F38C-AC42-BAB8-13B7F13DB9E2}"/>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3B62CB37-5BA7-6C46-BE1F-993D8683F33F}"/>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5AC145D2-3C2A-A442-9DFC-E6C47A51D796}"/>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7B0417B5-8153-2646-93B2-EFC0CD458ED3}"/>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03DDC2A7-C69E-7241-9463-ECA21C86C139}"/>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B072FE3D-8A50-7842-81CD-125CFE2803B9}"/>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CCE4BC30-03DD-E346-9378-28148D111E0D}"/>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3B087AB-6FF9-D440-925F-1F733C38E0A3}"/>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73590BB5-FADF-9047-8386-C6AC436782AC}"/>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DEC670C0-714B-F54E-AA50-FE367EAC6962}"/>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B554A158-4604-874C-821A-B3B8EFE6AF3F}"/>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CA01A398-A968-224C-8744-DFE9CECF3BDB}"/>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B4CAEE70-EC24-4E41-9DDB-CD3CCB556728}"/>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9D874D05-0A72-B64D-AE55-B6F3FD977A46}"/>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0E61170A-02EB-9549-985B-799921DA14F9}"/>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238F5EE1-1D77-5C46-8E56-D63947ECC50C}"/>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3BAA03B9-366D-264B-BED4-376209530D02}"/>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4B016E9F-03F3-CB45-9BF2-2480C0696193}"/>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5379CB8E-5B0D-E44A-B3C4-96FE77788041}"/>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97D82E40-E2B0-4947-BF08-9D809FADF2FC}"/>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A9BEB13B-C936-2641-BF08-49EEC7C6DA52}"/>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F66D0206-DD04-0046-9760-7137C833072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6D6F3435-B8D6-A540-9987-CF392DCB737A}"/>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2B6BB17-913D-2B4B-BC0A-994B11F38E75}"/>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CSC10.3</a:t>
            </a:r>
          </a:p>
        </p:txBody>
      </p:sp>
      <p:sp>
        <p:nvSpPr>
          <p:cNvPr id="38" name="テキスト ボックス 37">
            <a:extLst>
              <a:ext uri="{FF2B5EF4-FFF2-40B4-BE49-F238E27FC236}">
                <a16:creationId xmlns:a16="http://schemas.microsoft.com/office/drawing/2014/main" id="{61C8C101-C8BC-5E4B-9128-54D2DD8503AE}"/>
              </a:ext>
            </a:extLst>
          </p:cNvPr>
          <p:cNvSpPr txBox="1"/>
          <p:nvPr/>
        </p:nvSpPr>
        <p:spPr>
          <a:xfrm>
            <a:off x="175006" y="1242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データ復旧能力</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ABCEB72E-ABB6-AA4A-8EAF-99684FB7E233}"/>
              </a:ext>
            </a:extLst>
          </p:cNvPr>
          <p:cNvSpPr txBox="1"/>
          <p:nvPr/>
        </p:nvSpPr>
        <p:spPr>
          <a:xfrm>
            <a:off x="202926"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データの復元プロセスを実行することでバックアップの正常動作を確認し、定期的にバックアップメディアのデータ整合性をテストする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872B7FBC-B926-654A-AF13-8FCFE0D7ABA8}"/>
              </a:ext>
            </a:extLst>
          </p:cNvPr>
          <p:cNvSpPr txBox="1"/>
          <p:nvPr/>
        </p:nvSpPr>
        <p:spPr>
          <a:xfrm>
            <a:off x="245391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CSC10.4</a:t>
            </a:r>
          </a:p>
        </p:txBody>
      </p:sp>
      <p:sp>
        <p:nvSpPr>
          <p:cNvPr id="43" name="テキスト ボックス 42">
            <a:extLst>
              <a:ext uri="{FF2B5EF4-FFF2-40B4-BE49-F238E27FC236}">
                <a16:creationId xmlns:a16="http://schemas.microsoft.com/office/drawing/2014/main" id="{E55D8557-2BA6-7044-8D42-20B79B8ECDD2}"/>
              </a:ext>
            </a:extLst>
          </p:cNvPr>
          <p:cNvSpPr txBox="1"/>
          <p:nvPr/>
        </p:nvSpPr>
        <p:spPr>
          <a:xfrm>
            <a:off x="2446932" y="124294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データ復旧能力</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B59DB4A3-4AF5-744D-A260-46B5573085CA}"/>
              </a:ext>
            </a:extLst>
          </p:cNvPr>
          <p:cNvSpPr txBox="1"/>
          <p:nvPr/>
        </p:nvSpPr>
        <p:spPr>
          <a:xfrm>
            <a:off x="2474852"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バックアップの格納時及びネットワーク経由による移動時、物理セキュリティまたは暗号化によってバックアップが適切に保護されていることを確認</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754A157D-7A32-BA4D-A90A-5CCE47931FD1}"/>
              </a:ext>
            </a:extLst>
          </p:cNvPr>
          <p:cNvSpPr txBox="1"/>
          <p:nvPr/>
        </p:nvSpPr>
        <p:spPr>
          <a:xfrm>
            <a:off x="4734968" y="68433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CSC10.5</a:t>
            </a:r>
          </a:p>
        </p:txBody>
      </p:sp>
      <p:sp>
        <p:nvSpPr>
          <p:cNvPr id="49" name="テキスト ボックス 48">
            <a:extLst>
              <a:ext uri="{FF2B5EF4-FFF2-40B4-BE49-F238E27FC236}">
                <a16:creationId xmlns:a16="http://schemas.microsoft.com/office/drawing/2014/main" id="{53DB87D1-D3B1-634A-9624-6DE6F6A14131}"/>
              </a:ext>
            </a:extLst>
          </p:cNvPr>
          <p:cNvSpPr txBox="1"/>
          <p:nvPr/>
        </p:nvSpPr>
        <p:spPr>
          <a:xfrm>
            <a:off x="4727989" y="124385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データ復旧能力</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66EE57F4-4963-AB43-8612-3D6F2FF63C00}"/>
              </a:ext>
            </a:extLst>
          </p:cNvPr>
          <p:cNvSpPr txBox="1"/>
          <p:nvPr/>
        </p:nvSpPr>
        <p:spPr>
          <a:xfrm>
            <a:off x="4755909" y="189424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全バックアップは少なくとも</a:t>
            </a:r>
            <a:r>
              <a:rPr lang="en-US" altLang="ja-JP" sz="1100" b="1" dirty="0">
                <a:latin typeface="MS PGothic" charset="-128"/>
                <a:ea typeface="MS PGothic" charset="-128"/>
                <a:cs typeface="MS PGothic" charset="-128"/>
              </a:rPr>
              <a:t>1</a:t>
            </a:r>
            <a:r>
              <a:rPr lang="ja-JP" altLang="en-US" sz="1100" b="1">
                <a:latin typeface="MS PGothic" charset="-128"/>
                <a:ea typeface="MS PGothic" charset="-128"/>
                <a:cs typeface="MS PGothic" charset="-128"/>
              </a:rPr>
              <a:t>つのバックアップ先があり、</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の呼び出しによって継続してアドレス指定できないようにする</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2B0E36F0-5073-2E49-83DA-89D7B362547C}"/>
              </a:ext>
            </a:extLst>
          </p:cNvPr>
          <p:cNvSpPr txBox="1"/>
          <p:nvPr/>
        </p:nvSpPr>
        <p:spPr>
          <a:xfrm>
            <a:off x="7002967"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CSC11.1</a:t>
            </a:r>
          </a:p>
        </p:txBody>
      </p:sp>
      <p:sp>
        <p:nvSpPr>
          <p:cNvPr id="53" name="テキスト ボックス 52">
            <a:extLst>
              <a:ext uri="{FF2B5EF4-FFF2-40B4-BE49-F238E27FC236}">
                <a16:creationId xmlns:a16="http://schemas.microsoft.com/office/drawing/2014/main" id="{0F3474CE-837A-654A-8E75-3E070F4E7982}"/>
              </a:ext>
            </a:extLst>
          </p:cNvPr>
          <p:cNvSpPr txBox="1"/>
          <p:nvPr/>
        </p:nvSpPr>
        <p:spPr>
          <a:xfrm>
            <a:off x="6995988" y="115289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08272E1F-82A6-5348-964C-57CBDECE4D75}"/>
              </a:ext>
            </a:extLst>
          </p:cNvPr>
          <p:cNvSpPr txBox="1"/>
          <p:nvPr/>
        </p:nvSpPr>
        <p:spPr>
          <a:xfrm>
            <a:off x="7023908"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認可された全ネットワークデバイスに標準の文書化されたセキュリティ構成基準を維持</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63D3769C-E56E-FE41-B53E-30FF7050A84A}"/>
              </a:ext>
            </a:extLst>
          </p:cNvPr>
          <p:cNvSpPr txBox="1"/>
          <p:nvPr/>
        </p:nvSpPr>
        <p:spPr>
          <a:xfrm>
            <a:off x="181985"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CSC11.2</a:t>
            </a:r>
          </a:p>
        </p:txBody>
      </p:sp>
      <p:sp>
        <p:nvSpPr>
          <p:cNvPr id="56" name="テキスト ボックス 55">
            <a:extLst>
              <a:ext uri="{FF2B5EF4-FFF2-40B4-BE49-F238E27FC236}">
                <a16:creationId xmlns:a16="http://schemas.microsoft.com/office/drawing/2014/main" id="{974EABB3-16A5-4D44-8863-4428A172EF10}"/>
              </a:ext>
            </a:extLst>
          </p:cNvPr>
          <p:cNvSpPr txBox="1"/>
          <p:nvPr/>
        </p:nvSpPr>
        <p:spPr>
          <a:xfrm>
            <a:off x="175006" y="433578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AAC8F5A0-98BA-7E47-B2FC-D8380E0D07DB}"/>
              </a:ext>
            </a:extLst>
          </p:cNvPr>
          <p:cNvSpPr txBox="1"/>
          <p:nvPr/>
        </p:nvSpPr>
        <p:spPr>
          <a:xfrm>
            <a:off x="202926"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トラフィックのネットワーク機器の通過を許可する全設定ルールは業務上の理由、業務の担当名、必要な期間とともに構成管理システムに文書化</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E6F5BEB5-AEB2-9E47-A8A4-811454866CCB}"/>
              </a:ext>
            </a:extLst>
          </p:cNvPr>
          <p:cNvSpPr txBox="1"/>
          <p:nvPr/>
        </p:nvSpPr>
        <p:spPr>
          <a:xfrm>
            <a:off x="2462408"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CSC11.3</a:t>
            </a:r>
          </a:p>
        </p:txBody>
      </p:sp>
      <p:sp>
        <p:nvSpPr>
          <p:cNvPr id="59" name="テキスト ボックス 58">
            <a:extLst>
              <a:ext uri="{FF2B5EF4-FFF2-40B4-BE49-F238E27FC236}">
                <a16:creationId xmlns:a16="http://schemas.microsoft.com/office/drawing/2014/main" id="{21691EE1-67BD-FD45-97E9-3963390A8BBD}"/>
              </a:ext>
            </a:extLst>
          </p:cNvPr>
          <p:cNvSpPr txBox="1"/>
          <p:nvPr/>
        </p:nvSpPr>
        <p:spPr>
          <a:xfrm>
            <a:off x="2455429" y="432089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7ADFF7F3-ACC5-5E4D-918F-1331E6E5486A}"/>
              </a:ext>
            </a:extLst>
          </p:cNvPr>
          <p:cNvSpPr txBox="1"/>
          <p:nvPr/>
        </p:nvSpPr>
        <p:spPr>
          <a:xfrm>
            <a:off x="2483349"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使用中のネットワーク機器ごとに定義されている承認されたセキュリティ構成と全ネットワークデバイス構成を比較し、変更が検出された場合，警告する</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E5E96A2F-5D94-F249-A44D-906287DC71A7}"/>
              </a:ext>
            </a:extLst>
          </p:cNvPr>
          <p:cNvSpPr txBox="1"/>
          <p:nvPr/>
        </p:nvSpPr>
        <p:spPr>
          <a:xfrm>
            <a:off x="473496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CSC11.4</a:t>
            </a:r>
          </a:p>
        </p:txBody>
      </p:sp>
      <p:sp>
        <p:nvSpPr>
          <p:cNvPr id="62" name="テキスト ボックス 61">
            <a:extLst>
              <a:ext uri="{FF2B5EF4-FFF2-40B4-BE49-F238E27FC236}">
                <a16:creationId xmlns:a16="http://schemas.microsoft.com/office/drawing/2014/main" id="{94CDF409-2408-1148-AB20-D5F630610A54}"/>
              </a:ext>
            </a:extLst>
          </p:cNvPr>
          <p:cNvSpPr txBox="1"/>
          <p:nvPr/>
        </p:nvSpPr>
        <p:spPr>
          <a:xfrm>
            <a:off x="4727989" y="433578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3D733CA6-8B0A-B347-8CA4-8C6A94C5CB9D}"/>
              </a:ext>
            </a:extLst>
          </p:cNvPr>
          <p:cNvSpPr txBox="1"/>
          <p:nvPr/>
        </p:nvSpPr>
        <p:spPr>
          <a:xfrm>
            <a:off x="4755909"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すべてのネットワークデバイスに最新の安定版セキュリティ関連アップデートをインストール</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B165EACA-F0E9-7645-B2FB-6985C8290B6F}"/>
              </a:ext>
            </a:extLst>
          </p:cNvPr>
          <p:cNvSpPr txBox="1"/>
          <p:nvPr/>
        </p:nvSpPr>
        <p:spPr>
          <a:xfrm>
            <a:off x="7002967"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CSC11.5</a:t>
            </a:r>
          </a:p>
        </p:txBody>
      </p:sp>
      <p:sp>
        <p:nvSpPr>
          <p:cNvPr id="65" name="テキスト ボックス 64">
            <a:extLst>
              <a:ext uri="{FF2B5EF4-FFF2-40B4-BE49-F238E27FC236}">
                <a16:creationId xmlns:a16="http://schemas.microsoft.com/office/drawing/2014/main" id="{E5F35135-A5C2-AE4B-962A-88609669BC09}"/>
              </a:ext>
            </a:extLst>
          </p:cNvPr>
          <p:cNvSpPr txBox="1"/>
          <p:nvPr/>
        </p:nvSpPr>
        <p:spPr>
          <a:xfrm>
            <a:off x="6995988" y="433578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3F40E579-6B5E-AE4A-9E48-E4987775F565}"/>
              </a:ext>
            </a:extLst>
          </p:cNvPr>
          <p:cNvSpPr txBox="1"/>
          <p:nvPr/>
        </p:nvSpPr>
        <p:spPr>
          <a:xfrm>
            <a:off x="7023908"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マルチファクタ認証と暗号化されたセッションを使用して、すべてのネットワークデバイスを管理</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06252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58050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68975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C862EF45-DE6E-D445-BF01-EF51EA34F419}"/>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EAE41218-E88F-2E41-919F-B33299A3CC0B}"/>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FB96B208-0B2D-CC43-8581-2B14A6DC8E8C}"/>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A8979653-D588-7045-889F-4734A697A416}"/>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DE801032-147B-F540-AC7E-6790FADF20C1}"/>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26F872BD-FD96-B949-A5B2-E437A67EB9E2}"/>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E9D4A1DA-24BA-CA48-9C44-0E0CA571D505}"/>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A9BCF5B9-BA53-2740-A033-B6C370ABD56F}"/>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02C37148-829D-8E49-8CCE-5E5E323CD3E3}"/>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A56A19D-A41C-A04D-A733-0E8EC1DBFA0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9885C5BF-A05C-A040-856E-91210573BD2D}"/>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43743E94-7E96-FD47-912F-CEC9A6038F3C}"/>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71818BC9-CE72-5E49-88D7-88EB63FED1A7}"/>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ECC7C7E3-AE39-8F4B-BE53-E36D63429199}"/>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541D0A22-F569-644C-A3F1-F89CD91F2E3D}"/>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12755EAC-4EC1-F942-ACA0-FE681F342B3F}"/>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0462B258-5FD4-B049-B37E-9637EA0BA6CF}"/>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B95B7AEF-3A46-F642-9203-7C41B73B6922}"/>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F70DD8A8-446E-854A-BD6B-9058895166AD}"/>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01CA943C-71DF-2C47-BB90-9747B1ADCFFF}"/>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E1B2A037-4F80-4F49-A017-B6EA2D8A9756}"/>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990E1D4-D0AB-054A-BFBE-0F287B3354E6}"/>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561858C1-66F2-3844-8C36-BC519FFED54E}"/>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1C240BCD-8CB8-1142-8A24-D2299CCBBF58}"/>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20C8F079-1649-CC4D-BEB7-266FC4133DDE}"/>
              </a:ext>
            </a:extLst>
          </p:cNvPr>
          <p:cNvSpPr txBox="1"/>
          <p:nvPr/>
        </p:nvSpPr>
        <p:spPr>
          <a:xfrm>
            <a:off x="19042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CSC11.6</a:t>
            </a:r>
          </a:p>
        </p:txBody>
      </p:sp>
      <p:sp>
        <p:nvSpPr>
          <p:cNvPr id="38" name="テキスト ボックス 37">
            <a:extLst>
              <a:ext uri="{FF2B5EF4-FFF2-40B4-BE49-F238E27FC236}">
                <a16:creationId xmlns:a16="http://schemas.microsoft.com/office/drawing/2014/main" id="{0813ACEF-C5AA-E447-B637-54C54AEE5E14}"/>
              </a:ext>
            </a:extLst>
          </p:cNvPr>
          <p:cNvSpPr txBox="1"/>
          <p:nvPr/>
        </p:nvSpPr>
        <p:spPr>
          <a:xfrm>
            <a:off x="183449" y="115289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F4B5684B-C17A-5745-87FD-C6604DC9DB6D}"/>
              </a:ext>
            </a:extLst>
          </p:cNvPr>
          <p:cNvSpPr txBox="1"/>
          <p:nvPr/>
        </p:nvSpPr>
        <p:spPr>
          <a:xfrm>
            <a:off x="211369"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ネットワークエンジニアがアクセスを必要とする全管理者タスクまたは権限昇格が必要なタスクに専用のマシンを使用</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E7BA0C3B-5B7A-4D48-9CF4-3FE8EBEEF4E7}"/>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CSC11.7</a:t>
            </a:r>
          </a:p>
        </p:txBody>
      </p:sp>
      <p:sp>
        <p:nvSpPr>
          <p:cNvPr id="43" name="テキスト ボックス 42">
            <a:extLst>
              <a:ext uri="{FF2B5EF4-FFF2-40B4-BE49-F238E27FC236}">
                <a16:creationId xmlns:a16="http://schemas.microsoft.com/office/drawing/2014/main" id="{21FF3B7E-72E1-3E4B-A10B-F42825EA3F35}"/>
              </a:ext>
            </a:extLst>
          </p:cNvPr>
          <p:cNvSpPr txBox="1"/>
          <p:nvPr/>
        </p:nvSpPr>
        <p:spPr>
          <a:xfrm>
            <a:off x="2453173" y="115289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ネットワーク機器のセキュアな設定</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F6C99110-34D0-1B4D-9162-81A8DE2C5079}"/>
              </a:ext>
            </a:extLst>
          </p:cNvPr>
          <p:cNvSpPr txBox="1"/>
          <p:nvPr/>
        </p:nvSpPr>
        <p:spPr>
          <a:xfrm>
            <a:off x="2481093"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ネットワーク機器の管理セッションに別々の</a:t>
            </a:r>
            <a:r>
              <a:rPr lang="en-US" altLang="ja-JP" sz="1100" b="1" dirty="0">
                <a:latin typeface="MS PGothic" charset="-128"/>
                <a:ea typeface="MS PGothic" charset="-128"/>
                <a:cs typeface="MS PGothic" charset="-128"/>
              </a:rPr>
              <a:t>VLAN</a:t>
            </a:r>
            <a:r>
              <a:rPr lang="ja-JP" altLang="en-US" sz="1100" b="1">
                <a:latin typeface="MS PGothic" charset="-128"/>
                <a:ea typeface="MS PGothic" charset="-128"/>
                <a:cs typeface="MS PGothic" charset="-128"/>
              </a:rPr>
              <a:t>、別の物理接続を用い、ビジネス使用とは別のネットワーク接続を介してネットワークインフラを管理</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47E0F7B0-1072-3D49-BFF6-3E5D514A5532}"/>
              </a:ext>
            </a:extLst>
          </p:cNvPr>
          <p:cNvSpPr txBox="1"/>
          <p:nvPr/>
        </p:nvSpPr>
        <p:spPr>
          <a:xfrm>
            <a:off x="475125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CSC12.1</a:t>
            </a:r>
          </a:p>
        </p:txBody>
      </p:sp>
      <p:sp>
        <p:nvSpPr>
          <p:cNvPr id="49" name="テキスト ボックス 48">
            <a:extLst>
              <a:ext uri="{FF2B5EF4-FFF2-40B4-BE49-F238E27FC236}">
                <a16:creationId xmlns:a16="http://schemas.microsoft.com/office/drawing/2014/main" id="{ED947357-2C2D-B04C-9A79-26B8F8C969A0}"/>
              </a:ext>
            </a:extLst>
          </p:cNvPr>
          <p:cNvSpPr txBox="1"/>
          <p:nvPr/>
        </p:nvSpPr>
        <p:spPr>
          <a:xfrm>
            <a:off x="4744272"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1" name="テキスト ボックス 50">
            <a:extLst>
              <a:ext uri="{FF2B5EF4-FFF2-40B4-BE49-F238E27FC236}">
                <a16:creationId xmlns:a16="http://schemas.microsoft.com/office/drawing/2014/main" id="{F708B9C6-3D2F-E848-A267-4ED760E7BC32}"/>
              </a:ext>
            </a:extLst>
          </p:cNvPr>
          <p:cNvSpPr txBox="1"/>
          <p:nvPr/>
        </p:nvSpPr>
        <p:spPr>
          <a:xfrm>
            <a:off x="4772192"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組織のすべてのネットワーク境界の最新インベントリを保持</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F8292ACF-D30A-5B4D-9E96-E323514AACB2}"/>
              </a:ext>
            </a:extLst>
          </p:cNvPr>
          <p:cNvSpPr txBox="1"/>
          <p:nvPr/>
        </p:nvSpPr>
        <p:spPr>
          <a:xfrm>
            <a:off x="701080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CSC12.2</a:t>
            </a:r>
          </a:p>
        </p:txBody>
      </p:sp>
      <p:sp>
        <p:nvSpPr>
          <p:cNvPr id="53" name="テキスト ボックス 52">
            <a:extLst>
              <a:ext uri="{FF2B5EF4-FFF2-40B4-BE49-F238E27FC236}">
                <a16:creationId xmlns:a16="http://schemas.microsoft.com/office/drawing/2014/main" id="{BFDF9B59-2301-4F49-A808-6BCF22BF8992}"/>
              </a:ext>
            </a:extLst>
          </p:cNvPr>
          <p:cNvSpPr txBox="1"/>
          <p:nvPr/>
        </p:nvSpPr>
        <p:spPr>
          <a:xfrm>
            <a:off x="7003829"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4" name="テキスト ボックス 53">
            <a:extLst>
              <a:ext uri="{FF2B5EF4-FFF2-40B4-BE49-F238E27FC236}">
                <a16:creationId xmlns:a16="http://schemas.microsoft.com/office/drawing/2014/main" id="{3BA8ED87-8B76-2447-BFE7-DC44BE7E14C6}"/>
              </a:ext>
            </a:extLst>
          </p:cNvPr>
          <p:cNvSpPr txBox="1"/>
          <p:nvPr/>
        </p:nvSpPr>
        <p:spPr>
          <a:xfrm>
            <a:off x="7031749"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信頼可能な各ネットワーク境界の外側から定期的にスキャンを実行し、境界を越えてアクセスできる不正な接続を検出</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485A7BFE-1BC6-664A-B410-62E1EAAD4AC5}"/>
              </a:ext>
            </a:extLst>
          </p:cNvPr>
          <p:cNvSpPr txBox="1"/>
          <p:nvPr/>
        </p:nvSpPr>
        <p:spPr>
          <a:xfrm>
            <a:off x="196540"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CSC12.3</a:t>
            </a:r>
          </a:p>
        </p:txBody>
      </p:sp>
      <p:sp>
        <p:nvSpPr>
          <p:cNvPr id="56" name="テキスト ボックス 55">
            <a:extLst>
              <a:ext uri="{FF2B5EF4-FFF2-40B4-BE49-F238E27FC236}">
                <a16:creationId xmlns:a16="http://schemas.microsoft.com/office/drawing/2014/main" id="{4C64DA27-F65F-5245-B579-AB9F4278BA53}"/>
              </a:ext>
            </a:extLst>
          </p:cNvPr>
          <p:cNvSpPr txBox="1"/>
          <p:nvPr/>
        </p:nvSpPr>
        <p:spPr>
          <a:xfrm>
            <a:off x="189561"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7" name="テキスト ボックス 56">
            <a:extLst>
              <a:ext uri="{FF2B5EF4-FFF2-40B4-BE49-F238E27FC236}">
                <a16:creationId xmlns:a16="http://schemas.microsoft.com/office/drawing/2014/main" id="{8B932CD8-6910-FB46-B76B-8ED23AE3149B}"/>
              </a:ext>
            </a:extLst>
          </p:cNvPr>
          <p:cNvSpPr txBox="1"/>
          <p:nvPr/>
        </p:nvSpPr>
        <p:spPr>
          <a:xfrm>
            <a:off x="217481"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既知の悪意あるまたは未使用のインターネット</a:t>
            </a:r>
            <a:r>
              <a:rPr lang="en-US" altLang="ja-JP" sz="1100" b="1" dirty="0">
                <a:latin typeface="MS PGothic" charset="-128"/>
                <a:ea typeface="MS PGothic" charset="-128"/>
                <a:cs typeface="MS PGothic" charset="-128"/>
              </a:rPr>
              <a:t>IP</a:t>
            </a:r>
            <a:r>
              <a:rPr lang="ja-JP" altLang="en-US" sz="1100" b="1">
                <a:latin typeface="MS PGothic" charset="-128"/>
                <a:ea typeface="MS PGothic" charset="-128"/>
                <a:cs typeface="MS PGothic" charset="-128"/>
              </a:rPr>
              <a:t>アドレスとの通信を拒否し、各ネットワーク境界で信頼された</a:t>
            </a:r>
            <a:r>
              <a:rPr lang="en-US" altLang="ja-JP" sz="1100" b="1" dirty="0">
                <a:latin typeface="MS PGothic" charset="-128"/>
                <a:ea typeface="MS PGothic" charset="-128"/>
                <a:cs typeface="MS PGothic" charset="-128"/>
              </a:rPr>
              <a:t>IP</a:t>
            </a:r>
            <a:r>
              <a:rPr lang="ja-JP" altLang="en-US" sz="1100" b="1">
                <a:latin typeface="MS PGothic" charset="-128"/>
                <a:ea typeface="MS PGothic" charset="-128"/>
                <a:cs typeface="MS PGothic" charset="-128"/>
              </a:rPr>
              <a:t>アドレス範囲にのみアクセスを制限</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6D7700E7-D1C8-AC49-B183-27738770C0F2}"/>
              </a:ext>
            </a:extLst>
          </p:cNvPr>
          <p:cNvSpPr txBox="1"/>
          <p:nvPr/>
        </p:nvSpPr>
        <p:spPr>
          <a:xfrm>
            <a:off x="2458275"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CSC12.4</a:t>
            </a:r>
          </a:p>
        </p:txBody>
      </p:sp>
      <p:sp>
        <p:nvSpPr>
          <p:cNvPr id="59" name="テキスト ボックス 58">
            <a:extLst>
              <a:ext uri="{FF2B5EF4-FFF2-40B4-BE49-F238E27FC236}">
                <a16:creationId xmlns:a16="http://schemas.microsoft.com/office/drawing/2014/main" id="{ED462F33-53DB-9B41-BA69-CE566092F1EC}"/>
              </a:ext>
            </a:extLst>
          </p:cNvPr>
          <p:cNvSpPr txBox="1"/>
          <p:nvPr/>
        </p:nvSpPr>
        <p:spPr>
          <a:xfrm>
            <a:off x="2451296"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60" name="テキスト ボックス 59">
            <a:extLst>
              <a:ext uri="{FF2B5EF4-FFF2-40B4-BE49-F238E27FC236}">
                <a16:creationId xmlns:a16="http://schemas.microsoft.com/office/drawing/2014/main" id="{9299A0B2-8907-304D-8512-E1D9FAC0EDB6}"/>
              </a:ext>
            </a:extLst>
          </p:cNvPr>
          <p:cNvSpPr txBox="1"/>
          <p:nvPr/>
        </p:nvSpPr>
        <p:spPr>
          <a:xfrm>
            <a:off x="2479216"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許可されていない</a:t>
            </a:r>
            <a:r>
              <a:rPr lang="en-US" altLang="ja-JP" sz="1100" b="1" dirty="0">
                <a:latin typeface="MS PGothic" charset="-128"/>
                <a:ea typeface="MS PGothic" charset="-128"/>
                <a:cs typeface="MS PGothic" charset="-128"/>
              </a:rPr>
              <a:t>TCP</a:t>
            </a:r>
            <a:r>
              <a:rPr lang="ja-JP" altLang="en-US" sz="1100" b="1">
                <a:latin typeface="MS PGothic" charset="-128"/>
                <a:ea typeface="MS PGothic" charset="-128"/>
                <a:cs typeface="MS PGothic" charset="-128"/>
              </a:rPr>
              <a:t>または</a:t>
            </a:r>
            <a:r>
              <a:rPr lang="en-US" altLang="ja-JP" sz="1100" b="1" dirty="0">
                <a:latin typeface="MS PGothic" charset="-128"/>
                <a:ea typeface="MS PGothic" charset="-128"/>
                <a:cs typeface="MS PGothic" charset="-128"/>
              </a:rPr>
              <a:t>UDP</a:t>
            </a:r>
            <a:r>
              <a:rPr lang="ja-JP" altLang="en-US" sz="1100" b="1">
                <a:latin typeface="MS PGothic" charset="-128"/>
                <a:ea typeface="MS PGothic" charset="-128"/>
                <a:cs typeface="MS PGothic" charset="-128"/>
              </a:rPr>
              <a:t>ポートまたはアプリケーショントラフィックに対する通信を拒否</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8CE47D09-AACA-8D45-9949-2C76F8F893D5}"/>
              </a:ext>
            </a:extLst>
          </p:cNvPr>
          <p:cNvSpPr txBox="1"/>
          <p:nvPr/>
        </p:nvSpPr>
        <p:spPr>
          <a:xfrm>
            <a:off x="473496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CSC12.5</a:t>
            </a:r>
          </a:p>
        </p:txBody>
      </p:sp>
      <p:sp>
        <p:nvSpPr>
          <p:cNvPr id="62" name="テキスト ボックス 61">
            <a:extLst>
              <a:ext uri="{FF2B5EF4-FFF2-40B4-BE49-F238E27FC236}">
                <a16:creationId xmlns:a16="http://schemas.microsoft.com/office/drawing/2014/main" id="{C37709D5-98F2-984C-B0F4-8C1829A56E5A}"/>
              </a:ext>
            </a:extLst>
          </p:cNvPr>
          <p:cNvSpPr txBox="1"/>
          <p:nvPr/>
        </p:nvSpPr>
        <p:spPr>
          <a:xfrm>
            <a:off x="4727989"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63" name="テキスト ボックス 62">
            <a:extLst>
              <a:ext uri="{FF2B5EF4-FFF2-40B4-BE49-F238E27FC236}">
                <a16:creationId xmlns:a16="http://schemas.microsoft.com/office/drawing/2014/main" id="{5757575B-B6D7-3D4C-AE4C-6BE317096591}"/>
              </a:ext>
            </a:extLst>
          </p:cNvPr>
          <p:cNvSpPr txBox="1"/>
          <p:nvPr/>
        </p:nvSpPr>
        <p:spPr>
          <a:xfrm>
            <a:off x="4755909"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各組織のネットワーク境界を通過するネットワークパケットを記録するように監視システムを構成</a:t>
            </a:r>
            <a:endParaRPr lang="ja-JP" altLang="en-US"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2709BA4E-CCE5-4A45-9165-78D74DC01A5D}"/>
              </a:ext>
            </a:extLst>
          </p:cNvPr>
          <p:cNvSpPr txBox="1"/>
          <p:nvPr/>
        </p:nvSpPr>
        <p:spPr>
          <a:xfrm>
            <a:off x="7011100"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CSC12.6</a:t>
            </a:r>
          </a:p>
        </p:txBody>
      </p:sp>
      <p:sp>
        <p:nvSpPr>
          <p:cNvPr id="65" name="テキスト ボックス 64">
            <a:extLst>
              <a:ext uri="{FF2B5EF4-FFF2-40B4-BE49-F238E27FC236}">
                <a16:creationId xmlns:a16="http://schemas.microsoft.com/office/drawing/2014/main" id="{01EDB99A-2BF8-5B4B-BD5E-99F330F2917D}"/>
              </a:ext>
            </a:extLst>
          </p:cNvPr>
          <p:cNvSpPr txBox="1"/>
          <p:nvPr/>
        </p:nvSpPr>
        <p:spPr>
          <a:xfrm>
            <a:off x="7004121"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66" name="テキスト ボックス 65">
            <a:extLst>
              <a:ext uri="{FF2B5EF4-FFF2-40B4-BE49-F238E27FC236}">
                <a16:creationId xmlns:a16="http://schemas.microsoft.com/office/drawing/2014/main" id="{CBB6C6FF-594E-0141-8380-C0306D8BFD41}"/>
              </a:ext>
            </a:extLst>
          </p:cNvPr>
          <p:cNvSpPr txBox="1"/>
          <p:nvPr/>
        </p:nvSpPr>
        <p:spPr>
          <a:xfrm>
            <a:off x="7032041" y="5076232"/>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ネットワークベースの</a:t>
            </a:r>
            <a:r>
              <a:rPr lang="en-US" altLang="ja-JP" sz="1100" b="1" dirty="0">
                <a:latin typeface="MS PGothic" charset="-128"/>
                <a:ea typeface="MS PGothic" charset="-128"/>
                <a:cs typeface="MS PGothic" charset="-128"/>
              </a:rPr>
              <a:t>IDS</a:t>
            </a:r>
            <a:r>
              <a:rPr lang="ja-JP" altLang="en-US" sz="1100" b="1">
                <a:latin typeface="MS PGothic" charset="-128"/>
                <a:ea typeface="MS PGothic" charset="-128"/>
                <a:cs typeface="MS PGothic" charset="-128"/>
              </a:rPr>
              <a:t>センサーにより組織の各ネットワーク境界で異常な攻撃メカニズムを探索し、システムの侵害を検出</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9270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70565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4785D1EF-7E84-2046-BA9A-1996D80C098B}"/>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3B7DE85C-853D-934D-82BE-6F1C5CA8A1FE}"/>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D0AC8ED6-BFF9-B247-9CEC-F733A1886DF3}"/>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2E00B808-E662-994E-9D2F-8371C15E1CE2}"/>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1C958104-26F5-D140-B243-5B86AD6F3E5C}"/>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2FAE7DBF-3535-6C43-BFC1-64142DC00199}"/>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B55643FE-33C9-9D4E-BDFE-8B7352B8A360}"/>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487C7A3F-00B8-8644-BC6A-8359D74D2B18}"/>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CFDAF3FA-90B2-F745-8152-AE8E2B05F453}"/>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C08DC1E6-4EAA-824D-A09A-19CB2AD66572}"/>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5CE830D0-5B27-5246-B589-3FA6CEE766A1}"/>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4CD7096E-F7B9-5A4E-B97E-90413B9B56F0}"/>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E0DD720B-DEE2-EE41-9AA0-94A661929922}"/>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B3C46AA1-621B-9749-8FD0-67BAD637952D}"/>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121681E0-BE16-7445-9659-19256814447C}"/>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751D9108-58AF-174A-9974-C8230B4C7ED1}"/>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E17C2E1A-C5A1-3741-87D4-41AA844B16EF}"/>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058A7752-CF44-454D-A1AA-994A29CE9B4B}"/>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ADCDA54F-A608-D24A-B3EC-EEF339BB1B9D}"/>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F933E-0059-7C44-86E4-5CCEF3958803}"/>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299A7427-FEA4-ED44-9A1E-33A168F0224B}"/>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B0D5E2A3-6DDB-D942-9E02-A66F4AF5D7BB}"/>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94EFE4EC-EA8E-A045-9E7B-A491B3B9A07C}"/>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7B8E809F-4E29-CA4C-86B7-AB35411A524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7D41C32-D1FB-DD4D-A3D7-E2A27FB3C8A7}"/>
              </a:ext>
            </a:extLst>
          </p:cNvPr>
          <p:cNvSpPr txBox="1"/>
          <p:nvPr/>
        </p:nvSpPr>
        <p:spPr>
          <a:xfrm>
            <a:off x="19042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CSC12.7</a:t>
            </a:r>
          </a:p>
        </p:txBody>
      </p:sp>
      <p:sp>
        <p:nvSpPr>
          <p:cNvPr id="38" name="テキスト ボックス 37">
            <a:extLst>
              <a:ext uri="{FF2B5EF4-FFF2-40B4-BE49-F238E27FC236}">
                <a16:creationId xmlns:a16="http://schemas.microsoft.com/office/drawing/2014/main" id="{C9926D58-AB0B-9D44-AD8A-D688C4211C61}"/>
              </a:ext>
            </a:extLst>
          </p:cNvPr>
          <p:cNvSpPr txBox="1"/>
          <p:nvPr/>
        </p:nvSpPr>
        <p:spPr>
          <a:xfrm>
            <a:off x="183449"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39" name="テキスト ボックス 38">
            <a:extLst>
              <a:ext uri="{FF2B5EF4-FFF2-40B4-BE49-F238E27FC236}">
                <a16:creationId xmlns:a16="http://schemas.microsoft.com/office/drawing/2014/main" id="{23E674DA-7147-DA4B-B6C9-EE1D4D796301}"/>
              </a:ext>
            </a:extLst>
          </p:cNvPr>
          <p:cNvSpPr txBox="1"/>
          <p:nvPr/>
        </p:nvSpPr>
        <p:spPr>
          <a:xfrm>
            <a:off x="211369"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ネットワークベースの侵入防御システム（</a:t>
            </a:r>
            <a:r>
              <a:rPr lang="en-US" altLang="ja-JP" sz="1100" b="1" dirty="0">
                <a:latin typeface="MS PGothic" charset="-128"/>
                <a:ea typeface="MS PGothic" charset="-128"/>
                <a:cs typeface="MS PGothic" charset="-128"/>
              </a:rPr>
              <a:t>IPS</a:t>
            </a:r>
            <a:r>
              <a:rPr lang="ja-JP" altLang="en-US" sz="1100" b="1">
                <a:latin typeface="MS PGothic" charset="-128"/>
                <a:ea typeface="MS PGothic" charset="-128"/>
                <a:cs typeface="MS PGothic" charset="-128"/>
              </a:rPr>
              <a:t>）を展開して、各組織のネットワーク境界で悪意のあるネットワークトラフィックをブロック</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8805FAC9-CAF2-1E4D-AB2C-7F964840FFAB}"/>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CSC12.8</a:t>
            </a:r>
          </a:p>
        </p:txBody>
      </p:sp>
      <p:sp>
        <p:nvSpPr>
          <p:cNvPr id="43" name="テキスト ボックス 42">
            <a:extLst>
              <a:ext uri="{FF2B5EF4-FFF2-40B4-BE49-F238E27FC236}">
                <a16:creationId xmlns:a16="http://schemas.microsoft.com/office/drawing/2014/main" id="{EAE7B53F-863E-B045-BF76-90753002A8E6}"/>
              </a:ext>
            </a:extLst>
          </p:cNvPr>
          <p:cNvSpPr txBox="1"/>
          <p:nvPr/>
        </p:nvSpPr>
        <p:spPr>
          <a:xfrm>
            <a:off x="2453173"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45" name="テキスト ボックス 44">
            <a:extLst>
              <a:ext uri="{FF2B5EF4-FFF2-40B4-BE49-F238E27FC236}">
                <a16:creationId xmlns:a16="http://schemas.microsoft.com/office/drawing/2014/main" id="{6189CD88-787B-A54E-95B1-9D47CC2FE87B}"/>
              </a:ext>
            </a:extLst>
          </p:cNvPr>
          <p:cNvSpPr txBox="1"/>
          <p:nvPr/>
        </p:nvSpPr>
        <p:spPr>
          <a:xfrm>
            <a:off x="2481093"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すべてのネットワーク境界デバイスで</a:t>
            </a:r>
            <a:r>
              <a:rPr lang="en-US" altLang="ja-JP" sz="1100" b="1" dirty="0">
                <a:latin typeface="MS PGothic" charset="-128"/>
                <a:ea typeface="MS PGothic" charset="-128"/>
                <a:cs typeface="MS PGothic" charset="-128"/>
              </a:rPr>
              <a:t>NetFlow</a:t>
            </a:r>
            <a:r>
              <a:rPr lang="ja-JP" altLang="en-US" sz="1100" b="1">
                <a:latin typeface="MS PGothic" charset="-128"/>
                <a:ea typeface="MS PGothic" charset="-128"/>
                <a:cs typeface="MS PGothic" charset="-128"/>
              </a:rPr>
              <a:t>およびロギングデータを収集できるようにする</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17597CEB-47FD-C145-B7AA-F796642FF2AF}"/>
              </a:ext>
            </a:extLst>
          </p:cNvPr>
          <p:cNvSpPr txBox="1"/>
          <p:nvPr/>
        </p:nvSpPr>
        <p:spPr>
          <a:xfrm>
            <a:off x="4734968"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CSC12.9</a:t>
            </a:r>
          </a:p>
        </p:txBody>
      </p:sp>
      <p:sp>
        <p:nvSpPr>
          <p:cNvPr id="49" name="テキスト ボックス 48">
            <a:extLst>
              <a:ext uri="{FF2B5EF4-FFF2-40B4-BE49-F238E27FC236}">
                <a16:creationId xmlns:a16="http://schemas.microsoft.com/office/drawing/2014/main" id="{81208486-7D2D-8F4D-B1F4-9A35838D735E}"/>
              </a:ext>
            </a:extLst>
          </p:cNvPr>
          <p:cNvSpPr txBox="1"/>
          <p:nvPr/>
        </p:nvSpPr>
        <p:spPr>
          <a:xfrm>
            <a:off x="4727989" y="1237870"/>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1" name="テキスト ボックス 50">
            <a:extLst>
              <a:ext uri="{FF2B5EF4-FFF2-40B4-BE49-F238E27FC236}">
                <a16:creationId xmlns:a16="http://schemas.microsoft.com/office/drawing/2014/main" id="{E3C2A2D9-1621-7045-9037-B4DF36376BC7}"/>
              </a:ext>
            </a:extLst>
          </p:cNvPr>
          <p:cNvSpPr txBox="1"/>
          <p:nvPr/>
        </p:nvSpPr>
        <p:spPr>
          <a:xfrm>
            <a:off x="4755909"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インターネットとの全ネットワークトラフィックが、未許可の接続をフィルタする認証済みアプリケーション層プロキシを通過することを確認</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8B13B408-67D2-9640-8699-A5E5C3EC71DE}"/>
              </a:ext>
            </a:extLst>
          </p:cNvPr>
          <p:cNvSpPr txBox="1"/>
          <p:nvPr/>
        </p:nvSpPr>
        <p:spPr>
          <a:xfrm>
            <a:off x="7002967"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CSC12.10</a:t>
            </a:r>
          </a:p>
        </p:txBody>
      </p:sp>
      <p:sp>
        <p:nvSpPr>
          <p:cNvPr id="53" name="テキスト ボックス 52">
            <a:extLst>
              <a:ext uri="{FF2B5EF4-FFF2-40B4-BE49-F238E27FC236}">
                <a16:creationId xmlns:a16="http://schemas.microsoft.com/office/drawing/2014/main" id="{E2FC0BD6-8EAB-B747-BCB2-A593684B3489}"/>
              </a:ext>
            </a:extLst>
          </p:cNvPr>
          <p:cNvSpPr txBox="1"/>
          <p:nvPr/>
        </p:nvSpPr>
        <p:spPr>
          <a:xfrm>
            <a:off x="6995988"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4" name="テキスト ボックス 53">
            <a:extLst>
              <a:ext uri="{FF2B5EF4-FFF2-40B4-BE49-F238E27FC236}">
                <a16:creationId xmlns:a16="http://schemas.microsoft.com/office/drawing/2014/main" id="{E6204358-8C28-E548-AA06-CA26755730E5}"/>
              </a:ext>
            </a:extLst>
          </p:cNvPr>
          <p:cNvSpPr txBox="1"/>
          <p:nvPr/>
        </p:nvSpPr>
        <p:spPr>
          <a:xfrm>
            <a:off x="7023908"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境界プロキシで暗号化されたすべてのネットワークトラフィックを復号してから、コンテンツを分析</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49384162-8FD4-5941-8B7E-DC941DF2B651}"/>
              </a:ext>
            </a:extLst>
          </p:cNvPr>
          <p:cNvSpPr txBox="1"/>
          <p:nvPr/>
        </p:nvSpPr>
        <p:spPr>
          <a:xfrm>
            <a:off x="193016"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CSC12.11</a:t>
            </a:r>
          </a:p>
        </p:txBody>
      </p:sp>
      <p:sp>
        <p:nvSpPr>
          <p:cNvPr id="56" name="テキスト ボックス 55">
            <a:extLst>
              <a:ext uri="{FF2B5EF4-FFF2-40B4-BE49-F238E27FC236}">
                <a16:creationId xmlns:a16="http://schemas.microsoft.com/office/drawing/2014/main" id="{13E5A084-FCF5-E046-AE8D-3A11DAC8B69B}"/>
              </a:ext>
            </a:extLst>
          </p:cNvPr>
          <p:cNvSpPr txBox="1"/>
          <p:nvPr/>
        </p:nvSpPr>
        <p:spPr>
          <a:xfrm>
            <a:off x="186037" y="4397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57" name="テキスト ボックス 56">
            <a:extLst>
              <a:ext uri="{FF2B5EF4-FFF2-40B4-BE49-F238E27FC236}">
                <a16:creationId xmlns:a16="http://schemas.microsoft.com/office/drawing/2014/main" id="{9E01E80C-72C0-E444-A49A-1B635F0D3A2D}"/>
              </a:ext>
            </a:extLst>
          </p:cNvPr>
          <p:cNvSpPr txBox="1"/>
          <p:nvPr/>
        </p:nvSpPr>
        <p:spPr>
          <a:xfrm>
            <a:off x="213957" y="5061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組織のネットワークへアクセスするための全リモートログインアクセスは転送データを暗号化し、マルチファクタ認証を使用</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E5A669D6-4CC4-CD4B-A98B-9ABF742B4CA1}"/>
              </a:ext>
            </a:extLst>
          </p:cNvPr>
          <p:cNvSpPr txBox="1"/>
          <p:nvPr/>
        </p:nvSpPr>
        <p:spPr>
          <a:xfrm>
            <a:off x="2460152"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CSC12.12</a:t>
            </a:r>
          </a:p>
        </p:txBody>
      </p:sp>
      <p:sp>
        <p:nvSpPr>
          <p:cNvPr id="59" name="テキスト ボックス 58">
            <a:extLst>
              <a:ext uri="{FF2B5EF4-FFF2-40B4-BE49-F238E27FC236}">
                <a16:creationId xmlns:a16="http://schemas.microsoft.com/office/drawing/2014/main" id="{3ECF83A6-AE82-0149-BFEB-FB60DFE40039}"/>
              </a:ext>
            </a:extLst>
          </p:cNvPr>
          <p:cNvSpPr txBox="1"/>
          <p:nvPr/>
        </p:nvSpPr>
        <p:spPr>
          <a:xfrm>
            <a:off x="2453173" y="4397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境界防御</a:t>
            </a:r>
          </a:p>
        </p:txBody>
      </p:sp>
      <p:sp>
        <p:nvSpPr>
          <p:cNvPr id="60" name="テキスト ボックス 59">
            <a:extLst>
              <a:ext uri="{FF2B5EF4-FFF2-40B4-BE49-F238E27FC236}">
                <a16:creationId xmlns:a16="http://schemas.microsoft.com/office/drawing/2014/main" id="{C7A07927-65BC-1041-97B4-F8C755E692C7}"/>
              </a:ext>
            </a:extLst>
          </p:cNvPr>
          <p:cNvSpPr txBox="1"/>
          <p:nvPr/>
        </p:nvSpPr>
        <p:spPr>
          <a:xfrm>
            <a:off x="2481093" y="5061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組織のセキュリティポリシーの強制を確認するため、ネットワークにアクセスする前にリモートログインを試みる全社内デバイスをスキャン</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CD8A79D6-0E19-3A4F-A83A-693677A718E2}"/>
              </a:ext>
            </a:extLst>
          </p:cNvPr>
          <p:cNvSpPr txBox="1"/>
          <p:nvPr/>
        </p:nvSpPr>
        <p:spPr>
          <a:xfrm>
            <a:off x="473496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CSC13.1</a:t>
            </a:r>
          </a:p>
        </p:txBody>
      </p:sp>
      <p:sp>
        <p:nvSpPr>
          <p:cNvPr id="62" name="テキスト ボックス 61">
            <a:extLst>
              <a:ext uri="{FF2B5EF4-FFF2-40B4-BE49-F238E27FC236}">
                <a16:creationId xmlns:a16="http://schemas.microsoft.com/office/drawing/2014/main" id="{F44D4187-7C1F-5944-B6C6-F56FD028636B}"/>
              </a:ext>
            </a:extLst>
          </p:cNvPr>
          <p:cNvSpPr txBox="1"/>
          <p:nvPr/>
        </p:nvSpPr>
        <p:spPr>
          <a:xfrm>
            <a:off x="4727989"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F1A365D8-B1C9-9240-BBF4-CA37A551A79D}"/>
              </a:ext>
            </a:extLst>
          </p:cNvPr>
          <p:cNvSpPr txBox="1"/>
          <p:nvPr/>
        </p:nvSpPr>
        <p:spPr>
          <a:xfrm>
            <a:off x="4755909"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オンサイトまたはリモートサービスプロバイダーに存在する情報を含む、システムによって保管、処理、送信される全機密情報のインベントリを管理</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B2404531-99A9-B944-B7D9-929ABD3726AA}"/>
              </a:ext>
            </a:extLst>
          </p:cNvPr>
          <p:cNvSpPr txBox="1"/>
          <p:nvPr/>
        </p:nvSpPr>
        <p:spPr>
          <a:xfrm>
            <a:off x="7002967"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CSC13.2</a:t>
            </a:r>
          </a:p>
        </p:txBody>
      </p:sp>
      <p:sp>
        <p:nvSpPr>
          <p:cNvPr id="65" name="テキスト ボックス 64">
            <a:extLst>
              <a:ext uri="{FF2B5EF4-FFF2-40B4-BE49-F238E27FC236}">
                <a16:creationId xmlns:a16="http://schemas.microsoft.com/office/drawing/2014/main" id="{004CB5CA-F1EF-E74B-BDBA-DA4F991EC11E}"/>
              </a:ext>
            </a:extLst>
          </p:cNvPr>
          <p:cNvSpPr txBox="1"/>
          <p:nvPr/>
        </p:nvSpPr>
        <p:spPr>
          <a:xfrm>
            <a:off x="6995988" y="441198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B8A2E50C-76DC-DF4B-BE9C-1FC90C96258E}"/>
              </a:ext>
            </a:extLst>
          </p:cNvPr>
          <p:cNvSpPr txBox="1"/>
          <p:nvPr/>
        </p:nvSpPr>
        <p:spPr>
          <a:xfrm>
            <a:off x="7023908" y="507623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組織から定期的にアクセスされない機密データやシステムをネットワークから削除</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032709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415175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08AB2F5B-4F25-8E49-9E79-FF8F48E49951}"/>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3EC655E7-771D-3E4A-AA7C-D64E5D8C16F7}"/>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9E41F5DB-84EC-7749-B051-FB80180E64CD}"/>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4BE4581F-EBBF-C64D-BC26-F0F1C3829044}"/>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2E1ED949-8C32-FD47-A6B8-84D83469748A}"/>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F161DA51-07C8-8846-B2DC-E4B5A9F40EA4}"/>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A9078D6-075D-8B46-A2BA-0C6CE4A89715}"/>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AF463A63-389B-4545-8891-292E60FBDD1C}"/>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219B01C8-448C-5E47-AE74-A2765996925E}"/>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D96387A6-B2FA-994E-83B9-18CAF5F7D664}"/>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D5BB2CA-DE1F-5B4D-9F2F-734E5802F472}"/>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E3F7405A-B1EB-CB46-A77F-90C7DA50E0A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050EEAC8-6188-7F47-934E-43FEBC17FF49}"/>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0EF68905-126B-084C-94C2-BE4698AD8DF8}"/>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D3EAB4B-DB33-E347-9480-287EAC3C0A61}"/>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99B3A827-542A-5D42-BFEB-606501215FAF}"/>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6B316012-F188-5048-B174-99608C83131D}"/>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205A3A2B-2325-3440-ABCD-966CC746444E}"/>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367A7155-7580-E440-BC8D-865A1CA829C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01446E8-B799-E049-AAD2-6861A715190A}"/>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16921FD6-703F-2B45-95CE-9247AF3A359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6499B3CC-BA5B-9C4C-B93A-7A33BEF6235F}"/>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B45DF131-706A-2647-96CC-3304311C66B1}"/>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0AE607C-4533-3B48-9876-B617CE2D37AA}"/>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C47BDF7B-C3D4-AD48-A236-4489D5A27D8D}"/>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CSC13.3</a:t>
            </a:r>
          </a:p>
        </p:txBody>
      </p:sp>
      <p:sp>
        <p:nvSpPr>
          <p:cNvPr id="38" name="テキスト ボックス 37">
            <a:extLst>
              <a:ext uri="{FF2B5EF4-FFF2-40B4-BE49-F238E27FC236}">
                <a16:creationId xmlns:a16="http://schemas.microsoft.com/office/drawing/2014/main" id="{DB6F8969-0885-064F-A247-E4A134E9C850}"/>
              </a:ext>
            </a:extLst>
          </p:cNvPr>
          <p:cNvSpPr txBox="1"/>
          <p:nvPr/>
        </p:nvSpPr>
        <p:spPr>
          <a:xfrm>
            <a:off x="175006"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1FBE5C13-C28D-344E-9EBF-6625E99ECA09}"/>
              </a:ext>
            </a:extLst>
          </p:cNvPr>
          <p:cNvSpPr txBox="1"/>
          <p:nvPr/>
        </p:nvSpPr>
        <p:spPr>
          <a:xfrm>
            <a:off x="202926"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機密情報の不正な転送を監視・転送を遮断・情報セキュリティの専門家に警告するネットワーク周辺機器に自動化ツールを導入</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DD691657-844E-3146-8615-61558225E5CC}"/>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CSC13.4</a:t>
            </a:r>
          </a:p>
        </p:txBody>
      </p:sp>
      <p:sp>
        <p:nvSpPr>
          <p:cNvPr id="43" name="テキスト ボックス 42">
            <a:extLst>
              <a:ext uri="{FF2B5EF4-FFF2-40B4-BE49-F238E27FC236}">
                <a16:creationId xmlns:a16="http://schemas.microsoft.com/office/drawing/2014/main" id="{34090A79-9206-F144-AB47-DC61AA85E727}"/>
              </a:ext>
            </a:extLst>
          </p:cNvPr>
          <p:cNvSpPr txBox="1"/>
          <p:nvPr/>
        </p:nvSpPr>
        <p:spPr>
          <a:xfrm>
            <a:off x="2453173"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DE826EF1-35C6-5D40-B40A-4E26E128DBBB}"/>
              </a:ext>
            </a:extLst>
          </p:cNvPr>
          <p:cNvSpPr txBox="1"/>
          <p:nvPr/>
        </p:nvSpPr>
        <p:spPr>
          <a:xfrm>
            <a:off x="2481093"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許可されたクラウドストレージまたは電子メールプロバイダにのみアクセスを許可</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865E4443-132D-E84B-8C94-8B5CEF4ABB1C}"/>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CSC13.5</a:t>
            </a:r>
          </a:p>
        </p:txBody>
      </p:sp>
      <p:sp>
        <p:nvSpPr>
          <p:cNvPr id="49" name="テキスト ボックス 48">
            <a:extLst>
              <a:ext uri="{FF2B5EF4-FFF2-40B4-BE49-F238E27FC236}">
                <a16:creationId xmlns:a16="http://schemas.microsoft.com/office/drawing/2014/main" id="{E008EEB1-3A76-5F4F-B255-7E1E8A569405}"/>
              </a:ext>
            </a:extLst>
          </p:cNvPr>
          <p:cNvSpPr txBox="1"/>
          <p:nvPr/>
        </p:nvSpPr>
        <p:spPr>
          <a:xfrm>
            <a:off x="4727989"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EED13805-B4DC-F447-853F-D1A5F983CBFD}"/>
              </a:ext>
            </a:extLst>
          </p:cNvPr>
          <p:cNvSpPr txBox="1"/>
          <p:nvPr/>
        </p:nvSpPr>
        <p:spPr>
          <a:xfrm>
            <a:off x="4755909"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組織から出て行くすべてのトラフィックを監視し、暗号化の不正使用を検出</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6441DDA3-BF28-FF41-8561-8F439B8B766F}"/>
              </a:ext>
            </a:extLst>
          </p:cNvPr>
          <p:cNvSpPr txBox="1"/>
          <p:nvPr/>
        </p:nvSpPr>
        <p:spPr>
          <a:xfrm>
            <a:off x="7014029"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CSC13.6</a:t>
            </a:r>
          </a:p>
        </p:txBody>
      </p:sp>
      <p:sp>
        <p:nvSpPr>
          <p:cNvPr id="53" name="テキスト ボックス 52">
            <a:extLst>
              <a:ext uri="{FF2B5EF4-FFF2-40B4-BE49-F238E27FC236}">
                <a16:creationId xmlns:a16="http://schemas.microsoft.com/office/drawing/2014/main" id="{8ED20DCB-0528-6A46-A515-8D1CEC5036DC}"/>
              </a:ext>
            </a:extLst>
          </p:cNvPr>
          <p:cNvSpPr txBox="1"/>
          <p:nvPr/>
        </p:nvSpPr>
        <p:spPr>
          <a:xfrm>
            <a:off x="7007050" y="1229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682FA429-6E29-AF43-84BB-4A786DC0C9A3}"/>
              </a:ext>
            </a:extLst>
          </p:cNvPr>
          <p:cNvSpPr txBox="1"/>
          <p:nvPr/>
        </p:nvSpPr>
        <p:spPr>
          <a:xfrm>
            <a:off x="7034970"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承認されたディスク暗号化ソフトウェアを使用して、すべてのモバイルデバイスのハードディスクドライブを暗号化</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40354973-0EDE-EE4C-8555-3BA3D58D5DA7}"/>
              </a:ext>
            </a:extLst>
          </p:cNvPr>
          <p:cNvSpPr txBox="1"/>
          <p:nvPr/>
        </p:nvSpPr>
        <p:spPr>
          <a:xfrm>
            <a:off x="180948"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CSC13.7</a:t>
            </a:r>
          </a:p>
        </p:txBody>
      </p:sp>
      <p:sp>
        <p:nvSpPr>
          <p:cNvPr id="56" name="テキスト ボックス 55">
            <a:extLst>
              <a:ext uri="{FF2B5EF4-FFF2-40B4-BE49-F238E27FC236}">
                <a16:creationId xmlns:a16="http://schemas.microsoft.com/office/drawing/2014/main" id="{E9B57BEF-06D7-9943-8323-1E4119A2EDAB}"/>
              </a:ext>
            </a:extLst>
          </p:cNvPr>
          <p:cNvSpPr txBox="1"/>
          <p:nvPr/>
        </p:nvSpPr>
        <p:spPr>
          <a:xfrm>
            <a:off x="173969" y="440586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70FE3AB4-0DA7-6447-96B0-67B666D94D91}"/>
              </a:ext>
            </a:extLst>
          </p:cNvPr>
          <p:cNvSpPr txBox="1"/>
          <p:nvPr/>
        </p:nvSpPr>
        <p:spPr>
          <a:xfrm>
            <a:off x="201889" y="5070119"/>
            <a:ext cx="1880960"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USB</a:t>
            </a:r>
            <a:r>
              <a:rPr lang="ja-JP" altLang="en-US" sz="1100" b="1">
                <a:latin typeface="MS PGothic" charset="-128"/>
                <a:ea typeface="MS PGothic" charset="-128"/>
                <a:cs typeface="MS PGothic" charset="-128"/>
              </a:rPr>
              <a:t>ストレージデバイスが必要な場合は、特定のデバイスのみを使用できるようにシステムを構成可能なエンタープライズソフトウェアを使用</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8FDC92C3-4FE2-7548-9A8D-1E513FC1A7F8}"/>
              </a:ext>
            </a:extLst>
          </p:cNvPr>
          <p:cNvSpPr txBox="1"/>
          <p:nvPr/>
        </p:nvSpPr>
        <p:spPr>
          <a:xfrm>
            <a:off x="2460152"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CSC13.8</a:t>
            </a:r>
          </a:p>
        </p:txBody>
      </p:sp>
      <p:sp>
        <p:nvSpPr>
          <p:cNvPr id="59" name="テキスト ボックス 58">
            <a:extLst>
              <a:ext uri="{FF2B5EF4-FFF2-40B4-BE49-F238E27FC236}">
                <a16:creationId xmlns:a16="http://schemas.microsoft.com/office/drawing/2014/main" id="{37B8BB14-37ED-7841-9DB8-6B64BC51726C}"/>
              </a:ext>
            </a:extLst>
          </p:cNvPr>
          <p:cNvSpPr txBox="1"/>
          <p:nvPr/>
        </p:nvSpPr>
        <p:spPr>
          <a:xfrm>
            <a:off x="2453173" y="440586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84A87A00-1CD4-1C4B-BBD1-1699630EE94E}"/>
              </a:ext>
            </a:extLst>
          </p:cNvPr>
          <p:cNvSpPr txBox="1"/>
          <p:nvPr/>
        </p:nvSpPr>
        <p:spPr>
          <a:xfrm>
            <a:off x="2481093" y="507011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組織外のリムーバブルメディアをサポートするビジネス上の必要性がない場合、データを書き込まないようにシステムを設定</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98BEAB12-5C09-5F4B-84C7-3F0FBC7BA51E}"/>
              </a:ext>
            </a:extLst>
          </p:cNvPr>
          <p:cNvSpPr txBox="1"/>
          <p:nvPr/>
        </p:nvSpPr>
        <p:spPr>
          <a:xfrm>
            <a:off x="4734968"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CSC13.9</a:t>
            </a:r>
          </a:p>
        </p:txBody>
      </p:sp>
      <p:sp>
        <p:nvSpPr>
          <p:cNvPr id="62" name="テキスト ボックス 61">
            <a:extLst>
              <a:ext uri="{FF2B5EF4-FFF2-40B4-BE49-F238E27FC236}">
                <a16:creationId xmlns:a16="http://schemas.microsoft.com/office/drawing/2014/main" id="{0D412E2B-386F-9240-A370-2BDD3BF454FB}"/>
              </a:ext>
            </a:extLst>
          </p:cNvPr>
          <p:cNvSpPr txBox="1"/>
          <p:nvPr/>
        </p:nvSpPr>
        <p:spPr>
          <a:xfrm>
            <a:off x="4727989" y="4397097"/>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データ保護</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83B3040B-5C70-F44D-9FE3-FFE0C9DB093C}"/>
              </a:ext>
            </a:extLst>
          </p:cNvPr>
          <p:cNvSpPr txBox="1"/>
          <p:nvPr/>
        </p:nvSpPr>
        <p:spPr>
          <a:xfrm>
            <a:off x="4755909" y="5061347"/>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USB</a:t>
            </a:r>
            <a:r>
              <a:rPr lang="ja-JP" altLang="en-US" sz="1100" b="1">
                <a:latin typeface="MS PGothic" charset="-128"/>
                <a:ea typeface="MS PGothic" charset="-128"/>
                <a:cs typeface="MS PGothic" charset="-128"/>
              </a:rPr>
              <a:t>ストレージデバイスが必要な場合は、そのデバイスに保存されているすべてのデータをセキュアに暗号化</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6CFC8012-4F83-E44D-A009-D5FC3A09D141}"/>
              </a:ext>
            </a:extLst>
          </p:cNvPr>
          <p:cNvSpPr txBox="1"/>
          <p:nvPr/>
        </p:nvSpPr>
        <p:spPr>
          <a:xfrm>
            <a:off x="7002967"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CSC14.1</a:t>
            </a:r>
          </a:p>
        </p:txBody>
      </p:sp>
      <p:sp>
        <p:nvSpPr>
          <p:cNvPr id="65" name="テキスト ボックス 64">
            <a:extLst>
              <a:ext uri="{FF2B5EF4-FFF2-40B4-BE49-F238E27FC236}">
                <a16:creationId xmlns:a16="http://schemas.microsoft.com/office/drawing/2014/main" id="{97222C55-68AE-0D45-BC73-4008C178FBDB}"/>
              </a:ext>
            </a:extLst>
          </p:cNvPr>
          <p:cNvSpPr txBox="1"/>
          <p:nvPr/>
        </p:nvSpPr>
        <p:spPr>
          <a:xfrm>
            <a:off x="6995988" y="43139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786A1BF3-2153-934C-AA8E-9986938D13C3}"/>
              </a:ext>
            </a:extLst>
          </p:cNvPr>
          <p:cNvSpPr txBox="1"/>
          <p:nvPr/>
        </p:nvSpPr>
        <p:spPr>
          <a:xfrm>
            <a:off x="7023908" y="5061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サーバに保存されている情報のラベルまたは分類レベルに基づいてネットワークを分割し、分離された</a:t>
            </a:r>
            <a:r>
              <a:rPr lang="en-US" altLang="ja-JP" sz="1100" b="1" dirty="0">
                <a:latin typeface="MS PGothic" charset="-128"/>
                <a:ea typeface="MS PGothic" charset="-128"/>
                <a:cs typeface="MS PGothic" charset="-128"/>
              </a:rPr>
              <a:t>VLAN</a:t>
            </a:r>
            <a:r>
              <a:rPr lang="ja-JP" altLang="en-US" sz="1100" b="1">
                <a:latin typeface="MS PGothic" charset="-128"/>
                <a:ea typeface="MS PGothic" charset="-128"/>
                <a:cs typeface="MS PGothic" charset="-128"/>
              </a:rPr>
              <a:t>上にすべての機密情報を保存</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82731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26804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13A8B19E-25A5-F343-B39B-DB1D2B9B2E15}"/>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176810B2-1705-E24A-A116-6AB1F4F9D977}"/>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2D77705B-6D9E-064B-A5E8-3B93C4E152B4}"/>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AFF9F89A-348F-9240-BB23-873BBB840327}"/>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3825CCD4-6A73-8547-8859-15960BDE389D}"/>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0FCEF366-6878-C64B-B5E6-50EF2077BE6C}"/>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5DB6FA48-2E62-834A-B9C9-241FA5863890}"/>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FAD087A5-DDF3-0740-9F79-DC43CC7DE927}"/>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99E6EF45-D438-BE4F-9412-A005784D0E5B}"/>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736C535D-BD1B-0B4A-9422-737D6A2811E4}"/>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2A004DC2-53EA-4445-A557-FC36E1D112D8}"/>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A5DE728E-2DE0-D645-B749-86C4AC202193}"/>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1A843AF1-C09E-C64B-9AC6-208A2753D12F}"/>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46794DF-C186-6B40-A695-7C3B87E2760D}"/>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AE374E37-E30F-3249-B22F-B22AEABDB72B}"/>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E532973A-4270-9E4F-A566-69DEDDDC8806}"/>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7E6FBF20-5F17-8A4A-AD28-986499FAB5DE}"/>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F3EADC3D-B5F6-0E4B-BAAE-505CE0F69AF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C34B8B8F-0B6D-854B-9ED3-F27ABCE23023}"/>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D88D6751-C034-7648-B37F-C94A74E85961}"/>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4F7D4CB5-9194-6C49-B7E5-23F4B9EBD61B}"/>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062C96D1-6FD1-E447-862A-6A467E8FF040}"/>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B7856911-628D-3D4C-99E4-A91FCDCBC350}"/>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468F5FDF-A107-BA41-8BAD-0DFAF6268767}"/>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4618EC5C-0962-7F45-B2D4-8A6C38E9C9D6}"/>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CSC14.2</a:t>
            </a:r>
          </a:p>
        </p:txBody>
      </p:sp>
      <p:sp>
        <p:nvSpPr>
          <p:cNvPr id="38" name="テキスト ボックス 37">
            <a:extLst>
              <a:ext uri="{FF2B5EF4-FFF2-40B4-BE49-F238E27FC236}">
                <a16:creationId xmlns:a16="http://schemas.microsoft.com/office/drawing/2014/main" id="{A79F0F02-5205-E44A-AF2F-944D93F92D03}"/>
              </a:ext>
            </a:extLst>
          </p:cNvPr>
          <p:cNvSpPr txBox="1"/>
          <p:nvPr/>
        </p:nvSpPr>
        <p:spPr>
          <a:xfrm>
            <a:off x="175006" y="11459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EBCAB72E-C105-6641-AF8E-B1581EE1E9BD}"/>
              </a:ext>
            </a:extLst>
          </p:cNvPr>
          <p:cNvSpPr txBox="1"/>
          <p:nvPr/>
        </p:nvSpPr>
        <p:spPr>
          <a:xfrm>
            <a:off x="202926"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特定の目的のため、許可システムだけが必要な他システムと通信できることを保証するため、</a:t>
            </a:r>
            <a:r>
              <a:rPr lang="en-US" altLang="ja-JP" sz="1100" b="1" dirty="0">
                <a:latin typeface="MS PGothic" charset="-128"/>
                <a:ea typeface="MS PGothic" charset="-128"/>
                <a:cs typeface="MS PGothic" charset="-128"/>
              </a:rPr>
              <a:t>VLAN</a:t>
            </a:r>
            <a:r>
              <a:rPr lang="ja-JP" altLang="en-US" sz="1100" b="1">
                <a:latin typeface="MS PGothic" charset="-128"/>
                <a:ea typeface="MS PGothic" charset="-128"/>
                <a:cs typeface="MS PGothic" charset="-128"/>
              </a:rPr>
              <a:t>間のファイアウォールフィルタリングを有効化</a:t>
            </a:r>
          </a:p>
        </p:txBody>
      </p:sp>
      <p:sp>
        <p:nvSpPr>
          <p:cNvPr id="41" name="テキスト ボックス 40">
            <a:extLst>
              <a:ext uri="{FF2B5EF4-FFF2-40B4-BE49-F238E27FC236}">
                <a16:creationId xmlns:a16="http://schemas.microsoft.com/office/drawing/2014/main" id="{A13B5A99-546C-8149-AFC5-9663E892653A}"/>
              </a:ext>
            </a:extLst>
          </p:cNvPr>
          <p:cNvSpPr txBox="1"/>
          <p:nvPr/>
        </p:nvSpPr>
        <p:spPr>
          <a:xfrm>
            <a:off x="245391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CSC14.3</a:t>
            </a:r>
          </a:p>
        </p:txBody>
      </p:sp>
      <p:sp>
        <p:nvSpPr>
          <p:cNvPr id="43" name="テキスト ボックス 42">
            <a:extLst>
              <a:ext uri="{FF2B5EF4-FFF2-40B4-BE49-F238E27FC236}">
                <a16:creationId xmlns:a16="http://schemas.microsoft.com/office/drawing/2014/main" id="{136C4980-B779-084A-AEF3-82940D20AC4A}"/>
              </a:ext>
            </a:extLst>
          </p:cNvPr>
          <p:cNvSpPr txBox="1"/>
          <p:nvPr/>
        </p:nvSpPr>
        <p:spPr>
          <a:xfrm>
            <a:off x="2446932" y="11459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3E5D1D09-9F68-BF41-8915-E3F7AE5FE96F}"/>
              </a:ext>
            </a:extLst>
          </p:cNvPr>
          <p:cNvSpPr txBox="1"/>
          <p:nvPr/>
        </p:nvSpPr>
        <p:spPr>
          <a:xfrm>
            <a:off x="2474852"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隣接システムへ侵入拡大する攻撃者を制限するため、プライベート</a:t>
            </a:r>
            <a:r>
              <a:rPr lang="en-US" altLang="ja-JP" sz="1100" b="1" dirty="0">
                <a:latin typeface="MS PGothic" charset="-128"/>
                <a:ea typeface="MS PGothic" charset="-128"/>
                <a:cs typeface="MS PGothic" charset="-128"/>
              </a:rPr>
              <a:t>VLAN</a:t>
            </a:r>
            <a:r>
              <a:rPr lang="ja-JP" altLang="en-US" sz="1100" b="1">
                <a:latin typeface="MS PGothic" charset="-128"/>
                <a:ea typeface="MS PGothic" charset="-128"/>
                <a:cs typeface="MS PGothic" charset="-128"/>
              </a:rPr>
              <a:t>やマイクロセグメンテーション等によりワークステーションの相互通信を無効化</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DE438F76-E027-D04E-98E2-90B4A5088C0B}"/>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CSC14.4</a:t>
            </a:r>
          </a:p>
        </p:txBody>
      </p:sp>
      <p:sp>
        <p:nvSpPr>
          <p:cNvPr id="49" name="テキスト ボックス 48">
            <a:extLst>
              <a:ext uri="{FF2B5EF4-FFF2-40B4-BE49-F238E27FC236}">
                <a16:creationId xmlns:a16="http://schemas.microsoft.com/office/drawing/2014/main" id="{36B44586-CD2E-CA40-A393-FE3B20ECF5D4}"/>
              </a:ext>
            </a:extLst>
          </p:cNvPr>
          <p:cNvSpPr txBox="1"/>
          <p:nvPr/>
        </p:nvSpPr>
        <p:spPr>
          <a:xfrm>
            <a:off x="4727989" y="11459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84DD5FD2-943C-1A42-A8F1-ABEFFEB31EA4}"/>
              </a:ext>
            </a:extLst>
          </p:cNvPr>
          <p:cNvSpPr txBox="1"/>
          <p:nvPr/>
        </p:nvSpPr>
        <p:spPr>
          <a:xfrm>
            <a:off x="4755909" y="1893347"/>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転送中のすべての機密情報を暗号化</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E8C28D84-E304-CF47-A2A6-7E244DC7737D}"/>
              </a:ext>
            </a:extLst>
          </p:cNvPr>
          <p:cNvSpPr txBox="1"/>
          <p:nvPr/>
        </p:nvSpPr>
        <p:spPr>
          <a:xfrm>
            <a:off x="70026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CSC14.5</a:t>
            </a:r>
          </a:p>
        </p:txBody>
      </p:sp>
      <p:sp>
        <p:nvSpPr>
          <p:cNvPr id="53" name="テキスト ボックス 52">
            <a:extLst>
              <a:ext uri="{FF2B5EF4-FFF2-40B4-BE49-F238E27FC236}">
                <a16:creationId xmlns:a16="http://schemas.microsoft.com/office/drawing/2014/main" id="{11374C5C-B602-744C-8117-EF50FD864710}"/>
              </a:ext>
            </a:extLst>
          </p:cNvPr>
          <p:cNvSpPr txBox="1"/>
          <p:nvPr/>
        </p:nvSpPr>
        <p:spPr>
          <a:xfrm>
            <a:off x="6995689" y="11459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5BAC01A5-5FFC-7049-8726-2AEA3D52F9C9}"/>
              </a:ext>
            </a:extLst>
          </p:cNvPr>
          <p:cNvSpPr txBox="1"/>
          <p:nvPr/>
        </p:nvSpPr>
        <p:spPr>
          <a:xfrm>
            <a:off x="7023609"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オンサイトやサービスプロバイダの情報を含むシステムが保存、処理、送信する全機密情報をアクティブ検出ツールで識別、インベントリを更新</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36058BD7-EDBB-6943-8F29-5B8DD9D3F793}"/>
              </a:ext>
            </a:extLst>
          </p:cNvPr>
          <p:cNvSpPr txBox="1"/>
          <p:nvPr/>
        </p:nvSpPr>
        <p:spPr>
          <a:xfrm>
            <a:off x="180392"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CSC14.6</a:t>
            </a:r>
          </a:p>
        </p:txBody>
      </p:sp>
      <p:sp>
        <p:nvSpPr>
          <p:cNvPr id="56" name="テキスト ボックス 55">
            <a:extLst>
              <a:ext uri="{FF2B5EF4-FFF2-40B4-BE49-F238E27FC236}">
                <a16:creationId xmlns:a16="http://schemas.microsoft.com/office/drawing/2014/main" id="{C29BF2C7-8B04-F247-B47C-122BA689D5CF}"/>
              </a:ext>
            </a:extLst>
          </p:cNvPr>
          <p:cNvSpPr txBox="1"/>
          <p:nvPr/>
        </p:nvSpPr>
        <p:spPr>
          <a:xfrm>
            <a:off x="173413" y="432623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41B33913-1408-F14C-9866-5B06DD97BFE9}"/>
              </a:ext>
            </a:extLst>
          </p:cNvPr>
          <p:cNvSpPr txBox="1"/>
          <p:nvPr/>
        </p:nvSpPr>
        <p:spPr>
          <a:xfrm>
            <a:off x="201333" y="5073614"/>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ファイルシステム、ネットワーク共有、アプリケーション、データベース固有のアクセス制御リストを用いてシステムに保存されている全情報を保護</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44E2C12E-FD5A-F743-AEAE-6C0FA04E54F6}"/>
              </a:ext>
            </a:extLst>
          </p:cNvPr>
          <p:cNvSpPr txBox="1"/>
          <p:nvPr/>
        </p:nvSpPr>
        <p:spPr>
          <a:xfrm>
            <a:off x="2453911"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CSC14.7</a:t>
            </a:r>
          </a:p>
        </p:txBody>
      </p:sp>
      <p:sp>
        <p:nvSpPr>
          <p:cNvPr id="59" name="テキスト ボックス 58">
            <a:extLst>
              <a:ext uri="{FF2B5EF4-FFF2-40B4-BE49-F238E27FC236}">
                <a16:creationId xmlns:a16="http://schemas.microsoft.com/office/drawing/2014/main" id="{9F043D82-F372-0A43-9A8D-0F75879CFDC6}"/>
              </a:ext>
            </a:extLst>
          </p:cNvPr>
          <p:cNvSpPr txBox="1"/>
          <p:nvPr/>
        </p:nvSpPr>
        <p:spPr>
          <a:xfrm>
            <a:off x="2446932" y="432623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D6F01C1F-43A4-4C42-AF1C-EBE941966615}"/>
              </a:ext>
            </a:extLst>
          </p:cNvPr>
          <p:cNvSpPr txBox="1"/>
          <p:nvPr/>
        </p:nvSpPr>
        <p:spPr>
          <a:xfrm>
            <a:off x="2474852" y="5073614"/>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ホストベース</a:t>
            </a:r>
            <a:r>
              <a:rPr lang="en-US" altLang="ja-JP" sz="1100" b="1" dirty="0">
                <a:latin typeface="MS PGothic" charset="-128"/>
                <a:ea typeface="MS PGothic" charset="-128"/>
                <a:cs typeface="MS PGothic" charset="-128"/>
              </a:rPr>
              <a:t>Data Loss Prevention</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DLP</a:t>
            </a:r>
            <a:r>
              <a:rPr lang="ja-JP" altLang="en-US" sz="1100" b="1">
                <a:latin typeface="MS PGothic" charset="-128"/>
                <a:ea typeface="MS PGothic" charset="-128"/>
                <a:cs typeface="MS PGothic" charset="-128"/>
              </a:rPr>
              <a:t>）等の自動ツールを使用し、データがシステムからコピーされてもコピーされたデータへのアクセス制御を強制</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142A9D4B-7D02-1C42-B605-CD2A8BF707B9}"/>
              </a:ext>
            </a:extLst>
          </p:cNvPr>
          <p:cNvSpPr txBox="1"/>
          <p:nvPr/>
        </p:nvSpPr>
        <p:spPr>
          <a:xfrm>
            <a:off x="4738489"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CSC14.8</a:t>
            </a:r>
          </a:p>
        </p:txBody>
      </p:sp>
      <p:sp>
        <p:nvSpPr>
          <p:cNvPr id="62" name="テキスト ボックス 61">
            <a:extLst>
              <a:ext uri="{FF2B5EF4-FFF2-40B4-BE49-F238E27FC236}">
                <a16:creationId xmlns:a16="http://schemas.microsoft.com/office/drawing/2014/main" id="{C592CCEA-19AF-CE4E-A1BA-D0086395D62C}"/>
              </a:ext>
            </a:extLst>
          </p:cNvPr>
          <p:cNvSpPr txBox="1"/>
          <p:nvPr/>
        </p:nvSpPr>
        <p:spPr>
          <a:xfrm>
            <a:off x="4731510" y="432623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2E4C06C0-D558-3B44-95CB-3D5860828248}"/>
              </a:ext>
            </a:extLst>
          </p:cNvPr>
          <p:cNvSpPr txBox="1"/>
          <p:nvPr/>
        </p:nvSpPr>
        <p:spPr>
          <a:xfrm>
            <a:off x="4759430" y="507361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情報にアクセスするため、</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に統合されていない二段階認証メカニズムを必要とするツールを使用して、全機密情報を保存時に暗号化</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1D483908-C1BD-4B47-B823-025F9942F576}"/>
              </a:ext>
            </a:extLst>
          </p:cNvPr>
          <p:cNvSpPr txBox="1"/>
          <p:nvPr/>
        </p:nvSpPr>
        <p:spPr>
          <a:xfrm>
            <a:off x="7002668"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CSC14.9</a:t>
            </a:r>
          </a:p>
        </p:txBody>
      </p:sp>
      <p:sp>
        <p:nvSpPr>
          <p:cNvPr id="65" name="テキスト ボックス 64">
            <a:extLst>
              <a:ext uri="{FF2B5EF4-FFF2-40B4-BE49-F238E27FC236}">
                <a16:creationId xmlns:a16="http://schemas.microsoft.com/office/drawing/2014/main" id="{5942A76B-3071-FF4E-87AC-124F89F92671}"/>
              </a:ext>
            </a:extLst>
          </p:cNvPr>
          <p:cNvSpPr txBox="1"/>
          <p:nvPr/>
        </p:nvSpPr>
        <p:spPr>
          <a:xfrm>
            <a:off x="6995689" y="432623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知る必要性に基づくアクセスコントロール</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C9339767-F9F5-9D40-B2D5-DB2FB3870BD1}"/>
              </a:ext>
            </a:extLst>
          </p:cNvPr>
          <p:cNvSpPr txBox="1"/>
          <p:nvPr/>
        </p:nvSpPr>
        <p:spPr>
          <a:xfrm>
            <a:off x="7023609" y="507361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機密データへのアクセスや機密データへの変更（ファイルの整合性監視、セキュリティ情報・イベント監視）の詳細な監査ログを適用</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092484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59085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2DEED109-B1BA-9246-95EA-3C76F0ED1AFE}"/>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4DB21FF-8949-274B-9E29-984D53C466EA}"/>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D444869B-603A-E241-8AE0-5DFB8D828E07}"/>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6387759-704A-674C-AD18-EA520BCD1DFE}"/>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B73D53AA-5B10-4C41-B988-612AB493BD31}"/>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A6FAD542-F776-D142-A242-D3CEE56758E5}"/>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E9F787B7-7420-924D-BA2B-A0C045654CCB}"/>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F90C5B82-7570-764E-8443-0668B4B3C005}"/>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804D0F32-855F-AF45-8403-C91D40910321}"/>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78A69E34-940E-4E41-A15E-E1AEE0ED5961}"/>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11C40FAC-62F5-F746-959A-3F17DE3124D2}"/>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659EC583-0CF5-E34F-960C-5AD2473AD9DE}"/>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FBA329D0-E0B4-4A49-8FB8-7071A696D42F}"/>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6B91313-8FED-A648-AEFA-926770CBCB77}"/>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5FB3216C-530F-C044-9F96-FC074D559AC9}"/>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57A66F60-6F47-E24B-B31B-25F61D91486C}"/>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A916CEF3-4E24-7B44-B57F-902DF6F5FCF4}"/>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4FC04647-213B-A749-99A0-182638C4F4AA}"/>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5609F5DE-29CB-214F-948B-58C989AD99FD}"/>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7D9D15A5-D8D2-0B45-B1D7-8FBB85F4C551}"/>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3A7276DF-7B5C-9E43-BD54-06A46062DA3A}"/>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B9BC8324-4697-0A48-B46D-F8E9E4AD2358}"/>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6EEA5893-C4DC-FF4A-A70B-D15C06712B35}"/>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4E0E7E50-8840-F043-B175-762A30D0B4BC}"/>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D967D0EB-F73F-7F4F-B7F8-C94545ABDF2B}"/>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CSC15.1</a:t>
            </a:r>
          </a:p>
        </p:txBody>
      </p:sp>
      <p:sp>
        <p:nvSpPr>
          <p:cNvPr id="38" name="テキスト ボックス 37">
            <a:extLst>
              <a:ext uri="{FF2B5EF4-FFF2-40B4-BE49-F238E27FC236}">
                <a16:creationId xmlns:a16="http://schemas.microsoft.com/office/drawing/2014/main" id="{17D1BE8A-2FD3-EC43-A492-2C56A320F3EE}"/>
              </a:ext>
            </a:extLst>
          </p:cNvPr>
          <p:cNvSpPr txBox="1"/>
          <p:nvPr/>
        </p:nvSpPr>
        <p:spPr>
          <a:xfrm>
            <a:off x="175006" y="1236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4A5FA2B4-8609-FB4F-9D1B-E97445FF91A6}"/>
              </a:ext>
            </a:extLst>
          </p:cNvPr>
          <p:cNvSpPr txBox="1"/>
          <p:nvPr/>
        </p:nvSpPr>
        <p:spPr>
          <a:xfrm>
            <a:off x="202926"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有線ネットワークに接続されている許可された無線アクセスポイントのインベントリを管理</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B2E1FD88-2FDC-7F4A-9196-BC974E31B1BA}"/>
              </a:ext>
            </a:extLst>
          </p:cNvPr>
          <p:cNvSpPr txBox="1"/>
          <p:nvPr/>
        </p:nvSpPr>
        <p:spPr>
          <a:xfrm>
            <a:off x="2460152"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CSC15.2</a:t>
            </a:r>
          </a:p>
        </p:txBody>
      </p:sp>
      <p:sp>
        <p:nvSpPr>
          <p:cNvPr id="43" name="テキスト ボックス 42">
            <a:extLst>
              <a:ext uri="{FF2B5EF4-FFF2-40B4-BE49-F238E27FC236}">
                <a16:creationId xmlns:a16="http://schemas.microsoft.com/office/drawing/2014/main" id="{37950F7C-77AA-124F-9E50-EE090D0257E6}"/>
              </a:ext>
            </a:extLst>
          </p:cNvPr>
          <p:cNvSpPr txBox="1"/>
          <p:nvPr/>
        </p:nvSpPr>
        <p:spPr>
          <a:xfrm>
            <a:off x="2453173"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BD0F58F7-C0AA-4749-A15D-1927EB0C54FA}"/>
              </a:ext>
            </a:extLst>
          </p:cNvPr>
          <p:cNvSpPr txBox="1"/>
          <p:nvPr/>
        </p:nvSpPr>
        <p:spPr>
          <a:xfrm>
            <a:off x="2481093"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有線ネットワークに接続されている不正ワイヤレスアクセスポイントを検出して警告を発するようにネットワーク脆弱性スキャンツールを構成</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2263AEFF-C85F-1948-AB23-C339707305C1}"/>
              </a:ext>
            </a:extLst>
          </p:cNvPr>
          <p:cNvSpPr txBox="1"/>
          <p:nvPr/>
        </p:nvSpPr>
        <p:spPr>
          <a:xfrm>
            <a:off x="4755566"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CSC15.3</a:t>
            </a:r>
          </a:p>
        </p:txBody>
      </p:sp>
      <p:sp>
        <p:nvSpPr>
          <p:cNvPr id="49" name="テキスト ボックス 48">
            <a:extLst>
              <a:ext uri="{FF2B5EF4-FFF2-40B4-BE49-F238E27FC236}">
                <a16:creationId xmlns:a16="http://schemas.microsoft.com/office/drawing/2014/main" id="{4F4DF654-ED36-3248-A269-9D7242FF3DA3}"/>
              </a:ext>
            </a:extLst>
          </p:cNvPr>
          <p:cNvSpPr txBox="1"/>
          <p:nvPr/>
        </p:nvSpPr>
        <p:spPr>
          <a:xfrm>
            <a:off x="4748587"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2A51D82C-C370-D348-B7AB-7161D98DC2C2}"/>
              </a:ext>
            </a:extLst>
          </p:cNvPr>
          <p:cNvSpPr txBox="1"/>
          <p:nvPr/>
        </p:nvSpPr>
        <p:spPr>
          <a:xfrm>
            <a:off x="4776507"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ワイヤレス侵入検知システム（</a:t>
            </a:r>
            <a:r>
              <a:rPr lang="en-US" altLang="ja-JP" sz="1100" b="1" dirty="0">
                <a:latin typeface="MS PGothic" charset="-128"/>
                <a:ea typeface="MS PGothic" charset="-128"/>
                <a:cs typeface="MS PGothic" charset="-128"/>
              </a:rPr>
              <a:t>WIDS</a:t>
            </a:r>
            <a:r>
              <a:rPr lang="ja-JP" altLang="en-US" sz="1100" b="1">
                <a:latin typeface="MS PGothic" charset="-128"/>
                <a:ea typeface="MS PGothic" charset="-128"/>
                <a:cs typeface="MS PGothic" charset="-128"/>
              </a:rPr>
              <a:t>）を使用して、ネットワークに接続されている不正なワイヤレスアクセスポイントを検出し、警告する</a:t>
            </a:r>
            <a:endParaRPr lang="ja-JP" altLang="en-US"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6AA5670A-928B-DE45-8136-0FE067D88D66}"/>
              </a:ext>
            </a:extLst>
          </p:cNvPr>
          <p:cNvSpPr txBox="1"/>
          <p:nvPr/>
        </p:nvSpPr>
        <p:spPr>
          <a:xfrm>
            <a:off x="7002967"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CSC15.4</a:t>
            </a:r>
          </a:p>
        </p:txBody>
      </p:sp>
      <p:sp>
        <p:nvSpPr>
          <p:cNvPr id="53" name="テキスト ボックス 52">
            <a:extLst>
              <a:ext uri="{FF2B5EF4-FFF2-40B4-BE49-F238E27FC236}">
                <a16:creationId xmlns:a16="http://schemas.microsoft.com/office/drawing/2014/main" id="{BBD94B42-905B-1740-9952-5FD2C4799AD0}"/>
              </a:ext>
            </a:extLst>
          </p:cNvPr>
          <p:cNvSpPr txBox="1"/>
          <p:nvPr/>
        </p:nvSpPr>
        <p:spPr>
          <a:xfrm>
            <a:off x="6995988"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B7B5A0BD-EF1F-A64D-BEB2-E96428F78CA6}"/>
              </a:ext>
            </a:extLst>
          </p:cNvPr>
          <p:cNvSpPr txBox="1"/>
          <p:nvPr/>
        </p:nvSpPr>
        <p:spPr>
          <a:xfrm>
            <a:off x="7023908" y="190212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ワイヤレスアクセスのビジネス目的がない機器のワイヤレスアクセスを無効化</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EA465BCB-8477-F540-AB68-647A91FB3A49}"/>
              </a:ext>
            </a:extLst>
          </p:cNvPr>
          <p:cNvSpPr txBox="1"/>
          <p:nvPr/>
        </p:nvSpPr>
        <p:spPr>
          <a:xfrm>
            <a:off x="181985"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CSC15.5</a:t>
            </a:r>
          </a:p>
        </p:txBody>
      </p:sp>
      <p:sp>
        <p:nvSpPr>
          <p:cNvPr id="56" name="テキスト ボックス 55">
            <a:extLst>
              <a:ext uri="{FF2B5EF4-FFF2-40B4-BE49-F238E27FC236}">
                <a16:creationId xmlns:a16="http://schemas.microsoft.com/office/drawing/2014/main" id="{B298CEEB-FB55-6C45-B9CC-B66CDCC275FA}"/>
              </a:ext>
            </a:extLst>
          </p:cNvPr>
          <p:cNvSpPr txBox="1"/>
          <p:nvPr/>
        </p:nvSpPr>
        <p:spPr>
          <a:xfrm>
            <a:off x="175006"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31ABD71D-339F-0348-8A97-72F5098F6F9C}"/>
              </a:ext>
            </a:extLst>
          </p:cNvPr>
          <p:cNvSpPr txBox="1"/>
          <p:nvPr/>
        </p:nvSpPr>
        <p:spPr>
          <a:xfrm>
            <a:off x="202926"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ビジネス上必要なマシンに無線アクセスを設定し、承認済の無線ネットワークへのアクセスのみを許可し、他無線ネットワークへのアクセスを制限</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7A630F23-2E92-6544-A574-727DA9006A9F}"/>
              </a:ext>
            </a:extLst>
          </p:cNvPr>
          <p:cNvSpPr txBox="1"/>
          <p:nvPr/>
        </p:nvSpPr>
        <p:spPr>
          <a:xfrm>
            <a:off x="2460152" y="3860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CSC15.6</a:t>
            </a:r>
          </a:p>
        </p:txBody>
      </p:sp>
      <p:sp>
        <p:nvSpPr>
          <p:cNvPr id="59" name="テキスト ボックス 58">
            <a:extLst>
              <a:ext uri="{FF2B5EF4-FFF2-40B4-BE49-F238E27FC236}">
                <a16:creationId xmlns:a16="http://schemas.microsoft.com/office/drawing/2014/main" id="{322A96A3-2690-F74B-ADF2-B1A8052CCA21}"/>
              </a:ext>
            </a:extLst>
          </p:cNvPr>
          <p:cNvSpPr txBox="1"/>
          <p:nvPr/>
        </p:nvSpPr>
        <p:spPr>
          <a:xfrm>
            <a:off x="2453173" y="4412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B39A1491-1EE0-B846-8D8B-19654C69EF68}"/>
              </a:ext>
            </a:extLst>
          </p:cNvPr>
          <p:cNvSpPr txBox="1"/>
          <p:nvPr/>
        </p:nvSpPr>
        <p:spPr>
          <a:xfrm>
            <a:off x="2481093" y="5070120"/>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ワイヤレスクライアントでピアツーピア（アドホック）ワイヤレスネットワーク機能を無効化</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92445859-02C2-7D44-8293-057A34BF454E}"/>
              </a:ext>
            </a:extLst>
          </p:cNvPr>
          <p:cNvSpPr txBox="1"/>
          <p:nvPr/>
        </p:nvSpPr>
        <p:spPr>
          <a:xfrm>
            <a:off x="4734968" y="3860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CSC15.7</a:t>
            </a:r>
          </a:p>
        </p:txBody>
      </p:sp>
      <p:sp>
        <p:nvSpPr>
          <p:cNvPr id="62" name="テキスト ボックス 61">
            <a:extLst>
              <a:ext uri="{FF2B5EF4-FFF2-40B4-BE49-F238E27FC236}">
                <a16:creationId xmlns:a16="http://schemas.microsoft.com/office/drawing/2014/main" id="{478658B9-AF71-A14E-894E-592DAFC7A4CC}"/>
              </a:ext>
            </a:extLst>
          </p:cNvPr>
          <p:cNvSpPr txBox="1"/>
          <p:nvPr/>
        </p:nvSpPr>
        <p:spPr>
          <a:xfrm>
            <a:off x="4727989" y="4412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B185BA99-5D1A-2249-877E-A37986AB4DFC}"/>
              </a:ext>
            </a:extLst>
          </p:cNvPr>
          <p:cNvSpPr txBox="1"/>
          <p:nvPr/>
        </p:nvSpPr>
        <p:spPr>
          <a:xfrm>
            <a:off x="4755909" y="5070120"/>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Advanced Encryption Standard</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AES</a:t>
            </a:r>
            <a:r>
              <a:rPr lang="ja-JP" altLang="en-US" sz="1100" b="1">
                <a:latin typeface="MS PGothic" charset="-128"/>
                <a:ea typeface="MS PGothic" charset="-128"/>
                <a:cs typeface="MS PGothic" charset="-128"/>
              </a:rPr>
              <a:t>）を活用して、転送中のワイヤレスデータを暗号化</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C7743B9F-4AA1-2B40-A75E-60B399BF7EE4}"/>
              </a:ext>
            </a:extLst>
          </p:cNvPr>
          <p:cNvSpPr txBox="1"/>
          <p:nvPr/>
        </p:nvSpPr>
        <p:spPr>
          <a:xfrm>
            <a:off x="7023908"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CSC15.8</a:t>
            </a:r>
          </a:p>
        </p:txBody>
      </p:sp>
      <p:sp>
        <p:nvSpPr>
          <p:cNvPr id="65" name="テキスト ボックス 64">
            <a:extLst>
              <a:ext uri="{FF2B5EF4-FFF2-40B4-BE49-F238E27FC236}">
                <a16:creationId xmlns:a16="http://schemas.microsoft.com/office/drawing/2014/main" id="{CF73D9F6-E667-C747-9911-23ECDB60BCF4}"/>
              </a:ext>
            </a:extLst>
          </p:cNvPr>
          <p:cNvSpPr txBox="1"/>
          <p:nvPr/>
        </p:nvSpPr>
        <p:spPr>
          <a:xfrm>
            <a:off x="7016929"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22F288C6-3955-E34F-A788-FD449C2FE737}"/>
              </a:ext>
            </a:extLst>
          </p:cNvPr>
          <p:cNvSpPr txBox="1"/>
          <p:nvPr/>
        </p:nvSpPr>
        <p:spPr>
          <a:xfrm>
            <a:off x="7044849" y="5061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ワイヤレスネットワークが相互認証、マルチファクタ認証を必要とする</a:t>
            </a:r>
            <a:r>
              <a:rPr lang="en-US" altLang="ja-JP" sz="1100" b="1" dirty="0">
                <a:latin typeface="MS PGothic" charset="-128"/>
                <a:ea typeface="MS PGothic" charset="-128"/>
                <a:cs typeface="MS PGothic" charset="-128"/>
              </a:rPr>
              <a:t>EAP/TLS</a:t>
            </a:r>
            <a:r>
              <a:rPr lang="ja-JP" altLang="en-US" sz="1100" b="1">
                <a:latin typeface="MS PGothic" charset="-128"/>
                <a:ea typeface="MS PGothic" charset="-128"/>
                <a:cs typeface="MS PGothic" charset="-128"/>
              </a:rPr>
              <a:t>などの認証プロトコルを使用</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79099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E8A179AC-1B40-E242-AA25-C696308A7F44}"/>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ABD78DB-0DA7-EA4E-AE99-F61DF9B4D81D}"/>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C02A4E01-30FA-904D-A653-C1F4529C11CF}"/>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F9542BE7-C224-EA43-8B0C-0ECD53323EA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7B0F4F26-2A70-1740-A679-578084F885CB}"/>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BF5B20D5-8671-7841-953A-EE84098591B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11636B55-4323-B848-96D3-D04FE3791AB8}"/>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02A1A648-051C-7F49-91CA-DF5EB5582124}"/>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DF910229-C1E0-A64F-83EA-CDD7C5273286}"/>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F5F77D79-8ACA-2D47-83BB-60F670A1211F}"/>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0F0F5EB-21FB-DE43-AB8E-2B6434FBF5BE}"/>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440551DB-76D8-884E-A724-0102A9FEF221}"/>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410821D1-F3DE-8B47-A005-81A604329BE9}"/>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52338E4B-DC2F-F64C-B161-6917559EC7FA}"/>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923EA338-F08B-FA40-94CF-EDA9F3D1C868}"/>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818B541-5940-2149-8926-2AA3261B7100}"/>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A53E2409-5BB7-1649-89B6-0EF0DCC6210E}"/>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9054ACFF-F133-EC4D-B7C6-1D14FB3A0585}"/>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C3AC5908-F266-DC45-993F-C190BBE4FFE3}"/>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FFD1BFF7-3514-5E45-A0F5-AC4537362689}"/>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0CE56C03-4F89-F54B-9E21-EC703E03651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4E4FAA94-5388-724D-B4E8-AFA3DEB2A86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7EF17403-6C6C-7E47-B8EC-DDE09D276CC6}"/>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7D4DA75-4E65-B748-8A09-679FDCB02C39}"/>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AE7C333E-3E9A-2845-9F1A-1E976BC934C5}"/>
              </a:ext>
            </a:extLst>
          </p:cNvPr>
          <p:cNvSpPr txBox="1"/>
          <p:nvPr/>
        </p:nvSpPr>
        <p:spPr>
          <a:xfrm>
            <a:off x="16250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CSC2.1</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663D0ACD-5688-604E-BAF1-F04E2CDA6B6E}"/>
              </a:ext>
            </a:extLst>
          </p:cNvPr>
          <p:cNvSpPr txBox="1"/>
          <p:nvPr/>
        </p:nvSpPr>
        <p:spPr>
          <a:xfrm>
            <a:off x="155529" y="115461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3DE6C389-7AD6-E543-9392-1427A2725EFC}"/>
              </a:ext>
            </a:extLst>
          </p:cNvPr>
          <p:cNvSpPr txBox="1"/>
          <p:nvPr/>
        </p:nvSpPr>
        <p:spPr>
          <a:xfrm>
            <a:off x="183449"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ビジネス目的達成に必要なすべての認可されたソフトウェアの最新リストを維持</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45279530-EED0-1F42-852F-DC777231A0BD}"/>
              </a:ext>
            </a:extLst>
          </p:cNvPr>
          <p:cNvSpPr txBox="1"/>
          <p:nvPr/>
        </p:nvSpPr>
        <p:spPr>
          <a:xfrm>
            <a:off x="242169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CSC2.2</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DE6665B4-B5A7-FE44-B7EA-EAC7AA992CC1}"/>
              </a:ext>
            </a:extLst>
          </p:cNvPr>
          <p:cNvSpPr txBox="1"/>
          <p:nvPr/>
        </p:nvSpPr>
        <p:spPr>
          <a:xfrm>
            <a:off x="2414716" y="115461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C4C49533-1036-7A43-BFC3-2A0131AA3682}"/>
              </a:ext>
            </a:extLst>
          </p:cNvPr>
          <p:cNvSpPr txBox="1"/>
          <p:nvPr/>
        </p:nvSpPr>
        <p:spPr>
          <a:xfrm>
            <a:off x="2442636"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ベンダーが現在サポートしているアプリケーションまたは</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のみが、組織の許可されたソフトウェアインベントリに含まれていることを確認</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29D66DB8-36A4-5547-BB93-5284BBE41C7D}"/>
              </a:ext>
            </a:extLst>
          </p:cNvPr>
          <p:cNvSpPr txBox="1"/>
          <p:nvPr/>
        </p:nvSpPr>
        <p:spPr>
          <a:xfrm>
            <a:off x="4710636"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CSC2.3</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34730BC2-3218-C041-9955-A57631928052}"/>
              </a:ext>
            </a:extLst>
          </p:cNvPr>
          <p:cNvSpPr txBox="1"/>
          <p:nvPr/>
        </p:nvSpPr>
        <p:spPr>
          <a:xfrm>
            <a:off x="4703657" y="115461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A6D9B7DD-BC6A-EF44-A375-7F50F340FFB8}"/>
              </a:ext>
            </a:extLst>
          </p:cNvPr>
          <p:cNvSpPr txBox="1"/>
          <p:nvPr/>
        </p:nvSpPr>
        <p:spPr>
          <a:xfrm>
            <a:off x="4731577"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システム上の全ソフトウェアの一覧の取得を自動化するため、組織全体のソフトウェアインベントリツールを活用</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6E9FB355-8C2C-4E46-8F9C-7457D922B9A2}"/>
              </a:ext>
            </a:extLst>
          </p:cNvPr>
          <p:cNvSpPr txBox="1"/>
          <p:nvPr/>
        </p:nvSpPr>
        <p:spPr>
          <a:xfrm>
            <a:off x="7018247" y="685388"/>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CSC2.4</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9630FDF7-7248-C041-9E0F-6BB7C345E26D}"/>
              </a:ext>
            </a:extLst>
          </p:cNvPr>
          <p:cNvSpPr txBox="1"/>
          <p:nvPr/>
        </p:nvSpPr>
        <p:spPr>
          <a:xfrm>
            <a:off x="7011268" y="1156564"/>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39C73B26-9C71-DD46-AC8C-D791460B50E9}"/>
              </a:ext>
            </a:extLst>
          </p:cNvPr>
          <p:cNvSpPr txBox="1"/>
          <p:nvPr/>
        </p:nvSpPr>
        <p:spPr>
          <a:xfrm>
            <a:off x="7039188" y="1895298"/>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ソフトウェアインベントリシステムにより認可した</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を含む、すべてのソフトウェアの名前、バージョン、発行元、インストール日を追跡</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53F73585-ADBD-7B40-BF97-CC3A3E8D1C17}"/>
              </a:ext>
            </a:extLst>
          </p:cNvPr>
          <p:cNvSpPr txBox="1"/>
          <p:nvPr/>
        </p:nvSpPr>
        <p:spPr>
          <a:xfrm>
            <a:off x="183449"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CSC2.5</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D02A4733-4B98-3149-B98D-26E31D93CE4F}"/>
              </a:ext>
            </a:extLst>
          </p:cNvPr>
          <p:cNvSpPr txBox="1"/>
          <p:nvPr/>
        </p:nvSpPr>
        <p:spPr>
          <a:xfrm>
            <a:off x="176470" y="433138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58C5670E-AA68-894E-BB78-B41B162BC287}"/>
              </a:ext>
            </a:extLst>
          </p:cNvPr>
          <p:cNvSpPr txBox="1"/>
          <p:nvPr/>
        </p:nvSpPr>
        <p:spPr>
          <a:xfrm>
            <a:off x="204390" y="507011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ソフトウェアインベントリシステムとハードウェア資産インベントリを統合するため、全デバイスと関連ソフトウェアを単一の機器で追跡</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6A1C90B2-2978-0A48-964F-C850E5AA04E0}"/>
              </a:ext>
            </a:extLst>
          </p:cNvPr>
          <p:cNvSpPr txBox="1"/>
          <p:nvPr/>
        </p:nvSpPr>
        <p:spPr>
          <a:xfrm>
            <a:off x="2421695" y="386031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CSC2.6</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2B1EB49C-B596-A646-9640-1F5CE2ED8B2D}"/>
              </a:ext>
            </a:extLst>
          </p:cNvPr>
          <p:cNvSpPr txBox="1"/>
          <p:nvPr/>
        </p:nvSpPr>
        <p:spPr>
          <a:xfrm>
            <a:off x="2414716" y="433149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F1E36A41-010B-D240-920A-30FE02B2284D}"/>
              </a:ext>
            </a:extLst>
          </p:cNvPr>
          <p:cNvSpPr txBox="1"/>
          <p:nvPr/>
        </p:nvSpPr>
        <p:spPr>
          <a:xfrm>
            <a:off x="2442636" y="507022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承認されていないソフトウェアの削除、またはインベントリの適時更新</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F14B15C8-4B53-334D-AA87-4C71F28B96EE}"/>
              </a:ext>
            </a:extLst>
          </p:cNvPr>
          <p:cNvSpPr txBox="1"/>
          <p:nvPr/>
        </p:nvSpPr>
        <p:spPr>
          <a:xfrm>
            <a:off x="4708537"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CSC2.7</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A6A409D7-639B-5A40-8C14-21630D33AF4C}"/>
              </a:ext>
            </a:extLst>
          </p:cNvPr>
          <p:cNvSpPr txBox="1"/>
          <p:nvPr/>
        </p:nvSpPr>
        <p:spPr>
          <a:xfrm>
            <a:off x="4701558" y="433138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C08C4BB7-320B-C74D-BC02-0B437CF398FD}"/>
              </a:ext>
            </a:extLst>
          </p:cNvPr>
          <p:cNvSpPr txBox="1"/>
          <p:nvPr/>
        </p:nvSpPr>
        <p:spPr>
          <a:xfrm>
            <a:off x="4729478" y="507011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承認されたソフトウェアのみが実行され、未承認のソフトウェアは実行されないようにアプリケーションのホワイトリスト技術を全資産に活用</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F094B0C1-4186-D242-86F0-5F26C57B8E64}"/>
              </a:ext>
            </a:extLst>
          </p:cNvPr>
          <p:cNvSpPr txBox="1"/>
          <p:nvPr/>
        </p:nvSpPr>
        <p:spPr>
          <a:xfrm>
            <a:off x="6983516" y="3850451"/>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CSC2.8</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1C91AD2F-36F7-1D46-A998-1AD986F50C1F}"/>
              </a:ext>
            </a:extLst>
          </p:cNvPr>
          <p:cNvSpPr txBox="1"/>
          <p:nvPr/>
        </p:nvSpPr>
        <p:spPr>
          <a:xfrm>
            <a:off x="6976537" y="432162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6CEA0E7A-34F0-B54B-B85E-3256848D1324}"/>
              </a:ext>
            </a:extLst>
          </p:cNvPr>
          <p:cNvSpPr txBox="1"/>
          <p:nvPr/>
        </p:nvSpPr>
        <p:spPr>
          <a:xfrm>
            <a:off x="7004457" y="5060361"/>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アプリケーションホワイトリストソフトウェアで承認されたソフトウェアライブラリ（* </a:t>
            </a:r>
            <a:r>
              <a:rPr lang="en-US" altLang="ja-JP" sz="1100" b="1" dirty="0">
                <a:latin typeface="MS PGothic" charset="-128"/>
                <a:ea typeface="MS PGothic" charset="-128"/>
                <a:cs typeface="MS PGothic" charset="-128"/>
              </a:rPr>
              <a:t>.</a:t>
            </a:r>
            <a:r>
              <a:rPr lang="en-US" altLang="ja-JP" sz="1100" b="1" dirty="0" err="1">
                <a:latin typeface="MS PGothic" charset="-128"/>
                <a:ea typeface="MS PGothic" charset="-128"/>
                <a:cs typeface="MS PGothic" charset="-128"/>
              </a:rPr>
              <a:t>dll</a:t>
            </a:r>
            <a:r>
              <a:rPr lang="ja-JP" altLang="en-US" sz="1100" b="1">
                <a:latin typeface="MS PGothic" charset="-128"/>
                <a:ea typeface="MS PGothic" charset="-128"/>
                <a:cs typeface="MS PGothic" charset="-128"/>
              </a:rPr>
              <a:t>、* </a:t>
            </a:r>
            <a:r>
              <a:rPr lang="en-US" altLang="ja-JP" sz="1100" b="1" dirty="0">
                <a:latin typeface="MS PGothic" charset="-128"/>
                <a:ea typeface="MS PGothic" charset="-128"/>
                <a:cs typeface="MS PGothic" charset="-128"/>
              </a:rPr>
              <a:t>.</a:t>
            </a:r>
            <a:r>
              <a:rPr lang="en-US" altLang="ja-JP" sz="1100" b="1" dirty="0" err="1">
                <a:latin typeface="MS PGothic" charset="-128"/>
                <a:ea typeface="MS PGothic" charset="-128"/>
                <a:cs typeface="MS PGothic" charset="-128"/>
              </a:rPr>
              <a:t>ocx</a:t>
            </a:r>
            <a:r>
              <a:rPr lang="ja-JP" altLang="en-US" sz="1100" b="1">
                <a:latin typeface="MS PGothic" charset="-128"/>
                <a:ea typeface="MS PGothic" charset="-128"/>
                <a:cs typeface="MS PGothic" charset="-128"/>
              </a:rPr>
              <a:t>、* </a:t>
            </a:r>
            <a:r>
              <a:rPr lang="en-US" altLang="ja-JP" sz="1100" b="1" dirty="0">
                <a:latin typeface="MS PGothic" charset="-128"/>
                <a:ea typeface="MS PGothic" charset="-128"/>
                <a:cs typeface="MS PGothic" charset="-128"/>
              </a:rPr>
              <a:t>.so</a:t>
            </a:r>
            <a:r>
              <a:rPr lang="ja-JP" altLang="en-US" sz="1100" b="1">
                <a:latin typeface="MS PGothic" charset="-128"/>
                <a:ea typeface="MS PGothic" charset="-128"/>
                <a:cs typeface="MS PGothic" charset="-128"/>
              </a:rPr>
              <a:t>等）のみがシステムプロセスにロードされることを保証</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87791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404347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F7926810-E588-234E-988C-4BC0022A015B}"/>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13A9D0A1-DE38-BA4E-A60D-EAAC447A50F1}"/>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F60B8B2A-6F2C-AF40-A3CE-E7D925A4437D}"/>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7B484C68-3617-9A46-9EF1-8B600FC8207F}"/>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666154A9-0318-C44C-A75B-2CBCB5BD139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ADE4A375-E98E-EE44-9F7C-39D8D7BB3D6C}"/>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A1C19CEA-36A0-6343-9ABF-748810720ADD}"/>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B9D755EF-F31F-024F-8271-A5A3311DE564}"/>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0110FE26-8F51-5C49-8EB9-3FD2FFA4B757}"/>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2D01CCCF-11AC-B746-A15E-51281F36581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63797F94-9CF5-E542-990A-316D1CB23D31}"/>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FCC52B23-0B08-0340-B7FD-EFDB423AA532}"/>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BC25CA85-DD48-FC44-BF69-9755A3A883EC}"/>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8257C007-63F8-B043-84D2-091E680E1448}"/>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1D420BDA-8B1D-0A40-846D-FD00105BCB75}"/>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D6B92C29-FBC6-AA45-8793-E293AF7BD1CA}"/>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931252BA-437F-DF42-9DC9-F0EC9978011C}"/>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CEAD3082-04CB-4740-850B-66B351DD1FF6}"/>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E13CB2E4-12D5-5647-A526-CE0EFDEDE25D}"/>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C5769B63-93FF-CA4C-BEDF-FBABAAFC6D8F}"/>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FB987C7C-FD76-DD45-B314-90D3E0CF7B3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D07F6E24-6664-1D42-A52A-FB943421C122}"/>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9C79BCB4-3456-DD48-B1CF-3F623983E3B5}"/>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4FDFCF6-F3B0-8146-9E1F-5B2AD2D2744C}"/>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9B03CFA3-E420-7140-8F8E-C023F084C41F}"/>
              </a:ext>
            </a:extLst>
          </p:cNvPr>
          <p:cNvSpPr txBox="1"/>
          <p:nvPr/>
        </p:nvSpPr>
        <p:spPr>
          <a:xfrm>
            <a:off x="19042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CSC15.9</a:t>
            </a:r>
          </a:p>
        </p:txBody>
      </p:sp>
      <p:sp>
        <p:nvSpPr>
          <p:cNvPr id="38" name="テキスト ボックス 37">
            <a:extLst>
              <a:ext uri="{FF2B5EF4-FFF2-40B4-BE49-F238E27FC236}">
                <a16:creationId xmlns:a16="http://schemas.microsoft.com/office/drawing/2014/main" id="{77901BCA-320D-9243-B815-E7A0CCC6892E}"/>
              </a:ext>
            </a:extLst>
          </p:cNvPr>
          <p:cNvSpPr txBox="1"/>
          <p:nvPr/>
        </p:nvSpPr>
        <p:spPr>
          <a:xfrm>
            <a:off x="183449" y="1236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ADEC31E-C8C8-0745-85DA-C8888FFEE9D9}"/>
              </a:ext>
            </a:extLst>
          </p:cNvPr>
          <p:cNvSpPr txBox="1"/>
          <p:nvPr/>
        </p:nvSpPr>
        <p:spPr>
          <a:xfrm>
            <a:off x="211369"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ビジネス目的で必要とされる場合を除き、デバイスのワイヤレス周辺機器へのアクセス（</a:t>
            </a:r>
            <a:r>
              <a:rPr lang="en-US" altLang="ja-JP" sz="1100" b="1" dirty="0">
                <a:latin typeface="MS PGothic" charset="-128"/>
                <a:ea typeface="MS PGothic" charset="-128"/>
                <a:cs typeface="MS PGothic" charset="-128"/>
              </a:rPr>
              <a:t>Bluetooth</a:t>
            </a:r>
            <a:r>
              <a:rPr lang="ja-JP" altLang="en-US" sz="1100" b="1">
                <a:latin typeface="MS PGothic" charset="-128"/>
                <a:ea typeface="MS PGothic" charset="-128"/>
                <a:cs typeface="MS PGothic" charset="-128"/>
              </a:rPr>
              <a:t>や</a:t>
            </a:r>
            <a:r>
              <a:rPr lang="en-US" altLang="ja-JP" sz="1100" b="1" dirty="0">
                <a:latin typeface="MS PGothic" charset="-128"/>
                <a:ea typeface="MS PGothic" charset="-128"/>
                <a:cs typeface="MS PGothic" charset="-128"/>
              </a:rPr>
              <a:t>NFC</a:t>
            </a:r>
            <a:r>
              <a:rPr lang="ja-JP" altLang="en-US" sz="1100" b="1">
                <a:latin typeface="MS PGothic" charset="-128"/>
                <a:ea typeface="MS PGothic" charset="-128"/>
                <a:cs typeface="MS PGothic" charset="-128"/>
              </a:rPr>
              <a:t>など）を無効化</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9BB17D12-69C2-0542-BABF-75768F853B07}"/>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CSC15.10</a:t>
            </a:r>
          </a:p>
        </p:txBody>
      </p:sp>
      <p:sp>
        <p:nvSpPr>
          <p:cNvPr id="43" name="テキスト ボックス 42">
            <a:extLst>
              <a:ext uri="{FF2B5EF4-FFF2-40B4-BE49-F238E27FC236}">
                <a16:creationId xmlns:a16="http://schemas.microsoft.com/office/drawing/2014/main" id="{52BACA4F-6693-BC48-B89C-E3C018470923}"/>
              </a:ext>
            </a:extLst>
          </p:cNvPr>
          <p:cNvSpPr txBox="1"/>
          <p:nvPr/>
        </p:nvSpPr>
        <p:spPr>
          <a:xfrm>
            <a:off x="2453173" y="1236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無線アクセスコントロール</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F241A757-2890-8C47-808B-EDA9E409C03A}"/>
              </a:ext>
            </a:extLst>
          </p:cNvPr>
          <p:cNvSpPr txBox="1"/>
          <p:nvPr/>
        </p:nvSpPr>
        <p:spPr>
          <a:xfrm>
            <a:off x="2481093"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個人用または信頼できないデバイス用に個別のワイヤレスネットワークを作成</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1AB80F2E-F8C6-A143-AA0B-1E9A9FEDB595}"/>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CSC16.1</a:t>
            </a:r>
          </a:p>
        </p:txBody>
      </p:sp>
      <p:sp>
        <p:nvSpPr>
          <p:cNvPr id="49" name="テキスト ボックス 48">
            <a:extLst>
              <a:ext uri="{FF2B5EF4-FFF2-40B4-BE49-F238E27FC236}">
                <a16:creationId xmlns:a16="http://schemas.microsoft.com/office/drawing/2014/main" id="{6B16C152-72E8-084F-9D9B-9E9C4C4F3E53}"/>
              </a:ext>
            </a:extLst>
          </p:cNvPr>
          <p:cNvSpPr txBox="1"/>
          <p:nvPr/>
        </p:nvSpPr>
        <p:spPr>
          <a:xfrm>
            <a:off x="4727989" y="1236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21ABD398-4411-994B-A306-8904CF4AC8E2}"/>
              </a:ext>
            </a:extLst>
          </p:cNvPr>
          <p:cNvSpPr txBox="1"/>
          <p:nvPr/>
        </p:nvSpPr>
        <p:spPr>
          <a:xfrm>
            <a:off x="4755909"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オンサイトまたはリモートサービスプロバイダに存在するものを含む、組織の認証システムのインベントリを管理</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16644F6E-D5ED-3E44-9CBD-80D22F324588}"/>
              </a:ext>
            </a:extLst>
          </p:cNvPr>
          <p:cNvSpPr txBox="1"/>
          <p:nvPr/>
        </p:nvSpPr>
        <p:spPr>
          <a:xfrm>
            <a:off x="701539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CSC16.2</a:t>
            </a:r>
          </a:p>
        </p:txBody>
      </p:sp>
      <p:sp>
        <p:nvSpPr>
          <p:cNvPr id="53" name="テキスト ボックス 52">
            <a:extLst>
              <a:ext uri="{FF2B5EF4-FFF2-40B4-BE49-F238E27FC236}">
                <a16:creationId xmlns:a16="http://schemas.microsoft.com/office/drawing/2014/main" id="{C17815B9-CA5B-3447-9930-3290123B4F48}"/>
              </a:ext>
            </a:extLst>
          </p:cNvPr>
          <p:cNvSpPr txBox="1"/>
          <p:nvPr/>
        </p:nvSpPr>
        <p:spPr>
          <a:xfrm>
            <a:off x="7008412" y="1236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AE1AA566-4320-204C-B3DF-862CB745DCE7}"/>
              </a:ext>
            </a:extLst>
          </p:cNvPr>
          <p:cNvSpPr txBox="1"/>
          <p:nvPr/>
        </p:nvSpPr>
        <p:spPr>
          <a:xfrm>
            <a:off x="7036332"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ネットワーク、セキュリティ、クラウドシステムを含むすべてのアカウントのアクセスを可能な限り中央集中型の認証ポイントで構成</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C9F56495-68B9-3A4B-AB9C-CC8D0502747F}"/>
              </a:ext>
            </a:extLst>
          </p:cNvPr>
          <p:cNvSpPr txBox="1"/>
          <p:nvPr/>
        </p:nvSpPr>
        <p:spPr>
          <a:xfrm>
            <a:off x="180948"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CSC16.3</a:t>
            </a:r>
          </a:p>
        </p:txBody>
      </p:sp>
      <p:sp>
        <p:nvSpPr>
          <p:cNvPr id="56" name="テキスト ボックス 55">
            <a:extLst>
              <a:ext uri="{FF2B5EF4-FFF2-40B4-BE49-F238E27FC236}">
                <a16:creationId xmlns:a16="http://schemas.microsoft.com/office/drawing/2014/main" id="{CC1AECF6-B35E-6448-A15A-2645044A4869}"/>
              </a:ext>
            </a:extLst>
          </p:cNvPr>
          <p:cNvSpPr txBox="1"/>
          <p:nvPr/>
        </p:nvSpPr>
        <p:spPr>
          <a:xfrm>
            <a:off x="173969" y="441279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65CE323F-0A6D-D14E-A8FF-E76E78C24CE2}"/>
              </a:ext>
            </a:extLst>
          </p:cNvPr>
          <p:cNvSpPr txBox="1"/>
          <p:nvPr/>
        </p:nvSpPr>
        <p:spPr>
          <a:xfrm>
            <a:off x="201889" y="507011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オンサイトでの管理、サードパーティのプロバイダでの管理に依らず、全システム上の全ユーザアカウントに対してマルチファクタ認証を適用</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E35492C8-9907-3F48-90D1-8E86A36D4694}"/>
              </a:ext>
            </a:extLst>
          </p:cNvPr>
          <p:cNvSpPr txBox="1"/>
          <p:nvPr/>
        </p:nvSpPr>
        <p:spPr>
          <a:xfrm>
            <a:off x="2460152"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CSC16.4</a:t>
            </a:r>
          </a:p>
        </p:txBody>
      </p:sp>
      <p:sp>
        <p:nvSpPr>
          <p:cNvPr id="59" name="テキスト ボックス 58">
            <a:extLst>
              <a:ext uri="{FF2B5EF4-FFF2-40B4-BE49-F238E27FC236}">
                <a16:creationId xmlns:a16="http://schemas.microsoft.com/office/drawing/2014/main" id="{CD18B5BF-F081-6446-A8FA-CFD123BDA805}"/>
              </a:ext>
            </a:extLst>
          </p:cNvPr>
          <p:cNvSpPr txBox="1"/>
          <p:nvPr/>
        </p:nvSpPr>
        <p:spPr>
          <a:xfrm>
            <a:off x="2453173"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C9474045-1BE7-5D40-B606-8680A53EEF30}"/>
              </a:ext>
            </a:extLst>
          </p:cNvPr>
          <p:cNvSpPr txBox="1"/>
          <p:nvPr/>
        </p:nvSpPr>
        <p:spPr>
          <a:xfrm>
            <a:off x="2481093" y="5061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保存時にすべての認証資格情報を暗号化またはハッシュ化</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E7B3998C-FABE-B642-8DEB-3C5B67CA2760}"/>
              </a:ext>
            </a:extLst>
          </p:cNvPr>
          <p:cNvSpPr txBox="1"/>
          <p:nvPr/>
        </p:nvSpPr>
        <p:spPr>
          <a:xfrm>
            <a:off x="4734968"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CSC16.5</a:t>
            </a:r>
          </a:p>
        </p:txBody>
      </p:sp>
      <p:sp>
        <p:nvSpPr>
          <p:cNvPr id="62" name="テキスト ボックス 61">
            <a:extLst>
              <a:ext uri="{FF2B5EF4-FFF2-40B4-BE49-F238E27FC236}">
                <a16:creationId xmlns:a16="http://schemas.microsoft.com/office/drawing/2014/main" id="{38932216-BF3E-7A46-8EA6-4FED3235B7D4}"/>
              </a:ext>
            </a:extLst>
          </p:cNvPr>
          <p:cNvSpPr txBox="1"/>
          <p:nvPr/>
        </p:nvSpPr>
        <p:spPr>
          <a:xfrm>
            <a:off x="4727989"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53D036DF-79D0-ED40-AA1E-DFBBD67B39BC}"/>
              </a:ext>
            </a:extLst>
          </p:cNvPr>
          <p:cNvSpPr txBox="1"/>
          <p:nvPr/>
        </p:nvSpPr>
        <p:spPr>
          <a:xfrm>
            <a:off x="4755909" y="5061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すべてのアカウントのユーザ名と認証資格情報が、暗号化されたチャネルを使用してネットワーク経由で送信されていることを確認</a:t>
            </a:r>
            <a:endParaRPr lang="ja-JP" altLang="en-US"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ACA1B2C3-381C-A745-A4DE-B3268AB23390}"/>
              </a:ext>
            </a:extLst>
          </p:cNvPr>
          <p:cNvSpPr txBox="1"/>
          <p:nvPr/>
        </p:nvSpPr>
        <p:spPr>
          <a:xfrm>
            <a:off x="7002967"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CSC16.6</a:t>
            </a:r>
          </a:p>
        </p:txBody>
      </p:sp>
      <p:sp>
        <p:nvSpPr>
          <p:cNvPr id="65" name="テキスト ボックス 64">
            <a:extLst>
              <a:ext uri="{FF2B5EF4-FFF2-40B4-BE49-F238E27FC236}">
                <a16:creationId xmlns:a16="http://schemas.microsoft.com/office/drawing/2014/main" id="{B36DC4A4-ADAC-094D-A5CF-44CBC23FACB7}"/>
              </a:ext>
            </a:extLst>
          </p:cNvPr>
          <p:cNvSpPr txBox="1"/>
          <p:nvPr/>
        </p:nvSpPr>
        <p:spPr>
          <a:xfrm>
            <a:off x="6995988"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8A3A55C9-4E86-C441-B017-D17C9C6C1DEB}"/>
              </a:ext>
            </a:extLst>
          </p:cNvPr>
          <p:cNvSpPr txBox="1"/>
          <p:nvPr/>
        </p:nvSpPr>
        <p:spPr>
          <a:xfrm>
            <a:off x="7023908" y="5061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認証システムにより、まとめられたすべてのアカウントのインベントリを管理</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68616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4091715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40BE7966-1559-8C46-84F9-234EF748FA48}"/>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39CF5EF2-C8FA-8345-91FB-AA79CD3FEBE8}"/>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3AC8CF62-4C5B-144A-B8A4-1EEADD310716}"/>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792AFAF6-E53C-6040-8D60-8AD64E17E656}"/>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3D7F4F99-212A-8D40-B726-8AB5AAF5D7D5}"/>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16430A27-2895-8740-8E4C-E7A5C40DFDAA}"/>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C83CCE6-A782-384E-8A55-DEE69D84F56A}"/>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C24B9D15-FC8D-5844-A271-031998ED8EE5}"/>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4CC2B043-3D51-9B46-AE8E-43EFA4E9265E}"/>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665BAF60-3E77-D046-A976-58D229686D1F}"/>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DD056632-0549-1342-87F9-CD28B4230199}"/>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560FDD4E-58CC-8941-823C-A7AF674D70A5}"/>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F31E6F8B-03F5-634D-93FC-AC3AD1ABBBAB}"/>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362D2B20-53B2-7A4C-B567-A40912264A94}"/>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2845FD9D-0E52-AE47-8917-C2E350CE0B7F}"/>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4ABECDA9-65F1-4C48-A891-BDC93D74417A}"/>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F528E5EB-50B3-9A42-8404-BAD479BBAE9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106E4133-3211-7F4B-9C92-3C2C1D06CB4B}"/>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3AED6FEE-2F67-714A-ADF5-4A9AFC746BF0}"/>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5DC107C5-9545-B244-9C08-38911D7EAB14}"/>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1A1DF43F-9AB1-7D4C-98AC-E6874C71353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8CD8FA7A-492A-4840-A322-D0474A59513B}"/>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04B1CE38-9D29-744B-A9CF-CB619EA3D409}"/>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8F474632-8D24-DD4E-842E-F8AB108BF996}"/>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C1DF1F7F-2E51-CB46-BC33-754AE68C408A}"/>
              </a:ext>
            </a:extLst>
          </p:cNvPr>
          <p:cNvSpPr txBox="1"/>
          <p:nvPr/>
        </p:nvSpPr>
        <p:spPr>
          <a:xfrm>
            <a:off x="181985"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CSC16.7</a:t>
            </a:r>
          </a:p>
        </p:txBody>
      </p:sp>
      <p:sp>
        <p:nvSpPr>
          <p:cNvPr id="38" name="テキスト ボックス 37">
            <a:extLst>
              <a:ext uri="{FF2B5EF4-FFF2-40B4-BE49-F238E27FC236}">
                <a16:creationId xmlns:a16="http://schemas.microsoft.com/office/drawing/2014/main" id="{FD16F9D3-651A-F04A-85FA-884D5A037974}"/>
              </a:ext>
            </a:extLst>
          </p:cNvPr>
          <p:cNvSpPr txBox="1"/>
          <p:nvPr/>
        </p:nvSpPr>
        <p:spPr>
          <a:xfrm>
            <a:off x="175006"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3FEF8447-2B7A-D24F-956C-66EE73685D72}"/>
              </a:ext>
            </a:extLst>
          </p:cNvPr>
          <p:cNvSpPr txBox="1"/>
          <p:nvPr/>
        </p:nvSpPr>
        <p:spPr>
          <a:xfrm>
            <a:off x="202926"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従業員・請負業者の解雇・変更時に即時にアカウントを無効化しシステムアクセス権を取り消すための自動化されたプロセスを確立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EBC31A32-15E4-6048-896C-E162482ED88E}"/>
              </a:ext>
            </a:extLst>
          </p:cNvPr>
          <p:cNvSpPr txBox="1"/>
          <p:nvPr/>
        </p:nvSpPr>
        <p:spPr>
          <a:xfrm>
            <a:off x="2460152"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CSC16.8</a:t>
            </a:r>
          </a:p>
        </p:txBody>
      </p:sp>
      <p:sp>
        <p:nvSpPr>
          <p:cNvPr id="43" name="テキスト ボックス 42">
            <a:extLst>
              <a:ext uri="{FF2B5EF4-FFF2-40B4-BE49-F238E27FC236}">
                <a16:creationId xmlns:a16="http://schemas.microsoft.com/office/drawing/2014/main" id="{CF1DCC6F-2C94-3B49-9C7E-5E8139724156}"/>
              </a:ext>
            </a:extLst>
          </p:cNvPr>
          <p:cNvSpPr txBox="1"/>
          <p:nvPr/>
        </p:nvSpPr>
        <p:spPr>
          <a:xfrm>
            <a:off x="2453173"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B34C3A8A-EBDD-7E46-9111-0B004FCD4C7F}"/>
              </a:ext>
            </a:extLst>
          </p:cNvPr>
          <p:cNvSpPr txBox="1"/>
          <p:nvPr/>
        </p:nvSpPr>
        <p:spPr>
          <a:xfrm>
            <a:off x="2481093" y="190212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ビジネスプロセスやビジネスオーナーに関連付けられないアカウントをすべて無効化</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4957CC94-588B-CC46-B096-0657CDDEF4D4}"/>
              </a:ext>
            </a:extLst>
          </p:cNvPr>
          <p:cNvSpPr txBox="1"/>
          <p:nvPr/>
        </p:nvSpPr>
        <p:spPr>
          <a:xfrm>
            <a:off x="4734968"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CSC16.9</a:t>
            </a:r>
          </a:p>
        </p:txBody>
      </p:sp>
      <p:sp>
        <p:nvSpPr>
          <p:cNvPr id="49" name="テキスト ボックス 48">
            <a:extLst>
              <a:ext uri="{FF2B5EF4-FFF2-40B4-BE49-F238E27FC236}">
                <a16:creationId xmlns:a16="http://schemas.microsoft.com/office/drawing/2014/main" id="{41C85D7D-C4A9-574B-AC94-EA63FE6F953E}"/>
              </a:ext>
            </a:extLst>
          </p:cNvPr>
          <p:cNvSpPr txBox="1"/>
          <p:nvPr/>
        </p:nvSpPr>
        <p:spPr>
          <a:xfrm>
            <a:off x="4727989" y="124479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7F620F5C-71E1-A040-91C0-ED4349345F50}"/>
              </a:ext>
            </a:extLst>
          </p:cNvPr>
          <p:cNvSpPr txBox="1"/>
          <p:nvPr/>
        </p:nvSpPr>
        <p:spPr>
          <a:xfrm>
            <a:off x="4755909" y="190212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一定期間休止している休止状態のアカウントは自動的に無効化</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118985A2-9A0A-4C46-A019-E394017F6A9D}"/>
              </a:ext>
            </a:extLst>
          </p:cNvPr>
          <p:cNvSpPr txBox="1"/>
          <p:nvPr/>
        </p:nvSpPr>
        <p:spPr>
          <a:xfrm>
            <a:off x="7002967" y="67688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CSC16.10</a:t>
            </a:r>
          </a:p>
        </p:txBody>
      </p:sp>
      <p:sp>
        <p:nvSpPr>
          <p:cNvPr id="53" name="テキスト ボックス 52">
            <a:extLst>
              <a:ext uri="{FF2B5EF4-FFF2-40B4-BE49-F238E27FC236}">
                <a16:creationId xmlns:a16="http://schemas.microsoft.com/office/drawing/2014/main" id="{3543B4DF-6BFE-8C48-BF1A-FA006B26FFE4}"/>
              </a:ext>
            </a:extLst>
          </p:cNvPr>
          <p:cNvSpPr txBox="1"/>
          <p:nvPr/>
        </p:nvSpPr>
        <p:spPr>
          <a:xfrm>
            <a:off x="6995988" y="1229474"/>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1BFEC0CA-F78C-0B40-B865-511F693CE12C}"/>
              </a:ext>
            </a:extLst>
          </p:cNvPr>
          <p:cNvSpPr txBox="1"/>
          <p:nvPr/>
        </p:nvSpPr>
        <p:spPr>
          <a:xfrm>
            <a:off x="7023908" y="188679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すべてのアカウントに監視および強制される有効期限が設定されていることを確認</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ED6A4A4B-BD11-E147-AA26-2234E1C87843}"/>
              </a:ext>
            </a:extLst>
          </p:cNvPr>
          <p:cNvSpPr txBox="1"/>
          <p:nvPr/>
        </p:nvSpPr>
        <p:spPr>
          <a:xfrm>
            <a:off x="181985" y="386097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CSC16.11</a:t>
            </a:r>
          </a:p>
        </p:txBody>
      </p:sp>
      <p:sp>
        <p:nvSpPr>
          <p:cNvPr id="56" name="テキスト ボックス 55">
            <a:extLst>
              <a:ext uri="{FF2B5EF4-FFF2-40B4-BE49-F238E27FC236}">
                <a16:creationId xmlns:a16="http://schemas.microsoft.com/office/drawing/2014/main" id="{CDC0C78C-72B4-9B4A-A046-74656CB16B7D}"/>
              </a:ext>
            </a:extLst>
          </p:cNvPr>
          <p:cNvSpPr txBox="1"/>
          <p:nvPr/>
        </p:nvSpPr>
        <p:spPr>
          <a:xfrm>
            <a:off x="175006" y="441355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56943686-24B7-E041-8E95-14EE851D0991}"/>
              </a:ext>
            </a:extLst>
          </p:cNvPr>
          <p:cNvSpPr txBox="1"/>
          <p:nvPr/>
        </p:nvSpPr>
        <p:spPr>
          <a:xfrm>
            <a:off x="202926" y="507088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一定期間使用しないとワークステーションのセッションを自動的にロック</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45D9AC8B-2DCA-E94C-96C8-C8641546B3E8}"/>
              </a:ext>
            </a:extLst>
          </p:cNvPr>
          <p:cNvSpPr txBox="1"/>
          <p:nvPr/>
        </p:nvSpPr>
        <p:spPr>
          <a:xfrm>
            <a:off x="2458253" y="386097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CSC16.12</a:t>
            </a:r>
          </a:p>
        </p:txBody>
      </p:sp>
      <p:sp>
        <p:nvSpPr>
          <p:cNvPr id="59" name="テキスト ボックス 58">
            <a:extLst>
              <a:ext uri="{FF2B5EF4-FFF2-40B4-BE49-F238E27FC236}">
                <a16:creationId xmlns:a16="http://schemas.microsoft.com/office/drawing/2014/main" id="{94C64D59-120E-2040-AD37-18C250C4AECB}"/>
              </a:ext>
            </a:extLst>
          </p:cNvPr>
          <p:cNvSpPr txBox="1"/>
          <p:nvPr/>
        </p:nvSpPr>
        <p:spPr>
          <a:xfrm>
            <a:off x="2451274" y="441355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B109AABF-7187-EA4D-ABEE-77E80E94F222}"/>
              </a:ext>
            </a:extLst>
          </p:cNvPr>
          <p:cNvSpPr txBox="1"/>
          <p:nvPr/>
        </p:nvSpPr>
        <p:spPr>
          <a:xfrm>
            <a:off x="2479194" y="507088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監査ログを使用して非アクティブ化されたアカウントにアクセスする試みを監視</a:t>
            </a:r>
            <a:endParaRPr lang="ja-JP" altLang="en-US"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A97994CC-FE7A-4145-8CD4-C090FF7DEACC}"/>
              </a:ext>
            </a:extLst>
          </p:cNvPr>
          <p:cNvSpPr txBox="1"/>
          <p:nvPr/>
        </p:nvSpPr>
        <p:spPr>
          <a:xfrm>
            <a:off x="4722566"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CSC16.13</a:t>
            </a:r>
          </a:p>
        </p:txBody>
      </p:sp>
      <p:sp>
        <p:nvSpPr>
          <p:cNvPr id="62" name="テキスト ボックス 61">
            <a:extLst>
              <a:ext uri="{FF2B5EF4-FFF2-40B4-BE49-F238E27FC236}">
                <a16:creationId xmlns:a16="http://schemas.microsoft.com/office/drawing/2014/main" id="{0514AE60-EEC1-0942-8483-E9A48B2E19D7}"/>
              </a:ext>
            </a:extLst>
          </p:cNvPr>
          <p:cNvSpPr txBox="1"/>
          <p:nvPr/>
        </p:nvSpPr>
        <p:spPr>
          <a:xfrm>
            <a:off x="4715587" y="4404022"/>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アカウントの監視，管理</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CECF5244-9BBD-A44D-8748-62395AB26632}"/>
              </a:ext>
            </a:extLst>
          </p:cNvPr>
          <p:cNvSpPr txBox="1"/>
          <p:nvPr/>
        </p:nvSpPr>
        <p:spPr>
          <a:xfrm>
            <a:off x="4743507" y="5061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時刻、ワークステーションの場所、ログイン間隔など、ユーザが通常のログイン動作から逸脱した場合に警告</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87E8C31E-9547-E946-AF73-F7D22E5C0F2A}"/>
              </a:ext>
            </a:extLst>
          </p:cNvPr>
          <p:cNvSpPr txBox="1"/>
          <p:nvPr/>
        </p:nvSpPr>
        <p:spPr>
          <a:xfrm>
            <a:off x="7023908" y="386097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CSC17.1</a:t>
            </a:r>
          </a:p>
        </p:txBody>
      </p:sp>
      <p:sp>
        <p:nvSpPr>
          <p:cNvPr id="65" name="テキスト ボックス 64">
            <a:extLst>
              <a:ext uri="{FF2B5EF4-FFF2-40B4-BE49-F238E27FC236}">
                <a16:creationId xmlns:a16="http://schemas.microsoft.com/office/drawing/2014/main" id="{1A6185B5-F3F4-2F4A-9146-6D17E2B068CA}"/>
              </a:ext>
            </a:extLst>
          </p:cNvPr>
          <p:cNvSpPr txBox="1"/>
          <p:nvPr/>
        </p:nvSpPr>
        <p:spPr>
          <a:xfrm>
            <a:off x="7016929" y="433043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8DD987CC-15DD-AB47-AE88-3DCF152BF5EE}"/>
              </a:ext>
            </a:extLst>
          </p:cNvPr>
          <p:cNvSpPr txBox="1"/>
          <p:nvPr/>
        </p:nvSpPr>
        <p:spPr>
          <a:xfrm>
            <a:off x="7044849" y="507088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スキルギャップ分析により、従業員が遵守していないスキルや行動を把握し、この情報を基にベースラインの教育ロードマップを構築</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37602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136734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E76483C4-5ECF-5C41-9161-3CCD27C46695}"/>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1F3EC2AE-DED4-744B-873B-3E629ADA15A9}"/>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922C0E96-D34C-2945-9AE6-7B84F4D1269B}"/>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C2DA2858-968A-5A49-AF5A-216CF1AAF65D}"/>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0796B5A9-F156-C845-8EB9-C629CFC996A7}"/>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1D1B39D8-FEF2-5E41-9C77-1A5C5F6AEFAD}"/>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CD1956CE-2EF3-2948-AAB8-B87F2E730AC2}"/>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0D16FE79-10A0-0C4C-B39A-EBAC101519FF}"/>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ABB8DD5-9E3A-C942-9F98-71A1A75CBCB4}"/>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A3648D0F-2982-4640-AA15-FE7CF0672CAD}"/>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660988B-53C6-0342-B3CC-BB8ADB35548E}"/>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FA93B8A2-A6CC-0C4C-85B2-5509C424E18B}"/>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9A168321-9FEA-AC43-9AC1-75AB1AFECA2C}"/>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5E8279D-9575-7F4E-A20D-EB8E7109560B}"/>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F67F6006-48B5-D948-BC0F-9E0B087F5D38}"/>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736DB98D-E6D7-3241-B3DB-7B999683EBF1}"/>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109887A3-42F9-0F46-A813-BC2269595D90}"/>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64B01637-D8CD-CD41-A444-827ADB9B24A8}"/>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BC9F8EF1-D443-6A4C-8B7B-28C875EBBC14}"/>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8F0B36CF-8549-C144-9699-3D2478D588C0}"/>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18063682-29D4-3C4F-969A-1CA24B3CB07B}"/>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20E6CDE-8E76-2E4F-B8A2-1A09717281CB}"/>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59411EF5-05DD-4A41-A542-0B2D9A4B658E}"/>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34EF01EA-7417-DF4B-AFF8-9A318884113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8EB814A-7ABE-9643-8493-05CB82B94903}"/>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CSC17.2</a:t>
            </a:r>
          </a:p>
        </p:txBody>
      </p:sp>
      <p:sp>
        <p:nvSpPr>
          <p:cNvPr id="38" name="テキスト ボックス 37">
            <a:extLst>
              <a:ext uri="{FF2B5EF4-FFF2-40B4-BE49-F238E27FC236}">
                <a16:creationId xmlns:a16="http://schemas.microsoft.com/office/drawing/2014/main" id="{7410265F-EB09-974C-90B5-B239107AC8B5}"/>
              </a:ext>
            </a:extLst>
          </p:cNvPr>
          <p:cNvSpPr txBox="1"/>
          <p:nvPr/>
        </p:nvSpPr>
        <p:spPr>
          <a:xfrm>
            <a:off x="175006"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88C5ABCD-103C-4641-8AAA-35B97BAB1D0E}"/>
              </a:ext>
            </a:extLst>
          </p:cNvPr>
          <p:cNvSpPr txBox="1"/>
          <p:nvPr/>
        </p:nvSpPr>
        <p:spPr>
          <a:xfrm>
            <a:off x="202926"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従業員のセキュリティ行動に積極的に影響を与えるため、特定されたスキルギャップに対処するための訓練を提供</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646B3EDA-1A50-994E-9E7F-278D41C59E4B}"/>
              </a:ext>
            </a:extLst>
          </p:cNvPr>
          <p:cNvSpPr txBox="1"/>
          <p:nvPr/>
        </p:nvSpPr>
        <p:spPr>
          <a:xfrm>
            <a:off x="2460152"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CSC17.3</a:t>
            </a:r>
          </a:p>
        </p:txBody>
      </p:sp>
      <p:sp>
        <p:nvSpPr>
          <p:cNvPr id="43" name="テキスト ボックス 42">
            <a:extLst>
              <a:ext uri="{FF2B5EF4-FFF2-40B4-BE49-F238E27FC236}">
                <a16:creationId xmlns:a16="http://schemas.microsoft.com/office/drawing/2014/main" id="{4D72FD89-1E2C-914A-99F2-92860A90F38B}"/>
              </a:ext>
            </a:extLst>
          </p:cNvPr>
          <p:cNvSpPr txBox="1"/>
          <p:nvPr/>
        </p:nvSpPr>
        <p:spPr>
          <a:xfrm>
            <a:off x="2453173"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02D9AE67-EFCF-194D-91DB-A23CACF2F709}"/>
              </a:ext>
            </a:extLst>
          </p:cNvPr>
          <p:cNvSpPr txBox="1"/>
          <p:nvPr/>
        </p:nvSpPr>
        <p:spPr>
          <a:xfrm>
            <a:off x="2481093"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組織のセキュリティを確保するために必要な行動やスキルを理解し発揮できるように、定期的に全従業員のセキュリティ意識向上プログラムを作成</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32417092-549F-544B-A1AA-59CE4A704568}"/>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CSC17.4</a:t>
            </a:r>
          </a:p>
        </p:txBody>
      </p:sp>
      <p:sp>
        <p:nvSpPr>
          <p:cNvPr id="49" name="テキスト ボックス 48">
            <a:extLst>
              <a:ext uri="{FF2B5EF4-FFF2-40B4-BE49-F238E27FC236}">
                <a16:creationId xmlns:a16="http://schemas.microsoft.com/office/drawing/2014/main" id="{B55C5185-7B32-F24C-B33A-4ED72A3A0875}"/>
              </a:ext>
            </a:extLst>
          </p:cNvPr>
          <p:cNvSpPr txBox="1"/>
          <p:nvPr/>
        </p:nvSpPr>
        <p:spPr>
          <a:xfrm>
            <a:off x="4727989"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019E915B-357B-1341-80C3-9E2D4EB2E3CD}"/>
              </a:ext>
            </a:extLst>
          </p:cNvPr>
          <p:cNvSpPr txBox="1"/>
          <p:nvPr/>
        </p:nvSpPr>
        <p:spPr>
          <a:xfrm>
            <a:off x="4755909"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新しい技術、脅威、標準、ビジネス要件に対応するため、組織のセキュリティ意識向上プログラムを頻繁に更新</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36D5E7D3-571D-864F-B2E5-3E4086693430}"/>
              </a:ext>
            </a:extLst>
          </p:cNvPr>
          <p:cNvSpPr txBox="1"/>
          <p:nvPr/>
        </p:nvSpPr>
        <p:spPr>
          <a:xfrm>
            <a:off x="7002967"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CSC17.5</a:t>
            </a:r>
          </a:p>
        </p:txBody>
      </p:sp>
      <p:sp>
        <p:nvSpPr>
          <p:cNvPr id="53" name="テキスト ボックス 52">
            <a:extLst>
              <a:ext uri="{FF2B5EF4-FFF2-40B4-BE49-F238E27FC236}">
                <a16:creationId xmlns:a16="http://schemas.microsoft.com/office/drawing/2014/main" id="{6DCFB2B8-E351-0144-854F-544278A4BB64}"/>
              </a:ext>
            </a:extLst>
          </p:cNvPr>
          <p:cNvSpPr txBox="1"/>
          <p:nvPr/>
        </p:nvSpPr>
        <p:spPr>
          <a:xfrm>
            <a:off x="6995988"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23ED849A-6C7C-C94E-85CB-54F879E5DD97}"/>
              </a:ext>
            </a:extLst>
          </p:cNvPr>
          <p:cNvSpPr txBox="1"/>
          <p:nvPr/>
        </p:nvSpPr>
        <p:spPr>
          <a:xfrm>
            <a:off x="7023908"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セキュアな認証を有効化し、利用することの重要性について、従業員を訓練</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C2C0AFB7-C711-DC4B-BE9E-27E875336F59}"/>
              </a:ext>
            </a:extLst>
          </p:cNvPr>
          <p:cNvSpPr txBox="1"/>
          <p:nvPr/>
        </p:nvSpPr>
        <p:spPr>
          <a:xfrm>
            <a:off x="180682" y="386020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CSC17.6</a:t>
            </a:r>
          </a:p>
        </p:txBody>
      </p:sp>
      <p:sp>
        <p:nvSpPr>
          <p:cNvPr id="56" name="テキスト ボックス 55">
            <a:extLst>
              <a:ext uri="{FF2B5EF4-FFF2-40B4-BE49-F238E27FC236}">
                <a16:creationId xmlns:a16="http://schemas.microsoft.com/office/drawing/2014/main" id="{78EF10B9-0EDA-AA49-AB04-FBA572D903B8}"/>
              </a:ext>
            </a:extLst>
          </p:cNvPr>
          <p:cNvSpPr txBox="1"/>
          <p:nvPr/>
        </p:nvSpPr>
        <p:spPr>
          <a:xfrm>
            <a:off x="173703" y="432966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011CE088-4C6E-EE4B-A91C-95E6FAB66276}"/>
              </a:ext>
            </a:extLst>
          </p:cNvPr>
          <p:cNvSpPr txBox="1"/>
          <p:nvPr/>
        </p:nvSpPr>
        <p:spPr>
          <a:xfrm>
            <a:off x="201623" y="507011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フィッシング、電話詐欺、偽装電話などのさまざまな形態のソーシャルエンジニアリング攻撃を特定する方法について、従業員を訓練</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B8B20DA7-7993-2747-BAB7-BC6B94C6C0B1}"/>
              </a:ext>
            </a:extLst>
          </p:cNvPr>
          <p:cNvSpPr txBox="1"/>
          <p:nvPr/>
        </p:nvSpPr>
        <p:spPr>
          <a:xfrm>
            <a:off x="2458849" y="386097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CSC17.7</a:t>
            </a:r>
          </a:p>
        </p:txBody>
      </p:sp>
      <p:sp>
        <p:nvSpPr>
          <p:cNvPr id="59" name="テキスト ボックス 58">
            <a:extLst>
              <a:ext uri="{FF2B5EF4-FFF2-40B4-BE49-F238E27FC236}">
                <a16:creationId xmlns:a16="http://schemas.microsoft.com/office/drawing/2014/main" id="{A75A15B7-9059-4A48-BFFD-019C986D99CD}"/>
              </a:ext>
            </a:extLst>
          </p:cNvPr>
          <p:cNvSpPr txBox="1"/>
          <p:nvPr/>
        </p:nvSpPr>
        <p:spPr>
          <a:xfrm>
            <a:off x="2451870" y="433043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5738C191-5CA8-D04B-8B35-291590E6BCCF}"/>
              </a:ext>
            </a:extLst>
          </p:cNvPr>
          <p:cNvSpPr txBox="1"/>
          <p:nvPr/>
        </p:nvSpPr>
        <p:spPr>
          <a:xfrm>
            <a:off x="2479790" y="5070884"/>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機密情報を特定し、適切に保管、譲渡、破棄する方法について、従業員を訓練</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D9A3F359-F2D9-A645-BC56-7D5D47E19857}"/>
              </a:ext>
            </a:extLst>
          </p:cNvPr>
          <p:cNvSpPr txBox="1"/>
          <p:nvPr/>
        </p:nvSpPr>
        <p:spPr>
          <a:xfrm>
            <a:off x="4725663"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CSC17.8</a:t>
            </a:r>
          </a:p>
        </p:txBody>
      </p:sp>
      <p:sp>
        <p:nvSpPr>
          <p:cNvPr id="62" name="テキスト ボックス 61">
            <a:extLst>
              <a:ext uri="{FF2B5EF4-FFF2-40B4-BE49-F238E27FC236}">
                <a16:creationId xmlns:a16="http://schemas.microsoft.com/office/drawing/2014/main" id="{FBB7FB5F-4C92-2A4A-A2AE-B945E828F9D4}"/>
              </a:ext>
            </a:extLst>
          </p:cNvPr>
          <p:cNvSpPr txBox="1"/>
          <p:nvPr/>
        </p:nvSpPr>
        <p:spPr>
          <a:xfrm>
            <a:off x="4718684" y="433578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D166536A-BCF9-A043-A71C-7F28169FC479}"/>
              </a:ext>
            </a:extLst>
          </p:cNvPr>
          <p:cNvSpPr txBox="1"/>
          <p:nvPr/>
        </p:nvSpPr>
        <p:spPr>
          <a:xfrm>
            <a:off x="4746604"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モバイルデバイスの紛失や電子メールのオートコンプリートによる電子メール誤送信等、意図しないデータ漏洩の原因を認識するために従業員を訓練</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CEABA8E6-624B-9C4C-81CC-6631BDECE2CC}"/>
              </a:ext>
            </a:extLst>
          </p:cNvPr>
          <p:cNvSpPr txBox="1"/>
          <p:nvPr/>
        </p:nvSpPr>
        <p:spPr>
          <a:xfrm>
            <a:off x="7029584"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CSC17.9</a:t>
            </a:r>
          </a:p>
        </p:txBody>
      </p:sp>
      <p:sp>
        <p:nvSpPr>
          <p:cNvPr id="65" name="テキスト ボックス 64">
            <a:extLst>
              <a:ext uri="{FF2B5EF4-FFF2-40B4-BE49-F238E27FC236}">
                <a16:creationId xmlns:a16="http://schemas.microsoft.com/office/drawing/2014/main" id="{7007B9D3-BDD9-F64F-8C41-0D084DC4AA6A}"/>
              </a:ext>
            </a:extLst>
          </p:cNvPr>
          <p:cNvSpPr txBox="1"/>
          <p:nvPr/>
        </p:nvSpPr>
        <p:spPr>
          <a:xfrm>
            <a:off x="7022605" y="4320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セキュリティ意識啓発プログラムの実施</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8F75AA2C-BA20-5E4B-8C7B-0C0AB43144A3}"/>
              </a:ext>
            </a:extLst>
          </p:cNvPr>
          <p:cNvSpPr txBox="1"/>
          <p:nvPr/>
        </p:nvSpPr>
        <p:spPr>
          <a:xfrm>
            <a:off x="7050525" y="5061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従業員が最も一般的なインシデントのインジケータを特定し、インシデントを報告できるように従業員を訓練</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517272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87171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6BAB0211-EDB1-7048-B97C-59D5613946E4}"/>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6500ACB0-4614-3541-A771-30121E34FFDF}"/>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DFF7A02E-5C05-7B41-B3E7-F4947C4A14C0}"/>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9798E56F-09E1-994E-BF41-CF522DA83BEE}"/>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CBCAB74C-DD4E-D243-B80C-E15EE452CBE3}"/>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B6FFB490-6035-1F4D-931C-AF89B8539FFC}"/>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11D2E8D9-E095-BC48-8340-A07343355E36}"/>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7F9ABAA8-AD7D-984A-9E5F-AF3BE2354F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C2EA6EDC-EF18-4840-BBEA-E9BDF106F1B0}"/>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708ACF50-3E1B-3842-B20F-A94F25F4639B}"/>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1B3C2042-25F1-2C46-8D81-D2483691EFE6}"/>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565B0C86-21FA-B04A-BE92-45F56A7792B8}"/>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0FB0EE26-4905-FB43-81D2-AB257A8E11A8}"/>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C8CFEF4-8C63-394C-A075-867069C27F13}"/>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5C585102-3BC0-8244-A660-96D1A722478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DB0AF2E5-CF41-8443-9E85-895BF80EDCF8}"/>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768490E2-3055-454B-869E-0878E823BAC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D48F328C-5153-4E4F-AEFE-3EC885CC718B}"/>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4D6B9873-7498-F748-9619-F63A9FD41935}"/>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50F474DC-48DF-CF44-BA21-DE7562E0B087}"/>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11A5EF54-ADC4-AA4A-9BE0-A31FA0F69221}"/>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3E53D742-1E6D-AD40-9E7E-6223BA54C47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68D8B37B-3F94-B645-9B89-E413C4EA0834}"/>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AFFFF9F9-B912-3144-96BD-B16013B6D166}"/>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3348AD63-9CC5-F449-B2CC-0E562BF5F15D}"/>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CSC18.1</a:t>
            </a:r>
          </a:p>
        </p:txBody>
      </p:sp>
      <p:sp>
        <p:nvSpPr>
          <p:cNvPr id="38" name="テキスト ボックス 37">
            <a:extLst>
              <a:ext uri="{FF2B5EF4-FFF2-40B4-BE49-F238E27FC236}">
                <a16:creationId xmlns:a16="http://schemas.microsoft.com/office/drawing/2014/main" id="{73DEEE25-3324-2049-802D-9AEE983010D5}"/>
              </a:ext>
            </a:extLst>
          </p:cNvPr>
          <p:cNvSpPr txBox="1"/>
          <p:nvPr/>
        </p:nvSpPr>
        <p:spPr>
          <a:xfrm>
            <a:off x="175006"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1B3A953C-B993-CA43-A224-0CC2D9C4C987}"/>
              </a:ext>
            </a:extLst>
          </p:cNvPr>
          <p:cNvSpPr txBox="1"/>
          <p:nvPr/>
        </p:nvSpPr>
        <p:spPr>
          <a:xfrm>
            <a:off x="202926"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使用するプログラミング言語および開発環境に適した安全なコーディングの履行を確立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DEC26103-2EAD-F948-BC73-5E2D8A936624}"/>
              </a:ext>
            </a:extLst>
          </p:cNvPr>
          <p:cNvSpPr txBox="1"/>
          <p:nvPr/>
        </p:nvSpPr>
        <p:spPr>
          <a:xfrm>
            <a:off x="247541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CSC18.2</a:t>
            </a:r>
          </a:p>
        </p:txBody>
      </p:sp>
      <p:sp>
        <p:nvSpPr>
          <p:cNvPr id="43" name="テキスト ボックス 42">
            <a:extLst>
              <a:ext uri="{FF2B5EF4-FFF2-40B4-BE49-F238E27FC236}">
                <a16:creationId xmlns:a16="http://schemas.microsoft.com/office/drawing/2014/main" id="{68886FB3-DD6E-F44F-8705-9EF0D15764F2}"/>
              </a:ext>
            </a:extLst>
          </p:cNvPr>
          <p:cNvSpPr txBox="1"/>
          <p:nvPr/>
        </p:nvSpPr>
        <p:spPr>
          <a:xfrm>
            <a:off x="2468432"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E6C0AF54-B248-0C4B-8E75-942F9C14416B}"/>
              </a:ext>
            </a:extLst>
          </p:cNvPr>
          <p:cNvSpPr txBox="1"/>
          <p:nvPr/>
        </p:nvSpPr>
        <p:spPr>
          <a:xfrm>
            <a:off x="2496352"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社内で開発したソフトウェアはサイズ・データタイプ・許容範囲・フォーマット等、全入力に対してエラーチェックが実行され、文書化されていることを確認</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3D53AE50-1EE3-E740-9752-09F3A978D397}"/>
              </a:ext>
            </a:extLst>
          </p:cNvPr>
          <p:cNvSpPr txBox="1"/>
          <p:nvPr/>
        </p:nvSpPr>
        <p:spPr>
          <a:xfrm>
            <a:off x="4768488" y="67176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CSC18.3</a:t>
            </a:r>
          </a:p>
        </p:txBody>
      </p:sp>
      <p:sp>
        <p:nvSpPr>
          <p:cNvPr id="49" name="テキスト ボックス 48">
            <a:extLst>
              <a:ext uri="{FF2B5EF4-FFF2-40B4-BE49-F238E27FC236}">
                <a16:creationId xmlns:a16="http://schemas.microsoft.com/office/drawing/2014/main" id="{E10F03EF-A08B-DF43-ADDF-5AE297C2B88B}"/>
              </a:ext>
            </a:extLst>
          </p:cNvPr>
          <p:cNvSpPr txBox="1"/>
          <p:nvPr/>
        </p:nvSpPr>
        <p:spPr>
          <a:xfrm>
            <a:off x="4761509" y="114122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A44DD892-65FB-8646-A9EA-6CD63584F9E5}"/>
              </a:ext>
            </a:extLst>
          </p:cNvPr>
          <p:cNvSpPr txBox="1"/>
          <p:nvPr/>
        </p:nvSpPr>
        <p:spPr>
          <a:xfrm>
            <a:off x="4789429" y="1881679"/>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外部から取得した全ソフトウェアのバージョンがサポートされていること、または開発者のセキュリティ推奨事項に基づき適切に強化されていることを確認</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889E06E5-966F-B645-A162-9BDE7FD03E5F}"/>
              </a:ext>
            </a:extLst>
          </p:cNvPr>
          <p:cNvSpPr txBox="1"/>
          <p:nvPr/>
        </p:nvSpPr>
        <p:spPr>
          <a:xfrm>
            <a:off x="7001643"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CSC18.4</a:t>
            </a:r>
          </a:p>
        </p:txBody>
      </p:sp>
      <p:sp>
        <p:nvSpPr>
          <p:cNvPr id="53" name="テキスト ボックス 52">
            <a:extLst>
              <a:ext uri="{FF2B5EF4-FFF2-40B4-BE49-F238E27FC236}">
                <a16:creationId xmlns:a16="http://schemas.microsoft.com/office/drawing/2014/main" id="{41450EA2-7ED1-724C-8864-F2A7AB943EC6}"/>
              </a:ext>
            </a:extLst>
          </p:cNvPr>
          <p:cNvSpPr txBox="1"/>
          <p:nvPr/>
        </p:nvSpPr>
        <p:spPr>
          <a:xfrm>
            <a:off x="6994664"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D972F97A-47B2-9145-ABBB-8DA6DB88F9B0}"/>
              </a:ext>
            </a:extLst>
          </p:cNvPr>
          <p:cNvSpPr txBox="1"/>
          <p:nvPr/>
        </p:nvSpPr>
        <p:spPr>
          <a:xfrm>
            <a:off x="7022584"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開発したソフトウェアには、最新の信頼できる第三者コンポーネントのみを使用</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5727CD1E-7A18-1A45-8255-BF69E04252F4}"/>
              </a:ext>
            </a:extLst>
          </p:cNvPr>
          <p:cNvSpPr txBox="1"/>
          <p:nvPr/>
        </p:nvSpPr>
        <p:spPr>
          <a:xfrm>
            <a:off x="181985"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CSC18.5</a:t>
            </a:r>
          </a:p>
        </p:txBody>
      </p:sp>
      <p:sp>
        <p:nvSpPr>
          <p:cNvPr id="56" name="テキスト ボックス 55">
            <a:extLst>
              <a:ext uri="{FF2B5EF4-FFF2-40B4-BE49-F238E27FC236}">
                <a16:creationId xmlns:a16="http://schemas.microsoft.com/office/drawing/2014/main" id="{3CD9D9DD-AB00-9A4D-83FE-9452D05FC44A}"/>
              </a:ext>
            </a:extLst>
          </p:cNvPr>
          <p:cNvSpPr txBox="1"/>
          <p:nvPr/>
        </p:nvSpPr>
        <p:spPr>
          <a:xfrm>
            <a:off x="175006" y="4320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9DA5AE0E-4C57-C248-BC1A-9F21F64BD8D0}"/>
              </a:ext>
            </a:extLst>
          </p:cNvPr>
          <p:cNvSpPr txBox="1"/>
          <p:nvPr/>
        </p:nvSpPr>
        <p:spPr>
          <a:xfrm>
            <a:off x="202926" y="5061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標準化され広範にレビューされた暗号化アルゴリズムのみを使用</a:t>
            </a:r>
            <a:endParaRPr lang="ja-JP" altLang="en-US"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4AFD62C0-9093-ED4C-B84F-BF76DF8DE4EB}"/>
              </a:ext>
            </a:extLst>
          </p:cNvPr>
          <p:cNvSpPr txBox="1"/>
          <p:nvPr/>
        </p:nvSpPr>
        <p:spPr>
          <a:xfrm>
            <a:off x="2453911"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CSC18.6</a:t>
            </a:r>
          </a:p>
        </p:txBody>
      </p:sp>
      <p:sp>
        <p:nvSpPr>
          <p:cNvPr id="59" name="テキスト ボックス 58">
            <a:extLst>
              <a:ext uri="{FF2B5EF4-FFF2-40B4-BE49-F238E27FC236}">
                <a16:creationId xmlns:a16="http://schemas.microsoft.com/office/drawing/2014/main" id="{3F525251-3B8F-3E40-B2D6-440B24BAFB16}"/>
              </a:ext>
            </a:extLst>
          </p:cNvPr>
          <p:cNvSpPr txBox="1"/>
          <p:nvPr/>
        </p:nvSpPr>
        <p:spPr>
          <a:xfrm>
            <a:off x="2446932" y="433316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0CFAFEE5-764D-0447-BAB7-F0A6939854C4}"/>
              </a:ext>
            </a:extLst>
          </p:cNvPr>
          <p:cNvSpPr txBox="1"/>
          <p:nvPr/>
        </p:nvSpPr>
        <p:spPr>
          <a:xfrm>
            <a:off x="2474852" y="5073614"/>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すべてのソフトウェア開発担当者が、安全なコードを書くトレーニングを受けていることを確認</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5F43DC6C-258D-FE40-9F8E-785AF56F3708}"/>
              </a:ext>
            </a:extLst>
          </p:cNvPr>
          <p:cNvSpPr txBox="1"/>
          <p:nvPr/>
        </p:nvSpPr>
        <p:spPr>
          <a:xfrm>
            <a:off x="4739329"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CSC18.7</a:t>
            </a:r>
          </a:p>
        </p:txBody>
      </p:sp>
      <p:sp>
        <p:nvSpPr>
          <p:cNvPr id="62" name="テキスト ボックス 61">
            <a:extLst>
              <a:ext uri="{FF2B5EF4-FFF2-40B4-BE49-F238E27FC236}">
                <a16:creationId xmlns:a16="http://schemas.microsoft.com/office/drawing/2014/main" id="{C495AE74-6374-3A48-951A-33A174A1BCE8}"/>
              </a:ext>
            </a:extLst>
          </p:cNvPr>
          <p:cNvSpPr txBox="1"/>
          <p:nvPr/>
        </p:nvSpPr>
        <p:spPr>
          <a:xfrm>
            <a:off x="4732350" y="433316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57F4292C-314C-0D4B-915F-232CCF0F1F33}"/>
              </a:ext>
            </a:extLst>
          </p:cNvPr>
          <p:cNvSpPr txBox="1"/>
          <p:nvPr/>
        </p:nvSpPr>
        <p:spPr>
          <a:xfrm>
            <a:off x="4760270" y="507361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静的および動的分析ツールを適用して、内部開発されたソフトウェアのセキュリティ保護されたコーディング手法が遵守されていることを確認</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DCB97021-5FC4-5642-ACE8-393B6E27CF13}"/>
              </a:ext>
            </a:extLst>
          </p:cNvPr>
          <p:cNvSpPr txBox="1"/>
          <p:nvPr/>
        </p:nvSpPr>
        <p:spPr>
          <a:xfrm>
            <a:off x="7001643"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CSC18.8</a:t>
            </a:r>
          </a:p>
        </p:txBody>
      </p:sp>
      <p:sp>
        <p:nvSpPr>
          <p:cNvPr id="65" name="テキスト ボックス 64">
            <a:extLst>
              <a:ext uri="{FF2B5EF4-FFF2-40B4-BE49-F238E27FC236}">
                <a16:creationId xmlns:a16="http://schemas.microsoft.com/office/drawing/2014/main" id="{6965D301-88D6-2C40-881E-931282B72A6D}"/>
              </a:ext>
            </a:extLst>
          </p:cNvPr>
          <p:cNvSpPr txBox="1"/>
          <p:nvPr/>
        </p:nvSpPr>
        <p:spPr>
          <a:xfrm>
            <a:off x="6994664" y="433316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40445551-A701-D544-A87D-4178A855685D}"/>
              </a:ext>
            </a:extLst>
          </p:cNvPr>
          <p:cNvSpPr txBox="1"/>
          <p:nvPr/>
        </p:nvSpPr>
        <p:spPr>
          <a:xfrm>
            <a:off x="7022584" y="507361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セキュリティグループに連絡するための手段を提供するなど、ソフトウェア脆弱性の報告を受け入れて対処するプロセスを確立</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216630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221164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765A7AEB-291C-674E-9EEE-E4D16D7888B2}"/>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005D2C76-494A-154A-BF29-93F325FBFD10}"/>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FAB3444A-3741-814A-9DB5-4160E5AED835}"/>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68BA5AC2-1571-4C42-9C46-8E6473B2ECE0}"/>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C0FF9DB6-B50A-2C48-B2A8-981721B6E5DB}"/>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2CC77622-9449-EC43-8DC6-B75443864F03}"/>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E2BB4656-5ECD-F543-95A0-2C9320BD1E38}"/>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AB8AA9B9-B73B-924C-B465-F3C5D882C6CE}"/>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F5878DA-0BFA-FB49-AFFC-4FFB120236AB}"/>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D8AB3D04-21D0-1542-8A64-23D0D23314A8}"/>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0383101A-5CF3-7940-8D38-F51100DC918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5485AEE-D519-B346-814E-32CEAAF4FAC6}"/>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99D01632-EB7E-4E45-A2CC-F903D050C17F}"/>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2A2D78B3-5786-FF43-ADCC-D20E9808B22A}"/>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5057F2AB-95A4-2243-8879-82B440E28A4A}"/>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F4EC9CB0-1D24-AB42-904F-17C5FC690557}"/>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B1B423BB-558E-8F42-8C79-D67BDD8E7AEA}"/>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5F8E3FC4-3977-1342-97E2-E0B0E5A09E8F}"/>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BF34E7FD-ED7F-4E4C-99EE-D10157ACD60C}"/>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9BA44CA5-B134-8D40-B98C-FB5401EAF2D2}"/>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9EC3ACB4-66D0-2640-9EFA-D590EA150C37}"/>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70A1A975-5EEB-DD4A-95E1-D9377AC5A700}"/>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FE49F9BC-C4F6-0445-B57C-6C95E5F1A5A9}"/>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B463BD78-6C68-244C-9233-1E3026DD5E5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65FA4B64-9D20-FA4A-96C3-4525ADF25E9B}"/>
              </a:ext>
            </a:extLst>
          </p:cNvPr>
          <p:cNvSpPr txBox="1"/>
          <p:nvPr/>
        </p:nvSpPr>
        <p:spPr>
          <a:xfrm>
            <a:off x="19042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CSC18.9</a:t>
            </a:r>
          </a:p>
        </p:txBody>
      </p:sp>
      <p:sp>
        <p:nvSpPr>
          <p:cNvPr id="38" name="テキスト ボックス 37">
            <a:extLst>
              <a:ext uri="{FF2B5EF4-FFF2-40B4-BE49-F238E27FC236}">
                <a16:creationId xmlns:a16="http://schemas.microsoft.com/office/drawing/2014/main" id="{AB4D685F-928D-044A-9BAF-220C4ABB9100}"/>
              </a:ext>
            </a:extLst>
          </p:cNvPr>
          <p:cNvSpPr txBox="1"/>
          <p:nvPr/>
        </p:nvSpPr>
        <p:spPr>
          <a:xfrm>
            <a:off x="183449" y="11528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A623B75D-C248-B344-9AF6-F3A9F9FE956F}"/>
              </a:ext>
            </a:extLst>
          </p:cNvPr>
          <p:cNvSpPr txBox="1"/>
          <p:nvPr/>
        </p:nvSpPr>
        <p:spPr>
          <a:xfrm>
            <a:off x="211369"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生産システムと非生産システムを別々の環境で管理し、開発者に本番環境への監視されていないアクセス権を付与しないようにする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57D26C7B-5109-7D4C-8452-C05C32AF051D}"/>
              </a:ext>
            </a:extLst>
          </p:cNvPr>
          <p:cNvSpPr txBox="1"/>
          <p:nvPr/>
        </p:nvSpPr>
        <p:spPr>
          <a:xfrm>
            <a:off x="2460152" y="71241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CSC18.10</a:t>
            </a:r>
          </a:p>
        </p:txBody>
      </p:sp>
      <p:sp>
        <p:nvSpPr>
          <p:cNvPr id="43" name="テキスト ボックス 42">
            <a:extLst>
              <a:ext uri="{FF2B5EF4-FFF2-40B4-BE49-F238E27FC236}">
                <a16:creationId xmlns:a16="http://schemas.microsoft.com/office/drawing/2014/main" id="{C2BDFCA6-4F05-234D-80F8-82417073BA69}"/>
              </a:ext>
            </a:extLst>
          </p:cNvPr>
          <p:cNvSpPr txBox="1"/>
          <p:nvPr/>
        </p:nvSpPr>
        <p:spPr>
          <a:xfrm>
            <a:off x="2453173" y="118187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CF8CABEF-A02C-1040-B7A6-B817E8A5F516}"/>
              </a:ext>
            </a:extLst>
          </p:cNvPr>
          <p:cNvSpPr txBox="1"/>
          <p:nvPr/>
        </p:nvSpPr>
        <p:spPr>
          <a:xfrm>
            <a:off x="2481093" y="192232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一般的な</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アプリケーション攻撃に備え</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アプリケーションに流れる全トラフィックを検査する</a:t>
            </a:r>
            <a:r>
              <a:rPr lang="en-US" altLang="ja-JP" sz="1100" b="1" dirty="0">
                <a:latin typeface="MS PGothic" charset="-128"/>
                <a:ea typeface="MS PGothic" charset="-128"/>
                <a:cs typeface="MS PGothic" charset="-128"/>
              </a:rPr>
              <a:t>WAF</a:t>
            </a:r>
            <a:r>
              <a:rPr lang="ja-JP" altLang="en-US" sz="1100" b="1">
                <a:latin typeface="MS PGothic" charset="-128"/>
                <a:ea typeface="MS PGothic" charset="-128"/>
                <a:cs typeface="MS PGothic" charset="-128"/>
              </a:rPr>
              <a:t>を実装して、</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アプリケーションを保護</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8294DA64-CA01-284C-9F80-57458980AB95}"/>
              </a:ext>
            </a:extLst>
          </p:cNvPr>
          <p:cNvSpPr txBox="1"/>
          <p:nvPr/>
        </p:nvSpPr>
        <p:spPr>
          <a:xfrm>
            <a:off x="4734968" y="715266"/>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CSC18.11</a:t>
            </a:r>
          </a:p>
        </p:txBody>
      </p:sp>
      <p:sp>
        <p:nvSpPr>
          <p:cNvPr id="49" name="テキスト ボックス 48">
            <a:extLst>
              <a:ext uri="{FF2B5EF4-FFF2-40B4-BE49-F238E27FC236}">
                <a16:creationId xmlns:a16="http://schemas.microsoft.com/office/drawing/2014/main" id="{89A3C24A-F5C9-0B4F-AFA2-24D3021A1AF1}"/>
              </a:ext>
            </a:extLst>
          </p:cNvPr>
          <p:cNvSpPr txBox="1"/>
          <p:nvPr/>
        </p:nvSpPr>
        <p:spPr>
          <a:xfrm>
            <a:off x="4727989" y="118472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アプリケーションソフトウェアセキュリティ</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23DF4839-E892-444D-9573-D2EA2406C06F}"/>
              </a:ext>
            </a:extLst>
          </p:cNvPr>
          <p:cNvSpPr txBox="1"/>
          <p:nvPr/>
        </p:nvSpPr>
        <p:spPr>
          <a:xfrm>
            <a:off x="4755909" y="192517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データベースに依存するアプリケーションの場合は、標準のハードニング構成されたテンプレートを使用</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8493F285-0E32-9A45-8AE5-B9B2D7C517DE}"/>
              </a:ext>
            </a:extLst>
          </p:cNvPr>
          <p:cNvSpPr txBox="1"/>
          <p:nvPr/>
        </p:nvSpPr>
        <p:spPr>
          <a:xfrm>
            <a:off x="7008909" y="71241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CSC19.1</a:t>
            </a:r>
          </a:p>
        </p:txBody>
      </p:sp>
      <p:sp>
        <p:nvSpPr>
          <p:cNvPr id="53" name="テキスト ボックス 52">
            <a:extLst>
              <a:ext uri="{FF2B5EF4-FFF2-40B4-BE49-F238E27FC236}">
                <a16:creationId xmlns:a16="http://schemas.microsoft.com/office/drawing/2014/main" id="{5E772F18-DC5D-1548-87E5-BC4F4CC77D1E}"/>
              </a:ext>
            </a:extLst>
          </p:cNvPr>
          <p:cNvSpPr txBox="1"/>
          <p:nvPr/>
        </p:nvSpPr>
        <p:spPr>
          <a:xfrm>
            <a:off x="7001930" y="127885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3049CA75-11DA-0546-91FE-ABCE7BCC76C0}"/>
              </a:ext>
            </a:extLst>
          </p:cNvPr>
          <p:cNvSpPr txBox="1"/>
          <p:nvPr/>
        </p:nvSpPr>
        <p:spPr>
          <a:xfrm>
            <a:off x="7029850" y="1922324"/>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人の役割とインシデントのハンドリング</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管理のフェーズを定義するインシデント対応計画書が作成されていることを確認</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5BFD86E8-E956-D24A-AAEF-0E7540931015}"/>
              </a:ext>
            </a:extLst>
          </p:cNvPr>
          <p:cNvSpPr txBox="1"/>
          <p:nvPr/>
        </p:nvSpPr>
        <p:spPr>
          <a:xfrm>
            <a:off x="183449"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CSC19.2</a:t>
            </a:r>
          </a:p>
        </p:txBody>
      </p:sp>
      <p:sp>
        <p:nvSpPr>
          <p:cNvPr id="56" name="テキスト ボックス 55">
            <a:extLst>
              <a:ext uri="{FF2B5EF4-FFF2-40B4-BE49-F238E27FC236}">
                <a16:creationId xmlns:a16="http://schemas.microsoft.com/office/drawing/2014/main" id="{2818A6AD-BD54-D04B-B1A2-D70D42D23435}"/>
              </a:ext>
            </a:extLst>
          </p:cNvPr>
          <p:cNvSpPr txBox="1"/>
          <p:nvPr/>
        </p:nvSpPr>
        <p:spPr>
          <a:xfrm>
            <a:off x="176470" y="443276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2B90B9A5-EFFF-5B4F-AEAE-4A5213824EE0}"/>
              </a:ext>
            </a:extLst>
          </p:cNvPr>
          <p:cNvSpPr txBox="1"/>
          <p:nvPr/>
        </p:nvSpPr>
        <p:spPr>
          <a:xfrm>
            <a:off x="204390"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特定個人にコンピュータとネットワークインシデントを処理するための職位と職務を割り当て、インシデント解決までの事案の追跡と文書化を実施</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FB2C4A47-923C-4F42-95B7-FBF34A9C247D}"/>
              </a:ext>
            </a:extLst>
          </p:cNvPr>
          <p:cNvSpPr txBox="1"/>
          <p:nvPr/>
        </p:nvSpPr>
        <p:spPr>
          <a:xfrm>
            <a:off x="2460152"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CSC19.3</a:t>
            </a:r>
          </a:p>
        </p:txBody>
      </p:sp>
      <p:sp>
        <p:nvSpPr>
          <p:cNvPr id="59" name="テキスト ボックス 58">
            <a:extLst>
              <a:ext uri="{FF2B5EF4-FFF2-40B4-BE49-F238E27FC236}">
                <a16:creationId xmlns:a16="http://schemas.microsoft.com/office/drawing/2014/main" id="{B0B8D3B5-C90A-DB46-B4F7-32575518CD64}"/>
              </a:ext>
            </a:extLst>
          </p:cNvPr>
          <p:cNvSpPr txBox="1"/>
          <p:nvPr/>
        </p:nvSpPr>
        <p:spPr>
          <a:xfrm>
            <a:off x="2453173" y="443276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43F30301-85FD-4144-9442-BE084A9F61FA}"/>
              </a:ext>
            </a:extLst>
          </p:cNvPr>
          <p:cNvSpPr txBox="1"/>
          <p:nvPr/>
        </p:nvSpPr>
        <p:spPr>
          <a:xfrm>
            <a:off x="2481093" y="507623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重要な意思決定の役割を果たす、インシデント対応プロセスをサポートする管理担当者とその代行者を指定</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6F84545A-9A78-B74F-A425-2FE04A6470B5}"/>
              </a:ext>
            </a:extLst>
          </p:cNvPr>
          <p:cNvSpPr txBox="1"/>
          <p:nvPr/>
        </p:nvSpPr>
        <p:spPr>
          <a:xfrm>
            <a:off x="473496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CSC19.4</a:t>
            </a:r>
          </a:p>
        </p:txBody>
      </p:sp>
      <p:sp>
        <p:nvSpPr>
          <p:cNvPr id="62" name="テキスト ボックス 61">
            <a:extLst>
              <a:ext uri="{FF2B5EF4-FFF2-40B4-BE49-F238E27FC236}">
                <a16:creationId xmlns:a16="http://schemas.microsoft.com/office/drawing/2014/main" id="{C04645BB-D8BD-8A4B-81D1-2168A53077A6}"/>
              </a:ext>
            </a:extLst>
          </p:cNvPr>
          <p:cNvSpPr txBox="1"/>
          <p:nvPr/>
        </p:nvSpPr>
        <p:spPr>
          <a:xfrm>
            <a:off x="4727989" y="443276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247773AF-6C1F-4544-94A3-4BA6D6D4C6C3}"/>
              </a:ext>
            </a:extLst>
          </p:cNvPr>
          <p:cNvSpPr txBox="1"/>
          <p:nvPr/>
        </p:nvSpPr>
        <p:spPr>
          <a:xfrm>
            <a:off x="4755909"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システム管理者や他の従業員が異常なイベントを対応チームに報告可能な時間帯、報告の仕組み、通知に含める情報について組織全体の基準を作成</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AD062CEF-CC19-9242-B8A0-AF44E0E8EE1B}"/>
              </a:ext>
            </a:extLst>
          </p:cNvPr>
          <p:cNvSpPr txBox="1"/>
          <p:nvPr/>
        </p:nvSpPr>
        <p:spPr>
          <a:xfrm>
            <a:off x="7001930"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CSC19.5</a:t>
            </a:r>
          </a:p>
        </p:txBody>
      </p:sp>
      <p:sp>
        <p:nvSpPr>
          <p:cNvPr id="65" name="テキスト ボックス 64">
            <a:extLst>
              <a:ext uri="{FF2B5EF4-FFF2-40B4-BE49-F238E27FC236}">
                <a16:creationId xmlns:a16="http://schemas.microsoft.com/office/drawing/2014/main" id="{208F456A-17B7-C44B-9A8C-4DC2676D448F}"/>
              </a:ext>
            </a:extLst>
          </p:cNvPr>
          <p:cNvSpPr txBox="1"/>
          <p:nvPr/>
        </p:nvSpPr>
        <p:spPr>
          <a:xfrm>
            <a:off x="6994951" y="44178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6F4CDD0E-17C0-1D43-AD06-362D3C3D1C7F}"/>
              </a:ext>
            </a:extLst>
          </p:cNvPr>
          <p:cNvSpPr txBox="1"/>
          <p:nvPr/>
        </p:nvSpPr>
        <p:spPr>
          <a:xfrm>
            <a:off x="7022871"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法執行機関、関連する政府機関、ベンダー、</a:t>
            </a:r>
            <a:r>
              <a:rPr lang="en-US" altLang="ja-JP" sz="1100" b="1" dirty="0">
                <a:latin typeface="MS PGothic" charset="-128"/>
                <a:ea typeface="MS PGothic" charset="-128"/>
                <a:cs typeface="MS PGothic" charset="-128"/>
              </a:rPr>
              <a:t>ISAC</a:t>
            </a:r>
            <a:r>
              <a:rPr lang="ja-JP" altLang="en-US" sz="1100" b="1">
                <a:latin typeface="MS PGothic" charset="-128"/>
                <a:ea typeface="MS PGothic" charset="-128"/>
                <a:cs typeface="MS PGothic" charset="-128"/>
              </a:rPr>
              <a:t>パートナー等のセキュリティ問題を報告する必要がある第３者連絡先情報に関する情報を集め、管理</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482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339639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209902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4F061080-99E6-2641-B0BD-DA886E6D40E8}"/>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B581BF27-0243-1648-99B4-7A34955A98CB}"/>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164C10DD-B555-F947-A213-6450ACEB17F6}"/>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1F6B16CC-2E1E-964D-8B4B-A9AA68E2412D}"/>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986F9E14-7B3B-6F46-92DA-AC438CFDBFE2}"/>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AF2616F6-00A8-7C4C-80B1-309B59C5B541}"/>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AD18ABAD-224A-7A4E-B7E9-EBF3441CF59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0D4E124D-A5B8-DA49-BDB7-730E394BDFB2}"/>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27FD8CDE-9DDB-A240-8379-655E490B5ABA}"/>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626FE2E9-48F2-6C42-8250-C8E341355200}"/>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F4B1CE-D4E2-F34A-8D04-5E843A4887D4}"/>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392FAA6A-A1A8-2F42-96F9-9051A76B712A}"/>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916C2556-80AD-8D45-87E3-69E93CC882F3}"/>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C54937A1-190B-D74B-A092-15ECAE6D4617}"/>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E40CBB21-6C3F-B24F-96E4-A17D20C206A6}"/>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27BDE314-1F40-4A4E-9978-37493CB683AE}"/>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FA083115-6769-AB49-A669-8B6532447FBE}"/>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338ADBB9-90FE-4641-ACD6-FFE92A038951}"/>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4B4C54E7-93BB-944A-BF2D-5ED27ADA4BC6}"/>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18F0FBF2-0190-654C-9234-4F77315646E4}"/>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7CAC1F7F-F639-E242-B843-9EA7FAE50332}"/>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CAD68FE8-017B-7C45-88A8-918B08CF60B1}"/>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F65D8555-91D8-C841-99C7-827EDD1B23F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6050FF9A-7EEB-B340-8E68-E775C0E49B30}"/>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B51B87CB-40DE-2240-B51F-E5477688C038}"/>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CSC19.6</a:t>
            </a:r>
          </a:p>
        </p:txBody>
      </p:sp>
      <p:sp>
        <p:nvSpPr>
          <p:cNvPr id="38" name="テキスト ボックス 37">
            <a:extLst>
              <a:ext uri="{FF2B5EF4-FFF2-40B4-BE49-F238E27FC236}">
                <a16:creationId xmlns:a16="http://schemas.microsoft.com/office/drawing/2014/main" id="{0C51EE2E-DC30-3D49-8145-AE4A112F303D}"/>
              </a:ext>
            </a:extLst>
          </p:cNvPr>
          <p:cNvSpPr txBox="1"/>
          <p:nvPr/>
        </p:nvSpPr>
        <p:spPr>
          <a:xfrm>
            <a:off x="175006" y="12498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F639057E-0AED-C94A-9E80-D8D05C536822}"/>
              </a:ext>
            </a:extLst>
          </p:cNvPr>
          <p:cNvSpPr txBox="1"/>
          <p:nvPr/>
        </p:nvSpPr>
        <p:spPr>
          <a:xfrm>
            <a:off x="202926"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インシデントハンドリングチームに報告すべきコンピュータの異常やインシデントに関連する情報を全従業員に公開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3C11A11A-B42A-1C48-AB96-A4749E60B58B}"/>
              </a:ext>
            </a:extLst>
          </p:cNvPr>
          <p:cNvSpPr txBox="1"/>
          <p:nvPr/>
        </p:nvSpPr>
        <p:spPr>
          <a:xfrm>
            <a:off x="2460152" y="68675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CSC19.7</a:t>
            </a:r>
          </a:p>
        </p:txBody>
      </p:sp>
      <p:sp>
        <p:nvSpPr>
          <p:cNvPr id="43" name="テキスト ボックス 42">
            <a:extLst>
              <a:ext uri="{FF2B5EF4-FFF2-40B4-BE49-F238E27FC236}">
                <a16:creationId xmlns:a16="http://schemas.microsoft.com/office/drawing/2014/main" id="{2234E8A7-1589-F740-8478-87682B9D84CF}"/>
              </a:ext>
            </a:extLst>
          </p:cNvPr>
          <p:cNvSpPr txBox="1"/>
          <p:nvPr/>
        </p:nvSpPr>
        <p:spPr>
          <a:xfrm>
            <a:off x="2453173" y="1253198"/>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EAF26571-2CD1-8C4E-997B-674AF5363B93}"/>
              </a:ext>
            </a:extLst>
          </p:cNvPr>
          <p:cNvSpPr txBox="1"/>
          <p:nvPr/>
        </p:nvSpPr>
        <p:spPr>
          <a:xfrm>
            <a:off x="2481093" y="1896669"/>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現実の脅威に対応するための意識と能力を維持するため、インシデント対応に携わる人員の日常的なインシデント対応演習とシナリオを計画し、実施</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F97D8A7F-196C-9D48-ABE5-C6FFB6918431}"/>
              </a:ext>
            </a:extLst>
          </p:cNvPr>
          <p:cNvSpPr txBox="1"/>
          <p:nvPr/>
        </p:nvSpPr>
        <p:spPr>
          <a:xfrm>
            <a:off x="4734968"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CSC19.8</a:t>
            </a:r>
          </a:p>
        </p:txBody>
      </p:sp>
      <p:sp>
        <p:nvSpPr>
          <p:cNvPr id="49" name="テキスト ボックス 48">
            <a:extLst>
              <a:ext uri="{FF2B5EF4-FFF2-40B4-BE49-F238E27FC236}">
                <a16:creationId xmlns:a16="http://schemas.microsoft.com/office/drawing/2014/main" id="{54371A7D-9C8A-7042-BC8C-9E88ECDC9278}"/>
              </a:ext>
            </a:extLst>
          </p:cNvPr>
          <p:cNvSpPr txBox="1"/>
          <p:nvPr/>
        </p:nvSpPr>
        <p:spPr>
          <a:xfrm>
            <a:off x="4727989" y="12498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インシデントレスポンスと管理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1A75BFD4-2EBE-844A-9CF4-ACFF3B6B9CFB}"/>
              </a:ext>
            </a:extLst>
          </p:cNvPr>
          <p:cNvSpPr txBox="1"/>
          <p:nvPr/>
        </p:nvSpPr>
        <p:spPr>
          <a:xfrm>
            <a:off x="4755909"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組織への既知または潜在的な影響に基づくインシデントスコアリングおよび優先順位付けスキーマを作成</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DFDF1EF2-491C-F34A-9FCB-70144D03CE69}"/>
              </a:ext>
            </a:extLst>
          </p:cNvPr>
          <p:cNvSpPr txBox="1"/>
          <p:nvPr/>
        </p:nvSpPr>
        <p:spPr>
          <a:xfrm>
            <a:off x="7002165"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CSC20.1</a:t>
            </a:r>
          </a:p>
        </p:txBody>
      </p:sp>
      <p:sp>
        <p:nvSpPr>
          <p:cNvPr id="53" name="テキスト ボックス 52">
            <a:extLst>
              <a:ext uri="{FF2B5EF4-FFF2-40B4-BE49-F238E27FC236}">
                <a16:creationId xmlns:a16="http://schemas.microsoft.com/office/drawing/2014/main" id="{557F4EA5-F453-4145-ADBD-899F33DC8CC5}"/>
              </a:ext>
            </a:extLst>
          </p:cNvPr>
          <p:cNvSpPr txBox="1"/>
          <p:nvPr/>
        </p:nvSpPr>
        <p:spPr>
          <a:xfrm>
            <a:off x="6995186" y="116859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B2B59B21-51A8-4140-8749-359DBB9323EF}"/>
              </a:ext>
            </a:extLst>
          </p:cNvPr>
          <p:cNvSpPr txBox="1"/>
          <p:nvPr/>
        </p:nvSpPr>
        <p:spPr>
          <a:xfrm>
            <a:off x="7023106"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ワイヤレス、クライアントベース、</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アプリケーションの攻撃など、あらゆる種類の複合型攻撃を含む侵入テストのプログラムを確立</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839B0777-BB15-1443-9E05-80A94531A2DE}"/>
              </a:ext>
            </a:extLst>
          </p:cNvPr>
          <p:cNvSpPr txBox="1"/>
          <p:nvPr/>
        </p:nvSpPr>
        <p:spPr>
          <a:xfrm>
            <a:off x="181985" y="385852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CSC20.2</a:t>
            </a:r>
          </a:p>
        </p:txBody>
      </p:sp>
      <p:sp>
        <p:nvSpPr>
          <p:cNvPr id="56" name="テキスト ボックス 55">
            <a:extLst>
              <a:ext uri="{FF2B5EF4-FFF2-40B4-BE49-F238E27FC236}">
                <a16:creationId xmlns:a16="http://schemas.microsoft.com/office/drawing/2014/main" id="{6B8E6B3A-255E-8743-94C1-11BE90A085F5}"/>
              </a:ext>
            </a:extLst>
          </p:cNvPr>
          <p:cNvSpPr txBox="1"/>
          <p:nvPr/>
        </p:nvSpPr>
        <p:spPr>
          <a:xfrm>
            <a:off x="175006" y="433491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DE473AF8-68E0-374A-9471-88A85F1B6A1D}"/>
              </a:ext>
            </a:extLst>
          </p:cNvPr>
          <p:cNvSpPr txBox="1"/>
          <p:nvPr/>
        </p:nvSpPr>
        <p:spPr>
          <a:xfrm>
            <a:off x="202926" y="506843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定期的な外部および内部からの侵入テストを実施し、エンタープライズシステムの悪用可能な脆弱性および攻撃経路を特定</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BFB228F1-355A-3D41-B0DD-9913726371C5}"/>
              </a:ext>
            </a:extLst>
          </p:cNvPr>
          <p:cNvSpPr txBox="1"/>
          <p:nvPr/>
        </p:nvSpPr>
        <p:spPr>
          <a:xfrm>
            <a:off x="2458253" y="3861851"/>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CSC20.3</a:t>
            </a:r>
          </a:p>
        </p:txBody>
      </p:sp>
      <p:sp>
        <p:nvSpPr>
          <p:cNvPr id="59" name="テキスト ボックス 58">
            <a:extLst>
              <a:ext uri="{FF2B5EF4-FFF2-40B4-BE49-F238E27FC236}">
                <a16:creationId xmlns:a16="http://schemas.microsoft.com/office/drawing/2014/main" id="{FFB6CFED-FCF4-4D49-8C01-B9CA263F9ADD}"/>
              </a:ext>
            </a:extLst>
          </p:cNvPr>
          <p:cNvSpPr txBox="1"/>
          <p:nvPr/>
        </p:nvSpPr>
        <p:spPr>
          <a:xfrm>
            <a:off x="2451274" y="4338237"/>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4FE7220E-91FC-0A44-B1B8-6FB34FE34CAE}"/>
              </a:ext>
            </a:extLst>
          </p:cNvPr>
          <p:cNvSpPr txBox="1"/>
          <p:nvPr/>
        </p:nvSpPr>
        <p:spPr>
          <a:xfrm>
            <a:off x="2479194" y="5071761"/>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組織の準備状況をテストすることに加えて、迅速かつ効果的な攻撃の特定・阻止・対応のため、定期的なレッドチームの演習を実施</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22AE9A28-3DC1-854A-895E-79384461BC4D}"/>
              </a:ext>
            </a:extLst>
          </p:cNvPr>
          <p:cNvSpPr txBox="1"/>
          <p:nvPr/>
        </p:nvSpPr>
        <p:spPr>
          <a:xfrm>
            <a:off x="4734968"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CSC20.4</a:t>
            </a:r>
          </a:p>
        </p:txBody>
      </p:sp>
      <p:sp>
        <p:nvSpPr>
          <p:cNvPr id="62" name="テキスト ボックス 61">
            <a:extLst>
              <a:ext uri="{FF2B5EF4-FFF2-40B4-BE49-F238E27FC236}">
                <a16:creationId xmlns:a16="http://schemas.microsoft.com/office/drawing/2014/main" id="{9CF080EF-1A76-314D-A6D2-083308DFA6EE}"/>
              </a:ext>
            </a:extLst>
          </p:cNvPr>
          <p:cNvSpPr txBox="1"/>
          <p:nvPr/>
        </p:nvSpPr>
        <p:spPr>
          <a:xfrm>
            <a:off x="4727989" y="434270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23681E55-5F9D-D34C-8CB4-201CB3B67C4F}"/>
              </a:ext>
            </a:extLst>
          </p:cNvPr>
          <p:cNvSpPr txBox="1"/>
          <p:nvPr/>
        </p:nvSpPr>
        <p:spPr>
          <a:xfrm>
            <a:off x="4755909" y="5076232"/>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攻撃者にとって有用な未保護なシステム情報と成果物（ネットワーク構成図、設定ファイル、パスワード等）の存在を発見するためのテストを実施</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0B60D549-F4A7-F749-9952-C632A55A2891}"/>
              </a:ext>
            </a:extLst>
          </p:cNvPr>
          <p:cNvSpPr txBox="1"/>
          <p:nvPr/>
        </p:nvSpPr>
        <p:spPr>
          <a:xfrm>
            <a:off x="7002165" y="3866322"/>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CSC20.5</a:t>
            </a:r>
          </a:p>
        </p:txBody>
      </p:sp>
      <p:sp>
        <p:nvSpPr>
          <p:cNvPr id="65" name="テキスト ボックス 64">
            <a:extLst>
              <a:ext uri="{FF2B5EF4-FFF2-40B4-BE49-F238E27FC236}">
                <a16:creationId xmlns:a16="http://schemas.microsoft.com/office/drawing/2014/main" id="{170A6916-AE06-C04E-B7A9-4BA362E23815}"/>
              </a:ext>
            </a:extLst>
          </p:cNvPr>
          <p:cNvSpPr txBox="1"/>
          <p:nvPr/>
        </p:nvSpPr>
        <p:spPr>
          <a:xfrm>
            <a:off x="6995186" y="4342708"/>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9D83AB23-9966-0043-8942-E37F618A409C}"/>
              </a:ext>
            </a:extLst>
          </p:cNvPr>
          <p:cNvSpPr txBox="1"/>
          <p:nvPr/>
        </p:nvSpPr>
        <p:spPr>
          <a:xfrm>
            <a:off x="7023106" y="5076232"/>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実稼働環境を模擬したテストベッドを作成し、通常では実環境でテストできない機器に対してレッドチームによる攻撃を実施</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037675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20823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C2B1B697-E2BB-0441-96BC-D4F68754760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A9579047-83FE-1746-BC88-5652EBDC7B44}"/>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BD8BC910-0522-1443-8BC6-E3313044DEB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B964901B-5B93-EA48-9D08-1209E28418D8}"/>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F1A14AF-D160-6946-BD45-E9731028644D}"/>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F771876F-DA76-9E4D-800E-F7FEA81CD8B6}"/>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4F684E29-8FC8-204D-9D0F-9BC7656D44A8}"/>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10E975E-9D65-2545-A995-4AF6564E16BE}"/>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DF64DDEF-B1B7-554A-9B0F-D30B7D372687}"/>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0DD1054B-F504-2540-8287-03C30FBD0018}"/>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82C1F93C-28B8-134B-B336-B6B2756CE7D5}"/>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33108539-3B5A-B044-8612-6A5DEBDADF98}"/>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4FAE9FC5-DB9D-7F49-AEDB-D29152BF287A}"/>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D5350142-0639-A64E-84E2-BDD10EE81BD5}"/>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9974DF4C-3748-6944-BEAB-D85788B1F808}"/>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10DE1095-BF7A-034F-ADE2-3AF7B61E92C7}"/>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65322E01-7135-B54C-9723-188636CBF2B2}"/>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6FB4EC8D-E3CF-0F4B-9BEC-77F701442ACE}"/>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5C2999AA-3629-414E-99AA-0B41C0E9E49C}"/>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09A64062-FDFD-584F-9DDB-1F56BFD6A112}"/>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270452FE-1AE5-644A-97A4-5BAAD6A12E21}"/>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B421420B-2BD6-3046-AA85-F881ED2090E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7F0587EE-E066-0648-BADB-2B0E224EFE76}"/>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EC1CAC57-D8D1-A742-BC75-B69572B1118B}"/>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F5BB3D9C-DCD0-E447-A0DF-380A1D9CBE69}"/>
              </a:ext>
            </a:extLst>
          </p:cNvPr>
          <p:cNvSpPr txBox="1"/>
          <p:nvPr/>
        </p:nvSpPr>
        <p:spPr>
          <a:xfrm>
            <a:off x="195235" y="68808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CSC20.6</a:t>
            </a:r>
          </a:p>
        </p:txBody>
      </p:sp>
      <p:sp>
        <p:nvSpPr>
          <p:cNvPr id="38" name="テキスト ボックス 37">
            <a:extLst>
              <a:ext uri="{FF2B5EF4-FFF2-40B4-BE49-F238E27FC236}">
                <a16:creationId xmlns:a16="http://schemas.microsoft.com/office/drawing/2014/main" id="{19141F49-DCF9-8C47-91A2-F0EB50EA208D}"/>
              </a:ext>
            </a:extLst>
          </p:cNvPr>
          <p:cNvSpPr txBox="1"/>
          <p:nvPr/>
        </p:nvSpPr>
        <p:spPr>
          <a:xfrm>
            <a:off x="188256" y="11644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733673F-9319-954E-9AE4-AE93DCB6AC93}"/>
              </a:ext>
            </a:extLst>
          </p:cNvPr>
          <p:cNvSpPr txBox="1"/>
          <p:nvPr/>
        </p:nvSpPr>
        <p:spPr>
          <a:xfrm>
            <a:off x="216176" y="1897995"/>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脆弱性スキャンと侵入テストツールを連携して使用</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D77B99AB-386E-3044-AB64-FA6E46BAC31D}"/>
              </a:ext>
            </a:extLst>
          </p:cNvPr>
          <p:cNvSpPr txBox="1"/>
          <p:nvPr/>
        </p:nvSpPr>
        <p:spPr>
          <a:xfrm>
            <a:off x="2475411" y="68808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CSC20.7</a:t>
            </a:r>
          </a:p>
        </p:txBody>
      </p:sp>
      <p:sp>
        <p:nvSpPr>
          <p:cNvPr id="43" name="テキスト ボックス 42">
            <a:extLst>
              <a:ext uri="{FF2B5EF4-FFF2-40B4-BE49-F238E27FC236}">
                <a16:creationId xmlns:a16="http://schemas.microsoft.com/office/drawing/2014/main" id="{432523D9-3DF9-0D4B-9A2D-954497130AF1}"/>
              </a:ext>
            </a:extLst>
          </p:cNvPr>
          <p:cNvSpPr txBox="1"/>
          <p:nvPr/>
        </p:nvSpPr>
        <p:spPr>
          <a:xfrm>
            <a:off x="2468432" y="11644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1CAB395F-7230-6F46-A661-97D1D0E92FD4}"/>
              </a:ext>
            </a:extLst>
          </p:cNvPr>
          <p:cNvSpPr txBox="1"/>
          <p:nvPr/>
        </p:nvSpPr>
        <p:spPr>
          <a:xfrm>
            <a:off x="2496352" y="189799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レッドチーム演習の結果は、コンピュータで読み取り可能なオープンな標準（</a:t>
            </a:r>
            <a:r>
              <a:rPr lang="en-US" altLang="ja-JP" sz="1100" b="1" dirty="0">
                <a:latin typeface="MS PGothic" charset="-128"/>
                <a:ea typeface="MS PGothic" charset="-128"/>
                <a:cs typeface="MS PGothic" charset="-128"/>
              </a:rPr>
              <a:t>SCAP</a:t>
            </a:r>
            <a:r>
              <a:rPr lang="ja-JP" altLang="en-US" sz="1100" b="1">
                <a:latin typeface="MS PGothic" charset="-128"/>
                <a:ea typeface="MS PGothic" charset="-128"/>
                <a:cs typeface="MS PGothic" charset="-128"/>
              </a:rPr>
              <a:t>など）を使用して文書化されていることを確認</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35EEFBA7-9924-EA4B-966D-A90FDD502092}"/>
              </a:ext>
            </a:extLst>
          </p:cNvPr>
          <p:cNvSpPr txBox="1"/>
          <p:nvPr/>
        </p:nvSpPr>
        <p:spPr>
          <a:xfrm>
            <a:off x="4725663" y="68808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CSC20.8</a:t>
            </a:r>
          </a:p>
        </p:txBody>
      </p:sp>
      <p:sp>
        <p:nvSpPr>
          <p:cNvPr id="49" name="テキスト ボックス 48">
            <a:extLst>
              <a:ext uri="{FF2B5EF4-FFF2-40B4-BE49-F238E27FC236}">
                <a16:creationId xmlns:a16="http://schemas.microsoft.com/office/drawing/2014/main" id="{28EBFDC9-9666-2A44-B2E5-6A062C329D07}"/>
              </a:ext>
            </a:extLst>
          </p:cNvPr>
          <p:cNvSpPr txBox="1"/>
          <p:nvPr/>
        </p:nvSpPr>
        <p:spPr>
          <a:xfrm>
            <a:off x="4718684" y="1164471"/>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ペネトレーションテスト，レッドチーム訓練</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4C18413E-0EC4-624D-801C-C95E04B4B939}"/>
              </a:ext>
            </a:extLst>
          </p:cNvPr>
          <p:cNvSpPr txBox="1"/>
          <p:nvPr/>
        </p:nvSpPr>
        <p:spPr>
          <a:xfrm>
            <a:off x="4746604" y="189799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侵入テストに使用するユーザまたはシステムアカウントが、承認された目的でのみ使用されていることを確認し、テストの終了後には削除</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137340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295563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82E802A4-C125-9E48-B308-0935EB9A28B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88C7427-8FBE-624D-A381-44C597C52A26}"/>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8DA783DA-980C-5C40-8914-E995F9B35742}"/>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EA9498F8-6A34-D743-B2DB-A1F5E02A9639}"/>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81E9A5F5-D36C-2E44-A79B-C0D84807111F}"/>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5D131E05-BDEB-B84B-B5F2-FADB041D7A0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293B9418-02C9-AF4A-96D3-BFAC868A2001}"/>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8093C871-432E-DC46-BE88-E4FB8033B9F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192E3000-B725-1844-997F-1A1582022EFD}"/>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89355EBD-9331-DC48-BE4B-08B7F7CD7B7E}"/>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3C4087A1-D1CD-2F49-A548-4EDE3FCE9217}"/>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D6DDDD7-3C02-3E4B-B9D2-B4DA4C1C2A0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39502323-1216-B040-8A53-7CA89CA7AC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61F2CD43-77A7-A449-AF1A-F8B0105365FF}"/>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BC409920-9D72-4C4D-B0D8-987089C49153}"/>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D098067-641B-1546-A6B7-9FC6A319CD8B}"/>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3AC6E165-CB7B-AE45-BB34-5C0E5BEB4633}"/>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D4E852E-842B-904D-BDF3-EBF65828AD59}"/>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00F98BAE-6E8B-1E46-B81D-0BF3BB074372}"/>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F322B6D-42CA-0249-B9AE-30DF3D704838}"/>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8C9380B2-90F6-D447-85F7-FF690D248FF9}"/>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288B7C71-1459-3741-8B06-70722C284295}"/>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40BD854B-8A0A-544E-AC17-000C463B994D}"/>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C81FB8DC-F041-DD44-910C-0F1B93E4E61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8B839DD2-678B-5346-8081-E98B3344887F}"/>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CSC2.9</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DCAA040C-9434-4C4F-835E-30A050D9AE37}"/>
              </a:ext>
            </a:extLst>
          </p:cNvPr>
          <p:cNvSpPr txBox="1"/>
          <p:nvPr/>
        </p:nvSpPr>
        <p:spPr>
          <a:xfrm>
            <a:off x="175006" y="115461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7A948631-BC11-3348-94B5-D07E4FD5924B}"/>
              </a:ext>
            </a:extLst>
          </p:cNvPr>
          <p:cNvSpPr txBox="1"/>
          <p:nvPr/>
        </p:nvSpPr>
        <p:spPr>
          <a:xfrm>
            <a:off x="202926" y="1893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アプリケーションホワイトリストソフトウェアでデジタル署名済みの許可されたスクリプト（*</a:t>
            </a:r>
            <a:r>
              <a:rPr lang="en-US" altLang="ja-JP" sz="1100" b="1" dirty="0">
                <a:latin typeface="MS PGothic" charset="-128"/>
                <a:ea typeface="MS PGothic" charset="-128"/>
                <a:cs typeface="MS PGothic" charset="-128"/>
              </a:rPr>
              <a:t>.ps1</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a:t>
            </a:r>
            <a:r>
              <a:rPr lang="en-US" altLang="ja-JP" sz="1100" b="1" dirty="0" err="1">
                <a:latin typeface="MS PGothic" charset="-128"/>
                <a:ea typeface="MS PGothic" charset="-128"/>
                <a:cs typeface="MS PGothic" charset="-128"/>
              </a:rPr>
              <a:t>py</a:t>
            </a:r>
            <a:r>
              <a:rPr lang="ja-JP" altLang="en-US" sz="1100" b="1">
                <a:latin typeface="MS PGothic" charset="-128"/>
                <a:ea typeface="MS PGothic" charset="-128"/>
                <a:cs typeface="MS PGothic" charset="-128"/>
              </a:rPr>
              <a:t>、マクロ等）のみがシステム上で実行されることを保証</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C99A0861-CF40-7648-986D-C04EEDC6C36D}"/>
              </a:ext>
            </a:extLst>
          </p:cNvPr>
          <p:cNvSpPr txBox="1"/>
          <p:nvPr/>
        </p:nvSpPr>
        <p:spPr>
          <a:xfrm>
            <a:off x="2460152"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CSC2.10</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4684A636-BE27-8D47-A9E1-DD176F6CD97A}"/>
              </a:ext>
            </a:extLst>
          </p:cNvPr>
          <p:cNvSpPr txBox="1"/>
          <p:nvPr/>
        </p:nvSpPr>
        <p:spPr>
          <a:xfrm>
            <a:off x="2453173" y="1163386"/>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ソフトウェア資産のインベントリ管理</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46E07884-E009-4F47-954B-E36B7ED5AB87}"/>
              </a:ext>
            </a:extLst>
          </p:cNvPr>
          <p:cNvSpPr txBox="1"/>
          <p:nvPr/>
        </p:nvSpPr>
        <p:spPr>
          <a:xfrm>
            <a:off x="2481093"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物理的または論理的に分離されたシステムを使用して、業務に必要であるが組織へのリスクが大きいソフトウェアを切り離して実行</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E69076F0-07C9-EA49-976D-9A19469A3692}"/>
              </a:ext>
            </a:extLst>
          </p:cNvPr>
          <p:cNvSpPr txBox="1"/>
          <p:nvPr/>
        </p:nvSpPr>
        <p:spPr>
          <a:xfrm>
            <a:off x="4720725"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CSC3.1</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1D4395E5-16A7-5C4C-9303-AAD4B269C4BC}"/>
              </a:ext>
            </a:extLst>
          </p:cNvPr>
          <p:cNvSpPr txBox="1"/>
          <p:nvPr/>
        </p:nvSpPr>
        <p:spPr>
          <a:xfrm>
            <a:off x="4713746" y="123318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8932DF92-68B5-5A4D-AE34-671EAF775103}"/>
              </a:ext>
            </a:extLst>
          </p:cNvPr>
          <p:cNvSpPr txBox="1"/>
          <p:nvPr/>
        </p:nvSpPr>
        <p:spPr>
          <a:xfrm>
            <a:off x="4741666" y="1902120"/>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最新の</a:t>
            </a:r>
            <a:r>
              <a:rPr lang="en-US" altLang="ja-JP" sz="1100" b="1" dirty="0">
                <a:latin typeface="MS PGothic" charset="-128"/>
                <a:ea typeface="MS PGothic" charset="-128"/>
                <a:cs typeface="MS PGothic" charset="-128"/>
              </a:rPr>
              <a:t>SCAP</a:t>
            </a:r>
            <a:r>
              <a:rPr lang="ja-JP" altLang="en-US" sz="1100" b="1">
                <a:latin typeface="MS PGothic" charset="-128"/>
                <a:ea typeface="MS PGothic" charset="-128"/>
                <a:cs typeface="MS PGothic" charset="-128"/>
              </a:rPr>
              <a:t>準拠の脆弱性スキャンツールを使用し、週単位以上の頻度でネットワーク上の全システムを自動的にスキャンし、潜在的な脆弱性を特定</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D3E2559A-8678-8441-BEDC-ECCC11542103}"/>
              </a:ext>
            </a:extLst>
          </p:cNvPr>
          <p:cNvSpPr txBox="1"/>
          <p:nvPr/>
        </p:nvSpPr>
        <p:spPr>
          <a:xfrm>
            <a:off x="6988313" y="69221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CSC3.2</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F0FE83A3-84F5-6E46-BDCF-DC10574EF57F}"/>
              </a:ext>
            </a:extLst>
          </p:cNvPr>
          <p:cNvSpPr txBox="1"/>
          <p:nvPr/>
        </p:nvSpPr>
        <p:spPr>
          <a:xfrm>
            <a:off x="6981334" y="123318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793D5A9B-B6EA-394A-AA97-1D0A7B171890}"/>
              </a:ext>
            </a:extLst>
          </p:cNvPr>
          <p:cNvSpPr txBox="1"/>
          <p:nvPr/>
        </p:nvSpPr>
        <p:spPr>
          <a:xfrm>
            <a:off x="7009254" y="190212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各システムのローカルで起動中のエージェント、または権限の昇格が設定されたリモートスキャナで認証された脆弱性スキャンを実行</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DA13E927-3E79-5D4D-93FA-96B0E785AF87}"/>
              </a:ext>
            </a:extLst>
          </p:cNvPr>
          <p:cNvSpPr txBox="1"/>
          <p:nvPr/>
        </p:nvSpPr>
        <p:spPr>
          <a:xfrm>
            <a:off x="207858" y="387437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CSC3.3</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8810EE48-7853-1D48-8E7D-884661D8E528}"/>
              </a:ext>
            </a:extLst>
          </p:cNvPr>
          <p:cNvSpPr txBox="1"/>
          <p:nvPr/>
        </p:nvSpPr>
        <p:spPr>
          <a:xfrm>
            <a:off x="200879" y="441535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8F2D0D3F-9846-2846-803C-52C686839E17}"/>
              </a:ext>
            </a:extLst>
          </p:cNvPr>
          <p:cNvSpPr txBox="1"/>
          <p:nvPr/>
        </p:nvSpPr>
        <p:spPr>
          <a:xfrm>
            <a:off x="228799" y="5084289"/>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認証された脆弱性スキャンに使用する専用アカウントを他の管理者操作には使用せず、アカウントを特定の</a:t>
            </a:r>
            <a:r>
              <a:rPr lang="en-US" altLang="ja-JP" sz="1100" b="1" dirty="0">
                <a:latin typeface="MS PGothic" charset="-128"/>
                <a:ea typeface="MS PGothic" charset="-128"/>
                <a:cs typeface="MS PGothic" charset="-128"/>
              </a:rPr>
              <a:t>IP</a:t>
            </a:r>
            <a:r>
              <a:rPr lang="ja-JP" altLang="en-US" sz="1100" b="1">
                <a:latin typeface="MS PGothic" charset="-128"/>
                <a:ea typeface="MS PGothic" charset="-128"/>
                <a:cs typeface="MS PGothic" charset="-128"/>
              </a:rPr>
              <a:t>アドレスの特定のマシンに関連付ける</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96A5D63D-269A-174F-A960-0898DBE73CAD}"/>
              </a:ext>
            </a:extLst>
          </p:cNvPr>
          <p:cNvSpPr txBox="1"/>
          <p:nvPr/>
        </p:nvSpPr>
        <p:spPr>
          <a:xfrm>
            <a:off x="2443006" y="3874379"/>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CSC3.4</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29A709AD-42C6-C24C-9656-15B15D8FAF47}"/>
              </a:ext>
            </a:extLst>
          </p:cNvPr>
          <p:cNvSpPr txBox="1"/>
          <p:nvPr/>
        </p:nvSpPr>
        <p:spPr>
          <a:xfrm>
            <a:off x="2436027" y="4415355"/>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12A3FB62-071B-8549-BCA0-FEB7C330E0D5}"/>
              </a:ext>
            </a:extLst>
          </p:cNvPr>
          <p:cNvSpPr txBox="1"/>
          <p:nvPr/>
        </p:nvSpPr>
        <p:spPr>
          <a:xfrm>
            <a:off x="2463947" y="5084289"/>
            <a:ext cx="1880960"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がベンダーの提供する最新のセキュリティ更新プログラムを実行していることを確認するため、自動ソフトウェア更新ツールを展開</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076DD623-29CE-AE43-871C-A8618219D830}"/>
              </a:ext>
            </a:extLst>
          </p:cNvPr>
          <p:cNvSpPr txBox="1"/>
          <p:nvPr/>
        </p:nvSpPr>
        <p:spPr>
          <a:xfrm>
            <a:off x="4741666"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CSC3.5</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6755AD96-8EAF-1D4A-981F-4891BF5441A8}"/>
              </a:ext>
            </a:extLst>
          </p:cNvPr>
          <p:cNvSpPr txBox="1"/>
          <p:nvPr/>
        </p:nvSpPr>
        <p:spPr>
          <a:xfrm>
            <a:off x="4734687" y="4392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BC2CC61A-02C9-1446-A994-9976C6C3F692}"/>
              </a:ext>
            </a:extLst>
          </p:cNvPr>
          <p:cNvSpPr txBox="1"/>
          <p:nvPr/>
        </p:nvSpPr>
        <p:spPr>
          <a:xfrm>
            <a:off x="4762607"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サードパーティ製ソフトウェアがベンダーの提供する最新セキュリティ更新プログラムを実行していることを確認するため、自動化ソフトウェア更新ツールを展開</a:t>
            </a:r>
            <a:endParaRPr lang="ja-JP" altLang="en-US"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ED34AFB7-8AF7-9E4C-A515-8933ECF2DA25}"/>
              </a:ext>
            </a:extLst>
          </p:cNvPr>
          <p:cNvSpPr txBox="1"/>
          <p:nvPr/>
        </p:nvSpPr>
        <p:spPr>
          <a:xfrm>
            <a:off x="7001223"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CSC3.6</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E5010C8F-C6C8-B943-A8B0-E72CC678F351}"/>
              </a:ext>
            </a:extLst>
          </p:cNvPr>
          <p:cNvSpPr txBox="1"/>
          <p:nvPr/>
        </p:nvSpPr>
        <p:spPr>
          <a:xfrm>
            <a:off x="6994244" y="4392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B542697D-858D-184A-9EA8-5C0F54D6A0F8}"/>
              </a:ext>
            </a:extLst>
          </p:cNvPr>
          <p:cNvSpPr txBox="1"/>
          <p:nvPr/>
        </p:nvSpPr>
        <p:spPr>
          <a:xfrm>
            <a:off x="7022164" y="5061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繰り返し実施した脆弱性スキャンの結果を定期的に比較して、脆弱性が適時に修正されていることを確認</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11506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3928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1A45C530-F20E-DD4D-AA95-D72565AC351D}"/>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40CCE766-6FD6-5B4E-AAFC-13819A9530AB}"/>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7DEB0D42-E9F8-BF47-9971-2B11A4949400}"/>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1FFC5328-4E9A-E94E-A5C1-210F3D88CC5B}"/>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4D6115FD-52ED-2147-9C1F-2B736607A45E}"/>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B8B80107-6232-AA42-BFBA-86C9ED9F7B22}"/>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13A102C0-DE1F-F342-AD8C-912F7F51FB39}"/>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5F6BA1F5-515D-AB43-A523-8CC6B80CD029}"/>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BB4A3BBE-7DC0-9644-B8C1-7E6D251897E2}"/>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BF2A392E-4EC4-9E4E-922E-2184EFAEF600}"/>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238CFD2-A24D-3547-B2C6-55329D994240}"/>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C5FCAB61-7B75-B449-9947-DF26CFFC693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4752D529-CADC-ED41-9F13-7FB9061DBB1D}"/>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1921F091-AD0F-214E-8559-D337474214C9}"/>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EA92B8A6-4BF4-E945-B690-38E8F9EE41AC}"/>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B847291F-728A-844D-936A-192E00581914}"/>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EB9DBBDF-DF9A-C844-B863-F09D3896F4F6}"/>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D6CAEC3D-CD13-F840-A164-01F383BDD542}"/>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2EB42765-4EEC-8647-8C64-EF0CCB84B9C8}"/>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A135A69A-A8FA-5A40-977C-976F979DBD82}"/>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D797A967-6291-F74A-9760-D4F44D1D743E}"/>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16F00B29-0FE0-2142-8159-E29E1A41F910}"/>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E537B7CE-2720-314C-92F8-88AB5B6E2E99}"/>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3F780A92-0EC5-A248-89C8-5B31E6D8A93E}"/>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B3BA7D4E-60A4-3040-8B67-01829688E96A}"/>
              </a:ext>
            </a:extLst>
          </p:cNvPr>
          <p:cNvSpPr txBox="1"/>
          <p:nvPr/>
        </p:nvSpPr>
        <p:spPr>
          <a:xfrm>
            <a:off x="181985"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CSC3.7</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13610708-911F-9249-BC65-7E896E470AF3}"/>
              </a:ext>
            </a:extLst>
          </p:cNvPr>
          <p:cNvSpPr txBox="1"/>
          <p:nvPr/>
        </p:nvSpPr>
        <p:spPr>
          <a:xfrm>
            <a:off x="175006" y="1224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継続的な脆弱性管理</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339BC7B5-841B-D343-9532-8372D8BD336D}"/>
              </a:ext>
            </a:extLst>
          </p:cNvPr>
          <p:cNvSpPr txBox="1"/>
          <p:nvPr/>
        </p:nvSpPr>
        <p:spPr>
          <a:xfrm>
            <a:off x="202926" y="1893347"/>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リスク評価プロセスにより、発見された脆弱性の修正に優先順位を付ける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28C76E87-71E5-6F43-98E1-77D9F44350C5}"/>
              </a:ext>
            </a:extLst>
          </p:cNvPr>
          <p:cNvSpPr txBox="1"/>
          <p:nvPr/>
        </p:nvSpPr>
        <p:spPr>
          <a:xfrm>
            <a:off x="2443006"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CSC4.1</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2A519E96-2323-4E4D-AAA2-E520C77A3174}"/>
              </a:ext>
            </a:extLst>
          </p:cNvPr>
          <p:cNvSpPr txBox="1"/>
          <p:nvPr/>
        </p:nvSpPr>
        <p:spPr>
          <a:xfrm>
            <a:off x="2436027" y="1224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DA0C22D6-23DB-B046-B986-26E2545EA285}"/>
              </a:ext>
            </a:extLst>
          </p:cNvPr>
          <p:cNvSpPr txBox="1"/>
          <p:nvPr/>
        </p:nvSpPr>
        <p:spPr>
          <a:xfrm>
            <a:off x="2463947"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自動化ツールにより、ドメインおよびローカルアカウントを含むすべての管理者アカウントを棚卸し</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ABDA6B78-A434-5141-AE28-D3E370EE7386}"/>
              </a:ext>
            </a:extLst>
          </p:cNvPr>
          <p:cNvSpPr txBox="1"/>
          <p:nvPr/>
        </p:nvSpPr>
        <p:spPr>
          <a:xfrm>
            <a:off x="4738420"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CSC4.2</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4054B54C-E5E5-8A40-ADB9-6DF51DEEE1A3}"/>
              </a:ext>
            </a:extLst>
          </p:cNvPr>
          <p:cNvSpPr txBox="1"/>
          <p:nvPr/>
        </p:nvSpPr>
        <p:spPr>
          <a:xfrm>
            <a:off x="4731441" y="1224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A83759CE-0871-1745-9C07-5D7CF90146DF}"/>
              </a:ext>
            </a:extLst>
          </p:cNvPr>
          <p:cNvSpPr txBox="1"/>
          <p:nvPr/>
        </p:nvSpPr>
        <p:spPr>
          <a:xfrm>
            <a:off x="4759361"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新しい資産を展開する前に、全デフォルトパスワードを管理者レベルのアカウントと一致する値に変更</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C3883ADE-25E0-5F4E-ABB6-41449123EAC3}"/>
              </a:ext>
            </a:extLst>
          </p:cNvPr>
          <p:cNvSpPr txBox="1"/>
          <p:nvPr/>
        </p:nvSpPr>
        <p:spPr>
          <a:xfrm>
            <a:off x="7008479"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CSC4.3</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A3685CA9-27A1-284B-93A8-F46C7FA74653}"/>
              </a:ext>
            </a:extLst>
          </p:cNvPr>
          <p:cNvSpPr txBox="1"/>
          <p:nvPr/>
        </p:nvSpPr>
        <p:spPr>
          <a:xfrm>
            <a:off x="7001500" y="1224413"/>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8540A5FD-115D-DD47-BA06-2CA79825921C}"/>
              </a:ext>
            </a:extLst>
          </p:cNvPr>
          <p:cNvSpPr txBox="1"/>
          <p:nvPr/>
        </p:nvSpPr>
        <p:spPr>
          <a:xfrm>
            <a:off x="7029420" y="1893347"/>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管理者アカウントの権限を持つ全ユーザが昇格されたアクティビティに専用のアカウントまたはセカンダリアカウントを使用していることを確認</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C33D0F00-4675-0A47-BD22-3D7413F93A84}"/>
              </a:ext>
            </a:extLst>
          </p:cNvPr>
          <p:cNvSpPr txBox="1"/>
          <p:nvPr/>
        </p:nvSpPr>
        <p:spPr>
          <a:xfrm>
            <a:off x="180245" y="386600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CSC4.4</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A50B0869-81D2-5A40-8148-0A4361A17EDE}"/>
              </a:ext>
            </a:extLst>
          </p:cNvPr>
          <p:cNvSpPr txBox="1"/>
          <p:nvPr/>
        </p:nvSpPr>
        <p:spPr>
          <a:xfrm>
            <a:off x="173266" y="44069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57C096F9-ECC1-FA4F-8326-E971932F1F8F}"/>
              </a:ext>
            </a:extLst>
          </p:cNvPr>
          <p:cNvSpPr txBox="1"/>
          <p:nvPr/>
        </p:nvSpPr>
        <p:spPr>
          <a:xfrm>
            <a:off x="201186" y="5075910"/>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多要素認証がサポートされていない場合（ローカル管理者、ルート、サービスアカウントなど）、アカウントには強力なパスワードを使用</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90FD98A8-D769-6144-B78C-C56BBC3C6EA3}"/>
              </a:ext>
            </a:extLst>
          </p:cNvPr>
          <p:cNvSpPr txBox="1"/>
          <p:nvPr/>
        </p:nvSpPr>
        <p:spPr>
          <a:xfrm>
            <a:off x="2458420" y="386600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CSC4.5</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18B030C8-6A8D-B34E-BA4E-BBD0A5B7166D}"/>
              </a:ext>
            </a:extLst>
          </p:cNvPr>
          <p:cNvSpPr txBox="1"/>
          <p:nvPr/>
        </p:nvSpPr>
        <p:spPr>
          <a:xfrm>
            <a:off x="2451441" y="44069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941F9E30-4E4F-454D-8A47-FEE22C69014D}"/>
              </a:ext>
            </a:extLst>
          </p:cNvPr>
          <p:cNvSpPr txBox="1"/>
          <p:nvPr/>
        </p:nvSpPr>
        <p:spPr>
          <a:xfrm>
            <a:off x="2479361" y="507591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全管理者アカウントアクセスにマルチファクタ認証と暗号化されたチャネルを使用</a:t>
            </a:r>
            <a:endParaRPr lang="ja-JP" altLang="en-US"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77B6D53D-78EC-9346-8608-772EF4253A89}"/>
              </a:ext>
            </a:extLst>
          </p:cNvPr>
          <p:cNvSpPr txBox="1"/>
          <p:nvPr/>
        </p:nvSpPr>
        <p:spPr>
          <a:xfrm>
            <a:off x="4738420" y="386600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CSC4.6</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B635C7D2-3E23-CA48-80AF-EBB4076F15E8}"/>
              </a:ext>
            </a:extLst>
          </p:cNvPr>
          <p:cNvSpPr txBox="1"/>
          <p:nvPr/>
        </p:nvSpPr>
        <p:spPr>
          <a:xfrm>
            <a:off x="4731441" y="44069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DD624968-8EF0-7F47-A443-53C1F234054C}"/>
              </a:ext>
            </a:extLst>
          </p:cNvPr>
          <p:cNvSpPr txBox="1"/>
          <p:nvPr/>
        </p:nvSpPr>
        <p:spPr>
          <a:xfrm>
            <a:off x="4759361" y="5075910"/>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管理者は全管理タスクまたは管理アクセスを必要とする全タスクに専用マシンを使用</a:t>
            </a:r>
            <a:endParaRPr lang="en-US" altLang="ja-JP"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A6B1524E-968F-A744-96DE-F172CBBEBB93}"/>
              </a:ext>
            </a:extLst>
          </p:cNvPr>
          <p:cNvSpPr txBox="1"/>
          <p:nvPr/>
        </p:nvSpPr>
        <p:spPr>
          <a:xfrm>
            <a:off x="7001500" y="3866000"/>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CSC4.7</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311E29A3-B0EF-2049-A724-380ADF8123AD}"/>
              </a:ext>
            </a:extLst>
          </p:cNvPr>
          <p:cNvSpPr txBox="1"/>
          <p:nvPr/>
        </p:nvSpPr>
        <p:spPr>
          <a:xfrm>
            <a:off x="6994521" y="4406976"/>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40BC0D18-C09B-C542-8116-BE009C594471}"/>
              </a:ext>
            </a:extLst>
          </p:cNvPr>
          <p:cNvSpPr txBox="1"/>
          <p:nvPr/>
        </p:nvSpPr>
        <p:spPr>
          <a:xfrm>
            <a:off x="7022441" y="5075910"/>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スクリプティングツール（</a:t>
            </a:r>
            <a:r>
              <a:rPr lang="en-US" altLang="ja-JP" sz="1100" b="1" dirty="0">
                <a:latin typeface="MS PGothic" charset="-128"/>
                <a:ea typeface="MS PGothic" charset="-128"/>
                <a:cs typeface="MS PGothic" charset="-128"/>
              </a:rPr>
              <a:t>Microsoft PowerShell</a:t>
            </a:r>
            <a:r>
              <a:rPr lang="ja-JP" altLang="en-US" sz="1100" b="1">
                <a:latin typeface="MS PGothic" charset="-128"/>
                <a:ea typeface="MS PGothic" charset="-128"/>
                <a:cs typeface="MS PGothic" charset="-128"/>
              </a:rPr>
              <a:t>や</a:t>
            </a:r>
            <a:r>
              <a:rPr lang="en-US" altLang="ja-JP" sz="1100" b="1" dirty="0">
                <a:latin typeface="MS PGothic" charset="-128"/>
                <a:ea typeface="MS PGothic" charset="-128"/>
                <a:cs typeface="MS PGothic" charset="-128"/>
              </a:rPr>
              <a:t>Python</a:t>
            </a:r>
            <a:r>
              <a:rPr lang="ja-JP" altLang="en-US" sz="1100" b="1">
                <a:latin typeface="MS PGothic" charset="-128"/>
                <a:ea typeface="MS PGothic" charset="-128"/>
                <a:cs typeface="MS PGothic" charset="-128"/>
              </a:rPr>
              <a:t>など）へのアクセスをこれらの機能にアクセスする必要がある管理者または開発ユーザに制限</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63809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30CB6D58-4B06-7E4B-9EB8-6C76F046C360}"/>
              </a:ext>
            </a:extLst>
          </p:cNvPr>
          <p:cNvSpPr/>
          <p:nvPr/>
        </p:nvSpPr>
        <p:spPr>
          <a:xfrm>
            <a:off x="39950" y="488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276EA76-B710-9346-9B86-5B20AF74E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46" y="1414448"/>
            <a:ext cx="1488135" cy="1826059"/>
          </a:xfrm>
          <a:prstGeom prst="rect">
            <a:avLst/>
          </a:prstGeom>
        </p:spPr>
      </p:pic>
      <p:sp>
        <p:nvSpPr>
          <p:cNvPr id="33" name="正方形/長方形 32">
            <a:extLst>
              <a:ext uri="{FF2B5EF4-FFF2-40B4-BE49-F238E27FC236}">
                <a16:creationId xmlns:a16="http://schemas.microsoft.com/office/drawing/2014/main" id="{57C24B71-097F-3F4D-A47C-3951A7F808E5}"/>
              </a:ext>
            </a:extLst>
          </p:cNvPr>
          <p:cNvSpPr/>
          <p:nvPr/>
        </p:nvSpPr>
        <p:spPr>
          <a:xfrm>
            <a:off x="2310856"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8AC2B576-F4F6-654F-975C-DFF8EC9D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52" y="1412637"/>
            <a:ext cx="1488135" cy="1826059"/>
          </a:xfrm>
          <a:prstGeom prst="rect">
            <a:avLst/>
          </a:prstGeom>
        </p:spPr>
      </p:pic>
      <p:sp>
        <p:nvSpPr>
          <p:cNvPr id="35" name="正方形/長方形 34">
            <a:extLst>
              <a:ext uri="{FF2B5EF4-FFF2-40B4-BE49-F238E27FC236}">
                <a16:creationId xmlns:a16="http://schemas.microsoft.com/office/drawing/2014/main" id="{A96051B4-59D2-854D-8C2C-263F8EDA1494}"/>
              </a:ext>
            </a:extLst>
          </p:cNvPr>
          <p:cNvSpPr/>
          <p:nvPr/>
        </p:nvSpPr>
        <p:spPr>
          <a:xfrm>
            <a:off x="4574251"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D04D3F02-6ECC-9644-BEC8-D674FD9EF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47" y="1412637"/>
            <a:ext cx="1488135" cy="1826059"/>
          </a:xfrm>
          <a:prstGeom prst="rect">
            <a:avLst/>
          </a:prstGeom>
        </p:spPr>
      </p:pic>
      <p:sp>
        <p:nvSpPr>
          <p:cNvPr id="37" name="正方形/長方形 36">
            <a:extLst>
              <a:ext uri="{FF2B5EF4-FFF2-40B4-BE49-F238E27FC236}">
                <a16:creationId xmlns:a16="http://schemas.microsoft.com/office/drawing/2014/main" id="{15F5E07E-71FF-9441-8A3C-D7E6A5AB7177}"/>
              </a:ext>
            </a:extLst>
          </p:cNvPr>
          <p:cNvSpPr/>
          <p:nvPr/>
        </p:nvSpPr>
        <p:spPr>
          <a:xfrm>
            <a:off x="6832929" y="486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1199FF0B-904A-4843-B772-3B24ADD37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025" y="1412637"/>
            <a:ext cx="1488135" cy="1826059"/>
          </a:xfrm>
          <a:prstGeom prst="rect">
            <a:avLst/>
          </a:prstGeom>
        </p:spPr>
      </p:pic>
      <p:sp>
        <p:nvSpPr>
          <p:cNvPr id="39" name="正方形/長方形 38">
            <a:extLst>
              <a:ext uri="{FF2B5EF4-FFF2-40B4-BE49-F238E27FC236}">
                <a16:creationId xmlns:a16="http://schemas.microsoft.com/office/drawing/2014/main" id="{1463C641-7CED-2544-AB6E-4C3D1493B869}"/>
              </a:ext>
            </a:extLst>
          </p:cNvPr>
          <p:cNvSpPr/>
          <p:nvPr/>
        </p:nvSpPr>
        <p:spPr>
          <a:xfrm>
            <a:off x="35345" y="365608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01F6A06A-1C43-F943-A86C-835A37057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1" y="4582448"/>
            <a:ext cx="1488135" cy="1826059"/>
          </a:xfrm>
          <a:prstGeom prst="rect">
            <a:avLst/>
          </a:prstGeom>
        </p:spPr>
      </p:pic>
      <p:sp>
        <p:nvSpPr>
          <p:cNvPr id="41" name="正方形/長方形 40">
            <a:extLst>
              <a:ext uri="{FF2B5EF4-FFF2-40B4-BE49-F238E27FC236}">
                <a16:creationId xmlns:a16="http://schemas.microsoft.com/office/drawing/2014/main" id="{2EFEF17B-472C-2D4E-B972-B78092CD0436}"/>
              </a:ext>
            </a:extLst>
          </p:cNvPr>
          <p:cNvSpPr/>
          <p:nvPr/>
        </p:nvSpPr>
        <p:spPr>
          <a:xfrm>
            <a:off x="2306251"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18C34E35-F498-7049-A3D1-B50A8649A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47" y="4580637"/>
            <a:ext cx="1488135" cy="1826059"/>
          </a:xfrm>
          <a:prstGeom prst="rect">
            <a:avLst/>
          </a:prstGeom>
        </p:spPr>
      </p:pic>
      <p:sp>
        <p:nvSpPr>
          <p:cNvPr id="43" name="正方形/長方形 42">
            <a:extLst>
              <a:ext uri="{FF2B5EF4-FFF2-40B4-BE49-F238E27FC236}">
                <a16:creationId xmlns:a16="http://schemas.microsoft.com/office/drawing/2014/main" id="{6767D1A4-D374-9341-9FE9-93D9619C307B}"/>
              </a:ext>
            </a:extLst>
          </p:cNvPr>
          <p:cNvSpPr/>
          <p:nvPr/>
        </p:nvSpPr>
        <p:spPr>
          <a:xfrm>
            <a:off x="4569646"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9391C122-8D8B-094D-84CB-B74ED747C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742" y="4580637"/>
            <a:ext cx="1488135" cy="1826059"/>
          </a:xfrm>
          <a:prstGeom prst="rect">
            <a:avLst/>
          </a:prstGeom>
        </p:spPr>
      </p:pic>
      <p:sp>
        <p:nvSpPr>
          <p:cNvPr id="45" name="正方形/長方形 44">
            <a:extLst>
              <a:ext uri="{FF2B5EF4-FFF2-40B4-BE49-F238E27FC236}">
                <a16:creationId xmlns:a16="http://schemas.microsoft.com/office/drawing/2014/main" id="{DEDC0724-0D7E-5246-BB08-BEB5366576CB}"/>
              </a:ext>
            </a:extLst>
          </p:cNvPr>
          <p:cNvSpPr/>
          <p:nvPr/>
        </p:nvSpPr>
        <p:spPr>
          <a:xfrm>
            <a:off x="6828324" y="3654275"/>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0070C0"/>
                </a:solidFill>
                <a:latin typeface="MS PGothic" charset="-128"/>
                <a:ea typeface="MS PGothic" charset="-128"/>
                <a:cs typeface="MS PGothic" charset="-128"/>
              </a:rPr>
              <a:t>防御カード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dirty="0">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CSC</a:t>
            </a:r>
            <a:r>
              <a:rPr lang="ja-JP" altLang="en-US" sz="2400" b="1" dirty="0">
                <a:solidFill>
                  <a:srgbClr val="0070C0"/>
                </a:solidFill>
                <a:latin typeface="MS PGothic" charset="-128"/>
                <a:ea typeface="MS PGothic" charset="-128"/>
                <a:cs typeface="MS PGothic" charset="-128"/>
              </a:rPr>
              <a:t>管理策）</a:t>
            </a:r>
            <a:endParaRPr lang="en-US" altLang="ja-JP" sz="2400" b="1" dirty="0">
              <a:solidFill>
                <a:srgbClr val="0070C0"/>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AD37CD59-BCD8-6B46-B341-7BB45B39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420" y="4580637"/>
            <a:ext cx="1488135" cy="1826059"/>
          </a:xfrm>
          <a:prstGeom prst="rect">
            <a:avLst/>
          </a:prstGeom>
        </p:spPr>
      </p:pic>
    </p:spTree>
    <p:extLst>
      <p:ext uri="{BB962C8B-B14F-4D97-AF65-F5344CB8AC3E}">
        <p14:creationId xmlns:p14="http://schemas.microsoft.com/office/powerpoint/2010/main" val="120042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防御カード（表）</a:t>
            </a:r>
            <a:endParaRPr lang="ja-JP" altLang="en-US" sz="2400" dirty="0">
              <a:latin typeface="MS PGothic" panose="020B0600070205080204" pitchFamily="34" charset="-128"/>
              <a:ea typeface="MS PGothic" panose="020B0600070205080204" pitchFamily="34" charset="-128"/>
            </a:endParaRPr>
          </a:p>
        </p:txBody>
      </p:sp>
      <p:sp>
        <p:nvSpPr>
          <p:cNvPr id="20" name="正方形/長方形 19">
            <a:extLst>
              <a:ext uri="{FF2B5EF4-FFF2-40B4-BE49-F238E27FC236}">
                <a16:creationId xmlns:a16="http://schemas.microsoft.com/office/drawing/2014/main" id="{3640900D-F31B-924B-8AC7-73A7A79F2BB5}"/>
              </a:ext>
            </a:extLst>
          </p:cNvPr>
          <p:cNvSpPr/>
          <p:nvPr/>
        </p:nvSpPr>
        <p:spPr>
          <a:xfrm>
            <a:off x="35004"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2" name="正方形/長方形 21">
            <a:extLst>
              <a:ext uri="{FF2B5EF4-FFF2-40B4-BE49-F238E27FC236}">
                <a16:creationId xmlns:a16="http://schemas.microsoft.com/office/drawing/2014/main" id="{D939DB80-9E7D-794C-95C5-0FFFAE851987}"/>
              </a:ext>
            </a:extLst>
          </p:cNvPr>
          <p:cNvSpPr/>
          <p:nvPr/>
        </p:nvSpPr>
        <p:spPr>
          <a:xfrm>
            <a:off x="230795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0" name="正方形/長方形 39">
            <a:extLst>
              <a:ext uri="{FF2B5EF4-FFF2-40B4-BE49-F238E27FC236}">
                <a16:creationId xmlns:a16="http://schemas.microsoft.com/office/drawing/2014/main" id="{503CF953-B88B-AA48-952F-447F5C936E6E}"/>
              </a:ext>
            </a:extLst>
          </p:cNvPr>
          <p:cNvSpPr/>
          <p:nvPr/>
        </p:nvSpPr>
        <p:spPr>
          <a:xfrm>
            <a:off x="4584060"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2" name="正方形/長方形 41">
            <a:extLst>
              <a:ext uri="{FF2B5EF4-FFF2-40B4-BE49-F238E27FC236}">
                <a16:creationId xmlns:a16="http://schemas.microsoft.com/office/drawing/2014/main" id="{1CCC461C-EC62-8D4D-AE7E-1B48FE59F10C}"/>
              </a:ext>
            </a:extLst>
          </p:cNvPr>
          <p:cNvSpPr/>
          <p:nvPr/>
        </p:nvSpPr>
        <p:spPr>
          <a:xfrm>
            <a:off x="6843617" y="490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4" name="正方形/長方形 43">
            <a:extLst>
              <a:ext uri="{FF2B5EF4-FFF2-40B4-BE49-F238E27FC236}">
                <a16:creationId xmlns:a16="http://schemas.microsoft.com/office/drawing/2014/main" id="{F4F371C5-C362-ED44-A640-EE154554F941}"/>
              </a:ext>
            </a:extLst>
          </p:cNvPr>
          <p:cNvSpPr/>
          <p:nvPr/>
        </p:nvSpPr>
        <p:spPr>
          <a:xfrm>
            <a:off x="35004"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46" name="正方形/長方形 45">
            <a:extLst>
              <a:ext uri="{FF2B5EF4-FFF2-40B4-BE49-F238E27FC236}">
                <a16:creationId xmlns:a16="http://schemas.microsoft.com/office/drawing/2014/main" id="{D578E0C4-4FF5-F847-8A3A-B9D70B06B327}"/>
              </a:ext>
            </a:extLst>
          </p:cNvPr>
          <p:cNvSpPr/>
          <p:nvPr/>
        </p:nvSpPr>
        <p:spPr>
          <a:xfrm>
            <a:off x="230795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48" name="正方形/長方形 47">
            <a:extLst>
              <a:ext uri="{FF2B5EF4-FFF2-40B4-BE49-F238E27FC236}">
                <a16:creationId xmlns:a16="http://schemas.microsoft.com/office/drawing/2014/main" id="{BC276D59-7525-B74A-B567-29E6E3528315}"/>
              </a:ext>
            </a:extLst>
          </p:cNvPr>
          <p:cNvSpPr/>
          <p:nvPr/>
        </p:nvSpPr>
        <p:spPr>
          <a:xfrm>
            <a:off x="4584060"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50" name="正方形/長方形 49">
            <a:extLst>
              <a:ext uri="{FF2B5EF4-FFF2-40B4-BE49-F238E27FC236}">
                <a16:creationId xmlns:a16="http://schemas.microsoft.com/office/drawing/2014/main" id="{5C15EF5C-DD66-204A-9625-4CC458725489}"/>
              </a:ext>
            </a:extLst>
          </p:cNvPr>
          <p:cNvSpPr/>
          <p:nvPr/>
        </p:nvSpPr>
        <p:spPr>
          <a:xfrm>
            <a:off x="6843617" y="3658301"/>
            <a:ext cx="2268000" cy="3168000"/>
          </a:xfrm>
          <a:prstGeom prst="rect">
            <a:avLst/>
          </a:prstGeom>
          <a:solidFill>
            <a:schemeClr val="accent5">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11" name="角丸四角形 10">
            <a:extLst>
              <a:ext uri="{FF2B5EF4-FFF2-40B4-BE49-F238E27FC236}">
                <a16:creationId xmlns:a16="http://schemas.microsoft.com/office/drawing/2014/main" id="{956ADD10-3DF1-DD43-8621-4CF60D1A7AB5}"/>
              </a:ext>
            </a:extLst>
          </p:cNvPr>
          <p:cNvSpPr/>
          <p:nvPr/>
        </p:nvSpPr>
        <p:spPr>
          <a:xfrm>
            <a:off x="175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2" name="角丸四角形 11">
            <a:extLst>
              <a:ext uri="{FF2B5EF4-FFF2-40B4-BE49-F238E27FC236}">
                <a16:creationId xmlns:a16="http://schemas.microsoft.com/office/drawing/2014/main" id="{86B06182-EB4A-3946-9CAF-7A8D035AB0B7}"/>
              </a:ext>
            </a:extLst>
          </p:cNvPr>
          <p:cNvSpPr/>
          <p:nvPr/>
        </p:nvSpPr>
        <p:spPr>
          <a:xfrm>
            <a:off x="175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3" name="角丸四角形 12">
            <a:extLst>
              <a:ext uri="{FF2B5EF4-FFF2-40B4-BE49-F238E27FC236}">
                <a16:creationId xmlns:a16="http://schemas.microsoft.com/office/drawing/2014/main" id="{016AA3DE-784C-804B-8062-A9C5DFF6F128}"/>
              </a:ext>
            </a:extLst>
          </p:cNvPr>
          <p:cNvSpPr/>
          <p:nvPr/>
        </p:nvSpPr>
        <p:spPr>
          <a:xfrm>
            <a:off x="175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4" name="角丸四角形 13">
            <a:extLst>
              <a:ext uri="{FF2B5EF4-FFF2-40B4-BE49-F238E27FC236}">
                <a16:creationId xmlns:a16="http://schemas.microsoft.com/office/drawing/2014/main" id="{0035D180-936A-DE4A-92A3-7420F6649A6D}"/>
              </a:ext>
            </a:extLst>
          </p:cNvPr>
          <p:cNvSpPr/>
          <p:nvPr/>
        </p:nvSpPr>
        <p:spPr>
          <a:xfrm>
            <a:off x="2443006"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5" name="角丸四角形 14">
            <a:extLst>
              <a:ext uri="{FF2B5EF4-FFF2-40B4-BE49-F238E27FC236}">
                <a16:creationId xmlns:a16="http://schemas.microsoft.com/office/drawing/2014/main" id="{1AA1C446-626F-DB4D-83FF-DFB321540F80}"/>
              </a:ext>
            </a:extLst>
          </p:cNvPr>
          <p:cNvSpPr/>
          <p:nvPr/>
        </p:nvSpPr>
        <p:spPr>
          <a:xfrm>
            <a:off x="2443006"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6" name="角丸四角形 15">
            <a:extLst>
              <a:ext uri="{FF2B5EF4-FFF2-40B4-BE49-F238E27FC236}">
                <a16:creationId xmlns:a16="http://schemas.microsoft.com/office/drawing/2014/main" id="{C88F07C5-8F9F-AF4C-B158-7D80C33DF3C0}"/>
              </a:ext>
            </a:extLst>
          </p:cNvPr>
          <p:cNvSpPr/>
          <p:nvPr/>
        </p:nvSpPr>
        <p:spPr>
          <a:xfrm>
            <a:off x="2443006"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7" name="角丸四角形 16">
            <a:extLst>
              <a:ext uri="{FF2B5EF4-FFF2-40B4-BE49-F238E27FC236}">
                <a16:creationId xmlns:a16="http://schemas.microsoft.com/office/drawing/2014/main" id="{67A6FB7F-8675-5D40-A7D1-67BB9D90BD3C}"/>
              </a:ext>
            </a:extLst>
          </p:cNvPr>
          <p:cNvSpPr/>
          <p:nvPr/>
        </p:nvSpPr>
        <p:spPr>
          <a:xfrm>
            <a:off x="4725663"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8" name="角丸四角形 17">
            <a:extLst>
              <a:ext uri="{FF2B5EF4-FFF2-40B4-BE49-F238E27FC236}">
                <a16:creationId xmlns:a16="http://schemas.microsoft.com/office/drawing/2014/main" id="{3AF67C11-C938-4245-A7D2-83544EA3401E}"/>
              </a:ext>
            </a:extLst>
          </p:cNvPr>
          <p:cNvSpPr/>
          <p:nvPr/>
        </p:nvSpPr>
        <p:spPr>
          <a:xfrm>
            <a:off x="4725663"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06E5117A-D511-644B-89D5-2C05B73D941A}"/>
              </a:ext>
            </a:extLst>
          </p:cNvPr>
          <p:cNvSpPr/>
          <p:nvPr/>
        </p:nvSpPr>
        <p:spPr>
          <a:xfrm>
            <a:off x="4725663"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FB4AAD18-7EBA-B447-858D-9D6EA5B7E98F}"/>
              </a:ext>
            </a:extLst>
          </p:cNvPr>
          <p:cNvSpPr/>
          <p:nvPr/>
        </p:nvSpPr>
        <p:spPr>
          <a:xfrm>
            <a:off x="6993662" y="683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C3719639-3159-E54C-8F81-1411074B819A}"/>
              </a:ext>
            </a:extLst>
          </p:cNvPr>
          <p:cNvSpPr/>
          <p:nvPr/>
        </p:nvSpPr>
        <p:spPr>
          <a:xfrm>
            <a:off x="6993662" y="1128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4" name="角丸四角形 23">
            <a:extLst>
              <a:ext uri="{FF2B5EF4-FFF2-40B4-BE49-F238E27FC236}">
                <a16:creationId xmlns:a16="http://schemas.microsoft.com/office/drawing/2014/main" id="{0FEEC4C2-0908-D34B-8D64-A6AC37120B57}"/>
              </a:ext>
            </a:extLst>
          </p:cNvPr>
          <p:cNvSpPr/>
          <p:nvPr/>
        </p:nvSpPr>
        <p:spPr>
          <a:xfrm>
            <a:off x="6993662" y="1798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5" name="角丸四角形 24">
            <a:extLst>
              <a:ext uri="{FF2B5EF4-FFF2-40B4-BE49-F238E27FC236}">
                <a16:creationId xmlns:a16="http://schemas.microsoft.com/office/drawing/2014/main" id="{B95C2BA5-3FFD-974D-8CD0-3D7D347BC4F0}"/>
              </a:ext>
            </a:extLst>
          </p:cNvPr>
          <p:cNvSpPr/>
          <p:nvPr/>
        </p:nvSpPr>
        <p:spPr>
          <a:xfrm>
            <a:off x="175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6" name="角丸四角形 25">
            <a:extLst>
              <a:ext uri="{FF2B5EF4-FFF2-40B4-BE49-F238E27FC236}">
                <a16:creationId xmlns:a16="http://schemas.microsoft.com/office/drawing/2014/main" id="{D61BDDC7-B9BF-5B41-A828-0C96C317839A}"/>
              </a:ext>
            </a:extLst>
          </p:cNvPr>
          <p:cNvSpPr/>
          <p:nvPr/>
        </p:nvSpPr>
        <p:spPr>
          <a:xfrm>
            <a:off x="175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角丸四角形 26">
            <a:extLst>
              <a:ext uri="{FF2B5EF4-FFF2-40B4-BE49-F238E27FC236}">
                <a16:creationId xmlns:a16="http://schemas.microsoft.com/office/drawing/2014/main" id="{D96DAFFD-FFDD-D043-9411-390164225856}"/>
              </a:ext>
            </a:extLst>
          </p:cNvPr>
          <p:cNvSpPr/>
          <p:nvPr/>
        </p:nvSpPr>
        <p:spPr>
          <a:xfrm>
            <a:off x="175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8" name="角丸四角形 27">
            <a:extLst>
              <a:ext uri="{FF2B5EF4-FFF2-40B4-BE49-F238E27FC236}">
                <a16:creationId xmlns:a16="http://schemas.microsoft.com/office/drawing/2014/main" id="{3C1580FE-E065-E240-80A2-BB8185DAB6AF}"/>
              </a:ext>
            </a:extLst>
          </p:cNvPr>
          <p:cNvSpPr/>
          <p:nvPr/>
        </p:nvSpPr>
        <p:spPr>
          <a:xfrm>
            <a:off x="2443006"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9" name="角丸四角形 28">
            <a:extLst>
              <a:ext uri="{FF2B5EF4-FFF2-40B4-BE49-F238E27FC236}">
                <a16:creationId xmlns:a16="http://schemas.microsoft.com/office/drawing/2014/main" id="{497289FE-378E-C643-8DCD-50061E594626}"/>
              </a:ext>
            </a:extLst>
          </p:cNvPr>
          <p:cNvSpPr/>
          <p:nvPr/>
        </p:nvSpPr>
        <p:spPr>
          <a:xfrm>
            <a:off x="2443006"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0" name="角丸四角形 29">
            <a:extLst>
              <a:ext uri="{FF2B5EF4-FFF2-40B4-BE49-F238E27FC236}">
                <a16:creationId xmlns:a16="http://schemas.microsoft.com/office/drawing/2014/main" id="{A0A7C230-9BB9-FE4D-908C-939C09BFEA46}"/>
              </a:ext>
            </a:extLst>
          </p:cNvPr>
          <p:cNvSpPr/>
          <p:nvPr/>
        </p:nvSpPr>
        <p:spPr>
          <a:xfrm>
            <a:off x="2443006"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1" name="角丸四角形 30">
            <a:extLst>
              <a:ext uri="{FF2B5EF4-FFF2-40B4-BE49-F238E27FC236}">
                <a16:creationId xmlns:a16="http://schemas.microsoft.com/office/drawing/2014/main" id="{C78634AE-7F5D-834A-AB03-C1841CC0A426}"/>
              </a:ext>
            </a:extLst>
          </p:cNvPr>
          <p:cNvSpPr/>
          <p:nvPr/>
        </p:nvSpPr>
        <p:spPr>
          <a:xfrm>
            <a:off x="4725663"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2" name="角丸四角形 31">
            <a:extLst>
              <a:ext uri="{FF2B5EF4-FFF2-40B4-BE49-F238E27FC236}">
                <a16:creationId xmlns:a16="http://schemas.microsoft.com/office/drawing/2014/main" id="{396ABF06-C6F1-2943-BBE6-D57FDAEE5D30}"/>
              </a:ext>
            </a:extLst>
          </p:cNvPr>
          <p:cNvSpPr/>
          <p:nvPr/>
        </p:nvSpPr>
        <p:spPr>
          <a:xfrm>
            <a:off x="4725663"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3" name="角丸四角形 32">
            <a:extLst>
              <a:ext uri="{FF2B5EF4-FFF2-40B4-BE49-F238E27FC236}">
                <a16:creationId xmlns:a16="http://schemas.microsoft.com/office/drawing/2014/main" id="{7FA7F419-101E-6B4C-8648-526B65FE3112}"/>
              </a:ext>
            </a:extLst>
          </p:cNvPr>
          <p:cNvSpPr/>
          <p:nvPr/>
        </p:nvSpPr>
        <p:spPr>
          <a:xfrm>
            <a:off x="4725663"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4" name="角丸四角形 33">
            <a:extLst>
              <a:ext uri="{FF2B5EF4-FFF2-40B4-BE49-F238E27FC236}">
                <a16:creationId xmlns:a16="http://schemas.microsoft.com/office/drawing/2014/main" id="{1265DCFB-C61B-6147-B869-D9A372A4DE56}"/>
              </a:ext>
            </a:extLst>
          </p:cNvPr>
          <p:cNvSpPr/>
          <p:nvPr/>
        </p:nvSpPr>
        <p:spPr>
          <a:xfrm>
            <a:off x="6993662" y="3851437"/>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5" name="角丸四角形 34">
            <a:extLst>
              <a:ext uri="{FF2B5EF4-FFF2-40B4-BE49-F238E27FC236}">
                <a16:creationId xmlns:a16="http://schemas.microsoft.com/office/drawing/2014/main" id="{ADEC2EF2-9784-2C4A-A412-0C5552FAA6BA}"/>
              </a:ext>
            </a:extLst>
          </p:cNvPr>
          <p:cNvSpPr/>
          <p:nvPr/>
        </p:nvSpPr>
        <p:spPr>
          <a:xfrm>
            <a:off x="6993662" y="4296167"/>
            <a:ext cx="1976352" cy="5173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6" name="角丸四角形 35">
            <a:extLst>
              <a:ext uri="{FF2B5EF4-FFF2-40B4-BE49-F238E27FC236}">
                <a16:creationId xmlns:a16="http://schemas.microsoft.com/office/drawing/2014/main" id="{669418CB-AE0A-FD4F-B7DC-5496D38FCB0A}"/>
              </a:ext>
            </a:extLst>
          </p:cNvPr>
          <p:cNvSpPr/>
          <p:nvPr/>
        </p:nvSpPr>
        <p:spPr>
          <a:xfrm>
            <a:off x="6993662" y="4966158"/>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01BB94A0-03F6-7443-B8B2-492B0A1EC585}"/>
              </a:ext>
            </a:extLst>
          </p:cNvPr>
          <p:cNvSpPr txBox="1"/>
          <p:nvPr/>
        </p:nvSpPr>
        <p:spPr>
          <a:xfrm>
            <a:off x="195235"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CSC4.8</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C40CC45D-D4F1-1647-BB6C-E773EC899CD0}"/>
              </a:ext>
            </a:extLst>
          </p:cNvPr>
          <p:cNvSpPr txBox="1"/>
          <p:nvPr/>
        </p:nvSpPr>
        <p:spPr>
          <a:xfrm>
            <a:off x="188256" y="124405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84BBF92E-FFA9-8C44-990D-5BAEA2FB1BA2}"/>
              </a:ext>
            </a:extLst>
          </p:cNvPr>
          <p:cNvSpPr txBox="1"/>
          <p:nvPr/>
        </p:nvSpPr>
        <p:spPr>
          <a:xfrm>
            <a:off x="216176" y="191298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管理者権限が割り当てられたグループに追加または削除があった場合、ログエントリと警告を発するようにシステムを設定</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D266483D-256F-7C49-A598-E494C16CFA7D}"/>
              </a:ext>
            </a:extLst>
          </p:cNvPr>
          <p:cNvSpPr txBox="1"/>
          <p:nvPr/>
        </p:nvSpPr>
        <p:spPr>
          <a:xfrm>
            <a:off x="2475411"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CSC4.9</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AB48C348-E1DA-9D44-A8B6-42D9C060556E}"/>
              </a:ext>
            </a:extLst>
          </p:cNvPr>
          <p:cNvSpPr txBox="1"/>
          <p:nvPr/>
        </p:nvSpPr>
        <p:spPr>
          <a:xfrm>
            <a:off x="2468432" y="1244051"/>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管理者特権の管理された使用</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4DB155D4-3EB5-0D42-9153-B0C58DD7AD1D}"/>
              </a:ext>
            </a:extLst>
          </p:cNvPr>
          <p:cNvSpPr txBox="1"/>
          <p:nvPr/>
        </p:nvSpPr>
        <p:spPr>
          <a:xfrm>
            <a:off x="2496352" y="191298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管理者アカウントへのログイン失敗時にログエントリと警告を発するようにシステムを設定</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69134B89-D7A5-B54B-BC7D-6E9AA5ED8543}"/>
              </a:ext>
            </a:extLst>
          </p:cNvPr>
          <p:cNvSpPr txBox="1"/>
          <p:nvPr/>
        </p:nvSpPr>
        <p:spPr>
          <a:xfrm>
            <a:off x="4751251" y="703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CSC5.1</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35766238-5D21-944A-B79F-63EF5BF21BAA}"/>
              </a:ext>
            </a:extLst>
          </p:cNvPr>
          <p:cNvSpPr txBox="1"/>
          <p:nvPr/>
        </p:nvSpPr>
        <p:spPr>
          <a:xfrm>
            <a:off x="4744272" y="117609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ハードウェアとソフトウェアのセキュアな構成</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44676EC3-F6AB-CB44-847A-DD20A2F87A25}"/>
              </a:ext>
            </a:extLst>
          </p:cNvPr>
          <p:cNvSpPr txBox="1"/>
          <p:nvPr/>
        </p:nvSpPr>
        <p:spPr>
          <a:xfrm>
            <a:off x="4772192" y="1912985"/>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すべての認可された</a:t>
            </a:r>
            <a:r>
              <a:rPr lang="en-US" altLang="ja-JP" sz="1100" b="1" dirty="0">
                <a:latin typeface="MS PGothic" charset="-128"/>
                <a:ea typeface="MS PGothic" charset="-128"/>
                <a:cs typeface="MS PGothic" charset="-128"/>
              </a:rPr>
              <a:t>OS</a:t>
            </a:r>
            <a:r>
              <a:rPr lang="ja-JP" altLang="en-US" sz="1100" b="1">
                <a:latin typeface="MS PGothic" charset="-128"/>
                <a:ea typeface="MS PGothic" charset="-128"/>
                <a:cs typeface="MS PGothic" charset="-128"/>
              </a:rPr>
              <a:t>およびソフトウェアに関する標準化したセキュリティ構成基準を文書化し、維持</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0CD45E98-85C3-C543-97D9-2D7C55C6D967}"/>
              </a:ext>
            </a:extLst>
          </p:cNvPr>
          <p:cNvSpPr txBox="1"/>
          <p:nvPr/>
        </p:nvSpPr>
        <p:spPr>
          <a:xfrm>
            <a:off x="7019251" y="683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CSC5.2</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2CD9F5F4-9A5F-9945-B0F6-EF78C3FDACD8}"/>
              </a:ext>
            </a:extLst>
          </p:cNvPr>
          <p:cNvSpPr txBox="1"/>
          <p:nvPr/>
        </p:nvSpPr>
        <p:spPr>
          <a:xfrm>
            <a:off x="7012272" y="1156455"/>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ハードウェアとソフトウェアのセキュアな構成</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57581AED-CF7F-BE41-8684-253D6EB6EEB4}"/>
              </a:ext>
            </a:extLst>
          </p:cNvPr>
          <p:cNvSpPr txBox="1"/>
          <p:nvPr/>
        </p:nvSpPr>
        <p:spPr>
          <a:xfrm>
            <a:off x="7040192" y="1893347"/>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組織の承認済みの構成基準に基づき、企業内の全システムのセキュアなイメージまたはテンプレートを維持</a:t>
            </a:r>
            <a:endParaRPr lang="en-US" altLang="ja-JP"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5EF7A379-8AA4-1640-B70A-0B6828C8EAFE}"/>
              </a:ext>
            </a:extLst>
          </p:cNvPr>
          <p:cNvSpPr txBox="1"/>
          <p:nvPr/>
        </p:nvSpPr>
        <p:spPr>
          <a:xfrm>
            <a:off x="195235" y="3863704"/>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CSC5.3</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CE2D19C5-0CAC-4C47-9D99-AA4A6615C595}"/>
              </a:ext>
            </a:extLst>
          </p:cNvPr>
          <p:cNvSpPr txBox="1"/>
          <p:nvPr/>
        </p:nvSpPr>
        <p:spPr>
          <a:xfrm>
            <a:off x="188256" y="4336722"/>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ハードウェアとソフトウェアのセキュアな構成</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2F4AA09C-6A6B-A446-B16E-78B783ED8B30}"/>
              </a:ext>
            </a:extLst>
          </p:cNvPr>
          <p:cNvSpPr txBox="1"/>
          <p:nvPr/>
        </p:nvSpPr>
        <p:spPr>
          <a:xfrm>
            <a:off x="216176" y="5073614"/>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イメージの許可された変更のみを確認するため、整合性を監視するツールで検証済みのセキュアなサーバにマスターイメージとテンプレートを格納</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085C12A7-52A0-6040-9775-77B58A4E4DBE}"/>
              </a:ext>
            </a:extLst>
          </p:cNvPr>
          <p:cNvSpPr txBox="1"/>
          <p:nvPr/>
        </p:nvSpPr>
        <p:spPr>
          <a:xfrm>
            <a:off x="2483812" y="3871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CSC5.4</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19AB3CE4-E388-1B45-85F0-A6B2C1D1DB9D}"/>
              </a:ext>
            </a:extLst>
          </p:cNvPr>
          <p:cNvSpPr txBox="1"/>
          <p:nvPr/>
        </p:nvSpPr>
        <p:spPr>
          <a:xfrm>
            <a:off x="2476833" y="434409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ハードウェアとソフトウェアのセキュアな構成</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31FC1426-C0D8-C74C-862B-1F0EBAE1419D}"/>
              </a:ext>
            </a:extLst>
          </p:cNvPr>
          <p:cNvSpPr txBox="1"/>
          <p:nvPr/>
        </p:nvSpPr>
        <p:spPr>
          <a:xfrm>
            <a:off x="2504753" y="508098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スケジュールされた定期的な間隔で自動的にシステムに構成設定を強制し、再適用するシステム構成管理ツールを展開</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3712CE35-61A4-0041-BE82-388164FFB202}"/>
              </a:ext>
            </a:extLst>
          </p:cNvPr>
          <p:cNvSpPr txBox="1"/>
          <p:nvPr/>
        </p:nvSpPr>
        <p:spPr>
          <a:xfrm>
            <a:off x="4722335" y="3871075"/>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CSC5.5</a:t>
            </a:r>
            <a:r>
              <a:rPr lang="ja-JP" altLang="en-US" sz="1400" b="1">
                <a:latin typeface="MS PGothic" charset="-128"/>
                <a:ea typeface="MS PGothic" charset="-128"/>
                <a:cs typeface="MS PGothic" charset="-128"/>
              </a:rPr>
              <a:t>🌟</a:t>
            </a:r>
            <a:endParaRPr lang="en-US" altLang="ja-JP" sz="1400" b="1" dirty="0">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B91F5029-F23D-AC48-A366-D66236F8ED67}"/>
              </a:ext>
            </a:extLst>
          </p:cNvPr>
          <p:cNvSpPr txBox="1"/>
          <p:nvPr/>
        </p:nvSpPr>
        <p:spPr>
          <a:xfrm>
            <a:off x="4715356" y="4344093"/>
            <a:ext cx="1957742"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ハードウェアとソフトウェアのセキュアな構成</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EDAF7390-7443-7940-A200-20B94E529FE8}"/>
              </a:ext>
            </a:extLst>
          </p:cNvPr>
          <p:cNvSpPr txBox="1"/>
          <p:nvPr/>
        </p:nvSpPr>
        <p:spPr>
          <a:xfrm>
            <a:off x="4743276" y="5080985"/>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全セキュリティ構成要素、承認された例外一覧、無許可の変更時の警告を検証するため、</a:t>
            </a:r>
            <a:r>
              <a:rPr lang="en-US" altLang="ja-JP" sz="1100" b="1" dirty="0">
                <a:latin typeface="MS PGothic" charset="-128"/>
                <a:ea typeface="MS PGothic" charset="-128"/>
                <a:cs typeface="MS PGothic" charset="-128"/>
              </a:rPr>
              <a:t>SCAP</a:t>
            </a:r>
            <a:r>
              <a:rPr lang="ja-JP" altLang="en-US" sz="1100" b="1">
                <a:latin typeface="MS PGothic" charset="-128"/>
                <a:ea typeface="MS PGothic" charset="-128"/>
                <a:cs typeface="MS PGothic" charset="-128"/>
              </a:rPr>
              <a:t>準拠の構成監視システムを使用</a:t>
            </a:r>
            <a:endParaRPr lang="ja-JP" altLang="en-US" sz="1100" b="1" dirty="0">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E94FE0CE-7300-884B-B595-E63F33165F59}"/>
              </a:ext>
            </a:extLst>
          </p:cNvPr>
          <p:cNvSpPr txBox="1"/>
          <p:nvPr/>
        </p:nvSpPr>
        <p:spPr>
          <a:xfrm>
            <a:off x="7000269" y="3851437"/>
            <a:ext cx="1092203" cy="307777"/>
          </a:xfrm>
          <a:prstGeom prst="rect">
            <a:avLst/>
          </a:prstGeom>
          <a:noFill/>
        </p:spPr>
        <p:txBody>
          <a:bodyPr wrap="square" rtlCol="0">
            <a:spAutoFit/>
          </a:bodyPr>
          <a:lstStyle/>
          <a:p>
            <a:r>
              <a:rPr lang="en-US" altLang="ja-JP" sz="1400" b="1" dirty="0">
                <a:solidFill>
                  <a:srgbClr val="00B0F0"/>
                </a:solidFill>
                <a:latin typeface="MS PGothic" charset="-128"/>
                <a:ea typeface="MS PGothic" charset="-128"/>
                <a:cs typeface="MS PGothic" charset="-128"/>
              </a:rPr>
              <a:t>CSC6.1</a:t>
            </a:r>
            <a:r>
              <a:rPr lang="ja-JP" altLang="en-US" sz="1400" b="1">
                <a:latin typeface="MS PGothic" charset="-128"/>
                <a:ea typeface="MS PGothic" charset="-128"/>
                <a:cs typeface="MS PGothic" charset="-128"/>
              </a:rPr>
              <a:t>🌟</a:t>
            </a:r>
            <a:endParaRPr lang="en-US" altLang="ja-JP" sz="1400" b="1" dirty="0">
              <a:solidFill>
                <a:srgbClr val="00B0F0"/>
              </a:solidFill>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EE9C8CF6-72E8-A64B-81EB-F7F82C05584D}"/>
              </a:ext>
            </a:extLst>
          </p:cNvPr>
          <p:cNvSpPr txBox="1"/>
          <p:nvPr/>
        </p:nvSpPr>
        <p:spPr>
          <a:xfrm>
            <a:off x="6993290" y="4404769"/>
            <a:ext cx="1957742" cy="261610"/>
          </a:xfrm>
          <a:prstGeom prst="rect">
            <a:avLst/>
          </a:prstGeom>
          <a:noFill/>
        </p:spPr>
        <p:txBody>
          <a:bodyPr wrap="square" rtlCol="0">
            <a:spAutoFit/>
          </a:bodyPr>
          <a:lstStyle/>
          <a:p>
            <a:r>
              <a:rPr lang="ja-JP" altLang="en-US" sz="1100" b="1">
                <a:latin typeface="MS PGothic" charset="-128"/>
                <a:ea typeface="MS PGothic" charset="-128"/>
                <a:cs typeface="MS PGothic" charset="-128"/>
              </a:rPr>
              <a:t>監査ログの保守，監視，分析</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840B713B-71BF-D943-879F-A4D450B4313F}"/>
              </a:ext>
            </a:extLst>
          </p:cNvPr>
          <p:cNvSpPr txBox="1"/>
          <p:nvPr/>
        </p:nvSpPr>
        <p:spPr>
          <a:xfrm>
            <a:off x="7021210" y="5061347"/>
            <a:ext cx="1880960"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全サーバとネットワークデバイスが定期的に時刻情報を取得し、ログのタイムスタンプが一致するように、少なくとも</a:t>
            </a:r>
            <a:r>
              <a:rPr lang="en-US" altLang="ja-JP" sz="1100" b="1" dirty="0">
                <a:latin typeface="MS PGothic" charset="-128"/>
                <a:ea typeface="MS PGothic" charset="-128"/>
                <a:cs typeface="MS PGothic" charset="-128"/>
              </a:rPr>
              <a:t>3</a:t>
            </a:r>
            <a:r>
              <a:rPr lang="ja-JP" altLang="en-US" sz="1100" b="1">
                <a:latin typeface="MS PGothic" charset="-128"/>
                <a:ea typeface="MS PGothic" charset="-128"/>
                <a:cs typeface="MS PGothic" charset="-128"/>
              </a:rPr>
              <a:t>つの同期した時刻ソースを使用</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57476470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73382</TotalTime>
  <Words>6205</Words>
  <Application>Microsoft Macintosh PowerPoint</Application>
  <PresentationFormat>画面に合わせる (4:3)</PresentationFormat>
  <Paragraphs>953</Paragraphs>
  <Slides>44</Slides>
  <Notes>44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422</cp:revision>
  <cp:lastPrinted>2018-07-21T03:46:44Z</cp:lastPrinted>
  <dcterms:created xsi:type="dcterms:W3CDTF">2017-04-24T01:48:29Z</dcterms:created>
  <dcterms:modified xsi:type="dcterms:W3CDTF">2019-01-27T04:39:52Z</dcterms:modified>
</cp:coreProperties>
</file>