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8"/>
  </p:notesMasterIdLst>
  <p:handoutMasterIdLst>
    <p:handoutMasterId r:id="rId9"/>
  </p:handoutMasterIdLst>
  <p:sldIdLst>
    <p:sldId id="451" r:id="rId2"/>
    <p:sldId id="456" r:id="rId3"/>
    <p:sldId id="496" r:id="rId4"/>
    <p:sldId id="492" r:id="rId5"/>
    <p:sldId id="497" r:id="rId6"/>
    <p:sldId id="49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0D7"/>
    <a:srgbClr val="FF04C1"/>
    <a:srgbClr val="FFC1F3"/>
    <a:srgbClr val="F7D5F7"/>
    <a:srgbClr val="FFA4FF"/>
    <a:srgbClr val="7EDBF0"/>
    <a:srgbClr val="ADEEF0"/>
    <a:srgbClr val="F8938F"/>
    <a:srgbClr val="F8DBCE"/>
    <a:srgbClr val="F77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p:restoredTop sz="77006"/>
  </p:normalViewPr>
  <p:slideViewPr>
    <p:cSldViewPr snapToGrid="0" snapToObjects="1">
      <p:cViewPr varScale="1">
        <p:scale>
          <a:sx n="84" d="100"/>
          <a:sy n="84" d="100"/>
        </p:scale>
        <p:origin x="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350619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69187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123821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116933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97413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48943"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59008EC3-D6B4-E94D-B6F5-CCBA68C885D3}"/>
              </a:ext>
            </a:extLst>
          </p:cNvPr>
          <p:cNvSpPr txBox="1"/>
          <p:nvPr/>
        </p:nvSpPr>
        <p:spPr>
          <a:xfrm>
            <a:off x="186833" y="810261"/>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F594AAE1-9BC4-7646-AD59-52435734FA24}"/>
              </a:ext>
            </a:extLst>
          </p:cNvPr>
          <p:cNvSpPr txBox="1"/>
          <p:nvPr/>
        </p:nvSpPr>
        <p:spPr>
          <a:xfrm>
            <a:off x="186833" y="1653109"/>
            <a:ext cx="2009063"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continually scan for new, unprotected systems, including test or experimental systems, and exploit such systems to gain their control. </a:t>
            </a:r>
          </a:p>
        </p:txBody>
      </p:sp>
      <p:sp>
        <p:nvSpPr>
          <p:cNvPr id="69" name="テキスト ボックス 68">
            <a:extLst>
              <a:ext uri="{FF2B5EF4-FFF2-40B4-BE49-F238E27FC236}">
                <a16:creationId xmlns:a16="http://schemas.microsoft.com/office/drawing/2014/main" id="{C8514576-636C-0945-B6C7-5E20B2C23491}"/>
              </a:ext>
            </a:extLst>
          </p:cNvPr>
          <p:cNvSpPr txBox="1"/>
          <p:nvPr/>
        </p:nvSpPr>
        <p:spPr>
          <a:xfrm>
            <a:off x="2452373" y="815135"/>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No.2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0" name="テキスト ボックス 69">
            <a:extLst>
              <a:ext uri="{FF2B5EF4-FFF2-40B4-BE49-F238E27FC236}">
                <a16:creationId xmlns:a16="http://schemas.microsoft.com/office/drawing/2014/main" id="{3DA290F5-6FC7-4E4B-8279-7C5285004413}"/>
              </a:ext>
            </a:extLst>
          </p:cNvPr>
          <p:cNvSpPr txBox="1"/>
          <p:nvPr/>
        </p:nvSpPr>
        <p:spPr>
          <a:xfrm>
            <a:off x="2452373" y="1664311"/>
            <a:ext cx="2002485" cy="1169551"/>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distribute hostile content on Internet-accessible (and sometimes internal) websites that exploit unpatched and improperly secured client software running on the victims machines. </a:t>
            </a:r>
          </a:p>
        </p:txBody>
      </p:sp>
      <p:sp>
        <p:nvSpPr>
          <p:cNvPr id="71" name="テキスト ボックス 70">
            <a:extLst>
              <a:ext uri="{FF2B5EF4-FFF2-40B4-BE49-F238E27FC236}">
                <a16:creationId xmlns:a16="http://schemas.microsoft.com/office/drawing/2014/main" id="{F1EC911F-D945-3E40-B587-947095F55B88}"/>
              </a:ext>
            </a:extLst>
          </p:cNvPr>
          <p:cNvSpPr txBox="1"/>
          <p:nvPr/>
        </p:nvSpPr>
        <p:spPr>
          <a:xfrm>
            <a:off x="4710937" y="815135"/>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No.3</a:t>
            </a:r>
            <a:r>
              <a:rPr lang="en-US" altLang="ja-JP" sz="1400" dirty="0">
                <a:solidFill>
                  <a:srgbClr val="FF0000"/>
                </a:solidFill>
                <a:latin typeface="Helvetica Regular" pitchFamily="2" charset="0"/>
                <a:ea typeface="MS PGothic" charset="-128"/>
                <a:cs typeface="Times New Roman" panose="02020603050405020304" pitchFamily="18" charset="0"/>
              </a:rPr>
              <a:t> (-3)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2" name="テキスト ボックス 71">
            <a:extLst>
              <a:ext uri="{FF2B5EF4-FFF2-40B4-BE49-F238E27FC236}">
                <a16:creationId xmlns:a16="http://schemas.microsoft.com/office/drawing/2014/main" id="{63BB52D4-62AD-EF4D-8FC2-5B9CAFD58C8D}"/>
              </a:ext>
            </a:extLst>
          </p:cNvPr>
          <p:cNvSpPr txBox="1"/>
          <p:nvPr/>
        </p:nvSpPr>
        <p:spPr>
          <a:xfrm>
            <a:off x="4710937" y="1809285"/>
            <a:ext cx="1995906" cy="707886"/>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continually scan for vulnerable software and exploit them to gain control of the target machines. </a:t>
            </a:r>
          </a:p>
        </p:txBody>
      </p:sp>
      <p:sp>
        <p:nvSpPr>
          <p:cNvPr id="73" name="テキスト ボックス 72">
            <a:extLst>
              <a:ext uri="{FF2B5EF4-FFF2-40B4-BE49-F238E27FC236}">
                <a16:creationId xmlns:a16="http://schemas.microsoft.com/office/drawing/2014/main" id="{9B49A430-AF0A-D840-B5C2-566DED42C228}"/>
              </a:ext>
            </a:extLst>
          </p:cNvPr>
          <p:cNvSpPr txBox="1"/>
          <p:nvPr/>
        </p:nvSpPr>
        <p:spPr>
          <a:xfrm>
            <a:off x="6995342" y="815135"/>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No.4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AC92356E-6E8B-9241-9B21-473306EF2B2A}"/>
              </a:ext>
            </a:extLst>
          </p:cNvPr>
          <p:cNvSpPr txBox="1"/>
          <p:nvPr/>
        </p:nvSpPr>
        <p:spPr>
          <a:xfrm>
            <a:off x="6995342" y="1763236"/>
            <a:ext cx="1995906"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use currently infected or compromised machines to identify and exploit other vulnerable machines across an internal network. </a:t>
            </a:r>
          </a:p>
        </p:txBody>
      </p:sp>
      <p:sp>
        <p:nvSpPr>
          <p:cNvPr id="75" name="テキスト ボックス 74">
            <a:extLst>
              <a:ext uri="{FF2B5EF4-FFF2-40B4-BE49-F238E27FC236}">
                <a16:creationId xmlns:a16="http://schemas.microsoft.com/office/drawing/2014/main" id="{AA1C2614-6305-614C-B1DB-2E3AA5F31676}"/>
              </a:ext>
            </a:extLst>
          </p:cNvPr>
          <p:cNvSpPr txBox="1"/>
          <p:nvPr/>
        </p:nvSpPr>
        <p:spPr>
          <a:xfrm>
            <a:off x="181630" y="3996105"/>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No.5 </a:t>
            </a:r>
            <a:r>
              <a:rPr lang="ja-JP" altLang="en-US" sz="1400">
                <a:solidFill>
                  <a:srgbClr val="FF0000"/>
                </a:solidFill>
                <a:latin typeface="Helvetica Regular" pitchFamily="2" charset="0"/>
                <a:ea typeface="MS PGothic" charset="-128"/>
                <a:cs typeface="Times New Roman" panose="02020603050405020304" pitchFamily="18" charset="0"/>
              </a:rPr>
              <a:t>（</a:t>
            </a:r>
            <a:r>
              <a:rPr lang="en-US" altLang="ja-JP" sz="1400" dirty="0">
                <a:solidFill>
                  <a:srgbClr val="FF0000"/>
                </a:solidFill>
                <a:latin typeface="Helvetica Regular" pitchFamily="2" charset="0"/>
                <a:ea typeface="MS PGothic" charset="-128"/>
                <a:cs typeface="Times New Roman" panose="02020603050405020304" pitchFamily="18" charset="0"/>
              </a:rPr>
              <a:t>-3</a:t>
            </a:r>
            <a:r>
              <a:rPr lang="ja-JP" altLang="en-US" sz="1400">
                <a:solidFill>
                  <a:srgbClr val="FF0000"/>
                </a:solidFill>
                <a:latin typeface="Helvetica Regular" pitchFamily="2" charset="0"/>
                <a:ea typeface="MS PGothic" charset="-128"/>
                <a:cs typeface="Times New Roman" panose="02020603050405020304" pitchFamily="18" charset="0"/>
              </a:rPr>
              <a:t>）</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6" name="テキスト ボックス 75">
            <a:extLst>
              <a:ext uri="{FF2B5EF4-FFF2-40B4-BE49-F238E27FC236}">
                <a16:creationId xmlns:a16="http://schemas.microsoft.com/office/drawing/2014/main" id="{6EA20095-9D87-FE49-BC03-B879F5CC6DBF}"/>
              </a:ext>
            </a:extLst>
          </p:cNvPr>
          <p:cNvSpPr txBox="1"/>
          <p:nvPr/>
        </p:nvSpPr>
        <p:spPr>
          <a:xfrm>
            <a:off x="181630" y="4977099"/>
            <a:ext cx="1982750" cy="707886"/>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weak default configurations of systems that are more geared to ease of use than security. </a:t>
            </a:r>
          </a:p>
        </p:txBody>
      </p:sp>
      <p:sp>
        <p:nvSpPr>
          <p:cNvPr id="77" name="テキスト ボックス 76">
            <a:extLst>
              <a:ext uri="{FF2B5EF4-FFF2-40B4-BE49-F238E27FC236}">
                <a16:creationId xmlns:a16="http://schemas.microsoft.com/office/drawing/2014/main" id="{6970779E-982E-0C40-8D6B-E763E700DE95}"/>
              </a:ext>
            </a:extLst>
          </p:cNvPr>
          <p:cNvSpPr txBox="1"/>
          <p:nvPr/>
        </p:nvSpPr>
        <p:spPr>
          <a:xfrm>
            <a:off x="2454603" y="3983472"/>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No.6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8" name="テキスト ボックス 77">
            <a:extLst>
              <a:ext uri="{FF2B5EF4-FFF2-40B4-BE49-F238E27FC236}">
                <a16:creationId xmlns:a16="http://schemas.microsoft.com/office/drawing/2014/main" id="{A24B6A67-1793-9D48-B50E-E0D33922571E}"/>
              </a:ext>
            </a:extLst>
          </p:cNvPr>
          <p:cNvSpPr txBox="1"/>
          <p:nvPr/>
        </p:nvSpPr>
        <p:spPr>
          <a:xfrm>
            <a:off x="2454603" y="4874680"/>
            <a:ext cx="1995906" cy="1323439"/>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new vulnerabilities on systems that lack critical patches in organizations that do not know that they are vulnerable because they lack continuous vulnerability assessments and effective remediations. </a:t>
            </a:r>
          </a:p>
        </p:txBody>
      </p:sp>
      <p:sp>
        <p:nvSpPr>
          <p:cNvPr id="79" name="テキスト ボックス 78">
            <a:extLst>
              <a:ext uri="{FF2B5EF4-FFF2-40B4-BE49-F238E27FC236}">
                <a16:creationId xmlns:a16="http://schemas.microsoft.com/office/drawing/2014/main" id="{536519C8-94E1-D647-9C0D-F15B23FA68A4}"/>
              </a:ext>
            </a:extLst>
          </p:cNvPr>
          <p:cNvSpPr txBox="1"/>
          <p:nvPr/>
        </p:nvSpPr>
        <p:spPr>
          <a:xfrm>
            <a:off x="4708666" y="3987613"/>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No.7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503D4282-F6FA-D348-A532-D7B557FB5C06}"/>
              </a:ext>
            </a:extLst>
          </p:cNvPr>
          <p:cNvSpPr txBox="1"/>
          <p:nvPr/>
        </p:nvSpPr>
        <p:spPr>
          <a:xfrm>
            <a:off x="4708666" y="4915976"/>
            <a:ext cx="2009063"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compromise target organizations that do not exercise their defenses to determine and continually improve their effectiveness. </a:t>
            </a:r>
          </a:p>
        </p:txBody>
      </p:sp>
      <p:sp>
        <p:nvSpPr>
          <p:cNvPr id="81" name="テキスト ボックス 80">
            <a:extLst>
              <a:ext uri="{FF2B5EF4-FFF2-40B4-BE49-F238E27FC236}">
                <a16:creationId xmlns:a16="http://schemas.microsoft.com/office/drawing/2014/main" id="{26F685D0-D642-BB44-808D-E77BD95268E9}"/>
              </a:ext>
            </a:extLst>
          </p:cNvPr>
          <p:cNvSpPr txBox="1"/>
          <p:nvPr/>
        </p:nvSpPr>
        <p:spPr>
          <a:xfrm>
            <a:off x="7005695" y="3976674"/>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No.8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82" name="テキスト ボックス 81">
            <a:extLst>
              <a:ext uri="{FF2B5EF4-FFF2-40B4-BE49-F238E27FC236}">
                <a16:creationId xmlns:a16="http://schemas.microsoft.com/office/drawing/2014/main" id="{3529AFC2-1CF1-A541-9273-CE560D60F84F}"/>
              </a:ext>
            </a:extLst>
          </p:cNvPr>
          <p:cNvSpPr txBox="1"/>
          <p:nvPr/>
        </p:nvSpPr>
        <p:spPr>
          <a:xfrm>
            <a:off x="7001761" y="4751076"/>
            <a:ext cx="1993262" cy="1323439"/>
          </a:xfrm>
          <a:prstGeom prst="rect">
            <a:avLst/>
          </a:prstGeom>
          <a:noFill/>
        </p:spPr>
        <p:txBody>
          <a:bodyPr wrap="square" rtlCol="0">
            <a:spAutoFit/>
          </a:bodyPr>
          <a:lstStyle/>
          <a:p>
            <a:pPr algn="just"/>
            <a:r>
              <a:rPr lang="en-US" altLang="ja-JP" sz="1000" dirty="0">
                <a:latin typeface="Helvetica Regular" pitchFamily="2" charset="0"/>
                <a:ea typeface="MS PGothic" charset="-128"/>
                <a:cs typeface="Times New Roman" panose="02020603050405020304" pitchFamily="18" charset="0"/>
              </a:rPr>
              <a:t>Attackers use malicious code to gain and maintain control of target machines, capture sensitive data, and then spread it to other systems, sometimes wielding code that disables or dodges signature-based anti-virus tools. </a:t>
            </a:r>
          </a:p>
        </p:txBody>
      </p:sp>
    </p:spTree>
    <p:extLst>
      <p:ext uri="{BB962C8B-B14F-4D97-AF65-F5344CB8AC3E}">
        <p14:creationId xmlns:p14="http://schemas.microsoft.com/office/powerpoint/2010/main" val="33793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
        <p:nvSpPr>
          <p:cNvPr id="19" name="テキスト ボックス 18">
            <a:extLst>
              <a:ext uri="{FF2B5EF4-FFF2-40B4-BE49-F238E27FC236}">
                <a16:creationId xmlns:a16="http://schemas.microsoft.com/office/drawing/2014/main" id="{4B59560F-11B3-5740-BA49-BFDA11238A27}"/>
              </a:ext>
            </a:extLst>
          </p:cNvPr>
          <p:cNvSpPr txBox="1"/>
          <p:nvPr/>
        </p:nvSpPr>
        <p:spPr>
          <a:xfrm>
            <a:off x="3077797"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8374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BC60B90C-1D94-3F4A-9541-638B7E822DCE}"/>
              </a:ext>
            </a:extLst>
          </p:cNvPr>
          <p:cNvSpPr txBox="1"/>
          <p:nvPr/>
        </p:nvSpPr>
        <p:spPr>
          <a:xfrm>
            <a:off x="186833" y="817999"/>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No.9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942E04C1-EC70-1143-83DE-DC6671A5A669}"/>
              </a:ext>
            </a:extLst>
          </p:cNvPr>
          <p:cNvSpPr txBox="1"/>
          <p:nvPr/>
        </p:nvSpPr>
        <p:spPr>
          <a:xfrm>
            <a:off x="186833" y="1707047"/>
            <a:ext cx="2009063" cy="1169551"/>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scan for remotely accessible services on target systems that are often unneeded for business activities, but provide an avenue of attack and compromise of the organization. </a:t>
            </a:r>
          </a:p>
        </p:txBody>
      </p:sp>
      <p:sp>
        <p:nvSpPr>
          <p:cNvPr id="62" name="テキスト ボックス 61">
            <a:extLst>
              <a:ext uri="{FF2B5EF4-FFF2-40B4-BE49-F238E27FC236}">
                <a16:creationId xmlns:a16="http://schemas.microsoft.com/office/drawing/2014/main" id="{633341A0-0272-4147-AA8A-AAC57C83D84E}"/>
              </a:ext>
            </a:extLst>
          </p:cNvPr>
          <p:cNvSpPr txBox="1"/>
          <p:nvPr/>
        </p:nvSpPr>
        <p:spPr>
          <a:xfrm>
            <a:off x="2469554" y="816387"/>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No.10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3" name="テキスト ボックス 62">
            <a:extLst>
              <a:ext uri="{FF2B5EF4-FFF2-40B4-BE49-F238E27FC236}">
                <a16:creationId xmlns:a16="http://schemas.microsoft.com/office/drawing/2014/main" id="{45172E41-F2B7-B147-BB4E-4047137BC335}"/>
              </a:ext>
            </a:extLst>
          </p:cNvPr>
          <p:cNvSpPr txBox="1"/>
          <p:nvPr/>
        </p:nvSpPr>
        <p:spPr>
          <a:xfrm>
            <a:off x="2449820" y="1637491"/>
            <a:ext cx="2048534" cy="1015663"/>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weak application software, particularly web applications, through attack vectors such as SQL injection, cross-site scripting, and similar tools. </a:t>
            </a:r>
          </a:p>
        </p:txBody>
      </p:sp>
      <p:sp>
        <p:nvSpPr>
          <p:cNvPr id="64" name="テキスト ボックス 63">
            <a:extLst>
              <a:ext uri="{FF2B5EF4-FFF2-40B4-BE49-F238E27FC236}">
                <a16:creationId xmlns:a16="http://schemas.microsoft.com/office/drawing/2014/main" id="{DF5A9855-A5DD-234D-BE4A-D2AC045E2143}"/>
              </a:ext>
            </a:extLst>
          </p:cNvPr>
          <p:cNvSpPr txBox="1"/>
          <p:nvPr/>
        </p:nvSpPr>
        <p:spPr>
          <a:xfrm>
            <a:off x="4710521" y="803281"/>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No.11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B95DCB2C-9B6D-BE45-8D04-00EC2FA16425}"/>
              </a:ext>
            </a:extLst>
          </p:cNvPr>
          <p:cNvSpPr txBox="1"/>
          <p:nvPr/>
        </p:nvSpPr>
        <p:spPr>
          <a:xfrm>
            <a:off x="4690787" y="1637943"/>
            <a:ext cx="2028798" cy="1015663"/>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wireless access points to gain entry into a target organization’s internal network, and exploit wireless client systems to steal sensitive information. </a:t>
            </a:r>
          </a:p>
        </p:txBody>
      </p:sp>
      <p:sp>
        <p:nvSpPr>
          <p:cNvPr id="66" name="テキスト ボックス 65">
            <a:extLst>
              <a:ext uri="{FF2B5EF4-FFF2-40B4-BE49-F238E27FC236}">
                <a16:creationId xmlns:a16="http://schemas.microsoft.com/office/drawing/2014/main" id="{1E692432-64C3-F14B-A722-66B88B6AE30E}"/>
              </a:ext>
            </a:extLst>
          </p:cNvPr>
          <p:cNvSpPr txBox="1"/>
          <p:nvPr/>
        </p:nvSpPr>
        <p:spPr>
          <a:xfrm>
            <a:off x="6995342" y="988683"/>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No.12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7" name="テキスト ボックス 66">
            <a:extLst>
              <a:ext uri="{FF2B5EF4-FFF2-40B4-BE49-F238E27FC236}">
                <a16:creationId xmlns:a16="http://schemas.microsoft.com/office/drawing/2014/main" id="{0F09E4AC-B8F5-9B4E-9154-BB8C90E35A91}"/>
              </a:ext>
            </a:extLst>
          </p:cNvPr>
          <p:cNvSpPr txBox="1"/>
          <p:nvPr/>
        </p:nvSpPr>
        <p:spPr>
          <a:xfrm>
            <a:off x="6995342" y="1831531"/>
            <a:ext cx="1978682"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users and system administrators via social engineering scams that work because of a lack of security skills and awareness. </a:t>
            </a:r>
          </a:p>
        </p:txBody>
      </p:sp>
      <p:sp>
        <p:nvSpPr>
          <p:cNvPr id="68" name="テキスト ボックス 67">
            <a:extLst>
              <a:ext uri="{FF2B5EF4-FFF2-40B4-BE49-F238E27FC236}">
                <a16:creationId xmlns:a16="http://schemas.microsoft.com/office/drawing/2014/main" id="{B142C95F-81A1-BF4D-AB5C-6845C348D065}"/>
              </a:ext>
            </a:extLst>
          </p:cNvPr>
          <p:cNvSpPr txBox="1"/>
          <p:nvPr/>
        </p:nvSpPr>
        <p:spPr>
          <a:xfrm>
            <a:off x="183312" y="3990881"/>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No.13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9" name="テキスト ボックス 68">
            <a:extLst>
              <a:ext uri="{FF2B5EF4-FFF2-40B4-BE49-F238E27FC236}">
                <a16:creationId xmlns:a16="http://schemas.microsoft.com/office/drawing/2014/main" id="{C0B78E2F-44A5-5748-9136-BC5B35509252}"/>
              </a:ext>
            </a:extLst>
          </p:cNvPr>
          <p:cNvSpPr txBox="1"/>
          <p:nvPr/>
        </p:nvSpPr>
        <p:spPr>
          <a:xfrm>
            <a:off x="183312" y="4831870"/>
            <a:ext cx="1981946" cy="1323439"/>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and infiltrate through network devices whose security configuration has been weakened over time by granting, for specific short-term business needs, supposedly temporary exceptions that are never removed. </a:t>
            </a:r>
          </a:p>
        </p:txBody>
      </p:sp>
      <p:sp>
        <p:nvSpPr>
          <p:cNvPr id="70" name="テキスト ボックス 69">
            <a:extLst>
              <a:ext uri="{FF2B5EF4-FFF2-40B4-BE49-F238E27FC236}">
                <a16:creationId xmlns:a16="http://schemas.microsoft.com/office/drawing/2014/main" id="{9C2E370D-4B41-1444-A2C8-1450549F6CFB}"/>
              </a:ext>
            </a:extLst>
          </p:cNvPr>
          <p:cNvSpPr txBox="1"/>
          <p:nvPr/>
        </p:nvSpPr>
        <p:spPr>
          <a:xfrm>
            <a:off x="2451312" y="3978179"/>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No.14</a:t>
            </a:r>
            <a:r>
              <a:rPr lang="en-US" altLang="ja-JP" sz="1400" dirty="0">
                <a:solidFill>
                  <a:srgbClr val="FF0000"/>
                </a:solidFill>
                <a:latin typeface="Helvetica Regular" pitchFamily="2" charset="0"/>
                <a:ea typeface="MS PGothic" charset="-128"/>
                <a:cs typeface="Times New Roman" panose="02020603050405020304" pitchFamily="18" charset="0"/>
              </a:rPr>
              <a:t> (-3)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4A5FE006-F7B5-2A48-A880-889F11F77733}"/>
              </a:ext>
            </a:extLst>
          </p:cNvPr>
          <p:cNvSpPr txBox="1"/>
          <p:nvPr/>
        </p:nvSpPr>
        <p:spPr>
          <a:xfrm>
            <a:off x="2451312" y="4618057"/>
            <a:ext cx="2006602" cy="1631216"/>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trick a user with an administrator-level account into opening a phishing-style email with an attachment or surfing to the attacker’s content on an Internet website, allowing the attacker’s malicious code or exploit to run on the victim’s machine with full administrator privileges. </a:t>
            </a:r>
          </a:p>
        </p:txBody>
      </p:sp>
      <p:sp>
        <p:nvSpPr>
          <p:cNvPr id="72" name="テキスト ボックス 71">
            <a:extLst>
              <a:ext uri="{FF2B5EF4-FFF2-40B4-BE49-F238E27FC236}">
                <a16:creationId xmlns:a16="http://schemas.microsoft.com/office/drawing/2014/main" id="{8082796E-F7AE-9342-A87A-9958A2BB0570}"/>
              </a:ext>
            </a:extLst>
          </p:cNvPr>
          <p:cNvSpPr txBox="1"/>
          <p:nvPr/>
        </p:nvSpPr>
        <p:spPr>
          <a:xfrm>
            <a:off x="4739430" y="3988044"/>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No.15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3" name="テキスト ボックス 72">
            <a:extLst>
              <a:ext uri="{FF2B5EF4-FFF2-40B4-BE49-F238E27FC236}">
                <a16:creationId xmlns:a16="http://schemas.microsoft.com/office/drawing/2014/main" id="{BFD48AA0-1A40-024D-99FF-C07443D86687}"/>
              </a:ext>
            </a:extLst>
          </p:cNvPr>
          <p:cNvSpPr txBox="1"/>
          <p:nvPr/>
        </p:nvSpPr>
        <p:spPr>
          <a:xfrm>
            <a:off x="4732450" y="4962458"/>
            <a:ext cx="2006603"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boundary systems on Internet-accessible DMZ networks, and then pivot to gain deeper access on internal networks. </a:t>
            </a:r>
          </a:p>
        </p:txBody>
      </p:sp>
      <p:sp>
        <p:nvSpPr>
          <p:cNvPr id="74" name="テキスト ボックス 73">
            <a:extLst>
              <a:ext uri="{FF2B5EF4-FFF2-40B4-BE49-F238E27FC236}">
                <a16:creationId xmlns:a16="http://schemas.microsoft.com/office/drawing/2014/main" id="{F23047EF-4D0B-EE45-9A47-8B2B032CDD73}"/>
              </a:ext>
            </a:extLst>
          </p:cNvPr>
          <p:cNvSpPr txBox="1"/>
          <p:nvPr/>
        </p:nvSpPr>
        <p:spPr>
          <a:xfrm>
            <a:off x="7026132" y="3976693"/>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No.16</a:t>
            </a:r>
            <a:r>
              <a:rPr lang="en-US" altLang="ja-JP" sz="1400" dirty="0">
                <a:solidFill>
                  <a:srgbClr val="FF0000"/>
                </a:solidFill>
                <a:latin typeface="Helvetica Regular" pitchFamily="2" charset="0"/>
                <a:ea typeface="MS PGothic" charset="-128"/>
                <a:cs typeface="Times New Roman" panose="02020603050405020304" pitchFamily="18" charset="0"/>
              </a:rPr>
              <a:t> (-3)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5" name="テキスト ボックス 74">
            <a:extLst>
              <a:ext uri="{FF2B5EF4-FFF2-40B4-BE49-F238E27FC236}">
                <a16:creationId xmlns:a16="http://schemas.microsoft.com/office/drawing/2014/main" id="{5F5F2EEC-10C4-A44B-8DF6-D7588C4A638D}"/>
              </a:ext>
            </a:extLst>
          </p:cNvPr>
          <p:cNvSpPr txBox="1"/>
          <p:nvPr/>
        </p:nvSpPr>
        <p:spPr>
          <a:xfrm>
            <a:off x="6989305" y="4842239"/>
            <a:ext cx="2075917" cy="1015663"/>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exploit poorly designed network architectures by locating unneeded or unprotected connections, weak filtering, or a lack of separation of important systems or business functions. </a:t>
            </a:r>
          </a:p>
        </p:txBody>
      </p:sp>
      <p:sp>
        <p:nvSpPr>
          <p:cNvPr id="76" name="テキスト ボックス 75">
            <a:extLst>
              <a:ext uri="{FF2B5EF4-FFF2-40B4-BE49-F238E27FC236}">
                <a16:creationId xmlns:a16="http://schemas.microsoft.com/office/drawing/2014/main" id="{19A02940-B8F7-1341-9531-2B128A1C57A8}"/>
              </a:ext>
            </a:extLst>
          </p:cNvPr>
          <p:cNvSpPr txBox="1"/>
          <p:nvPr/>
        </p:nvSpPr>
        <p:spPr>
          <a:xfrm>
            <a:off x="3048943"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6754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
        <p:nvSpPr>
          <p:cNvPr id="19" name="テキスト ボックス 18">
            <a:extLst>
              <a:ext uri="{FF2B5EF4-FFF2-40B4-BE49-F238E27FC236}">
                <a16:creationId xmlns:a16="http://schemas.microsoft.com/office/drawing/2014/main" id="{FF1C4D1A-AA46-0746-A654-4E9F086C2BB8}"/>
              </a:ext>
            </a:extLst>
          </p:cNvPr>
          <p:cNvSpPr txBox="1"/>
          <p:nvPr/>
        </p:nvSpPr>
        <p:spPr>
          <a:xfrm>
            <a:off x="3077797"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900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C0222ABB-201D-414A-A65D-3E9E0BD4F256}"/>
              </a:ext>
            </a:extLst>
          </p:cNvPr>
          <p:cNvSpPr txBox="1"/>
          <p:nvPr/>
        </p:nvSpPr>
        <p:spPr>
          <a:xfrm>
            <a:off x="215221" y="810261"/>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No.17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F5E78F3A-F22E-A541-8BED-76CB1854232D}"/>
              </a:ext>
            </a:extLst>
          </p:cNvPr>
          <p:cNvSpPr txBox="1"/>
          <p:nvPr/>
        </p:nvSpPr>
        <p:spPr>
          <a:xfrm>
            <a:off x="184741" y="1743451"/>
            <a:ext cx="1999622"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operate undetected for extended periods of time on compromised systems because of a lack of logging and log review. </a:t>
            </a:r>
          </a:p>
        </p:txBody>
      </p:sp>
      <p:sp>
        <p:nvSpPr>
          <p:cNvPr id="60" name="テキスト ボックス 59">
            <a:extLst>
              <a:ext uri="{FF2B5EF4-FFF2-40B4-BE49-F238E27FC236}">
                <a16:creationId xmlns:a16="http://schemas.microsoft.com/office/drawing/2014/main" id="{23697F7E-C45E-864B-BA15-D89EB5ED6CD3}"/>
              </a:ext>
            </a:extLst>
          </p:cNvPr>
          <p:cNvSpPr txBox="1"/>
          <p:nvPr/>
        </p:nvSpPr>
        <p:spPr>
          <a:xfrm>
            <a:off x="2485604" y="824469"/>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No.18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13729698-EC1F-474D-A209-7B8B0FE856CA}"/>
              </a:ext>
            </a:extLst>
          </p:cNvPr>
          <p:cNvSpPr txBox="1"/>
          <p:nvPr/>
        </p:nvSpPr>
        <p:spPr>
          <a:xfrm>
            <a:off x="2448779" y="1685624"/>
            <a:ext cx="2056583" cy="1015663"/>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gain access to sensitive documents in an organization that does not properly identify and protect sensitive information or separate it from non-sensitive information. </a:t>
            </a:r>
          </a:p>
        </p:txBody>
      </p:sp>
      <p:sp>
        <p:nvSpPr>
          <p:cNvPr id="62" name="テキスト ボックス 61">
            <a:extLst>
              <a:ext uri="{FF2B5EF4-FFF2-40B4-BE49-F238E27FC236}">
                <a16:creationId xmlns:a16="http://schemas.microsoft.com/office/drawing/2014/main" id="{5D7BB874-A3B4-264D-B673-1AAAE41F8824}"/>
              </a:ext>
            </a:extLst>
          </p:cNvPr>
          <p:cNvSpPr txBox="1"/>
          <p:nvPr/>
        </p:nvSpPr>
        <p:spPr>
          <a:xfrm>
            <a:off x="4680762" y="819116"/>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No.19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3" name="テキスト ボックス 62">
            <a:extLst>
              <a:ext uri="{FF2B5EF4-FFF2-40B4-BE49-F238E27FC236}">
                <a16:creationId xmlns:a16="http://schemas.microsoft.com/office/drawing/2014/main" id="{08336DD7-1472-2143-87A8-34E03693663C}"/>
              </a:ext>
            </a:extLst>
          </p:cNvPr>
          <p:cNvSpPr txBox="1"/>
          <p:nvPr/>
        </p:nvSpPr>
        <p:spPr>
          <a:xfrm>
            <a:off x="4680762" y="1632765"/>
            <a:ext cx="1985662" cy="1169551"/>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compromise inactive user accounts left behind by temporary workers, contractors, and former employees, including accounts left behind by the attackers themselves who are former employees. </a:t>
            </a:r>
          </a:p>
        </p:txBody>
      </p:sp>
      <p:sp>
        <p:nvSpPr>
          <p:cNvPr id="64" name="テキスト ボックス 63">
            <a:extLst>
              <a:ext uri="{FF2B5EF4-FFF2-40B4-BE49-F238E27FC236}">
                <a16:creationId xmlns:a16="http://schemas.microsoft.com/office/drawing/2014/main" id="{FB4112B0-C5F0-1A48-BFED-484866022CB2}"/>
              </a:ext>
            </a:extLst>
          </p:cNvPr>
          <p:cNvSpPr txBox="1"/>
          <p:nvPr/>
        </p:nvSpPr>
        <p:spPr>
          <a:xfrm>
            <a:off x="7010824" y="817474"/>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No.20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6DD9F460-1228-FE44-ABE4-90DB777E4802}"/>
              </a:ext>
            </a:extLst>
          </p:cNvPr>
          <p:cNvSpPr txBox="1"/>
          <p:nvPr/>
        </p:nvSpPr>
        <p:spPr>
          <a:xfrm>
            <a:off x="7010824" y="1446532"/>
            <a:ext cx="1985662" cy="1631216"/>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escalate their privileges on the victims machines by launching password guessing, password cracking, or privilege escalation exploits to gain administrative control of the systems, which is then used to propagate to other victims machines across an enterprise. </a:t>
            </a:r>
          </a:p>
        </p:txBody>
      </p:sp>
      <p:sp>
        <p:nvSpPr>
          <p:cNvPr id="66" name="テキスト ボックス 65">
            <a:extLst>
              <a:ext uri="{FF2B5EF4-FFF2-40B4-BE49-F238E27FC236}">
                <a16:creationId xmlns:a16="http://schemas.microsoft.com/office/drawing/2014/main" id="{6FC30BE1-2434-CA4B-8DBC-183CEB39CD7D}"/>
              </a:ext>
            </a:extLst>
          </p:cNvPr>
          <p:cNvSpPr txBox="1"/>
          <p:nvPr/>
        </p:nvSpPr>
        <p:spPr>
          <a:xfrm>
            <a:off x="181413" y="3988138"/>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No.21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7" name="テキスト ボックス 66">
            <a:extLst>
              <a:ext uri="{FF2B5EF4-FFF2-40B4-BE49-F238E27FC236}">
                <a16:creationId xmlns:a16="http://schemas.microsoft.com/office/drawing/2014/main" id="{ED7305C8-E8F2-A04E-9216-07C2C4FBA7FE}"/>
              </a:ext>
            </a:extLst>
          </p:cNvPr>
          <p:cNvSpPr txBox="1"/>
          <p:nvPr/>
        </p:nvSpPr>
        <p:spPr>
          <a:xfrm>
            <a:off x="181413" y="4830986"/>
            <a:ext cx="1992642"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gain access to internal enterprise systems, and gather and exfiltrate sensitive information without detection by the victim organization. </a:t>
            </a:r>
          </a:p>
        </p:txBody>
      </p:sp>
      <p:sp>
        <p:nvSpPr>
          <p:cNvPr id="68" name="テキスト ボックス 67">
            <a:extLst>
              <a:ext uri="{FF2B5EF4-FFF2-40B4-BE49-F238E27FC236}">
                <a16:creationId xmlns:a16="http://schemas.microsoft.com/office/drawing/2014/main" id="{093B79F5-1ED6-3D4C-B919-819BE94C2711}"/>
              </a:ext>
            </a:extLst>
          </p:cNvPr>
          <p:cNvSpPr txBox="1"/>
          <p:nvPr/>
        </p:nvSpPr>
        <p:spPr>
          <a:xfrm>
            <a:off x="2452714" y="3988138"/>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No.22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69" name="テキスト ボックス 68">
            <a:extLst>
              <a:ext uri="{FF2B5EF4-FFF2-40B4-BE49-F238E27FC236}">
                <a16:creationId xmlns:a16="http://schemas.microsoft.com/office/drawing/2014/main" id="{9B78F6BC-6744-9741-A57E-0815F62CF9C1}"/>
              </a:ext>
            </a:extLst>
          </p:cNvPr>
          <p:cNvSpPr txBox="1"/>
          <p:nvPr/>
        </p:nvSpPr>
        <p:spPr>
          <a:xfrm>
            <a:off x="2452714" y="4830986"/>
            <a:ext cx="1999622" cy="861774"/>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compromise systems and alter important data, potentially jeopardizing organizational effectiveness via polluted information. </a:t>
            </a:r>
          </a:p>
        </p:txBody>
      </p:sp>
      <p:sp>
        <p:nvSpPr>
          <p:cNvPr id="70" name="テキスト ボックス 69">
            <a:extLst>
              <a:ext uri="{FF2B5EF4-FFF2-40B4-BE49-F238E27FC236}">
                <a16:creationId xmlns:a16="http://schemas.microsoft.com/office/drawing/2014/main" id="{FACC6931-281C-7546-B190-516254E5A09A}"/>
              </a:ext>
            </a:extLst>
          </p:cNvPr>
          <p:cNvSpPr txBox="1"/>
          <p:nvPr/>
        </p:nvSpPr>
        <p:spPr>
          <a:xfrm>
            <a:off x="4735831" y="3970795"/>
            <a:ext cx="1092203" cy="307777"/>
          </a:xfrm>
          <a:prstGeom prst="rect">
            <a:avLst/>
          </a:prstGeom>
          <a:noFill/>
        </p:spPr>
        <p:txBody>
          <a:bodyPr wrap="square" rtlCol="0">
            <a:spAutoFit/>
          </a:bodyPr>
          <a:lstStyle/>
          <a:p>
            <a:r>
              <a:rPr lang="en-US" altLang="ja-JP" sz="1400" dirty="0">
                <a:latin typeface="Helvetica Regular" pitchFamily="2" charset="0"/>
                <a:ea typeface="MS PGothic" charset="-128"/>
                <a:cs typeface="Times New Roman" panose="02020603050405020304" pitchFamily="18" charset="0"/>
              </a:rPr>
              <a:t>No.23 </a:t>
            </a:r>
            <a:r>
              <a:rPr lang="en-US" altLang="ja-JP" sz="1400" dirty="0">
                <a:solidFill>
                  <a:srgbClr val="FF0000"/>
                </a:solidFill>
                <a:latin typeface="Helvetica Regular" pitchFamily="2" charset="0"/>
                <a:ea typeface="MS PGothic" charset="-128"/>
                <a:cs typeface="Times New Roman" panose="02020603050405020304" pitchFamily="18" charset="0"/>
              </a:rPr>
              <a:t>(-3)</a:t>
            </a:r>
            <a:endParaRPr lang="ja-JP" altLang="en-US" sz="1400" dirty="0">
              <a:solidFill>
                <a:srgbClr val="FF0000"/>
              </a:solidFill>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F39080D9-11DF-4340-A92A-A0108F0CCC20}"/>
              </a:ext>
            </a:extLst>
          </p:cNvPr>
          <p:cNvSpPr txBox="1"/>
          <p:nvPr/>
        </p:nvSpPr>
        <p:spPr>
          <a:xfrm>
            <a:off x="4729253" y="4616044"/>
            <a:ext cx="1985662" cy="1631216"/>
          </a:xfrm>
          <a:prstGeom prst="rect">
            <a:avLst/>
          </a:prstGeom>
          <a:noFill/>
        </p:spPr>
        <p:txBody>
          <a:bodyPr wrap="square" rtlCol="0">
            <a:spAutoFit/>
          </a:bodyPr>
          <a:lstStyle/>
          <a:p>
            <a:r>
              <a:rPr lang="en-US" altLang="ja-JP" sz="1000" dirty="0">
                <a:latin typeface="Helvetica Regular" pitchFamily="2" charset="0"/>
                <a:ea typeface="MS PGothic" charset="-128"/>
                <a:cs typeface="Times New Roman" panose="02020603050405020304" pitchFamily="18" charset="0"/>
              </a:rPr>
              <a:t>Attackers operate undiscovered in organizations without effective incident-response capabilities, and when the attackers are discovered, the organizations often cannot properly contain the attack, eradicate the attacker’s presence, or recover to a secure production state. </a:t>
            </a:r>
          </a:p>
        </p:txBody>
      </p:sp>
      <p:sp>
        <p:nvSpPr>
          <p:cNvPr id="72" name="テキスト ボックス 71">
            <a:extLst>
              <a:ext uri="{FF2B5EF4-FFF2-40B4-BE49-F238E27FC236}">
                <a16:creationId xmlns:a16="http://schemas.microsoft.com/office/drawing/2014/main" id="{8D8E8CB0-6A78-2A4F-ADB0-719DB1FD18C0}"/>
              </a:ext>
            </a:extLst>
          </p:cNvPr>
          <p:cNvSpPr txBox="1"/>
          <p:nvPr/>
        </p:nvSpPr>
        <p:spPr>
          <a:xfrm>
            <a:off x="3048943" y="5776"/>
            <a:ext cx="2872902"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(Front)</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3209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Attack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(Type A</a:t>
            </a:r>
            <a:r>
              <a:rPr lang="ja-JP" altLang="en-US" sz="2400">
                <a:solidFill>
                  <a:srgbClr val="FF0000"/>
                </a:solidFill>
                <a:latin typeface="Helvetica Regular" pitchFamily="2" charset="0"/>
                <a:ea typeface="MS PGothic" charset="-128"/>
                <a:cs typeface="Times New Roman" panose="02020603050405020304" pitchFamily="18" charset="0"/>
              </a:rPr>
              <a:t>）</a:t>
            </a:r>
            <a:endParaRPr lang="en-US" altLang="ja-JP" sz="2400" dirty="0">
              <a:solidFill>
                <a:srgbClr val="FF0000"/>
              </a:solidFill>
              <a:latin typeface="Helvetica Regular" pitchFamily="2" charset="0"/>
              <a:ea typeface="MS PGothic" charset="-128"/>
              <a:cs typeface="Times New Roman" panose="02020603050405020304" pitchFamily="18" charset="0"/>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
        <p:nvSpPr>
          <p:cNvPr id="19" name="テキスト ボックス 18">
            <a:extLst>
              <a:ext uri="{FF2B5EF4-FFF2-40B4-BE49-F238E27FC236}">
                <a16:creationId xmlns:a16="http://schemas.microsoft.com/office/drawing/2014/main" id="{C5585213-FA05-7E41-ABDB-C9507907F0B8}"/>
              </a:ext>
            </a:extLst>
          </p:cNvPr>
          <p:cNvSpPr txBox="1"/>
          <p:nvPr/>
        </p:nvSpPr>
        <p:spPr>
          <a:xfrm>
            <a:off x="3077797" y="5776"/>
            <a:ext cx="2815194"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Attack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014286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72857</TotalTime>
  <Words>927</Words>
  <Application>Microsoft Macintosh PowerPoint</Application>
  <PresentationFormat>画面に合わせる (4:3)</PresentationFormat>
  <Paragraphs>106</Paragraphs>
  <Slides>6</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vt:i4>
      </vt:variant>
    </vt:vector>
  </HeadingPairs>
  <TitlesOfParts>
    <vt:vector size="16" baseType="lpstr">
      <vt:lpstr>MS PGothic</vt:lpstr>
      <vt:lpstr>Yu Gothic</vt:lpstr>
      <vt:lpstr>Yu Gothic</vt:lpstr>
      <vt:lpstr>游ゴシック Light</vt:lpstr>
      <vt:lpstr>Arial</vt:lpstr>
      <vt:lpstr>Calibri</vt:lpstr>
      <vt:lpstr>Calibri Light</vt:lpstr>
      <vt:lpstr>Helvetica Regular</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403</cp:revision>
  <cp:lastPrinted>2017-09-10T13:56:28Z</cp:lastPrinted>
  <dcterms:created xsi:type="dcterms:W3CDTF">2017-04-24T01:48:29Z</dcterms:created>
  <dcterms:modified xsi:type="dcterms:W3CDTF">2019-01-27T05:50:07Z</dcterms:modified>
</cp:coreProperties>
</file>