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23"/>
  </p:notesMasterIdLst>
  <p:handoutMasterIdLst>
    <p:handoutMasterId r:id="rId24"/>
  </p:handoutMasterIdLst>
  <p:sldIdLst>
    <p:sldId id="451" r:id="rId2"/>
    <p:sldId id="456" r:id="rId3"/>
    <p:sldId id="494" r:id="rId4"/>
    <p:sldId id="518" r:id="rId5"/>
    <p:sldId id="495" r:id="rId6"/>
    <p:sldId id="517" r:id="rId7"/>
    <p:sldId id="499" r:id="rId8"/>
    <p:sldId id="516" r:id="rId9"/>
    <p:sldId id="500" r:id="rId10"/>
    <p:sldId id="515" r:id="rId11"/>
    <p:sldId id="501" r:id="rId12"/>
    <p:sldId id="514" r:id="rId13"/>
    <p:sldId id="502" r:id="rId14"/>
    <p:sldId id="513" r:id="rId15"/>
    <p:sldId id="504" r:id="rId16"/>
    <p:sldId id="512" r:id="rId17"/>
    <p:sldId id="511" r:id="rId18"/>
    <p:sldId id="506" r:id="rId19"/>
    <p:sldId id="510" r:id="rId20"/>
    <p:sldId id="508" r:id="rId21"/>
    <p:sldId id="509"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F0"/>
    <a:srgbClr val="FF04C1"/>
    <a:srgbClr val="FFC1F3"/>
    <a:srgbClr val="F7D5F7"/>
    <a:srgbClr val="FFA4FF"/>
    <a:srgbClr val="7EDBF0"/>
    <a:srgbClr val="ADEEF0"/>
    <a:srgbClr val="F8938F"/>
    <a:srgbClr val="F8DBCE"/>
    <a:srgbClr val="F7E0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7"/>
    <p:restoredTop sz="83179"/>
  </p:normalViewPr>
  <p:slideViewPr>
    <p:cSldViewPr snapToGrid="0" snapToObjects="1">
      <p:cViewPr varScale="1">
        <p:scale>
          <a:sx n="92" d="100"/>
          <a:sy n="92"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413383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10</a:t>
            </a:fld>
            <a:endParaRPr kumimoji="1" lang="ja-JP" altLang="en-US"/>
          </a:p>
        </p:txBody>
      </p:sp>
    </p:spTree>
    <p:extLst>
      <p:ext uri="{BB962C8B-B14F-4D97-AF65-F5344CB8AC3E}">
        <p14:creationId xmlns:p14="http://schemas.microsoft.com/office/powerpoint/2010/main" val="2457512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11</a:t>
            </a:fld>
            <a:endParaRPr kumimoji="1" lang="ja-JP" altLang="en-US"/>
          </a:p>
        </p:txBody>
      </p:sp>
    </p:spTree>
    <p:extLst>
      <p:ext uri="{BB962C8B-B14F-4D97-AF65-F5344CB8AC3E}">
        <p14:creationId xmlns:p14="http://schemas.microsoft.com/office/powerpoint/2010/main" val="1259870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12</a:t>
            </a:fld>
            <a:endParaRPr kumimoji="1" lang="ja-JP" altLang="en-US"/>
          </a:p>
        </p:txBody>
      </p:sp>
    </p:spTree>
    <p:extLst>
      <p:ext uri="{BB962C8B-B14F-4D97-AF65-F5344CB8AC3E}">
        <p14:creationId xmlns:p14="http://schemas.microsoft.com/office/powerpoint/2010/main" val="2751780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13</a:t>
            </a:fld>
            <a:endParaRPr kumimoji="1" lang="ja-JP" altLang="en-US"/>
          </a:p>
        </p:txBody>
      </p:sp>
    </p:spTree>
    <p:extLst>
      <p:ext uri="{BB962C8B-B14F-4D97-AF65-F5344CB8AC3E}">
        <p14:creationId xmlns:p14="http://schemas.microsoft.com/office/powerpoint/2010/main" val="301501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14</a:t>
            </a:fld>
            <a:endParaRPr kumimoji="1" lang="ja-JP" altLang="en-US"/>
          </a:p>
        </p:txBody>
      </p:sp>
    </p:spTree>
    <p:extLst>
      <p:ext uri="{BB962C8B-B14F-4D97-AF65-F5344CB8AC3E}">
        <p14:creationId xmlns:p14="http://schemas.microsoft.com/office/powerpoint/2010/main" val="396996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15</a:t>
            </a:fld>
            <a:endParaRPr kumimoji="1" lang="ja-JP" altLang="en-US"/>
          </a:p>
        </p:txBody>
      </p:sp>
    </p:spTree>
    <p:extLst>
      <p:ext uri="{BB962C8B-B14F-4D97-AF65-F5344CB8AC3E}">
        <p14:creationId xmlns:p14="http://schemas.microsoft.com/office/powerpoint/2010/main" val="240350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16</a:t>
            </a:fld>
            <a:endParaRPr kumimoji="1" lang="ja-JP" altLang="en-US"/>
          </a:p>
        </p:txBody>
      </p:sp>
    </p:spTree>
    <p:extLst>
      <p:ext uri="{BB962C8B-B14F-4D97-AF65-F5344CB8AC3E}">
        <p14:creationId xmlns:p14="http://schemas.microsoft.com/office/powerpoint/2010/main" val="2208838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17</a:t>
            </a:fld>
            <a:endParaRPr kumimoji="1" lang="ja-JP" altLang="en-US"/>
          </a:p>
        </p:txBody>
      </p:sp>
    </p:spTree>
    <p:extLst>
      <p:ext uri="{BB962C8B-B14F-4D97-AF65-F5344CB8AC3E}">
        <p14:creationId xmlns:p14="http://schemas.microsoft.com/office/powerpoint/2010/main" val="255098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18</a:t>
            </a:fld>
            <a:endParaRPr kumimoji="1" lang="ja-JP" altLang="en-US"/>
          </a:p>
        </p:txBody>
      </p:sp>
    </p:spTree>
    <p:extLst>
      <p:ext uri="{BB962C8B-B14F-4D97-AF65-F5344CB8AC3E}">
        <p14:creationId xmlns:p14="http://schemas.microsoft.com/office/powerpoint/2010/main" val="3951824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19</a:t>
            </a:fld>
            <a:endParaRPr kumimoji="1" lang="ja-JP" altLang="en-US"/>
          </a:p>
        </p:txBody>
      </p:sp>
    </p:spTree>
    <p:extLst>
      <p:ext uri="{BB962C8B-B14F-4D97-AF65-F5344CB8AC3E}">
        <p14:creationId xmlns:p14="http://schemas.microsoft.com/office/powerpoint/2010/main" val="197426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914456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20</a:t>
            </a:fld>
            <a:endParaRPr kumimoji="1" lang="ja-JP" altLang="en-US"/>
          </a:p>
        </p:txBody>
      </p:sp>
    </p:spTree>
    <p:extLst>
      <p:ext uri="{BB962C8B-B14F-4D97-AF65-F5344CB8AC3E}">
        <p14:creationId xmlns:p14="http://schemas.microsoft.com/office/powerpoint/2010/main" val="1467154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21</a:t>
            </a:fld>
            <a:endParaRPr kumimoji="1" lang="ja-JP" altLang="en-US"/>
          </a:p>
        </p:txBody>
      </p:sp>
    </p:spTree>
    <p:extLst>
      <p:ext uri="{BB962C8B-B14F-4D97-AF65-F5344CB8AC3E}">
        <p14:creationId xmlns:p14="http://schemas.microsoft.com/office/powerpoint/2010/main" val="229629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870685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3763774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547509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3566972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7</a:t>
            </a:fld>
            <a:endParaRPr kumimoji="1" lang="ja-JP" altLang="en-US"/>
          </a:p>
        </p:txBody>
      </p:sp>
    </p:spTree>
    <p:extLst>
      <p:ext uri="{BB962C8B-B14F-4D97-AF65-F5344CB8AC3E}">
        <p14:creationId xmlns:p14="http://schemas.microsoft.com/office/powerpoint/2010/main" val="2344359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8</a:t>
            </a:fld>
            <a:endParaRPr kumimoji="1" lang="ja-JP" altLang="en-US"/>
          </a:p>
        </p:txBody>
      </p:sp>
    </p:spTree>
    <p:extLst>
      <p:ext uri="{BB962C8B-B14F-4D97-AF65-F5344CB8AC3E}">
        <p14:creationId xmlns:p14="http://schemas.microsoft.com/office/powerpoint/2010/main" val="421391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9</a:t>
            </a:fld>
            <a:endParaRPr kumimoji="1" lang="ja-JP" altLang="en-US"/>
          </a:p>
        </p:txBody>
      </p:sp>
    </p:spTree>
    <p:extLst>
      <p:ext uri="{BB962C8B-B14F-4D97-AF65-F5344CB8AC3E}">
        <p14:creationId xmlns:p14="http://schemas.microsoft.com/office/powerpoint/2010/main" val="297535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E7DFAF0D-FA79-F847-94EF-3E3D63833CDF}"/>
              </a:ext>
            </a:extLst>
          </p:cNvPr>
          <p:cNvSpPr/>
          <p:nvPr/>
        </p:nvSpPr>
        <p:spPr>
          <a:xfrm>
            <a:off x="25465" y="482917"/>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0A477120-8F09-5143-A6B3-C095AD7ECE44}"/>
              </a:ext>
            </a:extLst>
          </p:cNvPr>
          <p:cNvSpPr/>
          <p:nvPr/>
        </p:nvSpPr>
        <p:spPr>
          <a:xfrm>
            <a:off x="164324" y="645260"/>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496493A0-A64A-E14E-8990-DAEB1B732EA9}"/>
              </a:ext>
            </a:extLst>
          </p:cNvPr>
          <p:cNvSpPr/>
          <p:nvPr/>
        </p:nvSpPr>
        <p:spPr>
          <a:xfrm>
            <a:off x="164324" y="1089990"/>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08F274EF-F93D-CC46-90C5-781182889761}"/>
              </a:ext>
            </a:extLst>
          </p:cNvPr>
          <p:cNvSpPr/>
          <p:nvPr/>
        </p:nvSpPr>
        <p:spPr>
          <a:xfrm>
            <a:off x="164324" y="1759981"/>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AEFA73A2-59FA-184A-A8FB-FFF36E5A3A68}"/>
              </a:ext>
            </a:extLst>
          </p:cNvPr>
          <p:cNvSpPr/>
          <p:nvPr/>
        </p:nvSpPr>
        <p:spPr>
          <a:xfrm>
            <a:off x="2298018" y="482630"/>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9" name="角丸四角形 38">
            <a:extLst>
              <a:ext uri="{FF2B5EF4-FFF2-40B4-BE49-F238E27FC236}">
                <a16:creationId xmlns:a16="http://schemas.microsoft.com/office/drawing/2014/main" id="{5A1895B4-3EE0-3A4D-865E-3248E720D401}"/>
              </a:ext>
            </a:extLst>
          </p:cNvPr>
          <p:cNvSpPr/>
          <p:nvPr/>
        </p:nvSpPr>
        <p:spPr>
          <a:xfrm>
            <a:off x="2436877" y="64497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1" name="角丸四角形 50">
            <a:extLst>
              <a:ext uri="{FF2B5EF4-FFF2-40B4-BE49-F238E27FC236}">
                <a16:creationId xmlns:a16="http://schemas.microsoft.com/office/drawing/2014/main" id="{8C42B9D3-5B2B-0344-838E-8B30CC6F43D0}"/>
              </a:ext>
            </a:extLst>
          </p:cNvPr>
          <p:cNvSpPr/>
          <p:nvPr/>
        </p:nvSpPr>
        <p:spPr>
          <a:xfrm>
            <a:off x="2436877" y="108970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2" name="角丸四角形 51">
            <a:extLst>
              <a:ext uri="{FF2B5EF4-FFF2-40B4-BE49-F238E27FC236}">
                <a16:creationId xmlns:a16="http://schemas.microsoft.com/office/drawing/2014/main" id="{0C1BC5E5-BD4E-D84A-9D45-28179DF29771}"/>
              </a:ext>
            </a:extLst>
          </p:cNvPr>
          <p:cNvSpPr/>
          <p:nvPr/>
        </p:nvSpPr>
        <p:spPr>
          <a:xfrm>
            <a:off x="2436877" y="175969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6" name="正方形/長方形 55">
            <a:extLst>
              <a:ext uri="{FF2B5EF4-FFF2-40B4-BE49-F238E27FC236}">
                <a16:creationId xmlns:a16="http://schemas.microsoft.com/office/drawing/2014/main" id="{FEFE1404-3B78-2F41-B7FC-096DA5841FEF}"/>
              </a:ext>
            </a:extLst>
          </p:cNvPr>
          <p:cNvSpPr/>
          <p:nvPr/>
        </p:nvSpPr>
        <p:spPr>
          <a:xfrm>
            <a:off x="4549548" y="481296"/>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0C0D5C06-AE87-024D-B519-49061882248C}"/>
              </a:ext>
            </a:extLst>
          </p:cNvPr>
          <p:cNvSpPr/>
          <p:nvPr/>
        </p:nvSpPr>
        <p:spPr>
          <a:xfrm>
            <a:off x="4688407"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AF5925C5-BE2D-C64C-9D47-88A9F24E3110}"/>
              </a:ext>
            </a:extLst>
          </p:cNvPr>
          <p:cNvSpPr/>
          <p:nvPr/>
        </p:nvSpPr>
        <p:spPr>
          <a:xfrm>
            <a:off x="4688407"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D9B1C2BF-1581-4948-B9C1-C89059B10139}"/>
              </a:ext>
            </a:extLst>
          </p:cNvPr>
          <p:cNvSpPr/>
          <p:nvPr/>
        </p:nvSpPr>
        <p:spPr>
          <a:xfrm>
            <a:off x="4688407"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3" name="正方形/長方形 62">
            <a:extLst>
              <a:ext uri="{FF2B5EF4-FFF2-40B4-BE49-F238E27FC236}">
                <a16:creationId xmlns:a16="http://schemas.microsoft.com/office/drawing/2014/main" id="{1A5B0BEC-7EC5-6A4A-9619-F53D5DA4DB76}"/>
              </a:ext>
            </a:extLst>
          </p:cNvPr>
          <p:cNvSpPr/>
          <p:nvPr/>
        </p:nvSpPr>
        <p:spPr>
          <a:xfrm>
            <a:off x="6824609" y="481296"/>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64" name="角丸四角形 63">
            <a:extLst>
              <a:ext uri="{FF2B5EF4-FFF2-40B4-BE49-F238E27FC236}">
                <a16:creationId xmlns:a16="http://schemas.microsoft.com/office/drawing/2014/main" id="{775F719C-7DC3-414A-833A-8EF1DB347FD4}"/>
              </a:ext>
            </a:extLst>
          </p:cNvPr>
          <p:cNvSpPr/>
          <p:nvPr/>
        </p:nvSpPr>
        <p:spPr>
          <a:xfrm>
            <a:off x="6963468"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5" name="角丸四角形 64">
            <a:extLst>
              <a:ext uri="{FF2B5EF4-FFF2-40B4-BE49-F238E27FC236}">
                <a16:creationId xmlns:a16="http://schemas.microsoft.com/office/drawing/2014/main" id="{E49E7FA3-A231-234D-ADC9-0CEA1E984C20}"/>
              </a:ext>
            </a:extLst>
          </p:cNvPr>
          <p:cNvSpPr/>
          <p:nvPr/>
        </p:nvSpPr>
        <p:spPr>
          <a:xfrm>
            <a:off x="6963468"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6" name="角丸四角形 65">
            <a:extLst>
              <a:ext uri="{FF2B5EF4-FFF2-40B4-BE49-F238E27FC236}">
                <a16:creationId xmlns:a16="http://schemas.microsoft.com/office/drawing/2014/main" id="{C112852E-6D8D-6C45-835E-5881734F8325}"/>
              </a:ext>
            </a:extLst>
          </p:cNvPr>
          <p:cNvSpPr/>
          <p:nvPr/>
        </p:nvSpPr>
        <p:spPr>
          <a:xfrm>
            <a:off x="6963468"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0" name="正方形/長方形 69">
            <a:extLst>
              <a:ext uri="{FF2B5EF4-FFF2-40B4-BE49-F238E27FC236}">
                <a16:creationId xmlns:a16="http://schemas.microsoft.com/office/drawing/2014/main" id="{4C604CAB-95DA-974C-9E73-CB6CDBB07A64}"/>
              </a:ext>
            </a:extLst>
          </p:cNvPr>
          <p:cNvSpPr/>
          <p:nvPr/>
        </p:nvSpPr>
        <p:spPr>
          <a:xfrm>
            <a:off x="25465" y="3654963"/>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71" name="角丸四角形 70">
            <a:extLst>
              <a:ext uri="{FF2B5EF4-FFF2-40B4-BE49-F238E27FC236}">
                <a16:creationId xmlns:a16="http://schemas.microsoft.com/office/drawing/2014/main" id="{66FAE9DB-20DD-D74F-ABDA-BC42B7802437}"/>
              </a:ext>
            </a:extLst>
          </p:cNvPr>
          <p:cNvSpPr/>
          <p:nvPr/>
        </p:nvSpPr>
        <p:spPr>
          <a:xfrm>
            <a:off x="164324" y="381730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2" name="角丸四角形 71">
            <a:extLst>
              <a:ext uri="{FF2B5EF4-FFF2-40B4-BE49-F238E27FC236}">
                <a16:creationId xmlns:a16="http://schemas.microsoft.com/office/drawing/2014/main" id="{D4584069-E9C2-F840-AFE1-B5620C543358}"/>
              </a:ext>
            </a:extLst>
          </p:cNvPr>
          <p:cNvSpPr/>
          <p:nvPr/>
        </p:nvSpPr>
        <p:spPr>
          <a:xfrm>
            <a:off x="164324" y="426203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3" name="角丸四角形 72">
            <a:extLst>
              <a:ext uri="{FF2B5EF4-FFF2-40B4-BE49-F238E27FC236}">
                <a16:creationId xmlns:a16="http://schemas.microsoft.com/office/drawing/2014/main" id="{1AA3A1A9-3C0B-314E-8EFC-BD21FC9851D2}"/>
              </a:ext>
            </a:extLst>
          </p:cNvPr>
          <p:cNvSpPr/>
          <p:nvPr/>
        </p:nvSpPr>
        <p:spPr>
          <a:xfrm>
            <a:off x="164324" y="493202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4C772E3F-2257-2D40-852F-CF05433CE339}"/>
              </a:ext>
            </a:extLst>
          </p:cNvPr>
          <p:cNvSpPr/>
          <p:nvPr/>
        </p:nvSpPr>
        <p:spPr>
          <a:xfrm>
            <a:off x="2295132" y="3654963"/>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78" name="角丸四角形 77">
            <a:extLst>
              <a:ext uri="{FF2B5EF4-FFF2-40B4-BE49-F238E27FC236}">
                <a16:creationId xmlns:a16="http://schemas.microsoft.com/office/drawing/2014/main" id="{1158DA14-EB62-6D4D-AFEC-AFC5554A8DCA}"/>
              </a:ext>
            </a:extLst>
          </p:cNvPr>
          <p:cNvSpPr/>
          <p:nvPr/>
        </p:nvSpPr>
        <p:spPr>
          <a:xfrm>
            <a:off x="2433991" y="381730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9" name="角丸四角形 78">
            <a:extLst>
              <a:ext uri="{FF2B5EF4-FFF2-40B4-BE49-F238E27FC236}">
                <a16:creationId xmlns:a16="http://schemas.microsoft.com/office/drawing/2014/main" id="{333C19F2-906A-A54D-9CCC-019472740580}"/>
              </a:ext>
            </a:extLst>
          </p:cNvPr>
          <p:cNvSpPr/>
          <p:nvPr/>
        </p:nvSpPr>
        <p:spPr>
          <a:xfrm>
            <a:off x="2433991" y="426203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0" name="角丸四角形 79">
            <a:extLst>
              <a:ext uri="{FF2B5EF4-FFF2-40B4-BE49-F238E27FC236}">
                <a16:creationId xmlns:a16="http://schemas.microsoft.com/office/drawing/2014/main" id="{D8FACE4D-4C4A-1041-A2C2-45F96D4FCEDE}"/>
              </a:ext>
            </a:extLst>
          </p:cNvPr>
          <p:cNvSpPr/>
          <p:nvPr/>
        </p:nvSpPr>
        <p:spPr>
          <a:xfrm>
            <a:off x="2433991" y="493202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4" name="正方形/長方形 83">
            <a:extLst>
              <a:ext uri="{FF2B5EF4-FFF2-40B4-BE49-F238E27FC236}">
                <a16:creationId xmlns:a16="http://schemas.microsoft.com/office/drawing/2014/main" id="{1FFE24D9-0713-9C4F-BC45-8B3A570BE597}"/>
              </a:ext>
            </a:extLst>
          </p:cNvPr>
          <p:cNvSpPr/>
          <p:nvPr/>
        </p:nvSpPr>
        <p:spPr>
          <a:xfrm>
            <a:off x="4541656" y="3655350"/>
            <a:ext cx="2268000" cy="3168000"/>
          </a:xfrm>
          <a:prstGeom prst="rect">
            <a:avLst/>
          </a:prstGeom>
          <a:solidFill>
            <a:srgbClr val="FFFAF0"/>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85" name="角丸四角形 84">
            <a:extLst>
              <a:ext uri="{FF2B5EF4-FFF2-40B4-BE49-F238E27FC236}">
                <a16:creationId xmlns:a16="http://schemas.microsoft.com/office/drawing/2014/main" id="{331E6A20-3B50-734E-878E-5418EA3CEB1F}"/>
              </a:ext>
            </a:extLst>
          </p:cNvPr>
          <p:cNvSpPr/>
          <p:nvPr/>
        </p:nvSpPr>
        <p:spPr>
          <a:xfrm>
            <a:off x="4680515" y="426242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6" name="角丸四角形 85">
            <a:extLst>
              <a:ext uri="{FF2B5EF4-FFF2-40B4-BE49-F238E27FC236}">
                <a16:creationId xmlns:a16="http://schemas.microsoft.com/office/drawing/2014/main" id="{278C5C96-6A59-524E-ACA2-A4E118EB24DC}"/>
              </a:ext>
            </a:extLst>
          </p:cNvPr>
          <p:cNvSpPr/>
          <p:nvPr/>
        </p:nvSpPr>
        <p:spPr>
          <a:xfrm>
            <a:off x="4680515" y="493241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8" name="角丸四角形 87">
            <a:extLst>
              <a:ext uri="{FF2B5EF4-FFF2-40B4-BE49-F238E27FC236}">
                <a16:creationId xmlns:a16="http://schemas.microsoft.com/office/drawing/2014/main" id="{1F596708-0BF6-4042-8DC8-F9709C01A445}"/>
              </a:ext>
            </a:extLst>
          </p:cNvPr>
          <p:cNvSpPr/>
          <p:nvPr/>
        </p:nvSpPr>
        <p:spPr>
          <a:xfrm>
            <a:off x="4680515" y="381769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91" name="正方形/長方形 90">
            <a:extLst>
              <a:ext uri="{FF2B5EF4-FFF2-40B4-BE49-F238E27FC236}">
                <a16:creationId xmlns:a16="http://schemas.microsoft.com/office/drawing/2014/main" id="{1392AEE6-FEA1-CD46-9AB6-90A0966BA40B}"/>
              </a:ext>
            </a:extLst>
          </p:cNvPr>
          <p:cNvSpPr/>
          <p:nvPr/>
        </p:nvSpPr>
        <p:spPr>
          <a:xfrm>
            <a:off x="6824609" y="3649296"/>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92" name="角丸四角形 91">
            <a:extLst>
              <a:ext uri="{FF2B5EF4-FFF2-40B4-BE49-F238E27FC236}">
                <a16:creationId xmlns:a16="http://schemas.microsoft.com/office/drawing/2014/main" id="{8A495DBD-DED5-6A43-AB78-E9263B270CC8}"/>
              </a:ext>
            </a:extLst>
          </p:cNvPr>
          <p:cNvSpPr/>
          <p:nvPr/>
        </p:nvSpPr>
        <p:spPr>
          <a:xfrm>
            <a:off x="6963468" y="4256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93" name="角丸四角形 92">
            <a:extLst>
              <a:ext uri="{FF2B5EF4-FFF2-40B4-BE49-F238E27FC236}">
                <a16:creationId xmlns:a16="http://schemas.microsoft.com/office/drawing/2014/main" id="{27D81DB5-9394-B741-BC50-48A691314139}"/>
              </a:ext>
            </a:extLst>
          </p:cNvPr>
          <p:cNvSpPr/>
          <p:nvPr/>
        </p:nvSpPr>
        <p:spPr>
          <a:xfrm>
            <a:off x="6963468" y="4926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95" name="角丸四角形 94">
            <a:extLst>
              <a:ext uri="{FF2B5EF4-FFF2-40B4-BE49-F238E27FC236}">
                <a16:creationId xmlns:a16="http://schemas.microsoft.com/office/drawing/2014/main" id="{0F5484D9-DD95-D641-85F9-91B85C2976E4}"/>
              </a:ext>
            </a:extLst>
          </p:cNvPr>
          <p:cNvSpPr/>
          <p:nvPr/>
        </p:nvSpPr>
        <p:spPr>
          <a:xfrm>
            <a:off x="6963468" y="3811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98" name="テキスト ボックス 97">
            <a:extLst>
              <a:ext uri="{FF2B5EF4-FFF2-40B4-BE49-F238E27FC236}">
                <a16:creationId xmlns:a16="http://schemas.microsoft.com/office/drawing/2014/main" id="{C3DD3E43-BA5D-DB40-97C1-6181432DF043}"/>
              </a:ext>
            </a:extLst>
          </p:cNvPr>
          <p:cNvSpPr txBox="1"/>
          <p:nvPr/>
        </p:nvSpPr>
        <p:spPr>
          <a:xfrm>
            <a:off x="166815" y="674630"/>
            <a:ext cx="1092203" cy="307777"/>
          </a:xfrm>
          <a:prstGeom prst="rect">
            <a:avLst/>
          </a:prstGeom>
          <a:noFill/>
        </p:spPr>
        <p:txBody>
          <a:bodyPr wrap="square" rtlCol="0">
            <a:spAutoFit/>
          </a:bodyPr>
          <a:lstStyle/>
          <a:p>
            <a:r>
              <a:rPr lang="en-US" altLang="ja-JP" sz="1400" dirty="0">
                <a:solidFill>
                  <a:schemeClr val="accent2">
                    <a:lumMod val="75000"/>
                  </a:schemeClr>
                </a:solidFill>
                <a:latin typeface="Helvetica Regular" pitchFamily="2" charset="0"/>
                <a:ea typeface="MS PGothic" charset="-128"/>
                <a:cs typeface="Times New Roman" panose="02020603050405020304" pitchFamily="18" charset="0"/>
              </a:rPr>
              <a:t>1.1 (-1)</a:t>
            </a:r>
          </a:p>
        </p:txBody>
      </p:sp>
      <p:sp>
        <p:nvSpPr>
          <p:cNvPr id="99" name="テキスト ボックス 98">
            <a:extLst>
              <a:ext uri="{FF2B5EF4-FFF2-40B4-BE49-F238E27FC236}">
                <a16:creationId xmlns:a16="http://schemas.microsoft.com/office/drawing/2014/main" id="{43F1AC32-E68C-F944-8758-7B760258A255}"/>
              </a:ext>
            </a:extLst>
          </p:cNvPr>
          <p:cNvSpPr txBox="1"/>
          <p:nvPr/>
        </p:nvSpPr>
        <p:spPr>
          <a:xfrm>
            <a:off x="159836" y="1227215"/>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Recon: Excavation</a:t>
            </a:r>
          </a:p>
        </p:txBody>
      </p:sp>
      <p:sp>
        <p:nvSpPr>
          <p:cNvPr id="100" name="テキスト ボックス 99">
            <a:extLst>
              <a:ext uri="{FF2B5EF4-FFF2-40B4-BE49-F238E27FC236}">
                <a16:creationId xmlns:a16="http://schemas.microsoft.com/office/drawing/2014/main" id="{2303D8CF-AAE7-0444-B7C8-AE70F5A7076D}"/>
              </a:ext>
            </a:extLst>
          </p:cNvPr>
          <p:cNvSpPr txBox="1"/>
          <p:nvPr/>
        </p:nvSpPr>
        <p:spPr>
          <a:xfrm>
            <a:off x="152775" y="1884540"/>
            <a:ext cx="197635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actively probes the target in a manner that is designed to solicit information that could be leveraged for malicious purposes.</a:t>
            </a:r>
            <a:endParaRPr lang="ja-JP" altLang="en-US" sz="1050" dirty="0">
              <a:latin typeface="Helvetica Regular" pitchFamily="2" charset="0"/>
              <a:ea typeface="MS PGothic" charset="-128"/>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4189CA4C-A556-B844-B5D3-29031AB7AAEB}"/>
              </a:ext>
            </a:extLst>
          </p:cNvPr>
          <p:cNvSpPr txBox="1"/>
          <p:nvPr/>
        </p:nvSpPr>
        <p:spPr>
          <a:xfrm>
            <a:off x="2448031" y="662106"/>
            <a:ext cx="1092203" cy="307777"/>
          </a:xfrm>
          <a:prstGeom prst="rect">
            <a:avLst/>
          </a:prstGeom>
          <a:noFill/>
        </p:spPr>
        <p:txBody>
          <a:bodyPr wrap="square" rtlCol="0">
            <a:spAutoFit/>
          </a:bodyPr>
          <a:lstStyle/>
          <a:p>
            <a:r>
              <a:rPr lang="en-US" altLang="ja-JP" sz="1400" dirty="0">
                <a:solidFill>
                  <a:schemeClr val="accent2">
                    <a:lumMod val="75000"/>
                  </a:schemeClr>
                </a:solidFill>
                <a:latin typeface="Helvetica Regular" pitchFamily="2" charset="0"/>
                <a:ea typeface="MS PGothic" charset="-128"/>
                <a:cs typeface="Times New Roman" panose="02020603050405020304" pitchFamily="18" charset="0"/>
              </a:rPr>
              <a:t>1.2 (-1)</a:t>
            </a:r>
          </a:p>
        </p:txBody>
      </p:sp>
      <p:sp>
        <p:nvSpPr>
          <p:cNvPr id="102" name="テキスト ボックス 101">
            <a:extLst>
              <a:ext uri="{FF2B5EF4-FFF2-40B4-BE49-F238E27FC236}">
                <a16:creationId xmlns:a16="http://schemas.microsoft.com/office/drawing/2014/main" id="{9111CA8F-FCCD-334A-8135-FED7870D013A}"/>
              </a:ext>
            </a:extLst>
          </p:cNvPr>
          <p:cNvSpPr txBox="1"/>
          <p:nvPr/>
        </p:nvSpPr>
        <p:spPr>
          <a:xfrm>
            <a:off x="2441052" y="1214691"/>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Recon: Interception</a:t>
            </a:r>
          </a:p>
        </p:txBody>
      </p:sp>
      <p:sp>
        <p:nvSpPr>
          <p:cNvPr id="103" name="テキスト ボックス 102">
            <a:extLst>
              <a:ext uri="{FF2B5EF4-FFF2-40B4-BE49-F238E27FC236}">
                <a16:creationId xmlns:a16="http://schemas.microsoft.com/office/drawing/2014/main" id="{6E9EDAD2-6285-7A4B-8BF1-1D02985C575C}"/>
              </a:ext>
            </a:extLst>
          </p:cNvPr>
          <p:cNvSpPr txBox="1"/>
          <p:nvPr/>
        </p:nvSpPr>
        <p:spPr>
          <a:xfrm>
            <a:off x="2420031" y="1872016"/>
            <a:ext cx="2034603"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monitors data streams to or from the target for information gathering purposes. </a:t>
            </a:r>
            <a:endParaRPr lang="ja-JP" altLang="en-US" sz="1050" dirty="0">
              <a:latin typeface="Helvetica Regular" pitchFamily="2" charset="0"/>
              <a:ea typeface="MS PGothic" charset="-128"/>
              <a:cs typeface="Times New Roman" panose="02020603050405020304" pitchFamily="18" charset="0"/>
            </a:endParaRPr>
          </a:p>
        </p:txBody>
      </p:sp>
      <p:sp>
        <p:nvSpPr>
          <p:cNvPr id="104" name="テキスト ボックス 103">
            <a:extLst>
              <a:ext uri="{FF2B5EF4-FFF2-40B4-BE49-F238E27FC236}">
                <a16:creationId xmlns:a16="http://schemas.microsoft.com/office/drawing/2014/main" id="{21E3ACCC-AB8E-6040-86B0-1292E2A3B8AE}"/>
              </a:ext>
            </a:extLst>
          </p:cNvPr>
          <p:cNvSpPr txBox="1"/>
          <p:nvPr/>
        </p:nvSpPr>
        <p:spPr>
          <a:xfrm>
            <a:off x="4694555" y="655906"/>
            <a:ext cx="1092203" cy="307777"/>
          </a:xfrm>
          <a:prstGeom prst="rect">
            <a:avLst/>
          </a:prstGeom>
          <a:noFill/>
        </p:spPr>
        <p:txBody>
          <a:bodyPr wrap="square" rtlCol="0">
            <a:spAutoFit/>
          </a:bodyPr>
          <a:lstStyle/>
          <a:p>
            <a:r>
              <a:rPr lang="en-US" altLang="ja-JP" sz="1400" dirty="0">
                <a:solidFill>
                  <a:srgbClr val="C55A11"/>
                </a:solidFill>
                <a:latin typeface="Helvetica Regular" pitchFamily="2" charset="0"/>
                <a:ea typeface="MS PGothic" charset="-128"/>
                <a:cs typeface="Times New Roman" panose="02020603050405020304" pitchFamily="18" charset="0"/>
              </a:rPr>
              <a:t>1.3 (-1)</a:t>
            </a:r>
          </a:p>
        </p:txBody>
      </p:sp>
      <p:sp>
        <p:nvSpPr>
          <p:cNvPr id="105" name="テキスト ボックス 104">
            <a:extLst>
              <a:ext uri="{FF2B5EF4-FFF2-40B4-BE49-F238E27FC236}">
                <a16:creationId xmlns:a16="http://schemas.microsoft.com/office/drawing/2014/main" id="{9DACF427-9C29-C84A-8A70-EB1CAC361CF4}"/>
              </a:ext>
            </a:extLst>
          </p:cNvPr>
          <p:cNvSpPr txBox="1"/>
          <p:nvPr/>
        </p:nvSpPr>
        <p:spPr>
          <a:xfrm>
            <a:off x="4687576" y="1215471"/>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Recon: </a:t>
            </a:r>
            <a:r>
              <a:rPr lang="en-US" altLang="ja-JP" sz="1050" dirty="0" err="1">
                <a:latin typeface="Helvetica Regular" pitchFamily="2" charset="0"/>
                <a:ea typeface="MS PGothic" charset="-128"/>
                <a:cs typeface="Times New Roman" panose="02020603050405020304" pitchFamily="18" charset="0"/>
              </a:rPr>
              <a:t>Footprinting</a:t>
            </a:r>
            <a:endParaRPr lang="en-US" altLang="ja-JP" sz="1050" dirty="0">
              <a:latin typeface="Helvetica Regular" pitchFamily="2" charset="0"/>
              <a:ea typeface="MS PGothic" charset="-128"/>
              <a:cs typeface="Times New Roman" panose="02020603050405020304" pitchFamily="18" charset="0"/>
            </a:endParaRPr>
          </a:p>
        </p:txBody>
      </p:sp>
      <p:sp>
        <p:nvSpPr>
          <p:cNvPr id="106" name="テキスト ボックス 105">
            <a:extLst>
              <a:ext uri="{FF2B5EF4-FFF2-40B4-BE49-F238E27FC236}">
                <a16:creationId xmlns:a16="http://schemas.microsoft.com/office/drawing/2014/main" id="{22E62039-C24B-B441-9E5F-436D3A5CEB64}"/>
              </a:ext>
            </a:extLst>
          </p:cNvPr>
          <p:cNvSpPr txBox="1"/>
          <p:nvPr/>
        </p:nvSpPr>
        <p:spPr>
          <a:xfrm>
            <a:off x="4666554" y="1879776"/>
            <a:ext cx="2027623"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engages in probing and exploring activities to identify constituents and properties of the target. </a:t>
            </a:r>
          </a:p>
        </p:txBody>
      </p:sp>
      <p:sp>
        <p:nvSpPr>
          <p:cNvPr id="107" name="テキスト ボックス 106">
            <a:extLst>
              <a:ext uri="{FF2B5EF4-FFF2-40B4-BE49-F238E27FC236}">
                <a16:creationId xmlns:a16="http://schemas.microsoft.com/office/drawing/2014/main" id="{E11D9DFA-E7A0-5844-95ED-2D48B44DC322}"/>
              </a:ext>
            </a:extLst>
          </p:cNvPr>
          <p:cNvSpPr txBox="1"/>
          <p:nvPr/>
        </p:nvSpPr>
        <p:spPr>
          <a:xfrm>
            <a:off x="7009706" y="667426"/>
            <a:ext cx="1092203" cy="307777"/>
          </a:xfrm>
          <a:prstGeom prst="rect">
            <a:avLst/>
          </a:prstGeom>
          <a:noFill/>
        </p:spPr>
        <p:txBody>
          <a:bodyPr wrap="square" rtlCol="0">
            <a:spAutoFit/>
          </a:bodyPr>
          <a:lstStyle/>
          <a:p>
            <a:r>
              <a:rPr lang="en-US" altLang="ja-JP" sz="1400" dirty="0">
                <a:solidFill>
                  <a:srgbClr val="C55A11"/>
                </a:solidFill>
                <a:latin typeface="Helvetica Regular" pitchFamily="2" charset="0"/>
                <a:ea typeface="MS PGothic" charset="-128"/>
                <a:cs typeface="Times New Roman" panose="02020603050405020304" pitchFamily="18" charset="0"/>
              </a:rPr>
              <a:t>1.4 (-1)</a:t>
            </a:r>
          </a:p>
        </p:txBody>
      </p:sp>
      <p:sp>
        <p:nvSpPr>
          <p:cNvPr id="108" name="テキスト ボックス 107">
            <a:extLst>
              <a:ext uri="{FF2B5EF4-FFF2-40B4-BE49-F238E27FC236}">
                <a16:creationId xmlns:a16="http://schemas.microsoft.com/office/drawing/2014/main" id="{7991C3B8-CEA9-484E-BA33-A0790C893A12}"/>
              </a:ext>
            </a:extLst>
          </p:cNvPr>
          <p:cNvSpPr txBox="1"/>
          <p:nvPr/>
        </p:nvSpPr>
        <p:spPr>
          <a:xfrm>
            <a:off x="6953867" y="1233971"/>
            <a:ext cx="2076404"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Recon: Protocol Analysis</a:t>
            </a:r>
          </a:p>
        </p:txBody>
      </p:sp>
      <p:sp>
        <p:nvSpPr>
          <p:cNvPr id="109" name="テキスト ボックス 108">
            <a:extLst>
              <a:ext uri="{FF2B5EF4-FFF2-40B4-BE49-F238E27FC236}">
                <a16:creationId xmlns:a16="http://schemas.microsoft.com/office/drawing/2014/main" id="{2F1AC9E4-F084-404E-89A2-ADCF8BEC55A1}"/>
              </a:ext>
            </a:extLst>
          </p:cNvPr>
          <p:cNvSpPr txBox="1"/>
          <p:nvPr/>
        </p:nvSpPr>
        <p:spPr>
          <a:xfrm>
            <a:off x="6981787" y="1814516"/>
            <a:ext cx="2039091"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engages in activities to decipher and/or decode protocol information for a network or application communication protocol used for transmitting information between interconnected nodes or systems on a packet-switched data network. </a:t>
            </a:r>
          </a:p>
        </p:txBody>
      </p:sp>
      <p:sp>
        <p:nvSpPr>
          <p:cNvPr id="110" name="テキスト ボックス 109">
            <a:extLst>
              <a:ext uri="{FF2B5EF4-FFF2-40B4-BE49-F238E27FC236}">
                <a16:creationId xmlns:a16="http://schemas.microsoft.com/office/drawing/2014/main" id="{8B3D27C8-AC96-2D45-B382-2439B0F9EF2D}"/>
              </a:ext>
            </a:extLst>
          </p:cNvPr>
          <p:cNvSpPr txBox="1"/>
          <p:nvPr/>
        </p:nvSpPr>
        <p:spPr>
          <a:xfrm>
            <a:off x="192059" y="3819985"/>
            <a:ext cx="1092203" cy="307777"/>
          </a:xfrm>
          <a:prstGeom prst="rect">
            <a:avLst/>
          </a:prstGeom>
          <a:noFill/>
        </p:spPr>
        <p:txBody>
          <a:bodyPr wrap="square" rtlCol="0">
            <a:spAutoFit/>
          </a:bodyPr>
          <a:lstStyle/>
          <a:p>
            <a:r>
              <a:rPr lang="en-US" altLang="ja-JP" sz="1400" dirty="0">
                <a:solidFill>
                  <a:srgbClr val="C55A11"/>
                </a:solidFill>
                <a:latin typeface="Helvetica Regular" pitchFamily="2" charset="0"/>
                <a:ea typeface="MS PGothic" charset="-128"/>
                <a:cs typeface="Times New Roman" panose="02020603050405020304" pitchFamily="18" charset="0"/>
              </a:rPr>
              <a:t>1.5 (-1)</a:t>
            </a:r>
          </a:p>
        </p:txBody>
      </p:sp>
      <p:sp>
        <p:nvSpPr>
          <p:cNvPr id="111" name="テキスト ボックス 110">
            <a:extLst>
              <a:ext uri="{FF2B5EF4-FFF2-40B4-BE49-F238E27FC236}">
                <a16:creationId xmlns:a16="http://schemas.microsoft.com/office/drawing/2014/main" id="{C508D221-8F71-F14C-977E-6FEB89C5C614}"/>
              </a:ext>
            </a:extLst>
          </p:cNvPr>
          <p:cNvSpPr txBox="1"/>
          <p:nvPr/>
        </p:nvSpPr>
        <p:spPr>
          <a:xfrm>
            <a:off x="185080" y="4386530"/>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Recon: Fingerprinting</a:t>
            </a:r>
          </a:p>
        </p:txBody>
      </p:sp>
      <p:sp>
        <p:nvSpPr>
          <p:cNvPr id="112" name="テキスト ボックス 111">
            <a:extLst>
              <a:ext uri="{FF2B5EF4-FFF2-40B4-BE49-F238E27FC236}">
                <a16:creationId xmlns:a16="http://schemas.microsoft.com/office/drawing/2014/main" id="{18AEF973-6B05-0947-901F-741E6A9AA23B}"/>
              </a:ext>
            </a:extLst>
          </p:cNvPr>
          <p:cNvSpPr txBox="1"/>
          <p:nvPr/>
        </p:nvSpPr>
        <p:spPr>
          <a:xfrm>
            <a:off x="174417" y="5043855"/>
            <a:ext cx="197995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compares output from a target system to known indicators that uniquely identify specific details about the target. </a:t>
            </a:r>
            <a:endParaRPr lang="ja-JP" altLang="en-US" sz="1050" dirty="0">
              <a:latin typeface="Helvetica Regular" pitchFamily="2" charset="0"/>
              <a:ea typeface="MS PGothic" charset="-128"/>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A58B0BA1-7007-8A4D-8FEA-25068A9356B6}"/>
              </a:ext>
            </a:extLst>
          </p:cNvPr>
          <p:cNvSpPr txBox="1"/>
          <p:nvPr/>
        </p:nvSpPr>
        <p:spPr>
          <a:xfrm>
            <a:off x="2467975" y="3837306"/>
            <a:ext cx="1092203" cy="307777"/>
          </a:xfrm>
          <a:prstGeom prst="rect">
            <a:avLst/>
          </a:prstGeom>
          <a:noFill/>
        </p:spPr>
        <p:txBody>
          <a:bodyPr wrap="square" rtlCol="0">
            <a:spAutoFit/>
          </a:bodyPr>
          <a:lstStyle/>
          <a:p>
            <a:r>
              <a:rPr lang="en-US" altLang="ja-JP" sz="1400" dirty="0">
                <a:solidFill>
                  <a:srgbClr val="C55A11"/>
                </a:solidFill>
                <a:latin typeface="Helvetica Regular" pitchFamily="2" charset="0"/>
                <a:ea typeface="MS PGothic" charset="-128"/>
                <a:cs typeface="Times New Roman" panose="02020603050405020304" pitchFamily="18" charset="0"/>
              </a:rPr>
              <a:t>1.6 (-1)</a:t>
            </a:r>
          </a:p>
        </p:txBody>
      </p:sp>
      <p:sp>
        <p:nvSpPr>
          <p:cNvPr id="114" name="テキスト ボックス 113">
            <a:extLst>
              <a:ext uri="{FF2B5EF4-FFF2-40B4-BE49-F238E27FC236}">
                <a16:creationId xmlns:a16="http://schemas.microsoft.com/office/drawing/2014/main" id="{1F478B28-A9E8-DB47-A560-8861531F6028}"/>
              </a:ext>
            </a:extLst>
          </p:cNvPr>
          <p:cNvSpPr txBox="1"/>
          <p:nvPr/>
        </p:nvSpPr>
        <p:spPr>
          <a:xfrm>
            <a:off x="2460996" y="4327071"/>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Recon: </a:t>
            </a:r>
          </a:p>
          <a:p>
            <a:r>
              <a:rPr lang="en-US" altLang="ja-JP" sz="1050" dirty="0">
                <a:latin typeface="Helvetica Regular" pitchFamily="2" charset="0"/>
                <a:ea typeface="MS PGothic" charset="-128"/>
                <a:cs typeface="Times New Roman" panose="02020603050405020304" pitchFamily="18" charset="0"/>
              </a:rPr>
              <a:t>Information Elicitation</a:t>
            </a:r>
          </a:p>
        </p:txBody>
      </p:sp>
      <p:sp>
        <p:nvSpPr>
          <p:cNvPr id="115" name="テキスト ボックス 114">
            <a:extLst>
              <a:ext uri="{FF2B5EF4-FFF2-40B4-BE49-F238E27FC236}">
                <a16:creationId xmlns:a16="http://schemas.microsoft.com/office/drawing/2014/main" id="{ABDCD677-E179-CC45-91EB-838DD3D90105}"/>
              </a:ext>
            </a:extLst>
          </p:cNvPr>
          <p:cNvSpPr txBox="1"/>
          <p:nvPr/>
        </p:nvSpPr>
        <p:spPr>
          <a:xfrm>
            <a:off x="2422413" y="5075136"/>
            <a:ext cx="2087065"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engages an individual using any combination of social engineering methods for the purpose of extracting information.</a:t>
            </a:r>
          </a:p>
        </p:txBody>
      </p:sp>
      <p:sp>
        <p:nvSpPr>
          <p:cNvPr id="116" name="テキスト ボックス 115">
            <a:extLst>
              <a:ext uri="{FF2B5EF4-FFF2-40B4-BE49-F238E27FC236}">
                <a16:creationId xmlns:a16="http://schemas.microsoft.com/office/drawing/2014/main" id="{F8DBD408-70A9-DB47-8746-D9531E163587}"/>
              </a:ext>
            </a:extLst>
          </p:cNvPr>
          <p:cNvSpPr txBox="1"/>
          <p:nvPr/>
        </p:nvSpPr>
        <p:spPr>
          <a:xfrm>
            <a:off x="4756986" y="5072400"/>
            <a:ext cx="1880960"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Attackers develop or acquire tools for efficient attacks.</a:t>
            </a:r>
          </a:p>
        </p:txBody>
      </p:sp>
      <p:sp>
        <p:nvSpPr>
          <p:cNvPr id="117" name="テキスト ボックス 116">
            <a:extLst>
              <a:ext uri="{FF2B5EF4-FFF2-40B4-BE49-F238E27FC236}">
                <a16:creationId xmlns:a16="http://schemas.microsoft.com/office/drawing/2014/main" id="{ADD1FC6D-687A-524B-BD60-C7EA05A3E9B6}"/>
              </a:ext>
            </a:extLst>
          </p:cNvPr>
          <p:cNvSpPr txBox="1"/>
          <p:nvPr/>
        </p:nvSpPr>
        <p:spPr>
          <a:xfrm>
            <a:off x="4736045" y="3848530"/>
            <a:ext cx="1092203" cy="307777"/>
          </a:xfrm>
          <a:prstGeom prst="rect">
            <a:avLst/>
          </a:prstGeom>
          <a:noFill/>
        </p:spPr>
        <p:txBody>
          <a:bodyPr wrap="square" rtlCol="0">
            <a:spAutoFit/>
          </a:bodyPr>
          <a:lstStyle/>
          <a:p>
            <a:r>
              <a:rPr lang="en-US" altLang="ja-JP" sz="1400" dirty="0">
                <a:solidFill>
                  <a:srgbClr val="BF9000"/>
                </a:solidFill>
                <a:latin typeface="Helvetica Regular" pitchFamily="2" charset="0"/>
                <a:ea typeface="MS PGothic" charset="-128"/>
                <a:cs typeface="Times New Roman" panose="02020603050405020304" pitchFamily="18" charset="0"/>
              </a:rPr>
              <a:t>2.1 (-1)</a:t>
            </a:r>
          </a:p>
        </p:txBody>
      </p:sp>
      <p:sp>
        <p:nvSpPr>
          <p:cNvPr id="118" name="テキスト ボックス 117">
            <a:extLst>
              <a:ext uri="{FF2B5EF4-FFF2-40B4-BE49-F238E27FC236}">
                <a16:creationId xmlns:a16="http://schemas.microsoft.com/office/drawing/2014/main" id="{628FCAD8-29DB-D447-A00C-59C649FA151C}"/>
              </a:ext>
            </a:extLst>
          </p:cNvPr>
          <p:cNvSpPr txBox="1"/>
          <p:nvPr/>
        </p:nvSpPr>
        <p:spPr>
          <a:xfrm>
            <a:off x="4729066" y="4415075"/>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Acquire/Develop Tools</a:t>
            </a:r>
          </a:p>
        </p:txBody>
      </p:sp>
      <p:sp>
        <p:nvSpPr>
          <p:cNvPr id="119" name="テキスト ボックス 118">
            <a:extLst>
              <a:ext uri="{FF2B5EF4-FFF2-40B4-BE49-F238E27FC236}">
                <a16:creationId xmlns:a16="http://schemas.microsoft.com/office/drawing/2014/main" id="{16440126-0789-2F4A-A4D3-4CCF4922C69A}"/>
              </a:ext>
            </a:extLst>
          </p:cNvPr>
          <p:cNvSpPr txBox="1"/>
          <p:nvPr/>
        </p:nvSpPr>
        <p:spPr>
          <a:xfrm>
            <a:off x="6940969" y="5037222"/>
            <a:ext cx="202056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modifies content to make it contain something other than what the original content producer intended while keeping the apparent source of the content unchanged. </a:t>
            </a:r>
            <a:endParaRPr lang="ja-JP" altLang="en-US" sz="1050" dirty="0">
              <a:latin typeface="Helvetica Regular" pitchFamily="2" charset="0"/>
              <a:ea typeface="MS PGothic" charset="-128"/>
              <a:cs typeface="Times New Roman" panose="02020603050405020304" pitchFamily="18" charset="0"/>
            </a:endParaRPr>
          </a:p>
        </p:txBody>
      </p:sp>
      <p:sp>
        <p:nvSpPr>
          <p:cNvPr id="120" name="テキスト ボックス 119">
            <a:extLst>
              <a:ext uri="{FF2B5EF4-FFF2-40B4-BE49-F238E27FC236}">
                <a16:creationId xmlns:a16="http://schemas.microsoft.com/office/drawing/2014/main" id="{7C8FA661-1561-5D45-9701-1B662EE12C72}"/>
              </a:ext>
            </a:extLst>
          </p:cNvPr>
          <p:cNvSpPr txBox="1"/>
          <p:nvPr/>
        </p:nvSpPr>
        <p:spPr>
          <a:xfrm>
            <a:off x="6975868" y="3813352"/>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3.1 (-1)</a:t>
            </a:r>
          </a:p>
        </p:txBody>
      </p:sp>
      <p:sp>
        <p:nvSpPr>
          <p:cNvPr id="121" name="テキスト ボックス 120">
            <a:extLst>
              <a:ext uri="{FF2B5EF4-FFF2-40B4-BE49-F238E27FC236}">
                <a16:creationId xmlns:a16="http://schemas.microsoft.com/office/drawing/2014/main" id="{E4C3601D-D7C0-904B-9830-E7B0B2D249B0}"/>
              </a:ext>
            </a:extLst>
          </p:cNvPr>
          <p:cNvSpPr txBox="1"/>
          <p:nvPr/>
        </p:nvSpPr>
        <p:spPr>
          <a:xfrm>
            <a:off x="6968889" y="4372917"/>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Content Spoofing</a:t>
            </a:r>
          </a:p>
        </p:txBody>
      </p:sp>
    </p:spTree>
    <p:extLst>
      <p:ext uri="{BB962C8B-B14F-4D97-AF65-F5344CB8AC3E}">
        <p14:creationId xmlns:p14="http://schemas.microsoft.com/office/powerpoint/2010/main" val="379021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33" name="正方形/長方形 32">
            <a:extLst>
              <a:ext uri="{FF2B5EF4-FFF2-40B4-BE49-F238E27FC236}">
                <a16:creationId xmlns:a16="http://schemas.microsoft.com/office/drawing/2014/main" id="{87E5D057-7DEE-2B40-BEDD-19DA36332A88}"/>
              </a:ext>
            </a:extLst>
          </p:cNvPr>
          <p:cNvSpPr/>
          <p:nvPr/>
        </p:nvSpPr>
        <p:spPr>
          <a:xfrm>
            <a:off x="6834949" y="478232"/>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34" name="図 33">
            <a:extLst>
              <a:ext uri="{FF2B5EF4-FFF2-40B4-BE49-F238E27FC236}">
                <a16:creationId xmlns:a16="http://schemas.microsoft.com/office/drawing/2014/main" id="{436D664A-6966-8746-A625-E1D9B9826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264" y="1469079"/>
            <a:ext cx="425370" cy="1966716"/>
          </a:xfrm>
          <a:prstGeom prst="rect">
            <a:avLst/>
          </a:prstGeom>
        </p:spPr>
      </p:pic>
      <p:sp>
        <p:nvSpPr>
          <p:cNvPr id="39" name="正方形/長方形 38">
            <a:extLst>
              <a:ext uri="{FF2B5EF4-FFF2-40B4-BE49-F238E27FC236}">
                <a16:creationId xmlns:a16="http://schemas.microsoft.com/office/drawing/2014/main" id="{D9B33D19-E180-254A-94C4-489E5B402481}"/>
              </a:ext>
            </a:extLst>
          </p:cNvPr>
          <p:cNvSpPr/>
          <p:nvPr/>
        </p:nvSpPr>
        <p:spPr>
          <a:xfrm>
            <a:off x="2309344" y="3658563"/>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07D7A"/>
                </a:solidFill>
                <a:latin typeface="Helvetica Regular" pitchFamily="2" charset="0"/>
                <a:ea typeface="MS PGothic" charset="-128"/>
                <a:cs typeface="Times New Roman" panose="02020603050405020304" pitchFamily="18" charset="0"/>
              </a:rPr>
              <a:t>Attack Card</a:t>
            </a:r>
          </a:p>
          <a:p>
            <a:pPr lvl="0" algn="ctr" defTabSz="310504"/>
            <a:r>
              <a:rPr lang="en-US" altLang="ja-JP" sz="1400" dirty="0">
                <a:solidFill>
                  <a:srgbClr val="007D7A"/>
                </a:solidFill>
                <a:latin typeface="Helvetica Regular" pitchFamily="2" charset="0"/>
                <a:ea typeface="MS PGothic" charset="-128"/>
                <a:cs typeface="Times New Roman" panose="02020603050405020304" pitchFamily="18" charset="0"/>
              </a:rPr>
              <a:t>(Type B: Misuse/Escalate Privilege)</a:t>
            </a:r>
          </a:p>
        </p:txBody>
      </p:sp>
      <p:pic>
        <p:nvPicPr>
          <p:cNvPr id="40" name="図 39">
            <a:extLst>
              <a:ext uri="{FF2B5EF4-FFF2-40B4-BE49-F238E27FC236}">
                <a16:creationId xmlns:a16="http://schemas.microsoft.com/office/drawing/2014/main" id="{1785AA26-9F62-3F4B-9A4B-2E65016A8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9489" y="4628863"/>
            <a:ext cx="1634542" cy="1688347"/>
          </a:xfrm>
          <a:prstGeom prst="rect">
            <a:avLst/>
          </a:prstGeom>
        </p:spPr>
      </p:pic>
      <p:sp>
        <p:nvSpPr>
          <p:cNvPr id="41" name="正方形/長方形 40">
            <a:extLst>
              <a:ext uri="{FF2B5EF4-FFF2-40B4-BE49-F238E27FC236}">
                <a16:creationId xmlns:a16="http://schemas.microsoft.com/office/drawing/2014/main" id="{6780BE86-0554-CE41-A3E0-29E1C7B0C0F9}"/>
              </a:ext>
            </a:extLst>
          </p:cNvPr>
          <p:cNvSpPr/>
          <p:nvPr/>
        </p:nvSpPr>
        <p:spPr>
          <a:xfrm>
            <a:off x="4570087" y="3658563"/>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07D7A"/>
                </a:solidFill>
                <a:latin typeface="Helvetica Regular" pitchFamily="2" charset="0"/>
                <a:ea typeface="MS PGothic" charset="-128"/>
                <a:cs typeface="Times New Roman" panose="02020603050405020304" pitchFamily="18" charset="0"/>
              </a:rPr>
              <a:t>Attack Card</a:t>
            </a:r>
          </a:p>
          <a:p>
            <a:pPr lvl="0" algn="ctr" defTabSz="310504"/>
            <a:r>
              <a:rPr lang="en-US" altLang="ja-JP" sz="1400" dirty="0">
                <a:solidFill>
                  <a:srgbClr val="007D7A"/>
                </a:solidFill>
                <a:latin typeface="Helvetica Regular" pitchFamily="2" charset="0"/>
                <a:ea typeface="MS PGothic" charset="-128"/>
                <a:cs typeface="Times New Roman" panose="02020603050405020304" pitchFamily="18" charset="0"/>
              </a:rPr>
              <a:t>(Type B: Misuse/Escalate Privilege)</a:t>
            </a:r>
          </a:p>
        </p:txBody>
      </p:sp>
      <p:pic>
        <p:nvPicPr>
          <p:cNvPr id="42" name="図 41">
            <a:extLst>
              <a:ext uri="{FF2B5EF4-FFF2-40B4-BE49-F238E27FC236}">
                <a16:creationId xmlns:a16="http://schemas.microsoft.com/office/drawing/2014/main" id="{44FE455F-0937-3E43-9A30-95502084A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0232" y="4628863"/>
            <a:ext cx="1634542" cy="1688347"/>
          </a:xfrm>
          <a:prstGeom prst="rect">
            <a:avLst/>
          </a:prstGeom>
        </p:spPr>
      </p:pic>
      <p:sp>
        <p:nvSpPr>
          <p:cNvPr id="21" name="正方形/長方形 20">
            <a:extLst>
              <a:ext uri="{FF2B5EF4-FFF2-40B4-BE49-F238E27FC236}">
                <a16:creationId xmlns:a16="http://schemas.microsoft.com/office/drawing/2014/main" id="{3B96FC34-721A-4543-A817-6728B8FBFC1B}"/>
              </a:ext>
            </a:extLst>
          </p:cNvPr>
          <p:cNvSpPr/>
          <p:nvPr/>
        </p:nvSpPr>
        <p:spPr>
          <a:xfrm>
            <a:off x="45876" y="3657831"/>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22" name="図 21">
            <a:extLst>
              <a:ext uri="{FF2B5EF4-FFF2-40B4-BE49-F238E27FC236}">
                <a16:creationId xmlns:a16="http://schemas.microsoft.com/office/drawing/2014/main" id="{4A0161E0-19B4-CD45-B4E9-6C7A77B18B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532" y="4924344"/>
            <a:ext cx="1674688" cy="854905"/>
          </a:xfrm>
          <a:prstGeom prst="rect">
            <a:avLst/>
          </a:prstGeom>
        </p:spPr>
      </p:pic>
      <p:sp>
        <p:nvSpPr>
          <p:cNvPr id="23" name="正方形/長方形 22">
            <a:extLst>
              <a:ext uri="{FF2B5EF4-FFF2-40B4-BE49-F238E27FC236}">
                <a16:creationId xmlns:a16="http://schemas.microsoft.com/office/drawing/2014/main" id="{1FF11B13-3ED1-7F49-BDDE-ACCD1BE2980A}"/>
              </a:ext>
            </a:extLst>
          </p:cNvPr>
          <p:cNvSpPr/>
          <p:nvPr/>
        </p:nvSpPr>
        <p:spPr>
          <a:xfrm>
            <a:off x="6840687" y="3657831"/>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07D7A"/>
                </a:solidFill>
                <a:latin typeface="Helvetica Regular" pitchFamily="2" charset="0"/>
                <a:ea typeface="MS PGothic" charset="-128"/>
                <a:cs typeface="Times New Roman" panose="02020603050405020304" pitchFamily="18" charset="0"/>
              </a:rPr>
              <a:t>Attack Card</a:t>
            </a:r>
          </a:p>
          <a:p>
            <a:pPr lvl="0" algn="ctr" defTabSz="310504"/>
            <a:r>
              <a:rPr lang="en-US" altLang="ja-JP" sz="1400" dirty="0">
                <a:solidFill>
                  <a:srgbClr val="007D7A"/>
                </a:solidFill>
                <a:latin typeface="Helvetica Regular" pitchFamily="2" charset="0"/>
                <a:ea typeface="MS PGothic" charset="-128"/>
                <a:cs typeface="Times New Roman" panose="02020603050405020304" pitchFamily="18" charset="0"/>
              </a:rPr>
              <a:t>(Type B: Misuse/Escalate Privilege)</a:t>
            </a:r>
          </a:p>
        </p:txBody>
      </p:sp>
      <p:pic>
        <p:nvPicPr>
          <p:cNvPr id="24" name="図 23">
            <a:extLst>
              <a:ext uri="{FF2B5EF4-FFF2-40B4-BE49-F238E27FC236}">
                <a16:creationId xmlns:a16="http://schemas.microsoft.com/office/drawing/2014/main" id="{1FCE0189-044A-224B-BF73-7BD76E746F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0832" y="4628131"/>
            <a:ext cx="1634542" cy="1688347"/>
          </a:xfrm>
          <a:prstGeom prst="rect">
            <a:avLst/>
          </a:prstGeom>
        </p:spPr>
      </p:pic>
      <p:sp>
        <p:nvSpPr>
          <p:cNvPr id="35" name="正方形/長方形 34">
            <a:extLst>
              <a:ext uri="{FF2B5EF4-FFF2-40B4-BE49-F238E27FC236}">
                <a16:creationId xmlns:a16="http://schemas.microsoft.com/office/drawing/2014/main" id="{D391F001-6532-D043-BBDE-B9044ED897BF}"/>
              </a:ext>
            </a:extLst>
          </p:cNvPr>
          <p:cNvSpPr/>
          <p:nvPr/>
        </p:nvSpPr>
        <p:spPr>
          <a:xfrm>
            <a:off x="40138" y="486965"/>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07D7A"/>
                </a:solidFill>
                <a:latin typeface="Helvetica Regular" pitchFamily="2" charset="0"/>
                <a:ea typeface="MS PGothic" charset="-128"/>
                <a:cs typeface="Times New Roman" panose="02020603050405020304" pitchFamily="18" charset="0"/>
              </a:rPr>
              <a:t>Attack Card</a:t>
            </a:r>
          </a:p>
          <a:p>
            <a:pPr lvl="0" algn="ctr" defTabSz="310504"/>
            <a:r>
              <a:rPr lang="en-US" altLang="ja-JP" sz="1400" dirty="0">
                <a:solidFill>
                  <a:srgbClr val="007D7A"/>
                </a:solidFill>
                <a:latin typeface="Helvetica Regular" pitchFamily="2" charset="0"/>
                <a:ea typeface="MS PGothic" charset="-128"/>
                <a:cs typeface="Times New Roman" panose="02020603050405020304" pitchFamily="18" charset="0"/>
              </a:rPr>
              <a:t>(Type B: Misuse/Escalate Privilege)</a:t>
            </a:r>
          </a:p>
        </p:txBody>
      </p:sp>
      <p:pic>
        <p:nvPicPr>
          <p:cNvPr id="36" name="図 35">
            <a:extLst>
              <a:ext uri="{FF2B5EF4-FFF2-40B4-BE49-F238E27FC236}">
                <a16:creationId xmlns:a16="http://schemas.microsoft.com/office/drawing/2014/main" id="{D392143E-4332-E04E-9D50-8A7FA6CB7A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283" y="1457265"/>
            <a:ext cx="1634542" cy="1688347"/>
          </a:xfrm>
          <a:prstGeom prst="rect">
            <a:avLst/>
          </a:prstGeom>
        </p:spPr>
      </p:pic>
      <p:sp>
        <p:nvSpPr>
          <p:cNvPr id="43" name="正方形/長方形 42">
            <a:extLst>
              <a:ext uri="{FF2B5EF4-FFF2-40B4-BE49-F238E27FC236}">
                <a16:creationId xmlns:a16="http://schemas.microsoft.com/office/drawing/2014/main" id="{785309E2-8345-8A48-B473-6E77217C782B}"/>
              </a:ext>
            </a:extLst>
          </p:cNvPr>
          <p:cNvSpPr/>
          <p:nvPr/>
        </p:nvSpPr>
        <p:spPr>
          <a:xfrm>
            <a:off x="2310248" y="486233"/>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07D7A"/>
                </a:solidFill>
                <a:latin typeface="Helvetica Regular" pitchFamily="2" charset="0"/>
                <a:ea typeface="MS PGothic" charset="-128"/>
                <a:cs typeface="Times New Roman" panose="02020603050405020304" pitchFamily="18" charset="0"/>
              </a:rPr>
              <a:t>Attack Card</a:t>
            </a:r>
          </a:p>
          <a:p>
            <a:pPr lvl="0" algn="ctr" defTabSz="310504"/>
            <a:r>
              <a:rPr lang="en-US" altLang="ja-JP" sz="1400" dirty="0">
                <a:solidFill>
                  <a:srgbClr val="007D7A"/>
                </a:solidFill>
                <a:latin typeface="Helvetica Regular" pitchFamily="2" charset="0"/>
                <a:ea typeface="MS PGothic" charset="-128"/>
                <a:cs typeface="Times New Roman" panose="02020603050405020304" pitchFamily="18" charset="0"/>
              </a:rPr>
              <a:t>(Type B: Misuse/Escalate Privilege)</a:t>
            </a:r>
          </a:p>
        </p:txBody>
      </p:sp>
      <p:pic>
        <p:nvPicPr>
          <p:cNvPr id="44" name="図 43">
            <a:extLst>
              <a:ext uri="{FF2B5EF4-FFF2-40B4-BE49-F238E27FC236}">
                <a16:creationId xmlns:a16="http://schemas.microsoft.com/office/drawing/2014/main" id="{B472E5E2-6B47-9F4E-89AD-913E4A48E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0393" y="1456533"/>
            <a:ext cx="1634542" cy="1688347"/>
          </a:xfrm>
          <a:prstGeom prst="rect">
            <a:avLst/>
          </a:prstGeom>
        </p:spPr>
      </p:pic>
      <p:sp>
        <p:nvSpPr>
          <p:cNvPr id="45" name="正方形/長方形 44">
            <a:extLst>
              <a:ext uri="{FF2B5EF4-FFF2-40B4-BE49-F238E27FC236}">
                <a16:creationId xmlns:a16="http://schemas.microsoft.com/office/drawing/2014/main" id="{8EE660F6-9341-2046-8338-9B952E41535F}"/>
              </a:ext>
            </a:extLst>
          </p:cNvPr>
          <p:cNvSpPr/>
          <p:nvPr/>
        </p:nvSpPr>
        <p:spPr>
          <a:xfrm>
            <a:off x="4561211" y="485501"/>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07D7A"/>
                </a:solidFill>
                <a:latin typeface="Helvetica Regular" pitchFamily="2" charset="0"/>
                <a:ea typeface="MS PGothic" charset="-128"/>
                <a:cs typeface="Times New Roman" panose="02020603050405020304" pitchFamily="18" charset="0"/>
              </a:rPr>
              <a:t>Attack Card</a:t>
            </a:r>
          </a:p>
          <a:p>
            <a:pPr lvl="0" algn="ctr" defTabSz="310504"/>
            <a:r>
              <a:rPr lang="en-US" altLang="ja-JP" sz="1400" dirty="0">
                <a:solidFill>
                  <a:srgbClr val="007D7A"/>
                </a:solidFill>
                <a:latin typeface="Helvetica Regular" pitchFamily="2" charset="0"/>
                <a:ea typeface="MS PGothic" charset="-128"/>
                <a:cs typeface="Times New Roman" panose="02020603050405020304" pitchFamily="18" charset="0"/>
              </a:rPr>
              <a:t>(Type B: Misuse/Escalate Privilege)</a:t>
            </a:r>
          </a:p>
        </p:txBody>
      </p:sp>
      <p:pic>
        <p:nvPicPr>
          <p:cNvPr id="46" name="図 45">
            <a:extLst>
              <a:ext uri="{FF2B5EF4-FFF2-40B4-BE49-F238E27FC236}">
                <a16:creationId xmlns:a16="http://schemas.microsoft.com/office/drawing/2014/main" id="{20DD7A76-C8AE-6849-8A05-D7D1FB21B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1356" y="1455801"/>
            <a:ext cx="1634542" cy="1688347"/>
          </a:xfrm>
          <a:prstGeom prst="rect">
            <a:avLst/>
          </a:prstGeom>
        </p:spPr>
      </p:pic>
    </p:spTree>
    <p:extLst>
      <p:ext uri="{BB962C8B-B14F-4D97-AF65-F5344CB8AC3E}">
        <p14:creationId xmlns:p14="http://schemas.microsoft.com/office/powerpoint/2010/main" val="249452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91" name="正方形/長方形 90">
            <a:extLst>
              <a:ext uri="{FF2B5EF4-FFF2-40B4-BE49-F238E27FC236}">
                <a16:creationId xmlns:a16="http://schemas.microsoft.com/office/drawing/2014/main" id="{19F9F70D-BE84-584F-9962-A179DFA1A173}"/>
              </a:ext>
            </a:extLst>
          </p:cNvPr>
          <p:cNvSpPr/>
          <p:nvPr/>
        </p:nvSpPr>
        <p:spPr>
          <a:xfrm>
            <a:off x="23949" y="481296"/>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92" name="角丸四角形 91">
            <a:extLst>
              <a:ext uri="{FF2B5EF4-FFF2-40B4-BE49-F238E27FC236}">
                <a16:creationId xmlns:a16="http://schemas.microsoft.com/office/drawing/2014/main" id="{EBD2E904-F8EC-CA48-AF7B-B3FF52C0C12D}"/>
              </a:ext>
            </a:extLst>
          </p:cNvPr>
          <p:cNvSpPr/>
          <p:nvPr/>
        </p:nvSpPr>
        <p:spPr>
          <a:xfrm>
            <a:off x="162808"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3" name="角丸四角形 92">
            <a:extLst>
              <a:ext uri="{FF2B5EF4-FFF2-40B4-BE49-F238E27FC236}">
                <a16:creationId xmlns:a16="http://schemas.microsoft.com/office/drawing/2014/main" id="{D089DC56-39D9-EC49-A351-A035CE00C063}"/>
              </a:ext>
            </a:extLst>
          </p:cNvPr>
          <p:cNvSpPr/>
          <p:nvPr/>
        </p:nvSpPr>
        <p:spPr>
          <a:xfrm>
            <a:off x="162808"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4" name="テキスト ボックス 93">
            <a:extLst>
              <a:ext uri="{FF2B5EF4-FFF2-40B4-BE49-F238E27FC236}">
                <a16:creationId xmlns:a16="http://schemas.microsoft.com/office/drawing/2014/main" id="{F90A42B1-22E8-C14F-9827-38CEF34D1CE2}"/>
              </a:ext>
            </a:extLst>
          </p:cNvPr>
          <p:cNvSpPr txBox="1"/>
          <p:nvPr/>
        </p:nvSpPr>
        <p:spPr>
          <a:xfrm>
            <a:off x="197789" y="1871875"/>
            <a:ext cx="1880960"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may place a network interface into promiscuous mode to passively access data in transit over the network, or use span ports to capture a larger amount of data.</a:t>
            </a:r>
          </a:p>
        </p:txBody>
      </p:sp>
      <p:sp>
        <p:nvSpPr>
          <p:cNvPr id="95" name="角丸四角形 94">
            <a:extLst>
              <a:ext uri="{FF2B5EF4-FFF2-40B4-BE49-F238E27FC236}">
                <a16:creationId xmlns:a16="http://schemas.microsoft.com/office/drawing/2014/main" id="{81A054E3-D44F-C446-9132-67E29093386C}"/>
              </a:ext>
            </a:extLst>
          </p:cNvPr>
          <p:cNvSpPr/>
          <p:nvPr/>
        </p:nvSpPr>
        <p:spPr>
          <a:xfrm>
            <a:off x="162808"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099E16E6-01D5-A64A-B6EB-84AAC2F8EE1D}"/>
              </a:ext>
            </a:extLst>
          </p:cNvPr>
          <p:cNvSpPr txBox="1"/>
          <p:nvPr/>
        </p:nvSpPr>
        <p:spPr>
          <a:xfrm>
            <a:off x="176848" y="648005"/>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6.2 (-3)</a:t>
            </a:r>
          </a:p>
        </p:txBody>
      </p:sp>
      <p:sp>
        <p:nvSpPr>
          <p:cNvPr id="97" name="テキスト ボックス 96">
            <a:extLst>
              <a:ext uri="{FF2B5EF4-FFF2-40B4-BE49-F238E27FC236}">
                <a16:creationId xmlns:a16="http://schemas.microsoft.com/office/drawing/2014/main" id="{D1AD1D9A-E346-D541-B9BB-FC80B83D6ABC}"/>
              </a:ext>
            </a:extLst>
          </p:cNvPr>
          <p:cNvSpPr txBox="1"/>
          <p:nvPr/>
        </p:nvSpPr>
        <p:spPr>
          <a:xfrm>
            <a:off x="169869" y="113777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a:t>
            </a:r>
          </a:p>
          <a:p>
            <a:r>
              <a:rPr lang="en-US" altLang="ja-JP" sz="1050" dirty="0">
                <a:latin typeface="Helvetica Regular" pitchFamily="2" charset="0"/>
                <a:ea typeface="MS PGothic" charset="-128"/>
                <a:cs typeface="Times New Roman" panose="02020603050405020304" pitchFamily="18" charset="0"/>
              </a:rPr>
              <a:t>Credential Access</a:t>
            </a:r>
            <a:endParaRPr lang="ja-JP" altLang="en-US" sz="1050" dirty="0">
              <a:latin typeface="Helvetica Regular" pitchFamily="2" charset="0"/>
              <a:ea typeface="MS PGothic" charset="-128"/>
              <a:cs typeface="Times New Roman" panose="02020603050405020304" pitchFamily="18" charset="0"/>
            </a:endParaRPr>
          </a:p>
        </p:txBody>
      </p:sp>
      <p:sp>
        <p:nvSpPr>
          <p:cNvPr id="98" name="正方形/長方形 97">
            <a:extLst>
              <a:ext uri="{FF2B5EF4-FFF2-40B4-BE49-F238E27FC236}">
                <a16:creationId xmlns:a16="http://schemas.microsoft.com/office/drawing/2014/main" id="{C1DFFC59-4402-B04F-A687-A99272558A86}"/>
              </a:ext>
            </a:extLst>
          </p:cNvPr>
          <p:cNvSpPr/>
          <p:nvPr/>
        </p:nvSpPr>
        <p:spPr>
          <a:xfrm>
            <a:off x="2296822" y="481296"/>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99" name="角丸四角形 98">
            <a:extLst>
              <a:ext uri="{FF2B5EF4-FFF2-40B4-BE49-F238E27FC236}">
                <a16:creationId xmlns:a16="http://schemas.microsoft.com/office/drawing/2014/main" id="{A0782B0D-369B-8144-96BD-1197171C5EE8}"/>
              </a:ext>
            </a:extLst>
          </p:cNvPr>
          <p:cNvSpPr/>
          <p:nvPr/>
        </p:nvSpPr>
        <p:spPr>
          <a:xfrm>
            <a:off x="2435681"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0" name="角丸四角形 99">
            <a:extLst>
              <a:ext uri="{FF2B5EF4-FFF2-40B4-BE49-F238E27FC236}">
                <a16:creationId xmlns:a16="http://schemas.microsoft.com/office/drawing/2014/main" id="{714CBDDF-9D37-124E-830A-C09EA43FE097}"/>
              </a:ext>
            </a:extLst>
          </p:cNvPr>
          <p:cNvSpPr/>
          <p:nvPr/>
        </p:nvSpPr>
        <p:spPr>
          <a:xfrm>
            <a:off x="2435681"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1AAE1E4C-883B-7841-8BE6-49A390CD125B}"/>
              </a:ext>
            </a:extLst>
          </p:cNvPr>
          <p:cNvSpPr txBox="1"/>
          <p:nvPr/>
        </p:nvSpPr>
        <p:spPr>
          <a:xfrm>
            <a:off x="2425099" y="1871875"/>
            <a:ext cx="200787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brute force techniques to attempt access to accounts when passwords are unknown or when password hashes are obtained.</a:t>
            </a:r>
            <a:endParaRPr lang="ja-JP" altLang="en-US" sz="1050" dirty="0">
              <a:latin typeface="Helvetica Regular" pitchFamily="2" charset="0"/>
              <a:ea typeface="MS PGothic" charset="-128"/>
              <a:cs typeface="Times New Roman" panose="02020603050405020304" pitchFamily="18" charset="0"/>
            </a:endParaRPr>
          </a:p>
        </p:txBody>
      </p:sp>
      <p:sp>
        <p:nvSpPr>
          <p:cNvPr id="102" name="角丸四角形 101">
            <a:extLst>
              <a:ext uri="{FF2B5EF4-FFF2-40B4-BE49-F238E27FC236}">
                <a16:creationId xmlns:a16="http://schemas.microsoft.com/office/drawing/2014/main" id="{C457BBEA-A754-494B-ACA5-669A78C66F81}"/>
              </a:ext>
            </a:extLst>
          </p:cNvPr>
          <p:cNvSpPr/>
          <p:nvPr/>
        </p:nvSpPr>
        <p:spPr>
          <a:xfrm>
            <a:off x="2435681"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76A37F2C-7EDA-2B4C-A23D-8962A9CC221B}"/>
              </a:ext>
            </a:extLst>
          </p:cNvPr>
          <p:cNvSpPr txBox="1"/>
          <p:nvPr/>
        </p:nvSpPr>
        <p:spPr>
          <a:xfrm>
            <a:off x="2449721" y="648005"/>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6.3 (-3)</a:t>
            </a:r>
          </a:p>
        </p:txBody>
      </p:sp>
      <p:sp>
        <p:nvSpPr>
          <p:cNvPr id="104" name="テキスト ボックス 103">
            <a:extLst>
              <a:ext uri="{FF2B5EF4-FFF2-40B4-BE49-F238E27FC236}">
                <a16:creationId xmlns:a16="http://schemas.microsoft.com/office/drawing/2014/main" id="{40E5E26E-BDE6-2B40-92A9-8983373915F0}"/>
              </a:ext>
            </a:extLst>
          </p:cNvPr>
          <p:cNvSpPr txBox="1"/>
          <p:nvPr/>
        </p:nvSpPr>
        <p:spPr>
          <a:xfrm>
            <a:off x="2442742" y="113777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a:t>
            </a:r>
          </a:p>
          <a:p>
            <a:r>
              <a:rPr lang="en-US" altLang="ja-JP" sz="1050" dirty="0">
                <a:latin typeface="Helvetica Regular" pitchFamily="2" charset="0"/>
                <a:ea typeface="MS PGothic" charset="-128"/>
                <a:cs typeface="Times New Roman" panose="02020603050405020304" pitchFamily="18" charset="0"/>
              </a:rPr>
              <a:t>Credential Access</a:t>
            </a:r>
            <a:endParaRPr lang="ja-JP" altLang="en-US" sz="1050" dirty="0">
              <a:latin typeface="Helvetica Regular" pitchFamily="2" charset="0"/>
              <a:ea typeface="MS PGothic" charset="-128"/>
              <a:cs typeface="Times New Roman" panose="02020603050405020304" pitchFamily="18" charset="0"/>
            </a:endParaRPr>
          </a:p>
        </p:txBody>
      </p:sp>
      <p:sp>
        <p:nvSpPr>
          <p:cNvPr id="105" name="正方形/長方形 104">
            <a:extLst>
              <a:ext uri="{FF2B5EF4-FFF2-40B4-BE49-F238E27FC236}">
                <a16:creationId xmlns:a16="http://schemas.microsoft.com/office/drawing/2014/main" id="{EAF90C22-B505-F74B-8A95-06B6C5096909}"/>
              </a:ext>
            </a:extLst>
          </p:cNvPr>
          <p:cNvSpPr/>
          <p:nvPr/>
        </p:nvSpPr>
        <p:spPr>
          <a:xfrm>
            <a:off x="4553830" y="481296"/>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06" name="角丸四角形 105">
            <a:extLst>
              <a:ext uri="{FF2B5EF4-FFF2-40B4-BE49-F238E27FC236}">
                <a16:creationId xmlns:a16="http://schemas.microsoft.com/office/drawing/2014/main" id="{C89CACB9-AA33-6247-9CBD-9E4506092EE1}"/>
              </a:ext>
            </a:extLst>
          </p:cNvPr>
          <p:cNvSpPr/>
          <p:nvPr/>
        </p:nvSpPr>
        <p:spPr>
          <a:xfrm>
            <a:off x="4692689"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7" name="角丸四角形 106">
            <a:extLst>
              <a:ext uri="{FF2B5EF4-FFF2-40B4-BE49-F238E27FC236}">
                <a16:creationId xmlns:a16="http://schemas.microsoft.com/office/drawing/2014/main" id="{E8A1A147-C683-434E-AA92-3AAE6EDE7BFC}"/>
              </a:ext>
            </a:extLst>
          </p:cNvPr>
          <p:cNvSpPr/>
          <p:nvPr/>
        </p:nvSpPr>
        <p:spPr>
          <a:xfrm>
            <a:off x="4692689"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8" name="テキスト ボックス 107">
            <a:extLst>
              <a:ext uri="{FF2B5EF4-FFF2-40B4-BE49-F238E27FC236}">
                <a16:creationId xmlns:a16="http://schemas.microsoft.com/office/drawing/2014/main" id="{94B985BF-FEB8-6641-B295-5508A9806EED}"/>
              </a:ext>
            </a:extLst>
          </p:cNvPr>
          <p:cNvSpPr txBox="1"/>
          <p:nvPr/>
        </p:nvSpPr>
        <p:spPr>
          <a:xfrm>
            <a:off x="4675127" y="1850935"/>
            <a:ext cx="2045185"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account manipulation that could consist of modifying permissions, modifying credentials, adding or changing permission groups, modifying account settings, or modifying how authentication is performed.</a:t>
            </a:r>
          </a:p>
        </p:txBody>
      </p:sp>
      <p:sp>
        <p:nvSpPr>
          <p:cNvPr id="109" name="角丸四角形 108">
            <a:extLst>
              <a:ext uri="{FF2B5EF4-FFF2-40B4-BE49-F238E27FC236}">
                <a16:creationId xmlns:a16="http://schemas.microsoft.com/office/drawing/2014/main" id="{4C18EB7C-1E1A-C441-9061-CE06BA1B7230}"/>
              </a:ext>
            </a:extLst>
          </p:cNvPr>
          <p:cNvSpPr/>
          <p:nvPr/>
        </p:nvSpPr>
        <p:spPr>
          <a:xfrm>
            <a:off x="4692689"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A0D463F6-AD0F-D347-B903-14B5FF265F06}"/>
              </a:ext>
            </a:extLst>
          </p:cNvPr>
          <p:cNvSpPr txBox="1"/>
          <p:nvPr/>
        </p:nvSpPr>
        <p:spPr>
          <a:xfrm>
            <a:off x="4706729" y="648005"/>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6.4 (-3)</a:t>
            </a:r>
          </a:p>
        </p:txBody>
      </p:sp>
      <p:sp>
        <p:nvSpPr>
          <p:cNvPr id="111" name="テキスト ボックス 110">
            <a:extLst>
              <a:ext uri="{FF2B5EF4-FFF2-40B4-BE49-F238E27FC236}">
                <a16:creationId xmlns:a16="http://schemas.microsoft.com/office/drawing/2014/main" id="{22906764-253D-D544-AF5B-87BF0E722456}"/>
              </a:ext>
            </a:extLst>
          </p:cNvPr>
          <p:cNvSpPr txBox="1"/>
          <p:nvPr/>
        </p:nvSpPr>
        <p:spPr>
          <a:xfrm>
            <a:off x="4699750" y="113777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a:t>
            </a:r>
          </a:p>
          <a:p>
            <a:r>
              <a:rPr lang="en-US" altLang="ja-JP" sz="1050" dirty="0">
                <a:latin typeface="Helvetica Regular" pitchFamily="2" charset="0"/>
                <a:ea typeface="MS PGothic" charset="-128"/>
                <a:cs typeface="Times New Roman" panose="02020603050405020304" pitchFamily="18" charset="0"/>
              </a:rPr>
              <a:t>Credential Access</a:t>
            </a:r>
            <a:endParaRPr lang="ja-JP" altLang="en-US" sz="1050" dirty="0">
              <a:latin typeface="Helvetica Regular" pitchFamily="2" charset="0"/>
              <a:ea typeface="MS PGothic" charset="-128"/>
              <a:cs typeface="Times New Roman" panose="02020603050405020304" pitchFamily="18" charset="0"/>
            </a:endParaRPr>
          </a:p>
        </p:txBody>
      </p:sp>
      <p:sp>
        <p:nvSpPr>
          <p:cNvPr id="112" name="正方形/長方形 111">
            <a:extLst>
              <a:ext uri="{FF2B5EF4-FFF2-40B4-BE49-F238E27FC236}">
                <a16:creationId xmlns:a16="http://schemas.microsoft.com/office/drawing/2014/main" id="{F4E810B3-1A55-6648-A5CD-E949B5096918}"/>
              </a:ext>
            </a:extLst>
          </p:cNvPr>
          <p:cNvSpPr/>
          <p:nvPr/>
        </p:nvSpPr>
        <p:spPr>
          <a:xfrm>
            <a:off x="6814159" y="482959"/>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13" name="角丸四角形 112">
            <a:extLst>
              <a:ext uri="{FF2B5EF4-FFF2-40B4-BE49-F238E27FC236}">
                <a16:creationId xmlns:a16="http://schemas.microsoft.com/office/drawing/2014/main" id="{EBF49A7A-F63D-394C-A6C3-A2AC1673A20E}"/>
              </a:ext>
            </a:extLst>
          </p:cNvPr>
          <p:cNvSpPr/>
          <p:nvPr/>
        </p:nvSpPr>
        <p:spPr>
          <a:xfrm>
            <a:off x="6953018" y="1090032"/>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4" name="角丸四角形 113">
            <a:extLst>
              <a:ext uri="{FF2B5EF4-FFF2-40B4-BE49-F238E27FC236}">
                <a16:creationId xmlns:a16="http://schemas.microsoft.com/office/drawing/2014/main" id="{E73E3B2B-64FE-A842-B8ED-8BAB20BA477B}"/>
              </a:ext>
            </a:extLst>
          </p:cNvPr>
          <p:cNvSpPr/>
          <p:nvPr/>
        </p:nvSpPr>
        <p:spPr>
          <a:xfrm>
            <a:off x="6953018" y="1760023"/>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5" name="テキスト ボックス 114">
            <a:extLst>
              <a:ext uri="{FF2B5EF4-FFF2-40B4-BE49-F238E27FC236}">
                <a16:creationId xmlns:a16="http://schemas.microsoft.com/office/drawing/2014/main" id="{75178051-2D36-D74A-879A-671A73E5914A}"/>
              </a:ext>
            </a:extLst>
          </p:cNvPr>
          <p:cNvSpPr txBox="1"/>
          <p:nvPr/>
        </p:nvSpPr>
        <p:spPr>
          <a:xfrm>
            <a:off x="6935456" y="1887498"/>
            <a:ext cx="2017265"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gather private keys from compromised systems for use in authenticating to Remote Services like SSH or for use in decrypting other collected files such as email.</a:t>
            </a:r>
          </a:p>
        </p:txBody>
      </p:sp>
      <p:sp>
        <p:nvSpPr>
          <p:cNvPr id="116" name="角丸四角形 115">
            <a:extLst>
              <a:ext uri="{FF2B5EF4-FFF2-40B4-BE49-F238E27FC236}">
                <a16:creationId xmlns:a16="http://schemas.microsoft.com/office/drawing/2014/main" id="{B9FCA780-AAAD-7D42-9084-08498E0F001A}"/>
              </a:ext>
            </a:extLst>
          </p:cNvPr>
          <p:cNvSpPr/>
          <p:nvPr/>
        </p:nvSpPr>
        <p:spPr>
          <a:xfrm>
            <a:off x="6953018" y="645302"/>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7" name="テキスト ボックス 116">
            <a:extLst>
              <a:ext uri="{FF2B5EF4-FFF2-40B4-BE49-F238E27FC236}">
                <a16:creationId xmlns:a16="http://schemas.microsoft.com/office/drawing/2014/main" id="{8E6022A8-7ED0-F445-8008-9918F082D8D6}"/>
              </a:ext>
            </a:extLst>
          </p:cNvPr>
          <p:cNvSpPr txBox="1"/>
          <p:nvPr/>
        </p:nvSpPr>
        <p:spPr>
          <a:xfrm>
            <a:off x="6967058" y="649668"/>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6.5 (-3)</a:t>
            </a:r>
          </a:p>
        </p:txBody>
      </p:sp>
      <p:sp>
        <p:nvSpPr>
          <p:cNvPr id="118" name="テキスト ボックス 117">
            <a:extLst>
              <a:ext uri="{FF2B5EF4-FFF2-40B4-BE49-F238E27FC236}">
                <a16:creationId xmlns:a16="http://schemas.microsoft.com/office/drawing/2014/main" id="{A09F110F-4298-F040-AC18-F1DDE7D1AB1B}"/>
              </a:ext>
            </a:extLst>
          </p:cNvPr>
          <p:cNvSpPr txBox="1"/>
          <p:nvPr/>
        </p:nvSpPr>
        <p:spPr>
          <a:xfrm>
            <a:off x="6960079" y="113943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a:t>
            </a:r>
          </a:p>
          <a:p>
            <a:r>
              <a:rPr lang="en-US" altLang="ja-JP" sz="1050" dirty="0">
                <a:latin typeface="Helvetica Regular" pitchFamily="2" charset="0"/>
                <a:ea typeface="MS PGothic" charset="-128"/>
                <a:cs typeface="Times New Roman" panose="02020603050405020304" pitchFamily="18" charset="0"/>
              </a:rPr>
              <a:t>Credential Access</a:t>
            </a:r>
            <a:endParaRPr lang="ja-JP" altLang="en-US" sz="1050" dirty="0">
              <a:latin typeface="Helvetica Regular" pitchFamily="2" charset="0"/>
              <a:ea typeface="MS PGothic" charset="-128"/>
              <a:cs typeface="Times New Roman" panose="02020603050405020304" pitchFamily="18" charset="0"/>
            </a:endParaRPr>
          </a:p>
        </p:txBody>
      </p:sp>
      <p:sp>
        <p:nvSpPr>
          <p:cNvPr id="119" name="正方形/長方形 118">
            <a:extLst>
              <a:ext uri="{FF2B5EF4-FFF2-40B4-BE49-F238E27FC236}">
                <a16:creationId xmlns:a16="http://schemas.microsoft.com/office/drawing/2014/main" id="{8FF90C4E-E8D9-E447-946C-318B7C408F83}"/>
              </a:ext>
            </a:extLst>
          </p:cNvPr>
          <p:cNvSpPr/>
          <p:nvPr/>
        </p:nvSpPr>
        <p:spPr>
          <a:xfrm>
            <a:off x="25534" y="3652622"/>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20" name="角丸四角形 119">
            <a:extLst>
              <a:ext uri="{FF2B5EF4-FFF2-40B4-BE49-F238E27FC236}">
                <a16:creationId xmlns:a16="http://schemas.microsoft.com/office/drawing/2014/main" id="{70482E51-D37C-BF4C-A627-0F28A0B42CC6}"/>
              </a:ext>
            </a:extLst>
          </p:cNvPr>
          <p:cNvSpPr/>
          <p:nvPr/>
        </p:nvSpPr>
        <p:spPr>
          <a:xfrm>
            <a:off x="164393" y="425969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1" name="角丸四角形 120">
            <a:extLst>
              <a:ext uri="{FF2B5EF4-FFF2-40B4-BE49-F238E27FC236}">
                <a16:creationId xmlns:a16="http://schemas.microsoft.com/office/drawing/2014/main" id="{8CDE52BB-CFAC-B641-B6C9-EF05DB7045DD}"/>
              </a:ext>
            </a:extLst>
          </p:cNvPr>
          <p:cNvSpPr/>
          <p:nvPr/>
        </p:nvSpPr>
        <p:spPr>
          <a:xfrm>
            <a:off x="164393" y="492968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2" name="テキスト ボックス 121">
            <a:extLst>
              <a:ext uri="{FF2B5EF4-FFF2-40B4-BE49-F238E27FC236}">
                <a16:creationId xmlns:a16="http://schemas.microsoft.com/office/drawing/2014/main" id="{AF15B938-D2CE-DA4C-B7A3-7D93B25557A1}"/>
              </a:ext>
            </a:extLst>
          </p:cNvPr>
          <p:cNvSpPr txBox="1"/>
          <p:nvPr/>
        </p:nvSpPr>
        <p:spPr>
          <a:xfrm>
            <a:off x="146831" y="5057161"/>
            <a:ext cx="2017265"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exploit vulnerability of authentication mechanism or OS to gain credentials and access.</a:t>
            </a:r>
          </a:p>
          <a:p>
            <a:r>
              <a:rPr lang="en-US" altLang="ja-JP" sz="900" dirty="0">
                <a:latin typeface="Helvetica Regular" pitchFamily="2" charset="0"/>
                <a:ea typeface="MS PGothic" charset="-128"/>
                <a:cs typeface="Times New Roman" panose="02020603050405020304" pitchFamily="18" charset="0"/>
              </a:rPr>
              <a:t> - SMB</a:t>
            </a:r>
          </a:p>
          <a:p>
            <a:r>
              <a:rPr lang="en-US" altLang="ja-JP" sz="900" dirty="0">
                <a:latin typeface="Helvetica Regular" pitchFamily="2" charset="0"/>
                <a:ea typeface="MS PGothic" charset="-128"/>
                <a:cs typeface="Times New Roman" panose="02020603050405020304" pitchFamily="18" charset="0"/>
              </a:rPr>
              <a:t> - Keychains</a:t>
            </a:r>
          </a:p>
          <a:p>
            <a:r>
              <a:rPr lang="en-US" altLang="ja-JP" sz="900" dirty="0">
                <a:latin typeface="Helvetica Regular" pitchFamily="2" charset="0"/>
                <a:ea typeface="MS PGothic" charset="-128"/>
                <a:cs typeface="Times New Roman" panose="02020603050405020304" pitchFamily="18" charset="0"/>
              </a:rPr>
              <a:t> - Hooking</a:t>
            </a:r>
          </a:p>
          <a:p>
            <a:r>
              <a:rPr lang="en-US" altLang="ja-JP" sz="900" dirty="0">
                <a:latin typeface="Helvetica Regular" pitchFamily="2" charset="0"/>
                <a:ea typeface="MS PGothic" charset="-128"/>
                <a:cs typeface="Times New Roman" panose="02020603050405020304" pitchFamily="18" charset="0"/>
              </a:rPr>
              <a:t> - LLMNR/NBT-NS Poisoning</a:t>
            </a:r>
          </a:p>
        </p:txBody>
      </p:sp>
      <p:sp>
        <p:nvSpPr>
          <p:cNvPr id="123" name="角丸四角形 122">
            <a:extLst>
              <a:ext uri="{FF2B5EF4-FFF2-40B4-BE49-F238E27FC236}">
                <a16:creationId xmlns:a16="http://schemas.microsoft.com/office/drawing/2014/main" id="{EA0BDC79-9AAD-9147-94B3-DD378165FC63}"/>
              </a:ext>
            </a:extLst>
          </p:cNvPr>
          <p:cNvSpPr/>
          <p:nvPr/>
        </p:nvSpPr>
        <p:spPr>
          <a:xfrm>
            <a:off x="164393" y="381496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4" name="テキスト ボックス 123">
            <a:extLst>
              <a:ext uri="{FF2B5EF4-FFF2-40B4-BE49-F238E27FC236}">
                <a16:creationId xmlns:a16="http://schemas.microsoft.com/office/drawing/2014/main" id="{63934CCB-C190-504C-AD02-56F6C627B406}"/>
              </a:ext>
            </a:extLst>
          </p:cNvPr>
          <p:cNvSpPr txBox="1"/>
          <p:nvPr/>
        </p:nvSpPr>
        <p:spPr>
          <a:xfrm>
            <a:off x="178433" y="3819331"/>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6.6 (-3)</a:t>
            </a:r>
          </a:p>
        </p:txBody>
      </p:sp>
      <p:sp>
        <p:nvSpPr>
          <p:cNvPr id="125" name="テキスト ボックス 124">
            <a:extLst>
              <a:ext uri="{FF2B5EF4-FFF2-40B4-BE49-F238E27FC236}">
                <a16:creationId xmlns:a16="http://schemas.microsoft.com/office/drawing/2014/main" id="{B462913A-C9D2-A349-BA1B-E00E715DFDF0}"/>
              </a:ext>
            </a:extLst>
          </p:cNvPr>
          <p:cNvSpPr txBox="1"/>
          <p:nvPr/>
        </p:nvSpPr>
        <p:spPr>
          <a:xfrm>
            <a:off x="171454" y="430909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a:t>
            </a:r>
          </a:p>
          <a:p>
            <a:r>
              <a:rPr lang="en-US" altLang="ja-JP" sz="1050" dirty="0">
                <a:latin typeface="Helvetica Regular" pitchFamily="2" charset="0"/>
                <a:ea typeface="MS PGothic" charset="-128"/>
                <a:cs typeface="Times New Roman" panose="02020603050405020304" pitchFamily="18" charset="0"/>
              </a:rPr>
              <a:t>Credential Access</a:t>
            </a:r>
            <a:endParaRPr lang="ja-JP" altLang="en-US" sz="1050" dirty="0">
              <a:latin typeface="Helvetica Regular" pitchFamily="2" charset="0"/>
              <a:ea typeface="MS PGothic" charset="-128"/>
              <a:cs typeface="Times New Roman" panose="02020603050405020304" pitchFamily="18" charset="0"/>
            </a:endParaRPr>
          </a:p>
        </p:txBody>
      </p:sp>
      <p:sp>
        <p:nvSpPr>
          <p:cNvPr id="126" name="正方形/長方形 125">
            <a:extLst>
              <a:ext uri="{FF2B5EF4-FFF2-40B4-BE49-F238E27FC236}">
                <a16:creationId xmlns:a16="http://schemas.microsoft.com/office/drawing/2014/main" id="{C7251569-FB21-6C46-AA2A-F57FD9483D1F}"/>
              </a:ext>
            </a:extLst>
          </p:cNvPr>
          <p:cNvSpPr/>
          <p:nvPr/>
        </p:nvSpPr>
        <p:spPr>
          <a:xfrm>
            <a:off x="2296929" y="3655072"/>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27" name="角丸四角形 126">
            <a:extLst>
              <a:ext uri="{FF2B5EF4-FFF2-40B4-BE49-F238E27FC236}">
                <a16:creationId xmlns:a16="http://schemas.microsoft.com/office/drawing/2014/main" id="{D3A6EA16-4AF7-D44F-B043-AECF3E7B237D}"/>
              </a:ext>
            </a:extLst>
          </p:cNvPr>
          <p:cNvSpPr/>
          <p:nvPr/>
        </p:nvSpPr>
        <p:spPr>
          <a:xfrm>
            <a:off x="2435788" y="426214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8" name="角丸四角形 127">
            <a:extLst>
              <a:ext uri="{FF2B5EF4-FFF2-40B4-BE49-F238E27FC236}">
                <a16:creationId xmlns:a16="http://schemas.microsoft.com/office/drawing/2014/main" id="{4E8BD0E5-26B4-2B46-AD7F-2CEB76E6989E}"/>
              </a:ext>
            </a:extLst>
          </p:cNvPr>
          <p:cNvSpPr/>
          <p:nvPr/>
        </p:nvSpPr>
        <p:spPr>
          <a:xfrm>
            <a:off x="2435788" y="493213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9" name="テキスト ボックス 128">
            <a:extLst>
              <a:ext uri="{FF2B5EF4-FFF2-40B4-BE49-F238E27FC236}">
                <a16:creationId xmlns:a16="http://schemas.microsoft.com/office/drawing/2014/main" id="{70E2148F-FC1A-5046-A3B1-84E1983511B7}"/>
              </a:ext>
            </a:extLst>
          </p:cNvPr>
          <p:cNvSpPr txBox="1"/>
          <p:nvPr/>
        </p:nvSpPr>
        <p:spPr>
          <a:xfrm>
            <a:off x="2435788" y="5045651"/>
            <a:ext cx="197635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interact with the Windows Registry to gather information about the system, configuration, and installed software.</a:t>
            </a:r>
          </a:p>
        </p:txBody>
      </p:sp>
      <p:sp>
        <p:nvSpPr>
          <p:cNvPr id="130" name="角丸四角形 129">
            <a:extLst>
              <a:ext uri="{FF2B5EF4-FFF2-40B4-BE49-F238E27FC236}">
                <a16:creationId xmlns:a16="http://schemas.microsoft.com/office/drawing/2014/main" id="{2E11F626-A79A-6245-ABA1-3062F4CF40EA}"/>
              </a:ext>
            </a:extLst>
          </p:cNvPr>
          <p:cNvSpPr/>
          <p:nvPr/>
        </p:nvSpPr>
        <p:spPr>
          <a:xfrm>
            <a:off x="2435788" y="381741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4B9520E3-A767-C342-9623-DEEE92516D6C}"/>
              </a:ext>
            </a:extLst>
          </p:cNvPr>
          <p:cNvSpPr txBox="1"/>
          <p:nvPr/>
        </p:nvSpPr>
        <p:spPr>
          <a:xfrm>
            <a:off x="2449828" y="3821781"/>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6.7 (-3)</a:t>
            </a:r>
          </a:p>
        </p:txBody>
      </p:sp>
      <p:sp>
        <p:nvSpPr>
          <p:cNvPr id="132" name="テキスト ボックス 131">
            <a:extLst>
              <a:ext uri="{FF2B5EF4-FFF2-40B4-BE49-F238E27FC236}">
                <a16:creationId xmlns:a16="http://schemas.microsoft.com/office/drawing/2014/main" id="{575FF83D-6480-0E48-86F4-103300B01356}"/>
              </a:ext>
            </a:extLst>
          </p:cNvPr>
          <p:cNvSpPr txBox="1"/>
          <p:nvPr/>
        </p:nvSpPr>
        <p:spPr>
          <a:xfrm>
            <a:off x="2442849" y="4388326"/>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Discovery</a:t>
            </a:r>
            <a:endParaRPr lang="ja-JP" altLang="en-US" sz="1050" dirty="0">
              <a:latin typeface="Helvetica Regular" pitchFamily="2" charset="0"/>
              <a:ea typeface="MS PGothic" charset="-128"/>
              <a:cs typeface="Times New Roman" panose="02020603050405020304" pitchFamily="18" charset="0"/>
            </a:endParaRPr>
          </a:p>
        </p:txBody>
      </p:sp>
      <p:sp>
        <p:nvSpPr>
          <p:cNvPr id="133" name="正方形/長方形 132">
            <a:extLst>
              <a:ext uri="{FF2B5EF4-FFF2-40B4-BE49-F238E27FC236}">
                <a16:creationId xmlns:a16="http://schemas.microsoft.com/office/drawing/2014/main" id="{08E1FF19-4935-4545-A252-2B8DBDC953F5}"/>
              </a:ext>
            </a:extLst>
          </p:cNvPr>
          <p:cNvSpPr/>
          <p:nvPr/>
        </p:nvSpPr>
        <p:spPr>
          <a:xfrm>
            <a:off x="4567870" y="3655072"/>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34" name="角丸四角形 133">
            <a:extLst>
              <a:ext uri="{FF2B5EF4-FFF2-40B4-BE49-F238E27FC236}">
                <a16:creationId xmlns:a16="http://schemas.microsoft.com/office/drawing/2014/main" id="{82856FAF-3763-E74A-98D2-421C27DAB9EF}"/>
              </a:ext>
            </a:extLst>
          </p:cNvPr>
          <p:cNvSpPr/>
          <p:nvPr/>
        </p:nvSpPr>
        <p:spPr>
          <a:xfrm>
            <a:off x="4706729" y="426214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5" name="角丸四角形 134">
            <a:extLst>
              <a:ext uri="{FF2B5EF4-FFF2-40B4-BE49-F238E27FC236}">
                <a16:creationId xmlns:a16="http://schemas.microsoft.com/office/drawing/2014/main" id="{6F0DB558-4146-F94F-B0F7-31FE8F3496B8}"/>
              </a:ext>
            </a:extLst>
          </p:cNvPr>
          <p:cNvSpPr/>
          <p:nvPr/>
        </p:nvSpPr>
        <p:spPr>
          <a:xfrm>
            <a:off x="4706729" y="493213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6" name="テキスト ボックス 135">
            <a:extLst>
              <a:ext uri="{FF2B5EF4-FFF2-40B4-BE49-F238E27FC236}">
                <a16:creationId xmlns:a16="http://schemas.microsoft.com/office/drawing/2014/main" id="{1D47E995-3E50-ED4E-9430-1318EE9394D3}"/>
              </a:ext>
            </a:extLst>
          </p:cNvPr>
          <p:cNvSpPr txBox="1"/>
          <p:nvPr/>
        </p:nvSpPr>
        <p:spPr>
          <a:xfrm>
            <a:off x="4706729" y="5045651"/>
            <a:ext cx="197635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attempt to gather information about attached peripheral devices and components connected to a computer system.</a:t>
            </a:r>
          </a:p>
        </p:txBody>
      </p:sp>
      <p:sp>
        <p:nvSpPr>
          <p:cNvPr id="137" name="角丸四角形 136">
            <a:extLst>
              <a:ext uri="{FF2B5EF4-FFF2-40B4-BE49-F238E27FC236}">
                <a16:creationId xmlns:a16="http://schemas.microsoft.com/office/drawing/2014/main" id="{06512DF5-2062-AD4B-90F7-5F72FB57B40C}"/>
              </a:ext>
            </a:extLst>
          </p:cNvPr>
          <p:cNvSpPr/>
          <p:nvPr/>
        </p:nvSpPr>
        <p:spPr>
          <a:xfrm>
            <a:off x="4706729" y="381741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8" name="テキスト ボックス 137">
            <a:extLst>
              <a:ext uri="{FF2B5EF4-FFF2-40B4-BE49-F238E27FC236}">
                <a16:creationId xmlns:a16="http://schemas.microsoft.com/office/drawing/2014/main" id="{9B257D93-CE6C-9646-AF83-1F2B3A0EDD6C}"/>
              </a:ext>
            </a:extLst>
          </p:cNvPr>
          <p:cNvSpPr txBox="1"/>
          <p:nvPr/>
        </p:nvSpPr>
        <p:spPr>
          <a:xfrm>
            <a:off x="4720769" y="3821781"/>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6.8 (-3)</a:t>
            </a:r>
          </a:p>
        </p:txBody>
      </p:sp>
      <p:sp>
        <p:nvSpPr>
          <p:cNvPr id="139" name="テキスト ボックス 138">
            <a:extLst>
              <a:ext uri="{FF2B5EF4-FFF2-40B4-BE49-F238E27FC236}">
                <a16:creationId xmlns:a16="http://schemas.microsoft.com/office/drawing/2014/main" id="{1144ACE7-5146-FB45-9055-D9E2DC9F0E01}"/>
              </a:ext>
            </a:extLst>
          </p:cNvPr>
          <p:cNvSpPr txBox="1"/>
          <p:nvPr/>
        </p:nvSpPr>
        <p:spPr>
          <a:xfrm>
            <a:off x="4713790" y="4388326"/>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Discovery</a:t>
            </a:r>
            <a:endParaRPr lang="ja-JP" altLang="en-US" sz="1050" dirty="0">
              <a:latin typeface="Helvetica Regular" pitchFamily="2" charset="0"/>
              <a:ea typeface="MS PGothic" charset="-128"/>
              <a:cs typeface="Times New Roman" panose="02020603050405020304" pitchFamily="18" charset="0"/>
            </a:endParaRPr>
          </a:p>
        </p:txBody>
      </p:sp>
      <p:sp>
        <p:nvSpPr>
          <p:cNvPr id="140" name="正方形/長方形 139">
            <a:extLst>
              <a:ext uri="{FF2B5EF4-FFF2-40B4-BE49-F238E27FC236}">
                <a16:creationId xmlns:a16="http://schemas.microsoft.com/office/drawing/2014/main" id="{B6AE68F0-99AA-004C-B9AC-52C4F145CF07}"/>
              </a:ext>
            </a:extLst>
          </p:cNvPr>
          <p:cNvSpPr/>
          <p:nvPr/>
        </p:nvSpPr>
        <p:spPr>
          <a:xfrm>
            <a:off x="6814159" y="3655072"/>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41" name="角丸四角形 140">
            <a:extLst>
              <a:ext uri="{FF2B5EF4-FFF2-40B4-BE49-F238E27FC236}">
                <a16:creationId xmlns:a16="http://schemas.microsoft.com/office/drawing/2014/main" id="{D99BAE7F-F6F7-974D-89C2-9B9AC4BE6C5A}"/>
              </a:ext>
            </a:extLst>
          </p:cNvPr>
          <p:cNvSpPr/>
          <p:nvPr/>
        </p:nvSpPr>
        <p:spPr>
          <a:xfrm>
            <a:off x="6953018" y="426214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2" name="角丸四角形 141">
            <a:extLst>
              <a:ext uri="{FF2B5EF4-FFF2-40B4-BE49-F238E27FC236}">
                <a16:creationId xmlns:a16="http://schemas.microsoft.com/office/drawing/2014/main" id="{164DE6AC-C2B7-A84E-A57B-A0D780F29C6D}"/>
              </a:ext>
            </a:extLst>
          </p:cNvPr>
          <p:cNvSpPr/>
          <p:nvPr/>
        </p:nvSpPr>
        <p:spPr>
          <a:xfrm>
            <a:off x="6953018" y="493213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3" name="テキスト ボックス 142">
            <a:extLst>
              <a:ext uri="{FF2B5EF4-FFF2-40B4-BE49-F238E27FC236}">
                <a16:creationId xmlns:a16="http://schemas.microsoft.com/office/drawing/2014/main" id="{E939E940-969A-4444-AAF0-826CB1758C86}"/>
              </a:ext>
            </a:extLst>
          </p:cNvPr>
          <p:cNvSpPr txBox="1"/>
          <p:nvPr/>
        </p:nvSpPr>
        <p:spPr>
          <a:xfrm>
            <a:off x="6935456" y="4940951"/>
            <a:ext cx="2087065" cy="14773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discover the information using commands.</a:t>
            </a:r>
          </a:p>
          <a:p>
            <a:r>
              <a:rPr lang="en-US" altLang="ja-JP" sz="900" dirty="0">
                <a:latin typeface="Helvetica Regular" pitchFamily="2" charset="0"/>
                <a:ea typeface="MS PGothic" charset="-128"/>
                <a:cs typeface="Times New Roman" panose="02020603050405020304" pitchFamily="18" charset="0"/>
              </a:rPr>
              <a:t> - Account: net user,</a:t>
            </a:r>
          </a:p>
          <a:p>
            <a:r>
              <a:rPr lang="en-US" altLang="ja-JP" sz="900" dirty="0">
                <a:latin typeface="Helvetica Regular" pitchFamily="2" charset="0"/>
                <a:ea typeface="MS PGothic" charset="-128"/>
                <a:cs typeface="Times New Roman" panose="02020603050405020304" pitchFamily="18" charset="0"/>
              </a:rPr>
              <a:t> - Directory: </a:t>
            </a:r>
            <a:r>
              <a:rPr lang="en-US" altLang="ja-JP" sz="900" dirty="0" err="1">
                <a:latin typeface="Helvetica Regular" pitchFamily="2" charset="0"/>
                <a:ea typeface="MS PGothic" charset="-128"/>
                <a:cs typeface="Times New Roman" panose="02020603050405020304" pitchFamily="18" charset="0"/>
              </a:rPr>
              <a:t>dir</a:t>
            </a:r>
            <a:r>
              <a:rPr lang="en-US" altLang="ja-JP" sz="900" dirty="0">
                <a:latin typeface="Helvetica Regular" pitchFamily="2" charset="0"/>
                <a:ea typeface="MS PGothic" charset="-128"/>
                <a:cs typeface="Times New Roman" panose="02020603050405020304" pitchFamily="18" charset="0"/>
              </a:rPr>
              <a:t>,</a:t>
            </a:r>
          </a:p>
          <a:p>
            <a:r>
              <a:rPr lang="en-US" altLang="ja-JP" sz="900" dirty="0">
                <a:latin typeface="Helvetica Regular" pitchFamily="2" charset="0"/>
                <a:ea typeface="MS PGothic" charset="-128"/>
                <a:cs typeface="Times New Roman" panose="02020603050405020304" pitchFamily="18" charset="0"/>
              </a:rPr>
              <a:t> - Network Share: net share,</a:t>
            </a:r>
          </a:p>
          <a:p>
            <a:r>
              <a:rPr lang="en-US" altLang="ja-JP" sz="900" dirty="0">
                <a:latin typeface="Helvetica Regular" pitchFamily="2" charset="0"/>
                <a:ea typeface="MS PGothic" charset="-128"/>
                <a:cs typeface="Times New Roman" panose="02020603050405020304" pitchFamily="18" charset="0"/>
              </a:rPr>
              <a:t> - Password Policy: net accounts,</a:t>
            </a:r>
          </a:p>
          <a:p>
            <a:r>
              <a:rPr lang="en-US" altLang="ja-JP" sz="900" dirty="0">
                <a:latin typeface="Helvetica Regular" pitchFamily="2" charset="0"/>
                <a:ea typeface="MS PGothic" charset="-128"/>
                <a:cs typeface="Times New Roman" panose="02020603050405020304" pitchFamily="18" charset="0"/>
              </a:rPr>
              <a:t> - Process: </a:t>
            </a:r>
            <a:r>
              <a:rPr lang="en-US" altLang="ja-JP" sz="900" dirty="0" err="1">
                <a:latin typeface="Helvetica Regular" pitchFamily="2" charset="0"/>
                <a:ea typeface="MS PGothic" charset="-128"/>
                <a:cs typeface="Times New Roman" panose="02020603050405020304" pitchFamily="18" charset="0"/>
              </a:rPr>
              <a:t>tasklist</a:t>
            </a:r>
            <a:r>
              <a:rPr lang="en-US" altLang="ja-JP" sz="900" dirty="0">
                <a:latin typeface="Helvetica Regular" pitchFamily="2" charset="0"/>
                <a:ea typeface="MS PGothic" charset="-128"/>
                <a:cs typeface="Times New Roman" panose="02020603050405020304" pitchFamily="18" charset="0"/>
              </a:rPr>
              <a:t>,</a:t>
            </a:r>
          </a:p>
          <a:p>
            <a:r>
              <a:rPr lang="en-US" altLang="ja-JP" sz="900" dirty="0">
                <a:latin typeface="Helvetica Regular" pitchFamily="2" charset="0"/>
                <a:ea typeface="MS PGothic" charset="-128"/>
                <a:cs typeface="Times New Roman" panose="02020603050405020304" pitchFamily="18" charset="0"/>
              </a:rPr>
              <a:t> - Remote System: ping,</a:t>
            </a:r>
          </a:p>
          <a:p>
            <a:r>
              <a:rPr lang="en-US" altLang="ja-JP" sz="900" dirty="0">
                <a:latin typeface="Helvetica Regular" pitchFamily="2" charset="0"/>
                <a:ea typeface="MS PGothic" charset="-128"/>
                <a:cs typeface="Times New Roman" panose="02020603050405020304" pitchFamily="18" charset="0"/>
              </a:rPr>
              <a:t> - System Time: net time,</a:t>
            </a:r>
          </a:p>
          <a:p>
            <a:r>
              <a:rPr lang="en-US" altLang="ja-JP" sz="900" dirty="0">
                <a:latin typeface="Helvetica Regular" pitchFamily="2" charset="0"/>
                <a:ea typeface="MS PGothic" charset="-128"/>
                <a:cs typeface="Times New Roman" panose="02020603050405020304" pitchFamily="18" charset="0"/>
              </a:rPr>
              <a:t>   </a:t>
            </a:r>
            <a:r>
              <a:rPr lang="en-US" altLang="ja-JP" sz="900" dirty="0" err="1">
                <a:latin typeface="Helvetica Regular" pitchFamily="2" charset="0"/>
                <a:ea typeface="MS PGothic" charset="-128"/>
                <a:cs typeface="Times New Roman" panose="02020603050405020304" pitchFamily="18" charset="0"/>
              </a:rPr>
              <a:t>etc</a:t>
            </a:r>
            <a:r>
              <a:rPr lang="en-US" altLang="ja-JP" sz="900" dirty="0">
                <a:latin typeface="Helvetica Regular" pitchFamily="2" charset="0"/>
                <a:ea typeface="MS PGothic" charset="-128"/>
                <a:cs typeface="Times New Roman" panose="02020603050405020304" pitchFamily="18" charset="0"/>
              </a:rPr>
              <a:t>…</a:t>
            </a:r>
          </a:p>
        </p:txBody>
      </p:sp>
      <p:sp>
        <p:nvSpPr>
          <p:cNvPr id="144" name="角丸四角形 143">
            <a:extLst>
              <a:ext uri="{FF2B5EF4-FFF2-40B4-BE49-F238E27FC236}">
                <a16:creationId xmlns:a16="http://schemas.microsoft.com/office/drawing/2014/main" id="{00C7B875-49BA-5546-AEBE-A4D0A9857FE6}"/>
              </a:ext>
            </a:extLst>
          </p:cNvPr>
          <p:cNvSpPr/>
          <p:nvPr/>
        </p:nvSpPr>
        <p:spPr>
          <a:xfrm>
            <a:off x="6953018" y="381741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5" name="テキスト ボックス 144">
            <a:extLst>
              <a:ext uri="{FF2B5EF4-FFF2-40B4-BE49-F238E27FC236}">
                <a16:creationId xmlns:a16="http://schemas.microsoft.com/office/drawing/2014/main" id="{0F1C7B5A-504C-2B43-8D7A-9763EE2939A3}"/>
              </a:ext>
            </a:extLst>
          </p:cNvPr>
          <p:cNvSpPr txBox="1"/>
          <p:nvPr/>
        </p:nvSpPr>
        <p:spPr>
          <a:xfrm>
            <a:off x="6967058" y="3821781"/>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6.9 (-3)</a:t>
            </a:r>
          </a:p>
        </p:txBody>
      </p:sp>
      <p:sp>
        <p:nvSpPr>
          <p:cNvPr id="146" name="テキスト ボックス 145">
            <a:extLst>
              <a:ext uri="{FF2B5EF4-FFF2-40B4-BE49-F238E27FC236}">
                <a16:creationId xmlns:a16="http://schemas.microsoft.com/office/drawing/2014/main" id="{62CEB13A-2F00-264F-B4FA-ADEFD76F27DC}"/>
              </a:ext>
            </a:extLst>
          </p:cNvPr>
          <p:cNvSpPr txBox="1"/>
          <p:nvPr/>
        </p:nvSpPr>
        <p:spPr>
          <a:xfrm>
            <a:off x="6960079" y="4388326"/>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Discovery</a:t>
            </a:r>
            <a:endParaRPr lang="ja-JP" altLang="en-US" sz="1050" dirty="0">
              <a:latin typeface="Helvetica Regular" pitchFamily="2" charset="0"/>
              <a:ea typeface="MS PGothic" charset="-128"/>
              <a:cs typeface="Times New Roman" panose="02020603050405020304" pitchFamily="18" charset="0"/>
            </a:endParaRPr>
          </a:p>
        </p:txBody>
      </p:sp>
    </p:spTree>
    <p:extLst>
      <p:ext uri="{BB962C8B-B14F-4D97-AF65-F5344CB8AC3E}">
        <p14:creationId xmlns:p14="http://schemas.microsoft.com/office/powerpoint/2010/main" val="379181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25" name="正方形/長方形 24">
            <a:extLst>
              <a:ext uri="{FF2B5EF4-FFF2-40B4-BE49-F238E27FC236}">
                <a16:creationId xmlns:a16="http://schemas.microsoft.com/office/drawing/2014/main" id="{BD2DDEB5-4FA4-4D40-9E53-E7E64EA2EE43}"/>
              </a:ext>
            </a:extLst>
          </p:cNvPr>
          <p:cNvSpPr/>
          <p:nvPr/>
        </p:nvSpPr>
        <p:spPr>
          <a:xfrm>
            <a:off x="38886" y="488891"/>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26" name="図 25">
            <a:extLst>
              <a:ext uri="{FF2B5EF4-FFF2-40B4-BE49-F238E27FC236}">
                <a16:creationId xmlns:a16="http://schemas.microsoft.com/office/drawing/2014/main" id="{902EE5B8-2A2F-D740-A553-E6CA0F51D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542" y="1755404"/>
            <a:ext cx="1674688" cy="854905"/>
          </a:xfrm>
          <a:prstGeom prst="rect">
            <a:avLst/>
          </a:prstGeom>
        </p:spPr>
      </p:pic>
      <p:sp>
        <p:nvSpPr>
          <p:cNvPr id="27" name="正方形/長方形 26">
            <a:extLst>
              <a:ext uri="{FF2B5EF4-FFF2-40B4-BE49-F238E27FC236}">
                <a16:creationId xmlns:a16="http://schemas.microsoft.com/office/drawing/2014/main" id="{D1B4A553-2BD1-C942-BE41-07E7267E1558}"/>
              </a:ext>
            </a:extLst>
          </p:cNvPr>
          <p:cNvSpPr/>
          <p:nvPr/>
        </p:nvSpPr>
        <p:spPr>
          <a:xfrm>
            <a:off x="2299629" y="488421"/>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28" name="図 27">
            <a:extLst>
              <a:ext uri="{FF2B5EF4-FFF2-40B4-BE49-F238E27FC236}">
                <a16:creationId xmlns:a16="http://schemas.microsoft.com/office/drawing/2014/main" id="{0F72CCA9-C4ED-7548-A1DD-3EC97FB08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285" y="1754934"/>
            <a:ext cx="1674688" cy="854905"/>
          </a:xfrm>
          <a:prstGeom prst="rect">
            <a:avLst/>
          </a:prstGeom>
        </p:spPr>
      </p:pic>
      <p:sp>
        <p:nvSpPr>
          <p:cNvPr id="29" name="正方形/長方形 28">
            <a:extLst>
              <a:ext uri="{FF2B5EF4-FFF2-40B4-BE49-F238E27FC236}">
                <a16:creationId xmlns:a16="http://schemas.microsoft.com/office/drawing/2014/main" id="{0279C768-A2DD-9443-9DDA-BF0D27A90B37}"/>
              </a:ext>
            </a:extLst>
          </p:cNvPr>
          <p:cNvSpPr/>
          <p:nvPr/>
        </p:nvSpPr>
        <p:spPr>
          <a:xfrm>
            <a:off x="45876" y="3657831"/>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30" name="図 29">
            <a:extLst>
              <a:ext uri="{FF2B5EF4-FFF2-40B4-BE49-F238E27FC236}">
                <a16:creationId xmlns:a16="http://schemas.microsoft.com/office/drawing/2014/main" id="{97E1D9F2-DD66-A64A-A35D-4579619B9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32" y="4924344"/>
            <a:ext cx="1674688" cy="854905"/>
          </a:xfrm>
          <a:prstGeom prst="rect">
            <a:avLst/>
          </a:prstGeom>
        </p:spPr>
      </p:pic>
      <p:sp>
        <p:nvSpPr>
          <p:cNvPr id="31" name="正方形/長方形 30">
            <a:extLst>
              <a:ext uri="{FF2B5EF4-FFF2-40B4-BE49-F238E27FC236}">
                <a16:creationId xmlns:a16="http://schemas.microsoft.com/office/drawing/2014/main" id="{3C802FF1-06D2-9946-BB4A-930F2F70E942}"/>
              </a:ext>
            </a:extLst>
          </p:cNvPr>
          <p:cNvSpPr/>
          <p:nvPr/>
        </p:nvSpPr>
        <p:spPr>
          <a:xfrm>
            <a:off x="2306619" y="3657361"/>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32" name="図 31">
            <a:extLst>
              <a:ext uri="{FF2B5EF4-FFF2-40B4-BE49-F238E27FC236}">
                <a16:creationId xmlns:a16="http://schemas.microsoft.com/office/drawing/2014/main" id="{BCA29106-D42A-7E49-A831-B9C5B8CFB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275" y="4923874"/>
            <a:ext cx="1674688" cy="854905"/>
          </a:xfrm>
          <a:prstGeom prst="rect">
            <a:avLst/>
          </a:prstGeom>
        </p:spPr>
      </p:pic>
      <p:sp>
        <p:nvSpPr>
          <p:cNvPr id="33" name="正方形/長方形 32">
            <a:extLst>
              <a:ext uri="{FF2B5EF4-FFF2-40B4-BE49-F238E27FC236}">
                <a16:creationId xmlns:a16="http://schemas.microsoft.com/office/drawing/2014/main" id="{A1A7DC45-E5EA-9547-9FD6-284C9C209D69}"/>
              </a:ext>
            </a:extLst>
          </p:cNvPr>
          <p:cNvSpPr/>
          <p:nvPr/>
        </p:nvSpPr>
        <p:spPr>
          <a:xfrm>
            <a:off x="4574227" y="3657526"/>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34" name="図 33">
            <a:extLst>
              <a:ext uri="{FF2B5EF4-FFF2-40B4-BE49-F238E27FC236}">
                <a16:creationId xmlns:a16="http://schemas.microsoft.com/office/drawing/2014/main" id="{2B5E54E6-8591-7845-A8A6-E7C7AAEA5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883" y="4924039"/>
            <a:ext cx="1674688" cy="854905"/>
          </a:xfrm>
          <a:prstGeom prst="rect">
            <a:avLst/>
          </a:prstGeom>
        </p:spPr>
      </p:pic>
      <p:sp>
        <p:nvSpPr>
          <p:cNvPr id="35" name="正方形/長方形 34">
            <a:extLst>
              <a:ext uri="{FF2B5EF4-FFF2-40B4-BE49-F238E27FC236}">
                <a16:creationId xmlns:a16="http://schemas.microsoft.com/office/drawing/2014/main" id="{5A64271C-2DF7-FE42-9525-5D0E121DBBA2}"/>
              </a:ext>
            </a:extLst>
          </p:cNvPr>
          <p:cNvSpPr/>
          <p:nvPr/>
        </p:nvSpPr>
        <p:spPr>
          <a:xfrm>
            <a:off x="6834970" y="3657056"/>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36" name="図 35">
            <a:extLst>
              <a:ext uri="{FF2B5EF4-FFF2-40B4-BE49-F238E27FC236}">
                <a16:creationId xmlns:a16="http://schemas.microsoft.com/office/drawing/2014/main" id="{64526CB5-ADBA-2749-96D8-D17CDD594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626" y="4923569"/>
            <a:ext cx="1674688" cy="854905"/>
          </a:xfrm>
          <a:prstGeom prst="rect">
            <a:avLst/>
          </a:prstGeom>
        </p:spPr>
      </p:pic>
      <p:sp>
        <p:nvSpPr>
          <p:cNvPr id="19" name="正方形/長方形 18">
            <a:extLst>
              <a:ext uri="{FF2B5EF4-FFF2-40B4-BE49-F238E27FC236}">
                <a16:creationId xmlns:a16="http://schemas.microsoft.com/office/drawing/2014/main" id="{60385D85-B0CB-A34D-854A-DA158207C134}"/>
              </a:ext>
            </a:extLst>
          </p:cNvPr>
          <p:cNvSpPr/>
          <p:nvPr/>
        </p:nvSpPr>
        <p:spPr>
          <a:xfrm>
            <a:off x="4567237" y="488586"/>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20" name="図 19">
            <a:extLst>
              <a:ext uri="{FF2B5EF4-FFF2-40B4-BE49-F238E27FC236}">
                <a16:creationId xmlns:a16="http://schemas.microsoft.com/office/drawing/2014/main" id="{7D281C33-5677-EB4D-A277-F432B45F0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893" y="1755099"/>
            <a:ext cx="1674688" cy="854905"/>
          </a:xfrm>
          <a:prstGeom prst="rect">
            <a:avLst/>
          </a:prstGeom>
        </p:spPr>
      </p:pic>
      <p:sp>
        <p:nvSpPr>
          <p:cNvPr id="21" name="正方形/長方形 20">
            <a:extLst>
              <a:ext uri="{FF2B5EF4-FFF2-40B4-BE49-F238E27FC236}">
                <a16:creationId xmlns:a16="http://schemas.microsoft.com/office/drawing/2014/main" id="{8FCD6618-4D88-3C44-A0F5-FE6CFC80F6E1}"/>
              </a:ext>
            </a:extLst>
          </p:cNvPr>
          <p:cNvSpPr/>
          <p:nvPr/>
        </p:nvSpPr>
        <p:spPr>
          <a:xfrm>
            <a:off x="6827980" y="488116"/>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22" name="図 21">
            <a:extLst>
              <a:ext uri="{FF2B5EF4-FFF2-40B4-BE49-F238E27FC236}">
                <a16:creationId xmlns:a16="http://schemas.microsoft.com/office/drawing/2014/main" id="{FF4B9760-0AAE-8549-9F39-DD8AEA48E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636" y="1754629"/>
            <a:ext cx="1674688" cy="854905"/>
          </a:xfrm>
          <a:prstGeom prst="rect">
            <a:avLst/>
          </a:prstGeom>
        </p:spPr>
      </p:pic>
    </p:spTree>
    <p:extLst>
      <p:ext uri="{BB962C8B-B14F-4D97-AF65-F5344CB8AC3E}">
        <p14:creationId xmlns:p14="http://schemas.microsoft.com/office/powerpoint/2010/main" val="265151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36" name="正方形/長方形 35">
            <a:extLst>
              <a:ext uri="{FF2B5EF4-FFF2-40B4-BE49-F238E27FC236}">
                <a16:creationId xmlns:a16="http://schemas.microsoft.com/office/drawing/2014/main" id="{804DDC70-B5D7-1045-8688-98094328494C}"/>
              </a:ext>
            </a:extLst>
          </p:cNvPr>
          <p:cNvSpPr/>
          <p:nvPr/>
        </p:nvSpPr>
        <p:spPr>
          <a:xfrm>
            <a:off x="33384" y="480756"/>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40" name="角丸四角形 39">
            <a:extLst>
              <a:ext uri="{FF2B5EF4-FFF2-40B4-BE49-F238E27FC236}">
                <a16:creationId xmlns:a16="http://schemas.microsoft.com/office/drawing/2014/main" id="{E5A6ABAF-ADF4-374E-82BC-5FF3A2C6D93F}"/>
              </a:ext>
            </a:extLst>
          </p:cNvPr>
          <p:cNvSpPr/>
          <p:nvPr/>
        </p:nvSpPr>
        <p:spPr>
          <a:xfrm>
            <a:off x="172243" y="108782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41" name="角丸四角形 40">
            <a:extLst>
              <a:ext uri="{FF2B5EF4-FFF2-40B4-BE49-F238E27FC236}">
                <a16:creationId xmlns:a16="http://schemas.microsoft.com/office/drawing/2014/main" id="{9E1390A4-959D-F247-9270-E2DAD77E4216}"/>
              </a:ext>
            </a:extLst>
          </p:cNvPr>
          <p:cNvSpPr/>
          <p:nvPr/>
        </p:nvSpPr>
        <p:spPr>
          <a:xfrm>
            <a:off x="172243" y="175782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3D80389A-0AF3-8E4B-B876-65C1B4F18CB6}"/>
              </a:ext>
            </a:extLst>
          </p:cNvPr>
          <p:cNvSpPr txBox="1"/>
          <p:nvPr/>
        </p:nvSpPr>
        <p:spPr>
          <a:xfrm>
            <a:off x="133741" y="1787575"/>
            <a:ext cx="2087065"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attempt to get a listing of services running on remote hosts, including those that may be vulnerable to remote software exploitation. Methods to acquire this information include port scans and vulnerability scans using tools that are brought onto a system.</a:t>
            </a:r>
          </a:p>
        </p:txBody>
      </p:sp>
      <p:sp>
        <p:nvSpPr>
          <p:cNvPr id="55" name="角丸四角形 54">
            <a:extLst>
              <a:ext uri="{FF2B5EF4-FFF2-40B4-BE49-F238E27FC236}">
                <a16:creationId xmlns:a16="http://schemas.microsoft.com/office/drawing/2014/main" id="{88514895-7FA5-3C4E-A877-BCF0C3481DB6}"/>
              </a:ext>
            </a:extLst>
          </p:cNvPr>
          <p:cNvSpPr/>
          <p:nvPr/>
        </p:nvSpPr>
        <p:spPr>
          <a:xfrm>
            <a:off x="172243" y="64309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56" name="テキスト ボックス 55">
            <a:extLst>
              <a:ext uri="{FF2B5EF4-FFF2-40B4-BE49-F238E27FC236}">
                <a16:creationId xmlns:a16="http://schemas.microsoft.com/office/drawing/2014/main" id="{6C65D3C0-7579-7743-96B2-832D2601CCB2}"/>
              </a:ext>
            </a:extLst>
          </p:cNvPr>
          <p:cNvSpPr txBox="1"/>
          <p:nvPr/>
        </p:nvSpPr>
        <p:spPr>
          <a:xfrm>
            <a:off x="186283" y="647465"/>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6.10 (-3)</a:t>
            </a:r>
          </a:p>
        </p:txBody>
      </p:sp>
      <p:sp>
        <p:nvSpPr>
          <p:cNvPr id="57" name="テキスト ボックス 56">
            <a:extLst>
              <a:ext uri="{FF2B5EF4-FFF2-40B4-BE49-F238E27FC236}">
                <a16:creationId xmlns:a16="http://schemas.microsoft.com/office/drawing/2014/main" id="{5BDB999E-845D-A640-AD0D-6B4354A6BE45}"/>
              </a:ext>
            </a:extLst>
          </p:cNvPr>
          <p:cNvSpPr txBox="1"/>
          <p:nvPr/>
        </p:nvSpPr>
        <p:spPr>
          <a:xfrm>
            <a:off x="179304" y="1214010"/>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Discovery</a:t>
            </a:r>
            <a:endParaRPr lang="ja-JP" altLang="en-US" sz="1050" dirty="0">
              <a:latin typeface="Helvetica Regular" pitchFamily="2" charset="0"/>
              <a:ea typeface="MS PGothic" charset="-128"/>
              <a:cs typeface="Times New Roman" panose="02020603050405020304" pitchFamily="18" charset="0"/>
            </a:endParaRPr>
          </a:p>
        </p:txBody>
      </p:sp>
      <p:sp>
        <p:nvSpPr>
          <p:cNvPr id="58" name="正方形/長方形 57">
            <a:extLst>
              <a:ext uri="{FF2B5EF4-FFF2-40B4-BE49-F238E27FC236}">
                <a16:creationId xmlns:a16="http://schemas.microsoft.com/office/drawing/2014/main" id="{95FF83F4-F497-1F41-826F-6C2FB3F524A9}"/>
              </a:ext>
            </a:extLst>
          </p:cNvPr>
          <p:cNvSpPr/>
          <p:nvPr/>
        </p:nvSpPr>
        <p:spPr>
          <a:xfrm>
            <a:off x="2298888" y="481296"/>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59" name="角丸四角形 58">
            <a:extLst>
              <a:ext uri="{FF2B5EF4-FFF2-40B4-BE49-F238E27FC236}">
                <a16:creationId xmlns:a16="http://schemas.microsoft.com/office/drawing/2014/main" id="{61E744D2-1C6B-1745-8B48-4B0AD4E7A3A5}"/>
              </a:ext>
            </a:extLst>
          </p:cNvPr>
          <p:cNvSpPr/>
          <p:nvPr/>
        </p:nvSpPr>
        <p:spPr>
          <a:xfrm>
            <a:off x="2437747"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0" name="角丸四角形 59">
            <a:extLst>
              <a:ext uri="{FF2B5EF4-FFF2-40B4-BE49-F238E27FC236}">
                <a16:creationId xmlns:a16="http://schemas.microsoft.com/office/drawing/2014/main" id="{ED6220E5-4CBE-5843-B551-B72A7ABEB5CE}"/>
              </a:ext>
            </a:extLst>
          </p:cNvPr>
          <p:cNvSpPr/>
          <p:nvPr/>
        </p:nvSpPr>
        <p:spPr>
          <a:xfrm>
            <a:off x="2437747"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1" name="テキスト ボックス 60">
            <a:extLst>
              <a:ext uri="{FF2B5EF4-FFF2-40B4-BE49-F238E27FC236}">
                <a16:creationId xmlns:a16="http://schemas.microsoft.com/office/drawing/2014/main" id="{644C278F-D25C-AE4A-97A0-CB8F33A691A2}"/>
              </a:ext>
            </a:extLst>
          </p:cNvPr>
          <p:cNvSpPr txBox="1"/>
          <p:nvPr/>
        </p:nvSpPr>
        <p:spPr>
          <a:xfrm>
            <a:off x="2434144" y="1871875"/>
            <a:ext cx="2080085"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can exploit authentication mechanism in the system and infringe the system or another system on the network. </a:t>
            </a:r>
          </a:p>
          <a:p>
            <a:r>
              <a:rPr lang="en-US" altLang="ja-JP" sz="900" dirty="0">
                <a:latin typeface="Helvetica Regular" pitchFamily="2" charset="0"/>
                <a:ea typeface="MS PGothic" charset="-128"/>
                <a:cs typeface="Times New Roman" panose="02020603050405020304" pitchFamily="18" charset="0"/>
              </a:rPr>
              <a:t>(Login Scripts, Pass the Hash, Pass the ticket)</a:t>
            </a:r>
          </a:p>
        </p:txBody>
      </p:sp>
      <p:sp>
        <p:nvSpPr>
          <p:cNvPr id="62" name="角丸四角形 61">
            <a:extLst>
              <a:ext uri="{FF2B5EF4-FFF2-40B4-BE49-F238E27FC236}">
                <a16:creationId xmlns:a16="http://schemas.microsoft.com/office/drawing/2014/main" id="{651D4D5B-02EE-3E4C-B4FC-40D656DABA18}"/>
              </a:ext>
            </a:extLst>
          </p:cNvPr>
          <p:cNvSpPr/>
          <p:nvPr/>
        </p:nvSpPr>
        <p:spPr>
          <a:xfrm>
            <a:off x="2437747"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3" name="テキスト ボックス 62">
            <a:extLst>
              <a:ext uri="{FF2B5EF4-FFF2-40B4-BE49-F238E27FC236}">
                <a16:creationId xmlns:a16="http://schemas.microsoft.com/office/drawing/2014/main" id="{146CC39B-A77A-A946-9912-421FB45255B6}"/>
              </a:ext>
            </a:extLst>
          </p:cNvPr>
          <p:cNvSpPr txBox="1"/>
          <p:nvPr/>
        </p:nvSpPr>
        <p:spPr>
          <a:xfrm>
            <a:off x="2451787" y="648005"/>
            <a:ext cx="1092203" cy="307777"/>
          </a:xfrm>
          <a:prstGeom prst="rect">
            <a:avLst/>
          </a:prstGeom>
          <a:noFill/>
        </p:spPr>
        <p:txBody>
          <a:bodyPr wrap="square" rtlCol="0">
            <a:spAutoFit/>
          </a:bodyPr>
          <a:lstStyle/>
          <a:p>
            <a:r>
              <a:rPr lang="en-US" altLang="ja-JP" sz="1400" dirty="0">
                <a:solidFill>
                  <a:srgbClr val="352A6F"/>
                </a:solidFill>
                <a:latin typeface="Helvetica Regular" pitchFamily="2" charset="0"/>
                <a:ea typeface="MS PGothic" charset="-128"/>
                <a:cs typeface="Times New Roman" panose="02020603050405020304" pitchFamily="18" charset="0"/>
              </a:rPr>
              <a:t>7.1 (-4)</a:t>
            </a:r>
          </a:p>
        </p:txBody>
      </p:sp>
      <p:sp>
        <p:nvSpPr>
          <p:cNvPr id="64" name="テキスト ボックス 63">
            <a:extLst>
              <a:ext uri="{FF2B5EF4-FFF2-40B4-BE49-F238E27FC236}">
                <a16:creationId xmlns:a16="http://schemas.microsoft.com/office/drawing/2014/main" id="{EADB2CEA-15B1-6240-9BD0-BF68C19725B6}"/>
              </a:ext>
            </a:extLst>
          </p:cNvPr>
          <p:cNvSpPr txBox="1"/>
          <p:nvPr/>
        </p:nvSpPr>
        <p:spPr>
          <a:xfrm>
            <a:off x="2444808" y="1214550"/>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Lateral Movement</a:t>
            </a:r>
            <a:endParaRPr lang="ja-JP" altLang="en-US" sz="1050" dirty="0">
              <a:latin typeface="Helvetica Regular" pitchFamily="2" charset="0"/>
              <a:ea typeface="MS PGothic" charset="-128"/>
              <a:cs typeface="Times New Roman" panose="02020603050405020304" pitchFamily="18" charset="0"/>
            </a:endParaRPr>
          </a:p>
        </p:txBody>
      </p:sp>
      <p:sp>
        <p:nvSpPr>
          <p:cNvPr id="65" name="正方形/長方形 64">
            <a:extLst>
              <a:ext uri="{FF2B5EF4-FFF2-40B4-BE49-F238E27FC236}">
                <a16:creationId xmlns:a16="http://schemas.microsoft.com/office/drawing/2014/main" id="{631E7009-9DD2-F54D-8F29-9DED3DBC1616}"/>
              </a:ext>
            </a:extLst>
          </p:cNvPr>
          <p:cNvSpPr/>
          <p:nvPr/>
        </p:nvSpPr>
        <p:spPr>
          <a:xfrm>
            <a:off x="4570491" y="481783"/>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66" name="角丸四角形 65">
            <a:extLst>
              <a:ext uri="{FF2B5EF4-FFF2-40B4-BE49-F238E27FC236}">
                <a16:creationId xmlns:a16="http://schemas.microsoft.com/office/drawing/2014/main" id="{31B251DD-08B9-CA4D-A8A1-1273BF7CADBF}"/>
              </a:ext>
            </a:extLst>
          </p:cNvPr>
          <p:cNvSpPr/>
          <p:nvPr/>
        </p:nvSpPr>
        <p:spPr>
          <a:xfrm>
            <a:off x="4709350" y="108885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7" name="角丸四角形 66">
            <a:extLst>
              <a:ext uri="{FF2B5EF4-FFF2-40B4-BE49-F238E27FC236}">
                <a16:creationId xmlns:a16="http://schemas.microsoft.com/office/drawing/2014/main" id="{75AA7E01-E46A-8F48-9462-DE3FDA8B31E6}"/>
              </a:ext>
            </a:extLst>
          </p:cNvPr>
          <p:cNvSpPr/>
          <p:nvPr/>
        </p:nvSpPr>
        <p:spPr>
          <a:xfrm>
            <a:off x="4709350" y="175884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0FCA574F-CB33-FB4B-B3F3-E8FD952E3A3D}"/>
              </a:ext>
            </a:extLst>
          </p:cNvPr>
          <p:cNvSpPr txBox="1"/>
          <p:nvPr/>
        </p:nvSpPr>
        <p:spPr>
          <a:xfrm>
            <a:off x="4674450" y="1844442"/>
            <a:ext cx="206950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move onto systems, possibly those on disconnected or air-gapped networks, by copying malware to removable media and taking advantage of Autorun features when the media is inserted into a system and executes.</a:t>
            </a:r>
          </a:p>
        </p:txBody>
      </p:sp>
      <p:sp>
        <p:nvSpPr>
          <p:cNvPr id="69" name="角丸四角形 68">
            <a:extLst>
              <a:ext uri="{FF2B5EF4-FFF2-40B4-BE49-F238E27FC236}">
                <a16:creationId xmlns:a16="http://schemas.microsoft.com/office/drawing/2014/main" id="{3561EA15-B3D2-4448-B07C-B61F5D508D9A}"/>
              </a:ext>
            </a:extLst>
          </p:cNvPr>
          <p:cNvSpPr/>
          <p:nvPr/>
        </p:nvSpPr>
        <p:spPr>
          <a:xfrm>
            <a:off x="4709350" y="64412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0" name="テキスト ボックス 69">
            <a:extLst>
              <a:ext uri="{FF2B5EF4-FFF2-40B4-BE49-F238E27FC236}">
                <a16:creationId xmlns:a16="http://schemas.microsoft.com/office/drawing/2014/main" id="{525010FB-4A24-1F43-8E3D-3FD98F75F14C}"/>
              </a:ext>
            </a:extLst>
          </p:cNvPr>
          <p:cNvSpPr txBox="1"/>
          <p:nvPr/>
        </p:nvSpPr>
        <p:spPr>
          <a:xfrm>
            <a:off x="4723390" y="648492"/>
            <a:ext cx="1092203" cy="307777"/>
          </a:xfrm>
          <a:prstGeom prst="rect">
            <a:avLst/>
          </a:prstGeom>
          <a:noFill/>
        </p:spPr>
        <p:txBody>
          <a:bodyPr wrap="square" rtlCol="0">
            <a:spAutoFit/>
          </a:bodyPr>
          <a:lstStyle/>
          <a:p>
            <a:r>
              <a:rPr lang="en-US" altLang="ja-JP" sz="1400" dirty="0">
                <a:solidFill>
                  <a:srgbClr val="352A6F"/>
                </a:solidFill>
                <a:latin typeface="Helvetica Regular" pitchFamily="2" charset="0"/>
                <a:ea typeface="MS PGothic" charset="-128"/>
                <a:cs typeface="Times New Roman" panose="02020603050405020304" pitchFamily="18" charset="0"/>
              </a:rPr>
              <a:t>7.2 (-4)</a:t>
            </a:r>
          </a:p>
        </p:txBody>
      </p:sp>
      <p:sp>
        <p:nvSpPr>
          <p:cNvPr id="71" name="テキスト ボックス 70">
            <a:extLst>
              <a:ext uri="{FF2B5EF4-FFF2-40B4-BE49-F238E27FC236}">
                <a16:creationId xmlns:a16="http://schemas.microsoft.com/office/drawing/2014/main" id="{801E070F-421E-7A4C-8A0B-9E7D3AAE2883}"/>
              </a:ext>
            </a:extLst>
          </p:cNvPr>
          <p:cNvSpPr txBox="1"/>
          <p:nvPr/>
        </p:nvSpPr>
        <p:spPr>
          <a:xfrm>
            <a:off x="4716411" y="1215037"/>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Lateral Movement</a:t>
            </a:r>
            <a:endParaRPr lang="ja-JP" altLang="en-US" sz="1050" dirty="0">
              <a:latin typeface="Helvetica Regular" pitchFamily="2" charset="0"/>
              <a:ea typeface="MS PGothic" charset="-128"/>
              <a:cs typeface="Times New Roman" panose="02020603050405020304" pitchFamily="18" charset="0"/>
            </a:endParaRPr>
          </a:p>
        </p:txBody>
      </p:sp>
      <p:sp>
        <p:nvSpPr>
          <p:cNvPr id="72" name="正方形/長方形 71">
            <a:extLst>
              <a:ext uri="{FF2B5EF4-FFF2-40B4-BE49-F238E27FC236}">
                <a16:creationId xmlns:a16="http://schemas.microsoft.com/office/drawing/2014/main" id="{8AD3B76D-08F4-4B4C-A82B-8B1AD508BC49}"/>
              </a:ext>
            </a:extLst>
          </p:cNvPr>
          <p:cNvSpPr/>
          <p:nvPr/>
        </p:nvSpPr>
        <p:spPr>
          <a:xfrm>
            <a:off x="6841970" y="482270"/>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73" name="角丸四角形 72">
            <a:extLst>
              <a:ext uri="{FF2B5EF4-FFF2-40B4-BE49-F238E27FC236}">
                <a16:creationId xmlns:a16="http://schemas.microsoft.com/office/drawing/2014/main" id="{8076258A-CF52-9B4C-9CCC-E365E27EAF0C}"/>
              </a:ext>
            </a:extLst>
          </p:cNvPr>
          <p:cNvSpPr/>
          <p:nvPr/>
        </p:nvSpPr>
        <p:spPr>
          <a:xfrm>
            <a:off x="6980829" y="108934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4" name="角丸四角形 73">
            <a:extLst>
              <a:ext uri="{FF2B5EF4-FFF2-40B4-BE49-F238E27FC236}">
                <a16:creationId xmlns:a16="http://schemas.microsoft.com/office/drawing/2014/main" id="{AD15FCD7-2535-7E44-9F58-5D5588721315}"/>
              </a:ext>
            </a:extLst>
          </p:cNvPr>
          <p:cNvSpPr/>
          <p:nvPr/>
        </p:nvSpPr>
        <p:spPr>
          <a:xfrm>
            <a:off x="6980829" y="17593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5" name="テキスト ボックス 74">
            <a:extLst>
              <a:ext uri="{FF2B5EF4-FFF2-40B4-BE49-F238E27FC236}">
                <a16:creationId xmlns:a16="http://schemas.microsoft.com/office/drawing/2014/main" id="{F3780FE3-88F7-8948-B47E-DA548F11F220}"/>
              </a:ext>
            </a:extLst>
          </p:cNvPr>
          <p:cNvSpPr txBox="1"/>
          <p:nvPr/>
        </p:nvSpPr>
        <p:spPr>
          <a:xfrm>
            <a:off x="6980829" y="1872849"/>
            <a:ext cx="203460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deploy malicious software to systems within a network using application deployment systems employed by enterprise administrators. </a:t>
            </a:r>
          </a:p>
        </p:txBody>
      </p:sp>
      <p:sp>
        <p:nvSpPr>
          <p:cNvPr id="76" name="角丸四角形 75">
            <a:extLst>
              <a:ext uri="{FF2B5EF4-FFF2-40B4-BE49-F238E27FC236}">
                <a16:creationId xmlns:a16="http://schemas.microsoft.com/office/drawing/2014/main" id="{69A4D9D1-51FE-1A4A-A6BC-72018C8295AD}"/>
              </a:ext>
            </a:extLst>
          </p:cNvPr>
          <p:cNvSpPr/>
          <p:nvPr/>
        </p:nvSpPr>
        <p:spPr>
          <a:xfrm>
            <a:off x="6980829" y="64461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3F2AB344-2A49-474C-80F5-8FFDFB8F2080}"/>
              </a:ext>
            </a:extLst>
          </p:cNvPr>
          <p:cNvSpPr txBox="1"/>
          <p:nvPr/>
        </p:nvSpPr>
        <p:spPr>
          <a:xfrm>
            <a:off x="6994869" y="648979"/>
            <a:ext cx="1092203" cy="307777"/>
          </a:xfrm>
          <a:prstGeom prst="rect">
            <a:avLst/>
          </a:prstGeom>
          <a:noFill/>
        </p:spPr>
        <p:txBody>
          <a:bodyPr wrap="square" rtlCol="0">
            <a:spAutoFit/>
          </a:bodyPr>
          <a:lstStyle/>
          <a:p>
            <a:r>
              <a:rPr lang="en-US" altLang="ja-JP" sz="1400" dirty="0">
                <a:solidFill>
                  <a:srgbClr val="352A6F"/>
                </a:solidFill>
                <a:latin typeface="Helvetica Regular" pitchFamily="2" charset="0"/>
                <a:ea typeface="MS PGothic" charset="-128"/>
                <a:cs typeface="Times New Roman" panose="02020603050405020304" pitchFamily="18" charset="0"/>
              </a:rPr>
              <a:t>7.3 (-4)</a:t>
            </a:r>
          </a:p>
        </p:txBody>
      </p:sp>
      <p:sp>
        <p:nvSpPr>
          <p:cNvPr id="78" name="テキスト ボックス 77">
            <a:extLst>
              <a:ext uri="{FF2B5EF4-FFF2-40B4-BE49-F238E27FC236}">
                <a16:creationId xmlns:a16="http://schemas.microsoft.com/office/drawing/2014/main" id="{C0632D03-0536-8743-8D3C-93CE46E90D46}"/>
              </a:ext>
            </a:extLst>
          </p:cNvPr>
          <p:cNvSpPr txBox="1"/>
          <p:nvPr/>
        </p:nvSpPr>
        <p:spPr>
          <a:xfrm>
            <a:off x="6987890" y="1215524"/>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Lateral Movement</a:t>
            </a:r>
            <a:endParaRPr lang="ja-JP" altLang="en-US" sz="1050" dirty="0">
              <a:latin typeface="Helvetica Regular" pitchFamily="2" charset="0"/>
              <a:ea typeface="MS PGothic" charset="-128"/>
              <a:cs typeface="Times New Roman" panose="02020603050405020304" pitchFamily="18" charset="0"/>
            </a:endParaRPr>
          </a:p>
        </p:txBody>
      </p:sp>
      <p:sp>
        <p:nvSpPr>
          <p:cNvPr id="79" name="正方形/長方形 78">
            <a:extLst>
              <a:ext uri="{FF2B5EF4-FFF2-40B4-BE49-F238E27FC236}">
                <a16:creationId xmlns:a16="http://schemas.microsoft.com/office/drawing/2014/main" id="{0698701D-6E4B-D54B-8BB5-F4EAB2D4F995}"/>
              </a:ext>
            </a:extLst>
          </p:cNvPr>
          <p:cNvSpPr/>
          <p:nvPr/>
        </p:nvSpPr>
        <p:spPr>
          <a:xfrm>
            <a:off x="27428" y="3653451"/>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80" name="角丸四角形 79">
            <a:extLst>
              <a:ext uri="{FF2B5EF4-FFF2-40B4-BE49-F238E27FC236}">
                <a16:creationId xmlns:a16="http://schemas.microsoft.com/office/drawing/2014/main" id="{C57377D3-3958-8C4D-B896-68E98E3999DB}"/>
              </a:ext>
            </a:extLst>
          </p:cNvPr>
          <p:cNvSpPr/>
          <p:nvPr/>
        </p:nvSpPr>
        <p:spPr>
          <a:xfrm>
            <a:off x="166287" y="426052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1" name="角丸四角形 80">
            <a:extLst>
              <a:ext uri="{FF2B5EF4-FFF2-40B4-BE49-F238E27FC236}">
                <a16:creationId xmlns:a16="http://schemas.microsoft.com/office/drawing/2014/main" id="{7214A157-7BE9-444C-82FC-971777F8E424}"/>
              </a:ext>
            </a:extLst>
          </p:cNvPr>
          <p:cNvSpPr/>
          <p:nvPr/>
        </p:nvSpPr>
        <p:spPr>
          <a:xfrm>
            <a:off x="166287" y="493051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2" name="テキスト ボックス 81">
            <a:extLst>
              <a:ext uri="{FF2B5EF4-FFF2-40B4-BE49-F238E27FC236}">
                <a16:creationId xmlns:a16="http://schemas.microsoft.com/office/drawing/2014/main" id="{8966774C-5C73-1E46-9C1B-280015CB90A4}"/>
              </a:ext>
            </a:extLst>
          </p:cNvPr>
          <p:cNvSpPr txBox="1"/>
          <p:nvPr/>
        </p:nvSpPr>
        <p:spPr>
          <a:xfrm>
            <a:off x="148725" y="5044030"/>
            <a:ext cx="2028813"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can exploit the functions and mechanisms of OS and applications used by targets and expand system infringement.</a:t>
            </a:r>
          </a:p>
          <a:p>
            <a:r>
              <a:rPr lang="en-US" altLang="ja-JP" sz="900" dirty="0">
                <a:latin typeface="Helvetica Regular" pitchFamily="2" charset="0"/>
                <a:ea typeface="MS PGothic" charset="-128"/>
                <a:cs typeface="Times New Roman" panose="02020603050405020304" pitchFamily="18" charset="0"/>
              </a:rPr>
              <a:t>(AppleScript, DCOM, RDP, FTP, </a:t>
            </a:r>
            <a:r>
              <a:rPr lang="en-US" altLang="ja-JP" sz="900" dirty="0" err="1">
                <a:latin typeface="Helvetica Regular" pitchFamily="2" charset="0"/>
                <a:ea typeface="MS PGothic" charset="-128"/>
                <a:cs typeface="Times New Roman" panose="02020603050405020304" pitchFamily="18" charset="0"/>
              </a:rPr>
              <a:t>scp</a:t>
            </a:r>
            <a:r>
              <a:rPr lang="en-US" altLang="ja-JP" sz="900" dirty="0">
                <a:latin typeface="Helvetica Regular" pitchFamily="2" charset="0"/>
                <a:ea typeface="MS PGothic" charset="-128"/>
                <a:cs typeface="Times New Roman" panose="02020603050405020304" pitchFamily="18" charset="0"/>
              </a:rPr>
              <a:t>, SSH, RPC,  )</a:t>
            </a:r>
          </a:p>
        </p:txBody>
      </p:sp>
      <p:sp>
        <p:nvSpPr>
          <p:cNvPr id="83" name="角丸四角形 82">
            <a:extLst>
              <a:ext uri="{FF2B5EF4-FFF2-40B4-BE49-F238E27FC236}">
                <a16:creationId xmlns:a16="http://schemas.microsoft.com/office/drawing/2014/main" id="{544140E2-60A7-E34D-9D4E-841FD5EA074E}"/>
              </a:ext>
            </a:extLst>
          </p:cNvPr>
          <p:cNvSpPr/>
          <p:nvPr/>
        </p:nvSpPr>
        <p:spPr>
          <a:xfrm>
            <a:off x="166287" y="381579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4" name="テキスト ボックス 83">
            <a:extLst>
              <a:ext uri="{FF2B5EF4-FFF2-40B4-BE49-F238E27FC236}">
                <a16:creationId xmlns:a16="http://schemas.microsoft.com/office/drawing/2014/main" id="{376A3561-9C91-2A41-B6C2-72B2BE3B6760}"/>
              </a:ext>
            </a:extLst>
          </p:cNvPr>
          <p:cNvSpPr txBox="1"/>
          <p:nvPr/>
        </p:nvSpPr>
        <p:spPr>
          <a:xfrm>
            <a:off x="180327" y="3820160"/>
            <a:ext cx="1092203" cy="307777"/>
          </a:xfrm>
          <a:prstGeom prst="rect">
            <a:avLst/>
          </a:prstGeom>
          <a:noFill/>
        </p:spPr>
        <p:txBody>
          <a:bodyPr wrap="square" rtlCol="0">
            <a:spAutoFit/>
          </a:bodyPr>
          <a:lstStyle/>
          <a:p>
            <a:r>
              <a:rPr lang="en-US" altLang="ja-JP" sz="1400" dirty="0">
                <a:solidFill>
                  <a:srgbClr val="352A6F"/>
                </a:solidFill>
                <a:latin typeface="Helvetica Regular" pitchFamily="2" charset="0"/>
                <a:ea typeface="MS PGothic" charset="-128"/>
                <a:cs typeface="Times New Roman" panose="02020603050405020304" pitchFamily="18" charset="0"/>
              </a:rPr>
              <a:t>7.4 (-4)</a:t>
            </a:r>
          </a:p>
        </p:txBody>
      </p:sp>
      <p:sp>
        <p:nvSpPr>
          <p:cNvPr id="85" name="テキスト ボックス 84">
            <a:extLst>
              <a:ext uri="{FF2B5EF4-FFF2-40B4-BE49-F238E27FC236}">
                <a16:creationId xmlns:a16="http://schemas.microsoft.com/office/drawing/2014/main" id="{83E6E1A0-6B79-5447-BCB8-00069820F269}"/>
              </a:ext>
            </a:extLst>
          </p:cNvPr>
          <p:cNvSpPr txBox="1"/>
          <p:nvPr/>
        </p:nvSpPr>
        <p:spPr>
          <a:xfrm>
            <a:off x="173348" y="4386705"/>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Lateral Movement</a:t>
            </a:r>
            <a:endParaRPr lang="ja-JP" altLang="en-US" sz="1050" dirty="0">
              <a:latin typeface="Helvetica Regular" pitchFamily="2" charset="0"/>
              <a:ea typeface="MS PGothic" charset="-128"/>
              <a:cs typeface="Times New Roman" panose="02020603050405020304" pitchFamily="18" charset="0"/>
            </a:endParaRPr>
          </a:p>
        </p:txBody>
      </p:sp>
      <p:sp>
        <p:nvSpPr>
          <p:cNvPr id="86" name="正方形/長方形 85">
            <a:extLst>
              <a:ext uri="{FF2B5EF4-FFF2-40B4-BE49-F238E27FC236}">
                <a16:creationId xmlns:a16="http://schemas.microsoft.com/office/drawing/2014/main" id="{5C418D57-E947-A242-BB7F-66CD48F3D3A6}"/>
              </a:ext>
            </a:extLst>
          </p:cNvPr>
          <p:cNvSpPr/>
          <p:nvPr/>
        </p:nvSpPr>
        <p:spPr>
          <a:xfrm>
            <a:off x="2297514" y="3648756"/>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87" name="角丸四角形 86">
            <a:extLst>
              <a:ext uri="{FF2B5EF4-FFF2-40B4-BE49-F238E27FC236}">
                <a16:creationId xmlns:a16="http://schemas.microsoft.com/office/drawing/2014/main" id="{982DF4F2-B675-1B40-BF6B-FF59BD4BC4F0}"/>
              </a:ext>
            </a:extLst>
          </p:cNvPr>
          <p:cNvSpPr/>
          <p:nvPr/>
        </p:nvSpPr>
        <p:spPr>
          <a:xfrm>
            <a:off x="2436373" y="425582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8" name="角丸四角形 87">
            <a:extLst>
              <a:ext uri="{FF2B5EF4-FFF2-40B4-BE49-F238E27FC236}">
                <a16:creationId xmlns:a16="http://schemas.microsoft.com/office/drawing/2014/main" id="{E1889193-F755-0D4D-9BF3-66BDCF96874B}"/>
              </a:ext>
            </a:extLst>
          </p:cNvPr>
          <p:cNvSpPr/>
          <p:nvPr/>
        </p:nvSpPr>
        <p:spPr>
          <a:xfrm>
            <a:off x="2436373" y="492582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9" name="テキスト ボックス 88">
            <a:extLst>
              <a:ext uri="{FF2B5EF4-FFF2-40B4-BE49-F238E27FC236}">
                <a16:creationId xmlns:a16="http://schemas.microsoft.com/office/drawing/2014/main" id="{DBA33316-7935-B941-AC2F-53842247D5BD}"/>
              </a:ext>
            </a:extLst>
          </p:cNvPr>
          <p:cNvSpPr txBox="1"/>
          <p:nvPr/>
        </p:nvSpPr>
        <p:spPr>
          <a:xfrm>
            <a:off x="2418811" y="5039335"/>
            <a:ext cx="2028813"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tainted shared content to move laterally.</a:t>
            </a:r>
          </a:p>
          <a:p>
            <a:r>
              <a:rPr lang="en-US" altLang="ja-JP" sz="900" dirty="0">
                <a:latin typeface="Helvetica Regular" pitchFamily="2" charset="0"/>
                <a:ea typeface="MS PGothic" charset="-128"/>
                <a:cs typeface="Times New Roman" panose="02020603050405020304" pitchFamily="18" charset="0"/>
              </a:rPr>
              <a:t>Once a user opens the shared tainted content, the malicious portion can be executed to run the adversary's code on a remote system.</a:t>
            </a:r>
          </a:p>
        </p:txBody>
      </p:sp>
      <p:sp>
        <p:nvSpPr>
          <p:cNvPr id="90" name="角丸四角形 89">
            <a:extLst>
              <a:ext uri="{FF2B5EF4-FFF2-40B4-BE49-F238E27FC236}">
                <a16:creationId xmlns:a16="http://schemas.microsoft.com/office/drawing/2014/main" id="{078F9080-84FC-9C4C-8A2A-A6EB434821DC}"/>
              </a:ext>
            </a:extLst>
          </p:cNvPr>
          <p:cNvSpPr/>
          <p:nvPr/>
        </p:nvSpPr>
        <p:spPr>
          <a:xfrm>
            <a:off x="2436373" y="381109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1" name="テキスト ボックス 90">
            <a:extLst>
              <a:ext uri="{FF2B5EF4-FFF2-40B4-BE49-F238E27FC236}">
                <a16:creationId xmlns:a16="http://schemas.microsoft.com/office/drawing/2014/main" id="{34D24E56-9C4F-4F48-9188-F1849593A198}"/>
              </a:ext>
            </a:extLst>
          </p:cNvPr>
          <p:cNvSpPr txBox="1"/>
          <p:nvPr/>
        </p:nvSpPr>
        <p:spPr>
          <a:xfrm>
            <a:off x="2450413" y="3815465"/>
            <a:ext cx="1092203" cy="307777"/>
          </a:xfrm>
          <a:prstGeom prst="rect">
            <a:avLst/>
          </a:prstGeom>
          <a:noFill/>
        </p:spPr>
        <p:txBody>
          <a:bodyPr wrap="square" rtlCol="0">
            <a:spAutoFit/>
          </a:bodyPr>
          <a:lstStyle/>
          <a:p>
            <a:r>
              <a:rPr lang="en-US" altLang="ja-JP" sz="1400" dirty="0">
                <a:solidFill>
                  <a:srgbClr val="352A6F"/>
                </a:solidFill>
                <a:latin typeface="Helvetica Regular" pitchFamily="2" charset="0"/>
                <a:ea typeface="MS PGothic" charset="-128"/>
                <a:cs typeface="Times New Roman" panose="02020603050405020304" pitchFamily="18" charset="0"/>
              </a:rPr>
              <a:t>7.5 (-4)</a:t>
            </a:r>
          </a:p>
        </p:txBody>
      </p:sp>
      <p:sp>
        <p:nvSpPr>
          <p:cNvPr id="92" name="テキスト ボックス 91">
            <a:extLst>
              <a:ext uri="{FF2B5EF4-FFF2-40B4-BE49-F238E27FC236}">
                <a16:creationId xmlns:a16="http://schemas.microsoft.com/office/drawing/2014/main" id="{BE9F3913-3FC5-A943-9100-62025ED45516}"/>
              </a:ext>
            </a:extLst>
          </p:cNvPr>
          <p:cNvSpPr txBox="1"/>
          <p:nvPr/>
        </p:nvSpPr>
        <p:spPr>
          <a:xfrm>
            <a:off x="2443434" y="4382010"/>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Lateral Movement</a:t>
            </a:r>
            <a:endParaRPr lang="ja-JP" altLang="en-US" sz="1050" dirty="0">
              <a:latin typeface="Helvetica Regular" pitchFamily="2" charset="0"/>
              <a:ea typeface="MS PGothic" charset="-128"/>
              <a:cs typeface="Times New Roman" panose="02020603050405020304" pitchFamily="18" charset="0"/>
            </a:endParaRPr>
          </a:p>
        </p:txBody>
      </p:sp>
      <p:sp>
        <p:nvSpPr>
          <p:cNvPr id="93" name="正方形/長方形 92">
            <a:extLst>
              <a:ext uri="{FF2B5EF4-FFF2-40B4-BE49-F238E27FC236}">
                <a16:creationId xmlns:a16="http://schemas.microsoft.com/office/drawing/2014/main" id="{0EEFE357-74EB-314C-A07E-C129908FC5BD}"/>
              </a:ext>
            </a:extLst>
          </p:cNvPr>
          <p:cNvSpPr/>
          <p:nvPr/>
        </p:nvSpPr>
        <p:spPr>
          <a:xfrm>
            <a:off x="4589939" y="3655291"/>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94" name="角丸四角形 93">
            <a:extLst>
              <a:ext uri="{FF2B5EF4-FFF2-40B4-BE49-F238E27FC236}">
                <a16:creationId xmlns:a16="http://schemas.microsoft.com/office/drawing/2014/main" id="{D89465E9-3F75-244C-BD0E-FED459E31B28}"/>
              </a:ext>
            </a:extLst>
          </p:cNvPr>
          <p:cNvSpPr/>
          <p:nvPr/>
        </p:nvSpPr>
        <p:spPr>
          <a:xfrm>
            <a:off x="4728798" y="426236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1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5" name="角丸四角形 94">
            <a:extLst>
              <a:ext uri="{FF2B5EF4-FFF2-40B4-BE49-F238E27FC236}">
                <a16:creationId xmlns:a16="http://schemas.microsoft.com/office/drawing/2014/main" id="{518877AD-A132-CF45-9EE0-0A48B944D13C}"/>
              </a:ext>
            </a:extLst>
          </p:cNvPr>
          <p:cNvSpPr/>
          <p:nvPr/>
        </p:nvSpPr>
        <p:spPr>
          <a:xfrm>
            <a:off x="4728798" y="493235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34D00F6C-E227-904C-B890-A0A1A009502E}"/>
              </a:ext>
            </a:extLst>
          </p:cNvPr>
          <p:cNvSpPr txBox="1"/>
          <p:nvPr/>
        </p:nvSpPr>
        <p:spPr>
          <a:xfrm>
            <a:off x="4690296" y="4997010"/>
            <a:ext cx="2070693"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add malicious content to an internally accessible website through an open network file share that contains the website's </a:t>
            </a:r>
            <a:r>
              <a:rPr lang="en-US" altLang="ja-JP" sz="900" dirty="0" err="1">
                <a:latin typeface="Helvetica Regular" pitchFamily="2" charset="0"/>
                <a:ea typeface="MS PGothic" charset="-128"/>
                <a:cs typeface="Times New Roman" panose="02020603050405020304" pitchFamily="18" charset="0"/>
              </a:rPr>
              <a:t>webroot</a:t>
            </a:r>
            <a:r>
              <a:rPr lang="en-US" altLang="ja-JP" sz="900" dirty="0">
                <a:latin typeface="Helvetica Regular" pitchFamily="2" charset="0"/>
                <a:ea typeface="MS PGothic" charset="-128"/>
                <a:cs typeface="Times New Roman" panose="02020603050405020304" pitchFamily="18" charset="0"/>
              </a:rPr>
              <a:t> or Web content directory and then browse to that content with a Web browser to cause the server to execute the malicious content.</a:t>
            </a:r>
          </a:p>
        </p:txBody>
      </p:sp>
      <p:sp>
        <p:nvSpPr>
          <p:cNvPr id="97" name="角丸四角形 96">
            <a:extLst>
              <a:ext uri="{FF2B5EF4-FFF2-40B4-BE49-F238E27FC236}">
                <a16:creationId xmlns:a16="http://schemas.microsoft.com/office/drawing/2014/main" id="{23498C2E-78FF-F848-B275-A3C8F9723C4C}"/>
              </a:ext>
            </a:extLst>
          </p:cNvPr>
          <p:cNvSpPr/>
          <p:nvPr/>
        </p:nvSpPr>
        <p:spPr>
          <a:xfrm>
            <a:off x="4728798" y="381763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E615CF6D-E304-A54B-AAEF-29275C815DE6}"/>
              </a:ext>
            </a:extLst>
          </p:cNvPr>
          <p:cNvSpPr txBox="1"/>
          <p:nvPr/>
        </p:nvSpPr>
        <p:spPr>
          <a:xfrm>
            <a:off x="4742838" y="3822000"/>
            <a:ext cx="1092203" cy="307777"/>
          </a:xfrm>
          <a:prstGeom prst="rect">
            <a:avLst/>
          </a:prstGeom>
          <a:noFill/>
        </p:spPr>
        <p:txBody>
          <a:bodyPr wrap="square" rtlCol="0">
            <a:spAutoFit/>
          </a:bodyPr>
          <a:lstStyle/>
          <a:p>
            <a:r>
              <a:rPr lang="en-US" altLang="ja-JP" sz="1400" dirty="0">
                <a:solidFill>
                  <a:srgbClr val="352A6F"/>
                </a:solidFill>
                <a:latin typeface="Helvetica Regular" pitchFamily="2" charset="0"/>
                <a:ea typeface="MS PGothic" charset="-128"/>
                <a:cs typeface="Times New Roman" panose="02020603050405020304" pitchFamily="18" charset="0"/>
              </a:rPr>
              <a:t>7.6 (-4)</a:t>
            </a:r>
          </a:p>
        </p:txBody>
      </p:sp>
      <p:sp>
        <p:nvSpPr>
          <p:cNvPr id="99" name="テキスト ボックス 98">
            <a:extLst>
              <a:ext uri="{FF2B5EF4-FFF2-40B4-BE49-F238E27FC236}">
                <a16:creationId xmlns:a16="http://schemas.microsoft.com/office/drawing/2014/main" id="{9C497ADD-5E7A-6A42-8C8B-2996752CCB5C}"/>
              </a:ext>
            </a:extLst>
          </p:cNvPr>
          <p:cNvSpPr txBox="1"/>
          <p:nvPr/>
        </p:nvSpPr>
        <p:spPr>
          <a:xfrm>
            <a:off x="4735859" y="4388545"/>
            <a:ext cx="1957742" cy="261610"/>
          </a:xfrm>
          <a:prstGeom prst="rect">
            <a:avLst/>
          </a:prstGeom>
          <a:noFill/>
        </p:spPr>
        <p:txBody>
          <a:bodyPr wrap="square" rtlCol="0">
            <a:spAutoFit/>
          </a:bodyPr>
          <a:lstStyle/>
          <a:p>
            <a:r>
              <a:rPr lang="en-US" altLang="ja-JP" sz="1100" dirty="0">
                <a:latin typeface="Helvetica Regular" pitchFamily="2" charset="0"/>
                <a:ea typeface="MS PGothic" charset="-128"/>
                <a:cs typeface="Times New Roman" panose="02020603050405020304" pitchFamily="18" charset="0"/>
              </a:rPr>
              <a:t>Lateral Movement</a:t>
            </a:r>
            <a:endParaRPr lang="ja-JP" altLang="en-US" sz="1100" dirty="0">
              <a:latin typeface="Helvetica Regular" pitchFamily="2" charset="0"/>
              <a:ea typeface="MS PGothic" charset="-128"/>
              <a:cs typeface="Times New Roman" panose="02020603050405020304" pitchFamily="18" charset="0"/>
            </a:endParaRPr>
          </a:p>
        </p:txBody>
      </p:sp>
      <p:sp>
        <p:nvSpPr>
          <p:cNvPr id="100" name="正方形/長方形 99">
            <a:extLst>
              <a:ext uri="{FF2B5EF4-FFF2-40B4-BE49-F238E27FC236}">
                <a16:creationId xmlns:a16="http://schemas.microsoft.com/office/drawing/2014/main" id="{5EFCF8DB-FC1E-A340-A66E-B7AF9E26C912}"/>
              </a:ext>
            </a:extLst>
          </p:cNvPr>
          <p:cNvSpPr/>
          <p:nvPr/>
        </p:nvSpPr>
        <p:spPr>
          <a:xfrm>
            <a:off x="6841970" y="3655291"/>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01" name="角丸四角形 100">
            <a:extLst>
              <a:ext uri="{FF2B5EF4-FFF2-40B4-BE49-F238E27FC236}">
                <a16:creationId xmlns:a16="http://schemas.microsoft.com/office/drawing/2014/main" id="{7536036E-D7CC-934B-97A0-5640A1B5340A}"/>
              </a:ext>
            </a:extLst>
          </p:cNvPr>
          <p:cNvSpPr/>
          <p:nvPr/>
        </p:nvSpPr>
        <p:spPr>
          <a:xfrm>
            <a:off x="6980829" y="426236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2" name="角丸四角形 101">
            <a:extLst>
              <a:ext uri="{FF2B5EF4-FFF2-40B4-BE49-F238E27FC236}">
                <a16:creationId xmlns:a16="http://schemas.microsoft.com/office/drawing/2014/main" id="{EC8705D9-1DE7-3E44-A95F-4FFEBD88D6CB}"/>
              </a:ext>
            </a:extLst>
          </p:cNvPr>
          <p:cNvSpPr/>
          <p:nvPr/>
        </p:nvSpPr>
        <p:spPr>
          <a:xfrm>
            <a:off x="6980829" y="493235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2046711B-6AD6-CE4B-AFC2-02A446C5AEFA}"/>
              </a:ext>
            </a:extLst>
          </p:cNvPr>
          <p:cNvSpPr txBox="1"/>
          <p:nvPr/>
        </p:nvSpPr>
        <p:spPr>
          <a:xfrm>
            <a:off x="6959889" y="5052850"/>
            <a:ext cx="2034603"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can use some commands to their advantage to hide files and folders anywhere on the system for persistence and evading a typical user or system analysis that does not incorporate investigation of hidden files.</a:t>
            </a:r>
            <a:endParaRPr lang="ja-JP" altLang="en-US" sz="1050" dirty="0">
              <a:latin typeface="Helvetica Regular" pitchFamily="2" charset="0"/>
              <a:ea typeface="MS PGothic" charset="-128"/>
              <a:cs typeface="Times New Roman" panose="02020603050405020304" pitchFamily="18" charset="0"/>
            </a:endParaRPr>
          </a:p>
        </p:txBody>
      </p:sp>
      <p:sp>
        <p:nvSpPr>
          <p:cNvPr id="104" name="角丸四角形 103">
            <a:extLst>
              <a:ext uri="{FF2B5EF4-FFF2-40B4-BE49-F238E27FC236}">
                <a16:creationId xmlns:a16="http://schemas.microsoft.com/office/drawing/2014/main" id="{D5DD7EEA-77D6-C843-A19B-41528D7213A0}"/>
              </a:ext>
            </a:extLst>
          </p:cNvPr>
          <p:cNvSpPr/>
          <p:nvPr/>
        </p:nvSpPr>
        <p:spPr>
          <a:xfrm>
            <a:off x="6980829" y="381763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5" name="テキスト ボックス 104">
            <a:extLst>
              <a:ext uri="{FF2B5EF4-FFF2-40B4-BE49-F238E27FC236}">
                <a16:creationId xmlns:a16="http://schemas.microsoft.com/office/drawing/2014/main" id="{ACDC6BBD-C2D0-B346-9154-5C2351055A0B}"/>
              </a:ext>
            </a:extLst>
          </p:cNvPr>
          <p:cNvSpPr txBox="1"/>
          <p:nvPr/>
        </p:nvSpPr>
        <p:spPr>
          <a:xfrm>
            <a:off x="6994869" y="3822000"/>
            <a:ext cx="1092203" cy="307777"/>
          </a:xfrm>
          <a:prstGeom prst="rect">
            <a:avLst/>
          </a:prstGeom>
          <a:noFill/>
        </p:spPr>
        <p:txBody>
          <a:bodyPr wrap="square" rtlCol="0">
            <a:spAutoFit/>
          </a:bodyPr>
          <a:lstStyle/>
          <a:p>
            <a:r>
              <a:rPr lang="en-US" altLang="ja-JP" sz="1400" dirty="0">
                <a:solidFill>
                  <a:srgbClr val="772F6D"/>
                </a:solidFill>
                <a:latin typeface="Helvetica Regular" pitchFamily="2" charset="0"/>
                <a:ea typeface="MS PGothic" charset="-128"/>
                <a:cs typeface="Times New Roman" panose="02020603050405020304" pitchFamily="18" charset="0"/>
              </a:rPr>
              <a:t>8.1 (-4)</a:t>
            </a:r>
          </a:p>
        </p:txBody>
      </p:sp>
      <p:sp>
        <p:nvSpPr>
          <p:cNvPr id="106" name="テキスト ボックス 105">
            <a:extLst>
              <a:ext uri="{FF2B5EF4-FFF2-40B4-BE49-F238E27FC236}">
                <a16:creationId xmlns:a16="http://schemas.microsoft.com/office/drawing/2014/main" id="{ACDE76BC-ADE5-134C-B951-236CD241AA52}"/>
              </a:ext>
            </a:extLst>
          </p:cNvPr>
          <p:cNvSpPr txBox="1"/>
          <p:nvPr/>
        </p:nvSpPr>
        <p:spPr>
          <a:xfrm>
            <a:off x="6987890" y="4388545"/>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Establish Persistence</a:t>
            </a:r>
            <a:endParaRPr lang="ja-JP" altLang="en-US" sz="1050" dirty="0">
              <a:latin typeface="Helvetica Regular" pitchFamily="2" charset="0"/>
              <a:ea typeface="MS PGothic" charset="-128"/>
              <a:cs typeface="Times New Roman" panose="02020603050405020304" pitchFamily="18" charset="0"/>
            </a:endParaRPr>
          </a:p>
        </p:txBody>
      </p:sp>
    </p:spTree>
    <p:extLst>
      <p:ext uri="{BB962C8B-B14F-4D97-AF65-F5344CB8AC3E}">
        <p14:creationId xmlns:p14="http://schemas.microsoft.com/office/powerpoint/2010/main" val="231238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21" name="正方形/長方形 20">
            <a:extLst>
              <a:ext uri="{FF2B5EF4-FFF2-40B4-BE49-F238E27FC236}">
                <a16:creationId xmlns:a16="http://schemas.microsoft.com/office/drawing/2014/main" id="{19C379C5-7371-6043-8A68-239EC8FDB989}"/>
              </a:ext>
            </a:extLst>
          </p:cNvPr>
          <p:cNvSpPr/>
          <p:nvPr/>
        </p:nvSpPr>
        <p:spPr>
          <a:xfrm>
            <a:off x="40732" y="486463"/>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352A6F"/>
                </a:solidFill>
                <a:latin typeface="Helvetica Regular" pitchFamily="2" charset="0"/>
                <a:ea typeface="MS PGothic" charset="-128"/>
                <a:cs typeface="Times New Roman" panose="02020603050405020304" pitchFamily="18" charset="0"/>
              </a:rPr>
              <a:t>Attack Card</a:t>
            </a:r>
          </a:p>
          <a:p>
            <a:pPr lvl="0" algn="ctr" defTabSz="310504"/>
            <a:r>
              <a:rPr lang="en-US" altLang="ja-JP" dirty="0">
                <a:solidFill>
                  <a:srgbClr val="352A6F"/>
                </a:solidFill>
                <a:latin typeface="Helvetica Regular" pitchFamily="2" charset="0"/>
                <a:ea typeface="MS PGothic" charset="-128"/>
                <a:cs typeface="Times New Roman" panose="02020603050405020304" pitchFamily="18" charset="0"/>
              </a:rPr>
              <a:t>(Type B: Lateral Movement)</a:t>
            </a:r>
          </a:p>
        </p:txBody>
      </p:sp>
      <p:pic>
        <p:nvPicPr>
          <p:cNvPr id="22" name="図 21">
            <a:extLst>
              <a:ext uri="{FF2B5EF4-FFF2-40B4-BE49-F238E27FC236}">
                <a16:creationId xmlns:a16="http://schemas.microsoft.com/office/drawing/2014/main" id="{5B231915-AE99-584F-B407-4B0F3D7A5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57" y="1444622"/>
            <a:ext cx="1489753" cy="1705883"/>
          </a:xfrm>
          <a:prstGeom prst="rect">
            <a:avLst/>
          </a:prstGeom>
        </p:spPr>
      </p:pic>
      <p:sp>
        <p:nvSpPr>
          <p:cNvPr id="23" name="正方形/長方形 22">
            <a:extLst>
              <a:ext uri="{FF2B5EF4-FFF2-40B4-BE49-F238E27FC236}">
                <a16:creationId xmlns:a16="http://schemas.microsoft.com/office/drawing/2014/main" id="{157B38D5-709D-8F43-ADF8-F3DC146F9CFA}"/>
              </a:ext>
            </a:extLst>
          </p:cNvPr>
          <p:cNvSpPr/>
          <p:nvPr/>
        </p:nvSpPr>
        <p:spPr>
          <a:xfrm>
            <a:off x="2301345" y="491931"/>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352A6F"/>
                </a:solidFill>
                <a:latin typeface="Helvetica Regular" pitchFamily="2" charset="0"/>
                <a:ea typeface="MS PGothic" charset="-128"/>
                <a:cs typeface="Times New Roman" panose="02020603050405020304" pitchFamily="18" charset="0"/>
              </a:rPr>
              <a:t>Attack Card</a:t>
            </a:r>
          </a:p>
          <a:p>
            <a:pPr lvl="0" algn="ctr" defTabSz="310504"/>
            <a:r>
              <a:rPr lang="en-US" altLang="ja-JP" dirty="0">
                <a:solidFill>
                  <a:srgbClr val="352A6F"/>
                </a:solidFill>
                <a:latin typeface="Helvetica Regular" pitchFamily="2" charset="0"/>
                <a:ea typeface="MS PGothic" charset="-128"/>
                <a:cs typeface="Times New Roman" panose="02020603050405020304" pitchFamily="18" charset="0"/>
              </a:rPr>
              <a:t>(Type B: Lateral Movement)</a:t>
            </a:r>
          </a:p>
        </p:txBody>
      </p:sp>
      <p:pic>
        <p:nvPicPr>
          <p:cNvPr id="24" name="図 23">
            <a:extLst>
              <a:ext uri="{FF2B5EF4-FFF2-40B4-BE49-F238E27FC236}">
                <a16:creationId xmlns:a16="http://schemas.microsoft.com/office/drawing/2014/main" id="{3DDD36C1-60AD-064A-B641-3D7B9EF58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470" y="1450090"/>
            <a:ext cx="1489753" cy="1705883"/>
          </a:xfrm>
          <a:prstGeom prst="rect">
            <a:avLst/>
          </a:prstGeom>
        </p:spPr>
      </p:pic>
      <p:sp>
        <p:nvSpPr>
          <p:cNvPr id="25" name="正方形/長方形 24">
            <a:extLst>
              <a:ext uri="{FF2B5EF4-FFF2-40B4-BE49-F238E27FC236}">
                <a16:creationId xmlns:a16="http://schemas.microsoft.com/office/drawing/2014/main" id="{FF392BF6-E973-6E42-AB44-71D0529DDFEC}"/>
              </a:ext>
            </a:extLst>
          </p:cNvPr>
          <p:cNvSpPr/>
          <p:nvPr/>
        </p:nvSpPr>
        <p:spPr>
          <a:xfrm>
            <a:off x="4564095" y="490230"/>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352A6F"/>
                </a:solidFill>
                <a:latin typeface="Helvetica Regular" pitchFamily="2" charset="0"/>
                <a:ea typeface="MS PGothic" charset="-128"/>
                <a:cs typeface="Times New Roman" panose="02020603050405020304" pitchFamily="18" charset="0"/>
              </a:rPr>
              <a:t>Attack Card</a:t>
            </a:r>
          </a:p>
          <a:p>
            <a:pPr lvl="0" algn="ctr" defTabSz="310504"/>
            <a:r>
              <a:rPr lang="en-US" altLang="ja-JP" dirty="0">
                <a:solidFill>
                  <a:srgbClr val="352A6F"/>
                </a:solidFill>
                <a:latin typeface="Helvetica Regular" pitchFamily="2" charset="0"/>
                <a:ea typeface="MS PGothic" charset="-128"/>
                <a:cs typeface="Times New Roman" panose="02020603050405020304" pitchFamily="18" charset="0"/>
              </a:rPr>
              <a:t>(Type B: Lateral Movement)</a:t>
            </a:r>
          </a:p>
        </p:txBody>
      </p:sp>
      <p:pic>
        <p:nvPicPr>
          <p:cNvPr id="26" name="図 25">
            <a:extLst>
              <a:ext uri="{FF2B5EF4-FFF2-40B4-BE49-F238E27FC236}">
                <a16:creationId xmlns:a16="http://schemas.microsoft.com/office/drawing/2014/main" id="{7311E18B-3597-EE42-B386-BD471462B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220" y="1448389"/>
            <a:ext cx="1489753" cy="1705883"/>
          </a:xfrm>
          <a:prstGeom prst="rect">
            <a:avLst/>
          </a:prstGeom>
        </p:spPr>
      </p:pic>
      <p:sp>
        <p:nvSpPr>
          <p:cNvPr id="29" name="正方形/長方形 28">
            <a:extLst>
              <a:ext uri="{FF2B5EF4-FFF2-40B4-BE49-F238E27FC236}">
                <a16:creationId xmlns:a16="http://schemas.microsoft.com/office/drawing/2014/main" id="{41C9738D-981B-B946-B7A4-7A1307FE6701}"/>
              </a:ext>
            </a:extLst>
          </p:cNvPr>
          <p:cNvSpPr/>
          <p:nvPr/>
        </p:nvSpPr>
        <p:spPr>
          <a:xfrm>
            <a:off x="47200" y="3668318"/>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72F6D"/>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72F6D"/>
                </a:solidFill>
                <a:latin typeface="Helvetica Regular" pitchFamily="2" charset="0"/>
                <a:ea typeface="MS PGothic" charset="-128"/>
                <a:cs typeface="Times New Roman" panose="02020603050405020304" pitchFamily="18" charset="0"/>
              </a:rPr>
              <a:t>(Type B: Establish Persistence)</a:t>
            </a:r>
          </a:p>
        </p:txBody>
      </p:sp>
      <p:pic>
        <p:nvPicPr>
          <p:cNvPr id="30" name="図 29">
            <a:extLst>
              <a:ext uri="{FF2B5EF4-FFF2-40B4-BE49-F238E27FC236}">
                <a16:creationId xmlns:a16="http://schemas.microsoft.com/office/drawing/2014/main" id="{A26C5E6A-74C4-1B47-99C0-0778C44C19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95" y="4587245"/>
            <a:ext cx="1417802" cy="2048910"/>
          </a:xfrm>
          <a:prstGeom prst="rect">
            <a:avLst/>
          </a:prstGeom>
        </p:spPr>
      </p:pic>
      <p:sp>
        <p:nvSpPr>
          <p:cNvPr id="35" name="正方形/長方形 34">
            <a:extLst>
              <a:ext uri="{FF2B5EF4-FFF2-40B4-BE49-F238E27FC236}">
                <a16:creationId xmlns:a16="http://schemas.microsoft.com/office/drawing/2014/main" id="{D5AC33AA-E18F-4B4B-99DE-45F3D6936324}"/>
              </a:ext>
            </a:extLst>
          </p:cNvPr>
          <p:cNvSpPr/>
          <p:nvPr/>
        </p:nvSpPr>
        <p:spPr>
          <a:xfrm>
            <a:off x="6840326" y="486463"/>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055A8E"/>
                </a:solidFill>
                <a:latin typeface="Helvetica Regular" pitchFamily="2" charset="0"/>
                <a:ea typeface="MS PGothic" charset="-128"/>
                <a:cs typeface="Times New Roman" panose="02020603050405020304" pitchFamily="18" charset="0"/>
              </a:rPr>
              <a:t>Attack Card</a:t>
            </a:r>
          </a:p>
          <a:p>
            <a:pPr lvl="0" algn="ctr" defTabSz="310504"/>
            <a:r>
              <a:rPr lang="en-US" altLang="ja-JP" sz="1500" dirty="0">
                <a:solidFill>
                  <a:srgbClr val="055A8E"/>
                </a:solidFill>
                <a:latin typeface="Helvetica Regular" pitchFamily="2" charset="0"/>
                <a:ea typeface="MS PGothic" charset="-128"/>
                <a:cs typeface="Times New Roman" panose="02020603050405020304" pitchFamily="18" charset="0"/>
              </a:rPr>
              <a:t>(Type B: Internal Recon)</a:t>
            </a:r>
          </a:p>
        </p:txBody>
      </p:sp>
      <p:pic>
        <p:nvPicPr>
          <p:cNvPr id="36" name="図 35">
            <a:extLst>
              <a:ext uri="{FF2B5EF4-FFF2-40B4-BE49-F238E27FC236}">
                <a16:creationId xmlns:a16="http://schemas.microsoft.com/office/drawing/2014/main" id="{55D15558-08CC-4342-817D-0277BB56DC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6982" y="1752976"/>
            <a:ext cx="1674688" cy="854905"/>
          </a:xfrm>
          <a:prstGeom prst="rect">
            <a:avLst/>
          </a:prstGeom>
        </p:spPr>
      </p:pic>
      <p:sp>
        <p:nvSpPr>
          <p:cNvPr id="37" name="正方形/長方形 36">
            <a:extLst>
              <a:ext uri="{FF2B5EF4-FFF2-40B4-BE49-F238E27FC236}">
                <a16:creationId xmlns:a16="http://schemas.microsoft.com/office/drawing/2014/main" id="{DE2BC6B6-783F-6E42-AAFA-589479A5F051}"/>
              </a:ext>
            </a:extLst>
          </p:cNvPr>
          <p:cNvSpPr/>
          <p:nvPr/>
        </p:nvSpPr>
        <p:spPr>
          <a:xfrm>
            <a:off x="6840326" y="3659355"/>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352A6F"/>
                </a:solidFill>
                <a:latin typeface="Helvetica Regular" pitchFamily="2" charset="0"/>
                <a:ea typeface="MS PGothic" charset="-128"/>
                <a:cs typeface="Times New Roman" panose="02020603050405020304" pitchFamily="18" charset="0"/>
              </a:rPr>
              <a:t>Attack Card</a:t>
            </a:r>
          </a:p>
          <a:p>
            <a:pPr lvl="0" algn="ctr" defTabSz="310504"/>
            <a:r>
              <a:rPr lang="en-US" altLang="ja-JP" dirty="0">
                <a:solidFill>
                  <a:srgbClr val="352A6F"/>
                </a:solidFill>
                <a:latin typeface="Helvetica Regular" pitchFamily="2" charset="0"/>
                <a:ea typeface="MS PGothic" charset="-128"/>
                <a:cs typeface="Times New Roman" panose="02020603050405020304" pitchFamily="18" charset="0"/>
              </a:rPr>
              <a:t>(Type B: Lateral Movement)</a:t>
            </a:r>
          </a:p>
        </p:txBody>
      </p:sp>
      <p:pic>
        <p:nvPicPr>
          <p:cNvPr id="38" name="図 37">
            <a:extLst>
              <a:ext uri="{FF2B5EF4-FFF2-40B4-BE49-F238E27FC236}">
                <a16:creationId xmlns:a16="http://schemas.microsoft.com/office/drawing/2014/main" id="{70F5127F-0ACD-3D4B-8C69-63EE961A4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451" y="4617514"/>
            <a:ext cx="1489753" cy="1705883"/>
          </a:xfrm>
          <a:prstGeom prst="rect">
            <a:avLst/>
          </a:prstGeom>
        </p:spPr>
      </p:pic>
      <p:sp>
        <p:nvSpPr>
          <p:cNvPr id="19" name="正方形/長方形 18">
            <a:extLst>
              <a:ext uri="{FF2B5EF4-FFF2-40B4-BE49-F238E27FC236}">
                <a16:creationId xmlns:a16="http://schemas.microsoft.com/office/drawing/2014/main" id="{58FBB428-A504-E94D-A1E3-E7C3854DC6B5}"/>
              </a:ext>
            </a:extLst>
          </p:cNvPr>
          <p:cNvSpPr/>
          <p:nvPr/>
        </p:nvSpPr>
        <p:spPr>
          <a:xfrm>
            <a:off x="4568211" y="3663122"/>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352A6F"/>
                </a:solidFill>
                <a:latin typeface="Helvetica Regular" pitchFamily="2" charset="0"/>
                <a:ea typeface="MS PGothic" charset="-128"/>
                <a:cs typeface="Times New Roman" panose="02020603050405020304" pitchFamily="18" charset="0"/>
              </a:rPr>
              <a:t>Attack Card</a:t>
            </a:r>
          </a:p>
          <a:p>
            <a:pPr lvl="0" algn="ctr" defTabSz="310504"/>
            <a:r>
              <a:rPr lang="en-US" altLang="ja-JP" dirty="0">
                <a:solidFill>
                  <a:srgbClr val="352A6F"/>
                </a:solidFill>
                <a:latin typeface="Helvetica Regular" pitchFamily="2" charset="0"/>
                <a:ea typeface="MS PGothic" charset="-128"/>
                <a:cs typeface="Times New Roman" panose="02020603050405020304" pitchFamily="18" charset="0"/>
              </a:rPr>
              <a:t>(Type B: Lateral Movement)</a:t>
            </a:r>
          </a:p>
        </p:txBody>
      </p:sp>
      <p:pic>
        <p:nvPicPr>
          <p:cNvPr id="20" name="図 19">
            <a:extLst>
              <a:ext uri="{FF2B5EF4-FFF2-40B4-BE49-F238E27FC236}">
                <a16:creationId xmlns:a16="http://schemas.microsoft.com/office/drawing/2014/main" id="{E8BBF5D6-3F87-514A-A57A-2A0B118B5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36" y="4621281"/>
            <a:ext cx="1489753" cy="1705883"/>
          </a:xfrm>
          <a:prstGeom prst="rect">
            <a:avLst/>
          </a:prstGeom>
        </p:spPr>
      </p:pic>
      <p:sp>
        <p:nvSpPr>
          <p:cNvPr id="27" name="正方形/長方形 26">
            <a:extLst>
              <a:ext uri="{FF2B5EF4-FFF2-40B4-BE49-F238E27FC236}">
                <a16:creationId xmlns:a16="http://schemas.microsoft.com/office/drawing/2014/main" id="{FD2A06A7-9606-3742-9330-8A6C313D0CB6}"/>
              </a:ext>
            </a:extLst>
          </p:cNvPr>
          <p:cNvSpPr/>
          <p:nvPr/>
        </p:nvSpPr>
        <p:spPr>
          <a:xfrm>
            <a:off x="2295897" y="3658230"/>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352A6F"/>
                </a:solidFill>
                <a:latin typeface="Helvetica Regular" pitchFamily="2" charset="0"/>
                <a:ea typeface="MS PGothic" charset="-128"/>
                <a:cs typeface="Times New Roman" panose="02020603050405020304" pitchFamily="18" charset="0"/>
              </a:rPr>
              <a:t>Attack Card</a:t>
            </a:r>
          </a:p>
          <a:p>
            <a:pPr lvl="0" algn="ctr" defTabSz="310504"/>
            <a:r>
              <a:rPr lang="en-US" altLang="ja-JP" dirty="0">
                <a:solidFill>
                  <a:srgbClr val="352A6F"/>
                </a:solidFill>
                <a:latin typeface="Helvetica Regular" pitchFamily="2" charset="0"/>
                <a:ea typeface="MS PGothic" charset="-128"/>
                <a:cs typeface="Times New Roman" panose="02020603050405020304" pitchFamily="18" charset="0"/>
              </a:rPr>
              <a:t>(Type B: Lateral Movement)</a:t>
            </a:r>
          </a:p>
        </p:txBody>
      </p:sp>
      <p:pic>
        <p:nvPicPr>
          <p:cNvPr id="28" name="図 27">
            <a:extLst>
              <a:ext uri="{FF2B5EF4-FFF2-40B4-BE49-F238E27FC236}">
                <a16:creationId xmlns:a16="http://schemas.microsoft.com/office/drawing/2014/main" id="{E5DEF624-6145-BB47-9678-6E9935777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022" y="4616389"/>
            <a:ext cx="1489753" cy="1705883"/>
          </a:xfrm>
          <a:prstGeom prst="rect">
            <a:avLst/>
          </a:prstGeom>
        </p:spPr>
      </p:pic>
    </p:spTree>
    <p:extLst>
      <p:ext uri="{BB962C8B-B14F-4D97-AF65-F5344CB8AC3E}">
        <p14:creationId xmlns:p14="http://schemas.microsoft.com/office/powerpoint/2010/main" val="374366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107" name="正方形/長方形 106">
            <a:extLst>
              <a:ext uri="{FF2B5EF4-FFF2-40B4-BE49-F238E27FC236}">
                <a16:creationId xmlns:a16="http://schemas.microsoft.com/office/drawing/2014/main" id="{4151C5EC-4451-6F45-B22C-8BCB3A71353F}"/>
              </a:ext>
            </a:extLst>
          </p:cNvPr>
          <p:cNvSpPr/>
          <p:nvPr/>
        </p:nvSpPr>
        <p:spPr>
          <a:xfrm>
            <a:off x="25984" y="483104"/>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08" name="角丸四角形 107">
            <a:extLst>
              <a:ext uri="{FF2B5EF4-FFF2-40B4-BE49-F238E27FC236}">
                <a16:creationId xmlns:a16="http://schemas.microsoft.com/office/drawing/2014/main" id="{1277D3AF-06B6-FC42-88CA-C3DF9D59E844}"/>
              </a:ext>
            </a:extLst>
          </p:cNvPr>
          <p:cNvSpPr/>
          <p:nvPr/>
        </p:nvSpPr>
        <p:spPr>
          <a:xfrm>
            <a:off x="164843" y="109017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9" name="角丸四角形 108">
            <a:extLst>
              <a:ext uri="{FF2B5EF4-FFF2-40B4-BE49-F238E27FC236}">
                <a16:creationId xmlns:a16="http://schemas.microsoft.com/office/drawing/2014/main" id="{860A2FD8-1B1F-FB43-A3CB-615B7AB011DC}"/>
              </a:ext>
            </a:extLst>
          </p:cNvPr>
          <p:cNvSpPr/>
          <p:nvPr/>
        </p:nvSpPr>
        <p:spPr>
          <a:xfrm>
            <a:off x="164843" y="176016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488511C9-94C2-8343-8EDD-05D3103DF782}"/>
              </a:ext>
            </a:extLst>
          </p:cNvPr>
          <p:cNvSpPr txBox="1"/>
          <p:nvPr/>
        </p:nvSpPr>
        <p:spPr>
          <a:xfrm>
            <a:off x="164842" y="1873683"/>
            <a:ext cx="2027623"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Some adversaries may employ sophisticated means to compromise computer components and install malicious firmware that will execute adversary code outside of the operating system and main system firmware or BIOS. </a:t>
            </a:r>
          </a:p>
        </p:txBody>
      </p:sp>
      <p:sp>
        <p:nvSpPr>
          <p:cNvPr id="111" name="角丸四角形 110">
            <a:extLst>
              <a:ext uri="{FF2B5EF4-FFF2-40B4-BE49-F238E27FC236}">
                <a16:creationId xmlns:a16="http://schemas.microsoft.com/office/drawing/2014/main" id="{9601545C-8161-AB45-8E3C-BB60D1462B18}"/>
              </a:ext>
            </a:extLst>
          </p:cNvPr>
          <p:cNvSpPr/>
          <p:nvPr/>
        </p:nvSpPr>
        <p:spPr>
          <a:xfrm>
            <a:off x="164843" y="64544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2" name="テキスト ボックス 111">
            <a:extLst>
              <a:ext uri="{FF2B5EF4-FFF2-40B4-BE49-F238E27FC236}">
                <a16:creationId xmlns:a16="http://schemas.microsoft.com/office/drawing/2014/main" id="{7449B7B1-0810-DF44-83D4-AC8ED261543D}"/>
              </a:ext>
            </a:extLst>
          </p:cNvPr>
          <p:cNvSpPr txBox="1"/>
          <p:nvPr/>
        </p:nvSpPr>
        <p:spPr>
          <a:xfrm>
            <a:off x="178883" y="649813"/>
            <a:ext cx="1092203" cy="307777"/>
          </a:xfrm>
          <a:prstGeom prst="rect">
            <a:avLst/>
          </a:prstGeom>
          <a:noFill/>
        </p:spPr>
        <p:txBody>
          <a:bodyPr wrap="square" rtlCol="0">
            <a:spAutoFit/>
          </a:bodyPr>
          <a:lstStyle/>
          <a:p>
            <a:r>
              <a:rPr lang="en-US" altLang="ja-JP" sz="1400" dirty="0">
                <a:solidFill>
                  <a:srgbClr val="772F6D"/>
                </a:solidFill>
                <a:latin typeface="Helvetica Regular" pitchFamily="2" charset="0"/>
                <a:ea typeface="MS PGothic" charset="-128"/>
                <a:cs typeface="Times New Roman" panose="02020603050405020304" pitchFamily="18" charset="0"/>
              </a:rPr>
              <a:t>8.2 (-4)</a:t>
            </a:r>
          </a:p>
        </p:txBody>
      </p:sp>
      <p:sp>
        <p:nvSpPr>
          <p:cNvPr id="113" name="テキスト ボックス 112">
            <a:extLst>
              <a:ext uri="{FF2B5EF4-FFF2-40B4-BE49-F238E27FC236}">
                <a16:creationId xmlns:a16="http://schemas.microsoft.com/office/drawing/2014/main" id="{620EF0E5-C2E9-664B-9C9F-ADF2DA475B86}"/>
              </a:ext>
            </a:extLst>
          </p:cNvPr>
          <p:cNvSpPr txBox="1"/>
          <p:nvPr/>
        </p:nvSpPr>
        <p:spPr>
          <a:xfrm>
            <a:off x="171904" y="1216358"/>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Establish Persistence</a:t>
            </a:r>
            <a:endParaRPr lang="ja-JP" altLang="en-US" sz="1050" dirty="0">
              <a:latin typeface="Helvetica Regular" pitchFamily="2" charset="0"/>
              <a:ea typeface="MS PGothic" charset="-128"/>
              <a:cs typeface="Times New Roman" panose="02020603050405020304" pitchFamily="18" charset="0"/>
            </a:endParaRPr>
          </a:p>
        </p:txBody>
      </p:sp>
      <p:sp>
        <p:nvSpPr>
          <p:cNvPr id="114" name="正方形/長方形 113">
            <a:extLst>
              <a:ext uri="{FF2B5EF4-FFF2-40B4-BE49-F238E27FC236}">
                <a16:creationId xmlns:a16="http://schemas.microsoft.com/office/drawing/2014/main" id="{79B5E5DB-D0A0-104A-80EA-15EB554233C7}"/>
              </a:ext>
            </a:extLst>
          </p:cNvPr>
          <p:cNvSpPr/>
          <p:nvPr/>
        </p:nvSpPr>
        <p:spPr>
          <a:xfrm>
            <a:off x="2295622" y="481296"/>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15" name="角丸四角形 114">
            <a:extLst>
              <a:ext uri="{FF2B5EF4-FFF2-40B4-BE49-F238E27FC236}">
                <a16:creationId xmlns:a16="http://schemas.microsoft.com/office/drawing/2014/main" id="{D00A511F-F5BC-8046-B4ED-691563A08DC3}"/>
              </a:ext>
            </a:extLst>
          </p:cNvPr>
          <p:cNvSpPr/>
          <p:nvPr/>
        </p:nvSpPr>
        <p:spPr>
          <a:xfrm>
            <a:off x="2434481"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6" name="角丸四角形 115">
            <a:extLst>
              <a:ext uri="{FF2B5EF4-FFF2-40B4-BE49-F238E27FC236}">
                <a16:creationId xmlns:a16="http://schemas.microsoft.com/office/drawing/2014/main" id="{F13D626E-780D-5C4F-9936-48DDD5809F5A}"/>
              </a:ext>
            </a:extLst>
          </p:cNvPr>
          <p:cNvSpPr/>
          <p:nvPr/>
        </p:nvSpPr>
        <p:spPr>
          <a:xfrm>
            <a:off x="2434481"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7" name="テキスト ボックス 116">
            <a:extLst>
              <a:ext uri="{FF2B5EF4-FFF2-40B4-BE49-F238E27FC236}">
                <a16:creationId xmlns:a16="http://schemas.microsoft.com/office/drawing/2014/main" id="{2F409CB6-F757-6243-8592-47355A0F8BE3}"/>
              </a:ext>
            </a:extLst>
          </p:cNvPr>
          <p:cNvSpPr txBox="1"/>
          <p:nvPr/>
        </p:nvSpPr>
        <p:spPr>
          <a:xfrm>
            <a:off x="2406560" y="1871875"/>
            <a:ext cx="2034603"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add a malicious process or script that runs when the OS or application start up.</a:t>
            </a:r>
          </a:p>
          <a:p>
            <a:pPr lvl="1"/>
            <a:r>
              <a:rPr lang="en-US" altLang="ja-JP" sz="900" dirty="0">
                <a:latin typeface="Helvetica Regular" pitchFamily="2" charset="0"/>
                <a:ea typeface="MS PGothic" charset="-128"/>
                <a:cs typeface="Times New Roman" panose="02020603050405020304" pitchFamily="18" charset="0"/>
              </a:rPr>
              <a:t>- Startup Items</a:t>
            </a:r>
          </a:p>
          <a:p>
            <a:pPr lvl="1"/>
            <a:r>
              <a:rPr lang="en-US" altLang="ja-JP" sz="900" dirty="0">
                <a:latin typeface="Helvetica Regular" pitchFamily="2" charset="0"/>
                <a:ea typeface="MS PGothic" charset="-128"/>
                <a:cs typeface="Times New Roman" panose="02020603050405020304" pitchFamily="18" charset="0"/>
              </a:rPr>
              <a:t>- Logon Scripts</a:t>
            </a:r>
          </a:p>
          <a:p>
            <a:pPr lvl="1"/>
            <a:r>
              <a:rPr lang="en-US" altLang="ja-JP" sz="900" dirty="0">
                <a:latin typeface="Helvetica Regular" pitchFamily="2" charset="0"/>
                <a:ea typeface="MS PGothic" charset="-128"/>
                <a:cs typeface="Times New Roman" panose="02020603050405020304" pitchFamily="18" charset="0"/>
              </a:rPr>
              <a:t>- Office Application Startup</a:t>
            </a:r>
          </a:p>
          <a:p>
            <a:pPr lvl="1"/>
            <a:r>
              <a:rPr lang="en-US" altLang="ja-JP" sz="900" dirty="0">
                <a:latin typeface="Helvetica Regular" pitchFamily="2" charset="0"/>
                <a:ea typeface="MS PGothic" charset="-128"/>
                <a:cs typeface="Times New Roman" panose="02020603050405020304" pitchFamily="18" charset="0"/>
              </a:rPr>
              <a:t>- Login Item</a:t>
            </a:r>
          </a:p>
          <a:p>
            <a:pPr lvl="1"/>
            <a:r>
              <a:rPr lang="en-US" altLang="ja-JP" sz="900" dirty="0">
                <a:latin typeface="Helvetica Regular" pitchFamily="2" charset="0"/>
                <a:ea typeface="MS PGothic" charset="-128"/>
                <a:cs typeface="Times New Roman" panose="02020603050405020304" pitchFamily="18" charset="0"/>
              </a:rPr>
              <a:t>- LSASS Driver</a:t>
            </a:r>
          </a:p>
          <a:p>
            <a:pPr lvl="1"/>
            <a:r>
              <a:rPr lang="en-US" altLang="ja-JP" sz="900" dirty="0">
                <a:latin typeface="Helvetica Regular" pitchFamily="2" charset="0"/>
                <a:ea typeface="MS PGothic" charset="-128"/>
                <a:cs typeface="Times New Roman" panose="02020603050405020304" pitchFamily="18" charset="0"/>
              </a:rPr>
              <a:t>- Web Shell …</a:t>
            </a:r>
          </a:p>
        </p:txBody>
      </p:sp>
      <p:sp>
        <p:nvSpPr>
          <p:cNvPr id="118" name="角丸四角形 117">
            <a:extLst>
              <a:ext uri="{FF2B5EF4-FFF2-40B4-BE49-F238E27FC236}">
                <a16:creationId xmlns:a16="http://schemas.microsoft.com/office/drawing/2014/main" id="{2A21E38F-CCCC-CE4F-B7AF-D985102A09BC}"/>
              </a:ext>
            </a:extLst>
          </p:cNvPr>
          <p:cNvSpPr/>
          <p:nvPr/>
        </p:nvSpPr>
        <p:spPr>
          <a:xfrm>
            <a:off x="2434481"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9" name="テキスト ボックス 118">
            <a:extLst>
              <a:ext uri="{FF2B5EF4-FFF2-40B4-BE49-F238E27FC236}">
                <a16:creationId xmlns:a16="http://schemas.microsoft.com/office/drawing/2014/main" id="{FD6B272B-EE6E-7344-9155-98D5B3F42CBB}"/>
              </a:ext>
            </a:extLst>
          </p:cNvPr>
          <p:cNvSpPr txBox="1"/>
          <p:nvPr/>
        </p:nvSpPr>
        <p:spPr>
          <a:xfrm>
            <a:off x="2448521" y="648005"/>
            <a:ext cx="1092203" cy="307777"/>
          </a:xfrm>
          <a:prstGeom prst="rect">
            <a:avLst/>
          </a:prstGeom>
          <a:noFill/>
        </p:spPr>
        <p:txBody>
          <a:bodyPr wrap="square" rtlCol="0">
            <a:spAutoFit/>
          </a:bodyPr>
          <a:lstStyle/>
          <a:p>
            <a:r>
              <a:rPr lang="en-US" altLang="ja-JP" sz="1400" dirty="0">
                <a:solidFill>
                  <a:srgbClr val="772F6D"/>
                </a:solidFill>
                <a:latin typeface="Helvetica Regular" pitchFamily="2" charset="0"/>
                <a:ea typeface="MS PGothic" charset="-128"/>
                <a:cs typeface="Times New Roman" panose="02020603050405020304" pitchFamily="18" charset="0"/>
              </a:rPr>
              <a:t>8.3 (-4)</a:t>
            </a:r>
          </a:p>
        </p:txBody>
      </p:sp>
      <p:sp>
        <p:nvSpPr>
          <p:cNvPr id="120" name="テキスト ボックス 119">
            <a:extLst>
              <a:ext uri="{FF2B5EF4-FFF2-40B4-BE49-F238E27FC236}">
                <a16:creationId xmlns:a16="http://schemas.microsoft.com/office/drawing/2014/main" id="{98948AF0-AD27-E540-B027-58BCB9FB86E1}"/>
              </a:ext>
            </a:extLst>
          </p:cNvPr>
          <p:cNvSpPr txBox="1"/>
          <p:nvPr/>
        </p:nvSpPr>
        <p:spPr>
          <a:xfrm>
            <a:off x="2441542" y="1214550"/>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Establish Persistence</a:t>
            </a:r>
            <a:endParaRPr lang="ja-JP" altLang="en-US" sz="1050" dirty="0">
              <a:latin typeface="Helvetica Regular" pitchFamily="2" charset="0"/>
              <a:ea typeface="MS PGothic" charset="-128"/>
              <a:cs typeface="Times New Roman" panose="02020603050405020304" pitchFamily="18" charset="0"/>
            </a:endParaRPr>
          </a:p>
        </p:txBody>
      </p:sp>
      <p:sp>
        <p:nvSpPr>
          <p:cNvPr id="121" name="正方形/長方形 120">
            <a:extLst>
              <a:ext uri="{FF2B5EF4-FFF2-40B4-BE49-F238E27FC236}">
                <a16:creationId xmlns:a16="http://schemas.microsoft.com/office/drawing/2014/main" id="{9067519D-0B6C-804D-B6BD-8D142109091B}"/>
              </a:ext>
            </a:extLst>
          </p:cNvPr>
          <p:cNvSpPr/>
          <p:nvPr/>
        </p:nvSpPr>
        <p:spPr>
          <a:xfrm>
            <a:off x="4570440" y="483174"/>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22" name="角丸四角形 121">
            <a:extLst>
              <a:ext uri="{FF2B5EF4-FFF2-40B4-BE49-F238E27FC236}">
                <a16:creationId xmlns:a16="http://schemas.microsoft.com/office/drawing/2014/main" id="{B16DF3A7-87AC-2140-B31C-254C7BD9493E}"/>
              </a:ext>
            </a:extLst>
          </p:cNvPr>
          <p:cNvSpPr/>
          <p:nvPr/>
        </p:nvSpPr>
        <p:spPr>
          <a:xfrm>
            <a:off x="4709299" y="109024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3" name="角丸四角形 122">
            <a:extLst>
              <a:ext uri="{FF2B5EF4-FFF2-40B4-BE49-F238E27FC236}">
                <a16:creationId xmlns:a16="http://schemas.microsoft.com/office/drawing/2014/main" id="{A215AE2C-DA32-BB47-9D9D-EEEED2241ECB}"/>
              </a:ext>
            </a:extLst>
          </p:cNvPr>
          <p:cNvSpPr/>
          <p:nvPr/>
        </p:nvSpPr>
        <p:spPr>
          <a:xfrm>
            <a:off x="4709299" y="176023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4" name="テキスト ボックス 123">
            <a:extLst>
              <a:ext uri="{FF2B5EF4-FFF2-40B4-BE49-F238E27FC236}">
                <a16:creationId xmlns:a16="http://schemas.microsoft.com/office/drawing/2014/main" id="{4E36DCE8-8EEB-C64F-ACD4-920B0CE68530}"/>
              </a:ext>
            </a:extLst>
          </p:cNvPr>
          <p:cNvSpPr txBox="1"/>
          <p:nvPr/>
        </p:nvSpPr>
        <p:spPr>
          <a:xfrm>
            <a:off x="4709299" y="1873753"/>
            <a:ext cx="1976352"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may exploit OS and application functions to ensure persistence to system access.</a:t>
            </a:r>
          </a:p>
          <a:p>
            <a:r>
              <a:rPr lang="en-US" altLang="ja-JP" sz="900" dirty="0">
                <a:latin typeface="Helvetica Regular" pitchFamily="2" charset="0"/>
                <a:ea typeface="MS PGothic" charset="-128"/>
                <a:cs typeface="Times New Roman" panose="02020603050405020304" pitchFamily="18" charset="0"/>
              </a:rPr>
              <a:t>- BITS</a:t>
            </a:r>
          </a:p>
          <a:p>
            <a:r>
              <a:rPr lang="en-US" altLang="ja-JP" sz="900" dirty="0">
                <a:latin typeface="Helvetica Regular" pitchFamily="2" charset="0"/>
                <a:ea typeface="MS PGothic" charset="-128"/>
                <a:cs typeface="Times New Roman" panose="02020603050405020304" pitchFamily="18" charset="0"/>
              </a:rPr>
              <a:t>- Browser Extensions</a:t>
            </a:r>
          </a:p>
          <a:p>
            <a:r>
              <a:rPr lang="en-US" altLang="ja-JP" sz="900" dirty="0">
                <a:latin typeface="Helvetica Regular" pitchFamily="2" charset="0"/>
                <a:ea typeface="MS PGothic" charset="-128"/>
                <a:cs typeface="Times New Roman" panose="02020603050405020304" pitchFamily="18" charset="0"/>
              </a:rPr>
              <a:t>- Loadable Kernel Modules</a:t>
            </a:r>
          </a:p>
          <a:p>
            <a:r>
              <a:rPr lang="en-US" altLang="ja-JP" sz="900" dirty="0">
                <a:latin typeface="Helvetica Regular" pitchFamily="2" charset="0"/>
                <a:ea typeface="MS PGothic" charset="-128"/>
                <a:cs typeface="Times New Roman" panose="02020603050405020304" pitchFamily="18" charset="0"/>
              </a:rPr>
              <a:t>- Scheduled Task</a:t>
            </a:r>
          </a:p>
          <a:p>
            <a:endParaRPr lang="en-US" altLang="ja-JP" sz="900" dirty="0">
              <a:latin typeface="Helvetica Regular" pitchFamily="2" charset="0"/>
              <a:ea typeface="MS PGothic" charset="-128"/>
              <a:cs typeface="Times New Roman" panose="02020603050405020304" pitchFamily="18" charset="0"/>
            </a:endParaRPr>
          </a:p>
        </p:txBody>
      </p:sp>
      <p:sp>
        <p:nvSpPr>
          <p:cNvPr id="125" name="角丸四角形 124">
            <a:extLst>
              <a:ext uri="{FF2B5EF4-FFF2-40B4-BE49-F238E27FC236}">
                <a16:creationId xmlns:a16="http://schemas.microsoft.com/office/drawing/2014/main" id="{04566B08-2FC4-BE49-B5CD-5C6A61FECD82}"/>
              </a:ext>
            </a:extLst>
          </p:cNvPr>
          <p:cNvSpPr/>
          <p:nvPr/>
        </p:nvSpPr>
        <p:spPr>
          <a:xfrm>
            <a:off x="4709299" y="64551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6" name="テキスト ボックス 125">
            <a:extLst>
              <a:ext uri="{FF2B5EF4-FFF2-40B4-BE49-F238E27FC236}">
                <a16:creationId xmlns:a16="http://schemas.microsoft.com/office/drawing/2014/main" id="{73C0ACA4-2409-BD4A-BB23-47A332F4E87D}"/>
              </a:ext>
            </a:extLst>
          </p:cNvPr>
          <p:cNvSpPr txBox="1"/>
          <p:nvPr/>
        </p:nvSpPr>
        <p:spPr>
          <a:xfrm>
            <a:off x="4723339" y="649883"/>
            <a:ext cx="1092203" cy="307777"/>
          </a:xfrm>
          <a:prstGeom prst="rect">
            <a:avLst/>
          </a:prstGeom>
          <a:noFill/>
        </p:spPr>
        <p:txBody>
          <a:bodyPr wrap="square" rtlCol="0">
            <a:spAutoFit/>
          </a:bodyPr>
          <a:lstStyle/>
          <a:p>
            <a:r>
              <a:rPr lang="en-US" altLang="ja-JP" sz="1400" dirty="0">
                <a:solidFill>
                  <a:srgbClr val="772F6D"/>
                </a:solidFill>
                <a:latin typeface="Helvetica Regular" pitchFamily="2" charset="0"/>
                <a:ea typeface="MS PGothic" charset="-128"/>
                <a:cs typeface="Times New Roman" panose="02020603050405020304" pitchFamily="18" charset="0"/>
              </a:rPr>
              <a:t>8.4 (-4)</a:t>
            </a:r>
          </a:p>
        </p:txBody>
      </p:sp>
      <p:sp>
        <p:nvSpPr>
          <p:cNvPr id="127" name="テキスト ボックス 126">
            <a:extLst>
              <a:ext uri="{FF2B5EF4-FFF2-40B4-BE49-F238E27FC236}">
                <a16:creationId xmlns:a16="http://schemas.microsoft.com/office/drawing/2014/main" id="{3CF175C9-1FCA-F240-AF0F-60604E866D16}"/>
              </a:ext>
            </a:extLst>
          </p:cNvPr>
          <p:cNvSpPr txBox="1"/>
          <p:nvPr/>
        </p:nvSpPr>
        <p:spPr>
          <a:xfrm>
            <a:off x="4716360" y="1216428"/>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Establish Persistence</a:t>
            </a:r>
            <a:endParaRPr lang="ja-JP" altLang="en-US" sz="1050" dirty="0">
              <a:latin typeface="Helvetica Regular" pitchFamily="2" charset="0"/>
              <a:ea typeface="MS PGothic" charset="-128"/>
              <a:cs typeface="Times New Roman" panose="02020603050405020304" pitchFamily="18" charset="0"/>
            </a:endParaRPr>
          </a:p>
        </p:txBody>
      </p:sp>
      <p:sp>
        <p:nvSpPr>
          <p:cNvPr id="128" name="正方形/長方形 127">
            <a:extLst>
              <a:ext uri="{FF2B5EF4-FFF2-40B4-BE49-F238E27FC236}">
                <a16:creationId xmlns:a16="http://schemas.microsoft.com/office/drawing/2014/main" id="{BA1ADDBF-FCA2-064B-A148-3E65E9E59EA5}"/>
              </a:ext>
            </a:extLst>
          </p:cNvPr>
          <p:cNvSpPr/>
          <p:nvPr/>
        </p:nvSpPr>
        <p:spPr>
          <a:xfrm>
            <a:off x="6841970" y="483104"/>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29" name="角丸四角形 128">
            <a:extLst>
              <a:ext uri="{FF2B5EF4-FFF2-40B4-BE49-F238E27FC236}">
                <a16:creationId xmlns:a16="http://schemas.microsoft.com/office/drawing/2014/main" id="{CE7D625A-29FB-E44C-868A-0A7EF23B3786}"/>
              </a:ext>
            </a:extLst>
          </p:cNvPr>
          <p:cNvSpPr/>
          <p:nvPr/>
        </p:nvSpPr>
        <p:spPr>
          <a:xfrm>
            <a:off x="6980829" y="109017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0" name="角丸四角形 129">
            <a:extLst>
              <a:ext uri="{FF2B5EF4-FFF2-40B4-BE49-F238E27FC236}">
                <a16:creationId xmlns:a16="http://schemas.microsoft.com/office/drawing/2014/main" id="{1CBB1CB4-5C39-0A49-B3CF-8530DB85FFC3}"/>
              </a:ext>
            </a:extLst>
          </p:cNvPr>
          <p:cNvSpPr/>
          <p:nvPr/>
        </p:nvSpPr>
        <p:spPr>
          <a:xfrm>
            <a:off x="6980829" y="176016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7F917CBF-4F51-5D48-8AEA-8CFB411097F1}"/>
              </a:ext>
            </a:extLst>
          </p:cNvPr>
          <p:cNvSpPr txBox="1"/>
          <p:nvPr/>
        </p:nvSpPr>
        <p:spPr>
          <a:xfrm>
            <a:off x="6980829" y="1873683"/>
            <a:ext cx="1976352"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rootkits to persist on systems at a layer below the operating system, which may make it difficult to perform full remediation unless an organization suspects one was used and can act accordingly.</a:t>
            </a:r>
          </a:p>
        </p:txBody>
      </p:sp>
      <p:sp>
        <p:nvSpPr>
          <p:cNvPr id="132" name="角丸四角形 131">
            <a:extLst>
              <a:ext uri="{FF2B5EF4-FFF2-40B4-BE49-F238E27FC236}">
                <a16:creationId xmlns:a16="http://schemas.microsoft.com/office/drawing/2014/main" id="{EBD60CDA-D7E1-1D45-9965-69A82401B75D}"/>
              </a:ext>
            </a:extLst>
          </p:cNvPr>
          <p:cNvSpPr/>
          <p:nvPr/>
        </p:nvSpPr>
        <p:spPr>
          <a:xfrm>
            <a:off x="6980829" y="64544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3" name="テキスト ボックス 132">
            <a:extLst>
              <a:ext uri="{FF2B5EF4-FFF2-40B4-BE49-F238E27FC236}">
                <a16:creationId xmlns:a16="http://schemas.microsoft.com/office/drawing/2014/main" id="{176645F4-84B3-0243-8C1A-AE799E164741}"/>
              </a:ext>
            </a:extLst>
          </p:cNvPr>
          <p:cNvSpPr txBox="1"/>
          <p:nvPr/>
        </p:nvSpPr>
        <p:spPr>
          <a:xfrm>
            <a:off x="6994869" y="649813"/>
            <a:ext cx="1092203" cy="307777"/>
          </a:xfrm>
          <a:prstGeom prst="rect">
            <a:avLst/>
          </a:prstGeom>
          <a:noFill/>
        </p:spPr>
        <p:txBody>
          <a:bodyPr wrap="square" rtlCol="0">
            <a:spAutoFit/>
          </a:bodyPr>
          <a:lstStyle/>
          <a:p>
            <a:r>
              <a:rPr lang="en-US" altLang="ja-JP" sz="1400" dirty="0">
                <a:solidFill>
                  <a:srgbClr val="772F6D"/>
                </a:solidFill>
                <a:latin typeface="Helvetica Regular" pitchFamily="2" charset="0"/>
                <a:ea typeface="MS PGothic" charset="-128"/>
                <a:cs typeface="Times New Roman" panose="02020603050405020304" pitchFamily="18" charset="0"/>
              </a:rPr>
              <a:t>8.5 (-4)</a:t>
            </a:r>
          </a:p>
        </p:txBody>
      </p:sp>
      <p:sp>
        <p:nvSpPr>
          <p:cNvPr id="134" name="テキスト ボックス 133">
            <a:extLst>
              <a:ext uri="{FF2B5EF4-FFF2-40B4-BE49-F238E27FC236}">
                <a16:creationId xmlns:a16="http://schemas.microsoft.com/office/drawing/2014/main" id="{63BB3497-B2A0-604D-A3DF-665124BF58A2}"/>
              </a:ext>
            </a:extLst>
          </p:cNvPr>
          <p:cNvSpPr txBox="1"/>
          <p:nvPr/>
        </p:nvSpPr>
        <p:spPr>
          <a:xfrm>
            <a:off x="6987890" y="1216358"/>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Establish Persistence</a:t>
            </a:r>
            <a:endParaRPr lang="ja-JP" altLang="en-US" sz="1050" dirty="0">
              <a:latin typeface="Helvetica Regular" pitchFamily="2" charset="0"/>
              <a:ea typeface="MS PGothic" charset="-128"/>
              <a:cs typeface="Times New Roman" panose="02020603050405020304" pitchFamily="18" charset="0"/>
            </a:endParaRPr>
          </a:p>
        </p:txBody>
      </p:sp>
      <p:sp>
        <p:nvSpPr>
          <p:cNvPr id="135" name="正方形/長方形 134">
            <a:extLst>
              <a:ext uri="{FF2B5EF4-FFF2-40B4-BE49-F238E27FC236}">
                <a16:creationId xmlns:a16="http://schemas.microsoft.com/office/drawing/2014/main" id="{0972EB4B-A621-014F-B7E2-9B6C7319A9B2}"/>
              </a:ext>
            </a:extLst>
          </p:cNvPr>
          <p:cNvSpPr/>
          <p:nvPr/>
        </p:nvSpPr>
        <p:spPr>
          <a:xfrm>
            <a:off x="27622" y="3655291"/>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36" name="角丸四角形 135">
            <a:extLst>
              <a:ext uri="{FF2B5EF4-FFF2-40B4-BE49-F238E27FC236}">
                <a16:creationId xmlns:a16="http://schemas.microsoft.com/office/drawing/2014/main" id="{71856A77-2E21-214E-9F51-9A7AECA8E5FA}"/>
              </a:ext>
            </a:extLst>
          </p:cNvPr>
          <p:cNvSpPr/>
          <p:nvPr/>
        </p:nvSpPr>
        <p:spPr>
          <a:xfrm>
            <a:off x="166481" y="426236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7" name="角丸四角形 136">
            <a:extLst>
              <a:ext uri="{FF2B5EF4-FFF2-40B4-BE49-F238E27FC236}">
                <a16:creationId xmlns:a16="http://schemas.microsoft.com/office/drawing/2014/main" id="{4221D528-7DF0-7540-A864-A97556E745BD}"/>
              </a:ext>
            </a:extLst>
          </p:cNvPr>
          <p:cNvSpPr/>
          <p:nvPr/>
        </p:nvSpPr>
        <p:spPr>
          <a:xfrm>
            <a:off x="166481" y="493235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8" name="テキスト ボックス 137">
            <a:extLst>
              <a:ext uri="{FF2B5EF4-FFF2-40B4-BE49-F238E27FC236}">
                <a16:creationId xmlns:a16="http://schemas.microsoft.com/office/drawing/2014/main" id="{D1C27158-ED3C-F14F-96F6-76F30E64C379}"/>
              </a:ext>
            </a:extLst>
          </p:cNvPr>
          <p:cNvSpPr txBox="1"/>
          <p:nvPr/>
        </p:nvSpPr>
        <p:spPr>
          <a:xfrm>
            <a:off x="169859" y="5045870"/>
            <a:ext cx="1968403"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more than one remote access tool with varying command and control protocols as a hedge against detection. </a:t>
            </a:r>
          </a:p>
          <a:p>
            <a:pPr lvl="1"/>
            <a:r>
              <a:rPr lang="en-US" altLang="ja-JP" sz="900" dirty="0">
                <a:latin typeface="Helvetica Regular" pitchFamily="2" charset="0"/>
                <a:ea typeface="MS PGothic" charset="-128"/>
                <a:cs typeface="Times New Roman" panose="02020603050405020304" pitchFamily="18" charset="0"/>
              </a:rPr>
              <a:t>- VPNs</a:t>
            </a:r>
          </a:p>
          <a:p>
            <a:pPr lvl="1"/>
            <a:r>
              <a:rPr lang="en-US" altLang="ja-JP" sz="900" dirty="0">
                <a:latin typeface="Helvetica Regular" pitchFamily="2" charset="0"/>
                <a:ea typeface="MS PGothic" charset="-128"/>
                <a:cs typeface="Times New Roman" panose="02020603050405020304" pitchFamily="18" charset="0"/>
              </a:rPr>
              <a:t>- Citrix</a:t>
            </a:r>
          </a:p>
        </p:txBody>
      </p:sp>
      <p:sp>
        <p:nvSpPr>
          <p:cNvPr id="139" name="角丸四角形 138">
            <a:extLst>
              <a:ext uri="{FF2B5EF4-FFF2-40B4-BE49-F238E27FC236}">
                <a16:creationId xmlns:a16="http://schemas.microsoft.com/office/drawing/2014/main" id="{DD88C3D2-1F26-6549-A879-CCAADA00AB44}"/>
              </a:ext>
            </a:extLst>
          </p:cNvPr>
          <p:cNvSpPr/>
          <p:nvPr/>
        </p:nvSpPr>
        <p:spPr>
          <a:xfrm>
            <a:off x="166481" y="381763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0" name="テキスト ボックス 139">
            <a:extLst>
              <a:ext uri="{FF2B5EF4-FFF2-40B4-BE49-F238E27FC236}">
                <a16:creationId xmlns:a16="http://schemas.microsoft.com/office/drawing/2014/main" id="{C3C8FFDF-2A5F-EF43-9DA0-C5AC03343420}"/>
              </a:ext>
            </a:extLst>
          </p:cNvPr>
          <p:cNvSpPr txBox="1"/>
          <p:nvPr/>
        </p:nvSpPr>
        <p:spPr>
          <a:xfrm>
            <a:off x="180521" y="3822000"/>
            <a:ext cx="1092203" cy="307777"/>
          </a:xfrm>
          <a:prstGeom prst="rect">
            <a:avLst/>
          </a:prstGeom>
          <a:noFill/>
        </p:spPr>
        <p:txBody>
          <a:bodyPr wrap="square" rtlCol="0">
            <a:spAutoFit/>
          </a:bodyPr>
          <a:lstStyle/>
          <a:p>
            <a:r>
              <a:rPr lang="en-US" altLang="ja-JP" sz="1400" dirty="0">
                <a:solidFill>
                  <a:srgbClr val="772F6D"/>
                </a:solidFill>
                <a:latin typeface="Helvetica Regular" pitchFamily="2" charset="0"/>
                <a:ea typeface="MS PGothic" charset="-128"/>
                <a:cs typeface="Times New Roman" panose="02020603050405020304" pitchFamily="18" charset="0"/>
              </a:rPr>
              <a:t>8.6 (-4)</a:t>
            </a:r>
          </a:p>
        </p:txBody>
      </p:sp>
      <p:sp>
        <p:nvSpPr>
          <p:cNvPr id="141" name="テキスト ボックス 140">
            <a:extLst>
              <a:ext uri="{FF2B5EF4-FFF2-40B4-BE49-F238E27FC236}">
                <a16:creationId xmlns:a16="http://schemas.microsoft.com/office/drawing/2014/main" id="{0B6AB40A-77F6-8441-96F6-D5820DB78DF1}"/>
              </a:ext>
            </a:extLst>
          </p:cNvPr>
          <p:cNvSpPr txBox="1"/>
          <p:nvPr/>
        </p:nvSpPr>
        <p:spPr>
          <a:xfrm>
            <a:off x="173542" y="4388545"/>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Establish Persistence</a:t>
            </a:r>
            <a:endParaRPr lang="ja-JP" altLang="en-US" sz="1050" dirty="0">
              <a:latin typeface="Helvetica Regular" pitchFamily="2" charset="0"/>
              <a:ea typeface="MS PGothic" charset="-128"/>
              <a:cs typeface="Times New Roman" panose="02020603050405020304" pitchFamily="18" charset="0"/>
            </a:endParaRPr>
          </a:p>
        </p:txBody>
      </p:sp>
      <p:sp>
        <p:nvSpPr>
          <p:cNvPr id="142" name="正方形/長方形 141">
            <a:extLst>
              <a:ext uri="{FF2B5EF4-FFF2-40B4-BE49-F238E27FC236}">
                <a16:creationId xmlns:a16="http://schemas.microsoft.com/office/drawing/2014/main" id="{BB4166B9-4356-794F-947F-ADAE98EF7F32}"/>
              </a:ext>
            </a:extLst>
          </p:cNvPr>
          <p:cNvSpPr/>
          <p:nvPr/>
        </p:nvSpPr>
        <p:spPr>
          <a:xfrm>
            <a:off x="2297387" y="3655291"/>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43" name="角丸四角形 142">
            <a:extLst>
              <a:ext uri="{FF2B5EF4-FFF2-40B4-BE49-F238E27FC236}">
                <a16:creationId xmlns:a16="http://schemas.microsoft.com/office/drawing/2014/main" id="{5F85EF18-D480-CF40-9A73-843241CB0BE6}"/>
              </a:ext>
            </a:extLst>
          </p:cNvPr>
          <p:cNvSpPr/>
          <p:nvPr/>
        </p:nvSpPr>
        <p:spPr>
          <a:xfrm>
            <a:off x="2436246" y="426236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4" name="角丸四角形 143">
            <a:extLst>
              <a:ext uri="{FF2B5EF4-FFF2-40B4-BE49-F238E27FC236}">
                <a16:creationId xmlns:a16="http://schemas.microsoft.com/office/drawing/2014/main" id="{99BD3819-4648-F64F-AD69-863F15465F02}"/>
              </a:ext>
            </a:extLst>
          </p:cNvPr>
          <p:cNvSpPr/>
          <p:nvPr/>
        </p:nvSpPr>
        <p:spPr>
          <a:xfrm>
            <a:off x="2436246" y="493235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5" name="テキスト ボックス 144">
            <a:extLst>
              <a:ext uri="{FF2B5EF4-FFF2-40B4-BE49-F238E27FC236}">
                <a16:creationId xmlns:a16="http://schemas.microsoft.com/office/drawing/2014/main" id="{B1A9D693-7A88-B849-B5E1-55EB7DDC706D}"/>
              </a:ext>
            </a:extLst>
          </p:cNvPr>
          <p:cNvSpPr txBox="1"/>
          <p:nvPr/>
        </p:nvSpPr>
        <p:spPr>
          <a:xfrm>
            <a:off x="2439624" y="5045870"/>
            <a:ext cx="1968403"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with a sufficient level of access may create a local system or domain account. Such accounts may be used for persistence that do not require persistent remote access tools to be deployed on the system.</a:t>
            </a:r>
          </a:p>
        </p:txBody>
      </p:sp>
      <p:sp>
        <p:nvSpPr>
          <p:cNvPr id="146" name="角丸四角形 145">
            <a:extLst>
              <a:ext uri="{FF2B5EF4-FFF2-40B4-BE49-F238E27FC236}">
                <a16:creationId xmlns:a16="http://schemas.microsoft.com/office/drawing/2014/main" id="{0BF53E9D-25E6-8947-B620-9380A82A5B71}"/>
              </a:ext>
            </a:extLst>
          </p:cNvPr>
          <p:cNvSpPr/>
          <p:nvPr/>
        </p:nvSpPr>
        <p:spPr>
          <a:xfrm>
            <a:off x="2436246" y="381763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7" name="テキスト ボックス 146">
            <a:extLst>
              <a:ext uri="{FF2B5EF4-FFF2-40B4-BE49-F238E27FC236}">
                <a16:creationId xmlns:a16="http://schemas.microsoft.com/office/drawing/2014/main" id="{2D0E61DC-A804-524D-897C-0001FF0991B0}"/>
              </a:ext>
            </a:extLst>
          </p:cNvPr>
          <p:cNvSpPr txBox="1"/>
          <p:nvPr/>
        </p:nvSpPr>
        <p:spPr>
          <a:xfrm>
            <a:off x="2450286" y="3822000"/>
            <a:ext cx="1092203" cy="307777"/>
          </a:xfrm>
          <a:prstGeom prst="rect">
            <a:avLst/>
          </a:prstGeom>
          <a:noFill/>
        </p:spPr>
        <p:txBody>
          <a:bodyPr wrap="square" rtlCol="0">
            <a:spAutoFit/>
          </a:bodyPr>
          <a:lstStyle/>
          <a:p>
            <a:r>
              <a:rPr lang="en-US" altLang="ja-JP" sz="1400" dirty="0">
                <a:solidFill>
                  <a:srgbClr val="772F6D"/>
                </a:solidFill>
                <a:latin typeface="Helvetica Regular" pitchFamily="2" charset="0"/>
                <a:ea typeface="MS PGothic" charset="-128"/>
                <a:cs typeface="Times New Roman" panose="02020603050405020304" pitchFamily="18" charset="0"/>
              </a:rPr>
              <a:t>8.7 (-4)</a:t>
            </a:r>
          </a:p>
        </p:txBody>
      </p:sp>
      <p:sp>
        <p:nvSpPr>
          <p:cNvPr id="148" name="テキスト ボックス 147">
            <a:extLst>
              <a:ext uri="{FF2B5EF4-FFF2-40B4-BE49-F238E27FC236}">
                <a16:creationId xmlns:a16="http://schemas.microsoft.com/office/drawing/2014/main" id="{3325F2BB-B51F-2442-A02A-3EE18D2E2EE9}"/>
              </a:ext>
            </a:extLst>
          </p:cNvPr>
          <p:cNvSpPr txBox="1"/>
          <p:nvPr/>
        </p:nvSpPr>
        <p:spPr>
          <a:xfrm>
            <a:off x="2443307" y="4388545"/>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Establish Persistence</a:t>
            </a:r>
            <a:endParaRPr lang="ja-JP" altLang="en-US" sz="1050" dirty="0">
              <a:latin typeface="Helvetica Regular" pitchFamily="2" charset="0"/>
              <a:ea typeface="MS PGothic" charset="-128"/>
              <a:cs typeface="Times New Roman" panose="02020603050405020304" pitchFamily="18" charset="0"/>
            </a:endParaRPr>
          </a:p>
        </p:txBody>
      </p:sp>
      <p:sp>
        <p:nvSpPr>
          <p:cNvPr id="149" name="正方形/長方形 148">
            <a:extLst>
              <a:ext uri="{FF2B5EF4-FFF2-40B4-BE49-F238E27FC236}">
                <a16:creationId xmlns:a16="http://schemas.microsoft.com/office/drawing/2014/main" id="{C553C389-9B3B-EA44-BFF4-B7C7853D5A30}"/>
              </a:ext>
            </a:extLst>
          </p:cNvPr>
          <p:cNvSpPr/>
          <p:nvPr/>
        </p:nvSpPr>
        <p:spPr>
          <a:xfrm>
            <a:off x="4570440" y="3655291"/>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50" name="角丸四角形 149">
            <a:extLst>
              <a:ext uri="{FF2B5EF4-FFF2-40B4-BE49-F238E27FC236}">
                <a16:creationId xmlns:a16="http://schemas.microsoft.com/office/drawing/2014/main" id="{0F2D7079-543B-0E45-AB4A-F7B1BFB27E9C}"/>
              </a:ext>
            </a:extLst>
          </p:cNvPr>
          <p:cNvSpPr/>
          <p:nvPr/>
        </p:nvSpPr>
        <p:spPr>
          <a:xfrm>
            <a:off x="4709299" y="426236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51" name="角丸四角形 150">
            <a:extLst>
              <a:ext uri="{FF2B5EF4-FFF2-40B4-BE49-F238E27FC236}">
                <a16:creationId xmlns:a16="http://schemas.microsoft.com/office/drawing/2014/main" id="{D2ACB707-DFF8-8342-8D41-71173D1448D9}"/>
              </a:ext>
            </a:extLst>
          </p:cNvPr>
          <p:cNvSpPr/>
          <p:nvPr/>
        </p:nvSpPr>
        <p:spPr>
          <a:xfrm>
            <a:off x="4709299" y="493235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52" name="テキスト ボックス 151">
            <a:extLst>
              <a:ext uri="{FF2B5EF4-FFF2-40B4-BE49-F238E27FC236}">
                <a16:creationId xmlns:a16="http://schemas.microsoft.com/office/drawing/2014/main" id="{EC78F361-BE91-2C4B-B825-53791DC4A1DC}"/>
              </a:ext>
            </a:extLst>
          </p:cNvPr>
          <p:cNvSpPr txBox="1"/>
          <p:nvPr/>
        </p:nvSpPr>
        <p:spPr>
          <a:xfrm>
            <a:off x="4709299" y="5045870"/>
            <a:ext cx="197635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can capture audio recordings, video recordings, clipboard, screen captures and user input with available a computer's APIs and peripheral devices to gather information.</a:t>
            </a:r>
            <a:endParaRPr lang="ja-JP" altLang="en-US" sz="1050" dirty="0">
              <a:latin typeface="Helvetica Regular" pitchFamily="2" charset="0"/>
              <a:ea typeface="MS PGothic" charset="-128"/>
              <a:cs typeface="Times New Roman" panose="02020603050405020304" pitchFamily="18" charset="0"/>
            </a:endParaRPr>
          </a:p>
        </p:txBody>
      </p:sp>
      <p:sp>
        <p:nvSpPr>
          <p:cNvPr id="153" name="角丸四角形 152">
            <a:extLst>
              <a:ext uri="{FF2B5EF4-FFF2-40B4-BE49-F238E27FC236}">
                <a16:creationId xmlns:a16="http://schemas.microsoft.com/office/drawing/2014/main" id="{0FA38273-E833-A349-9650-C35281CA2E51}"/>
              </a:ext>
            </a:extLst>
          </p:cNvPr>
          <p:cNvSpPr/>
          <p:nvPr/>
        </p:nvSpPr>
        <p:spPr>
          <a:xfrm>
            <a:off x="4709299" y="381763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54" name="テキスト ボックス 153">
            <a:extLst>
              <a:ext uri="{FF2B5EF4-FFF2-40B4-BE49-F238E27FC236}">
                <a16:creationId xmlns:a16="http://schemas.microsoft.com/office/drawing/2014/main" id="{E04017B7-3CE0-8544-928E-B463429709D0}"/>
              </a:ext>
            </a:extLst>
          </p:cNvPr>
          <p:cNvSpPr txBox="1"/>
          <p:nvPr/>
        </p:nvSpPr>
        <p:spPr>
          <a:xfrm>
            <a:off x="4723339" y="3822000"/>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 (-5)</a:t>
            </a:r>
            <a:endParaRPr lang="en-US" altLang="ja-JP" sz="1400" dirty="0">
              <a:latin typeface="Helvetica Regular" pitchFamily="2" charset="0"/>
              <a:ea typeface="MS PGothic" charset="-128"/>
              <a:cs typeface="Times New Roman" panose="02020603050405020304" pitchFamily="18" charset="0"/>
            </a:endParaRPr>
          </a:p>
        </p:txBody>
      </p:sp>
      <p:sp>
        <p:nvSpPr>
          <p:cNvPr id="155" name="テキスト ボックス 154">
            <a:extLst>
              <a:ext uri="{FF2B5EF4-FFF2-40B4-BE49-F238E27FC236}">
                <a16:creationId xmlns:a16="http://schemas.microsoft.com/office/drawing/2014/main" id="{5E29F265-69AF-F34E-86B3-A84F8A11C801}"/>
              </a:ext>
            </a:extLst>
          </p:cNvPr>
          <p:cNvSpPr txBox="1"/>
          <p:nvPr/>
        </p:nvSpPr>
        <p:spPr>
          <a:xfrm>
            <a:off x="4716360" y="431176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Collection</a:t>
            </a:r>
          </a:p>
        </p:txBody>
      </p:sp>
      <p:sp>
        <p:nvSpPr>
          <p:cNvPr id="156" name="正方形/長方形 155">
            <a:extLst>
              <a:ext uri="{FF2B5EF4-FFF2-40B4-BE49-F238E27FC236}">
                <a16:creationId xmlns:a16="http://schemas.microsoft.com/office/drawing/2014/main" id="{7AE534F2-B602-1044-869A-50D0F21E908B}"/>
              </a:ext>
            </a:extLst>
          </p:cNvPr>
          <p:cNvSpPr/>
          <p:nvPr/>
        </p:nvSpPr>
        <p:spPr>
          <a:xfrm>
            <a:off x="6841935" y="364929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57" name="角丸四角形 156">
            <a:extLst>
              <a:ext uri="{FF2B5EF4-FFF2-40B4-BE49-F238E27FC236}">
                <a16:creationId xmlns:a16="http://schemas.microsoft.com/office/drawing/2014/main" id="{DB2C19F2-5B6F-1342-A80D-75EFE70D0AC9}"/>
              </a:ext>
            </a:extLst>
          </p:cNvPr>
          <p:cNvSpPr/>
          <p:nvPr/>
        </p:nvSpPr>
        <p:spPr>
          <a:xfrm>
            <a:off x="6980794" y="4256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58" name="角丸四角形 157">
            <a:extLst>
              <a:ext uri="{FF2B5EF4-FFF2-40B4-BE49-F238E27FC236}">
                <a16:creationId xmlns:a16="http://schemas.microsoft.com/office/drawing/2014/main" id="{28F37ED8-4224-5249-9D6C-74BBA4B32169}"/>
              </a:ext>
            </a:extLst>
          </p:cNvPr>
          <p:cNvSpPr/>
          <p:nvPr/>
        </p:nvSpPr>
        <p:spPr>
          <a:xfrm>
            <a:off x="6980794" y="4926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9F0FE249-891B-CB4E-8DEA-ECF561D8118B}"/>
              </a:ext>
            </a:extLst>
          </p:cNvPr>
          <p:cNvSpPr txBox="1"/>
          <p:nvPr/>
        </p:nvSpPr>
        <p:spPr>
          <a:xfrm>
            <a:off x="6963232" y="5039875"/>
            <a:ext cx="2028813"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Once established within a system or network, an adversary may use automated techniques for collecting internal data.</a:t>
            </a:r>
          </a:p>
        </p:txBody>
      </p:sp>
      <p:sp>
        <p:nvSpPr>
          <p:cNvPr id="160" name="角丸四角形 159">
            <a:extLst>
              <a:ext uri="{FF2B5EF4-FFF2-40B4-BE49-F238E27FC236}">
                <a16:creationId xmlns:a16="http://schemas.microsoft.com/office/drawing/2014/main" id="{F974F149-752C-A24D-9871-DF768CC9CD05}"/>
              </a:ext>
            </a:extLst>
          </p:cNvPr>
          <p:cNvSpPr/>
          <p:nvPr/>
        </p:nvSpPr>
        <p:spPr>
          <a:xfrm>
            <a:off x="6980794" y="3811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61" name="テキスト ボックス 160">
            <a:extLst>
              <a:ext uri="{FF2B5EF4-FFF2-40B4-BE49-F238E27FC236}">
                <a16:creationId xmlns:a16="http://schemas.microsoft.com/office/drawing/2014/main" id="{0F6BC1F9-7820-5A4E-9C0A-0D824B40357F}"/>
              </a:ext>
            </a:extLst>
          </p:cNvPr>
          <p:cNvSpPr txBox="1"/>
          <p:nvPr/>
        </p:nvSpPr>
        <p:spPr>
          <a:xfrm>
            <a:off x="6994834" y="3816005"/>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9.2 (-5)</a:t>
            </a:r>
            <a:endParaRPr lang="en-US" altLang="ja-JP" sz="1400" dirty="0">
              <a:latin typeface="Helvetica Regular" pitchFamily="2" charset="0"/>
              <a:ea typeface="MS PGothic" charset="-128"/>
              <a:cs typeface="Times New Roman" panose="02020603050405020304" pitchFamily="18" charset="0"/>
            </a:endParaRPr>
          </a:p>
        </p:txBody>
      </p:sp>
      <p:sp>
        <p:nvSpPr>
          <p:cNvPr id="162" name="テキスト ボックス 161">
            <a:extLst>
              <a:ext uri="{FF2B5EF4-FFF2-40B4-BE49-F238E27FC236}">
                <a16:creationId xmlns:a16="http://schemas.microsoft.com/office/drawing/2014/main" id="{575FC017-4A12-2E4F-9134-34A4089C35F8}"/>
              </a:ext>
            </a:extLst>
          </p:cNvPr>
          <p:cNvSpPr txBox="1"/>
          <p:nvPr/>
        </p:nvSpPr>
        <p:spPr>
          <a:xfrm>
            <a:off x="6987855" y="430577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Collection</a:t>
            </a:r>
          </a:p>
        </p:txBody>
      </p:sp>
    </p:spTree>
    <p:extLst>
      <p:ext uri="{BB962C8B-B14F-4D97-AF65-F5344CB8AC3E}">
        <p14:creationId xmlns:p14="http://schemas.microsoft.com/office/powerpoint/2010/main" val="206967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33" name="正方形/長方形 32">
            <a:extLst>
              <a:ext uri="{FF2B5EF4-FFF2-40B4-BE49-F238E27FC236}">
                <a16:creationId xmlns:a16="http://schemas.microsoft.com/office/drawing/2014/main" id="{AE5B5C98-95A4-604A-8649-8BBAD3521F51}"/>
              </a:ext>
            </a:extLst>
          </p:cNvPr>
          <p:cNvSpPr/>
          <p:nvPr/>
        </p:nvSpPr>
        <p:spPr>
          <a:xfrm>
            <a:off x="2305774" y="493449"/>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72F6D"/>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72F6D"/>
                </a:solidFill>
                <a:latin typeface="Helvetica Regular" pitchFamily="2" charset="0"/>
                <a:ea typeface="MS PGothic" charset="-128"/>
                <a:cs typeface="Times New Roman" panose="02020603050405020304" pitchFamily="18" charset="0"/>
              </a:rPr>
              <a:t>(Type B: Establish Persistence)</a:t>
            </a:r>
          </a:p>
        </p:txBody>
      </p:sp>
      <p:pic>
        <p:nvPicPr>
          <p:cNvPr id="34" name="図 33">
            <a:extLst>
              <a:ext uri="{FF2B5EF4-FFF2-40B4-BE49-F238E27FC236}">
                <a16:creationId xmlns:a16="http://schemas.microsoft.com/office/drawing/2014/main" id="{7131CAA1-778E-904D-9C52-C6BE7B93E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969" y="1412376"/>
            <a:ext cx="1417802" cy="2048910"/>
          </a:xfrm>
          <a:prstGeom prst="rect">
            <a:avLst/>
          </a:prstGeom>
        </p:spPr>
      </p:pic>
      <p:sp>
        <p:nvSpPr>
          <p:cNvPr id="35" name="正方形/長方形 34">
            <a:extLst>
              <a:ext uri="{FF2B5EF4-FFF2-40B4-BE49-F238E27FC236}">
                <a16:creationId xmlns:a16="http://schemas.microsoft.com/office/drawing/2014/main" id="{DE971E15-522E-4040-A0B2-5BCE7458C038}"/>
              </a:ext>
            </a:extLst>
          </p:cNvPr>
          <p:cNvSpPr/>
          <p:nvPr/>
        </p:nvSpPr>
        <p:spPr>
          <a:xfrm>
            <a:off x="4568009" y="494420"/>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72F6D"/>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72F6D"/>
                </a:solidFill>
                <a:latin typeface="Helvetica Regular" pitchFamily="2" charset="0"/>
                <a:ea typeface="MS PGothic" charset="-128"/>
                <a:cs typeface="Times New Roman" panose="02020603050405020304" pitchFamily="18" charset="0"/>
              </a:rPr>
              <a:t>(Type B: Establish Persistence)</a:t>
            </a:r>
          </a:p>
        </p:txBody>
      </p:sp>
      <p:pic>
        <p:nvPicPr>
          <p:cNvPr id="36" name="図 35">
            <a:extLst>
              <a:ext uri="{FF2B5EF4-FFF2-40B4-BE49-F238E27FC236}">
                <a16:creationId xmlns:a16="http://schemas.microsoft.com/office/drawing/2014/main" id="{1B0D78C5-DCDE-6044-B290-E8EFE62F1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204" y="1413347"/>
            <a:ext cx="1417802" cy="2048910"/>
          </a:xfrm>
          <a:prstGeom prst="rect">
            <a:avLst/>
          </a:prstGeom>
        </p:spPr>
      </p:pic>
      <p:sp>
        <p:nvSpPr>
          <p:cNvPr id="37" name="正方形/長方形 36">
            <a:extLst>
              <a:ext uri="{FF2B5EF4-FFF2-40B4-BE49-F238E27FC236}">
                <a16:creationId xmlns:a16="http://schemas.microsoft.com/office/drawing/2014/main" id="{553CFD60-F85D-654D-AC85-85E0ED3B7DAB}"/>
              </a:ext>
            </a:extLst>
          </p:cNvPr>
          <p:cNvSpPr/>
          <p:nvPr/>
        </p:nvSpPr>
        <p:spPr>
          <a:xfrm>
            <a:off x="6832963" y="496818"/>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72F6D"/>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72F6D"/>
                </a:solidFill>
                <a:latin typeface="Helvetica Regular" pitchFamily="2" charset="0"/>
                <a:ea typeface="MS PGothic" charset="-128"/>
                <a:cs typeface="Times New Roman" panose="02020603050405020304" pitchFamily="18" charset="0"/>
              </a:rPr>
              <a:t>(Type B: Establish Persistence)</a:t>
            </a:r>
          </a:p>
        </p:txBody>
      </p:sp>
      <p:pic>
        <p:nvPicPr>
          <p:cNvPr id="38" name="図 37">
            <a:extLst>
              <a:ext uri="{FF2B5EF4-FFF2-40B4-BE49-F238E27FC236}">
                <a16:creationId xmlns:a16="http://schemas.microsoft.com/office/drawing/2014/main" id="{6B0B9C5A-D3C5-5941-863D-F083BAF49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158" y="1415745"/>
            <a:ext cx="1417802" cy="2048910"/>
          </a:xfrm>
          <a:prstGeom prst="rect">
            <a:avLst/>
          </a:prstGeom>
        </p:spPr>
      </p:pic>
      <p:sp>
        <p:nvSpPr>
          <p:cNvPr id="49" name="正方形/長方形 48">
            <a:extLst>
              <a:ext uri="{FF2B5EF4-FFF2-40B4-BE49-F238E27FC236}">
                <a16:creationId xmlns:a16="http://schemas.microsoft.com/office/drawing/2014/main" id="{B4656AF1-3E30-5644-B1CA-DE997236B84A}"/>
              </a:ext>
            </a:extLst>
          </p:cNvPr>
          <p:cNvSpPr/>
          <p:nvPr/>
        </p:nvSpPr>
        <p:spPr>
          <a:xfrm>
            <a:off x="45483" y="3661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1" name="図 50">
            <a:extLst>
              <a:ext uri="{FF2B5EF4-FFF2-40B4-BE49-F238E27FC236}">
                <a16:creationId xmlns:a16="http://schemas.microsoft.com/office/drawing/2014/main" id="{3024D1BC-D41F-2848-AE66-6B253FF5C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13" y="4664575"/>
            <a:ext cx="916540" cy="1900933"/>
          </a:xfrm>
          <a:prstGeom prst="rect">
            <a:avLst/>
          </a:prstGeom>
        </p:spPr>
      </p:pic>
      <p:sp>
        <p:nvSpPr>
          <p:cNvPr id="52" name="正方形/長方形 51">
            <a:extLst>
              <a:ext uri="{FF2B5EF4-FFF2-40B4-BE49-F238E27FC236}">
                <a16:creationId xmlns:a16="http://schemas.microsoft.com/office/drawing/2014/main" id="{CE72D6C6-3B6F-A74D-AD9C-2B15791FBE1F}"/>
              </a:ext>
            </a:extLst>
          </p:cNvPr>
          <p:cNvSpPr/>
          <p:nvPr/>
        </p:nvSpPr>
        <p:spPr>
          <a:xfrm>
            <a:off x="230935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3" name="図 52">
            <a:extLst>
              <a:ext uri="{FF2B5EF4-FFF2-40B4-BE49-F238E27FC236}">
                <a16:creationId xmlns:a16="http://schemas.microsoft.com/office/drawing/2014/main" id="{0ABC6C4B-87D4-1F4B-9937-5CE5C3092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5083" y="4668171"/>
            <a:ext cx="916540" cy="1900933"/>
          </a:xfrm>
          <a:prstGeom prst="rect">
            <a:avLst/>
          </a:prstGeom>
        </p:spPr>
      </p:pic>
      <p:sp>
        <p:nvSpPr>
          <p:cNvPr id="21" name="正方形/長方形 20">
            <a:extLst>
              <a:ext uri="{FF2B5EF4-FFF2-40B4-BE49-F238E27FC236}">
                <a16:creationId xmlns:a16="http://schemas.microsoft.com/office/drawing/2014/main" id="{690058F3-0E94-8641-A9C0-355DA0B0EE70}"/>
              </a:ext>
            </a:extLst>
          </p:cNvPr>
          <p:cNvSpPr/>
          <p:nvPr/>
        </p:nvSpPr>
        <p:spPr>
          <a:xfrm>
            <a:off x="45759" y="493935"/>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72F6D"/>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72F6D"/>
                </a:solidFill>
                <a:latin typeface="Helvetica Regular" pitchFamily="2" charset="0"/>
                <a:ea typeface="MS PGothic" charset="-128"/>
                <a:cs typeface="Times New Roman" panose="02020603050405020304" pitchFamily="18" charset="0"/>
              </a:rPr>
              <a:t>(Type B: Establish Persistence)</a:t>
            </a:r>
          </a:p>
        </p:txBody>
      </p:sp>
      <p:pic>
        <p:nvPicPr>
          <p:cNvPr id="22" name="図 21">
            <a:extLst>
              <a:ext uri="{FF2B5EF4-FFF2-40B4-BE49-F238E27FC236}">
                <a16:creationId xmlns:a16="http://schemas.microsoft.com/office/drawing/2014/main" id="{C298303F-9705-C04D-B5F0-403394D01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54" y="1412862"/>
            <a:ext cx="1417802" cy="2048910"/>
          </a:xfrm>
          <a:prstGeom prst="rect">
            <a:avLst/>
          </a:prstGeom>
        </p:spPr>
      </p:pic>
      <p:sp>
        <p:nvSpPr>
          <p:cNvPr id="23" name="正方形/長方形 22">
            <a:extLst>
              <a:ext uri="{FF2B5EF4-FFF2-40B4-BE49-F238E27FC236}">
                <a16:creationId xmlns:a16="http://schemas.microsoft.com/office/drawing/2014/main" id="{83778D9B-C7CA-8C4B-8849-06DAA8724989}"/>
              </a:ext>
            </a:extLst>
          </p:cNvPr>
          <p:cNvSpPr/>
          <p:nvPr/>
        </p:nvSpPr>
        <p:spPr>
          <a:xfrm>
            <a:off x="4566486" y="3661222"/>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72F6D"/>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72F6D"/>
                </a:solidFill>
                <a:latin typeface="Helvetica Regular" pitchFamily="2" charset="0"/>
                <a:ea typeface="MS PGothic" charset="-128"/>
                <a:cs typeface="Times New Roman" panose="02020603050405020304" pitchFamily="18" charset="0"/>
              </a:rPr>
              <a:t>(Type B: Establish Persistence)</a:t>
            </a:r>
          </a:p>
        </p:txBody>
      </p:sp>
      <p:pic>
        <p:nvPicPr>
          <p:cNvPr id="24" name="図 23">
            <a:extLst>
              <a:ext uri="{FF2B5EF4-FFF2-40B4-BE49-F238E27FC236}">
                <a16:creationId xmlns:a16="http://schemas.microsoft.com/office/drawing/2014/main" id="{16F125CE-7BDA-5F40-B43D-8F5D717F6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681" y="4580149"/>
            <a:ext cx="1417802" cy="2048910"/>
          </a:xfrm>
          <a:prstGeom prst="rect">
            <a:avLst/>
          </a:prstGeom>
        </p:spPr>
      </p:pic>
      <p:sp>
        <p:nvSpPr>
          <p:cNvPr id="25" name="正方形/長方形 24">
            <a:extLst>
              <a:ext uri="{FF2B5EF4-FFF2-40B4-BE49-F238E27FC236}">
                <a16:creationId xmlns:a16="http://schemas.microsoft.com/office/drawing/2014/main" id="{A635C3E5-1B4C-A84C-B0A3-D6815C98A0D9}"/>
              </a:ext>
            </a:extLst>
          </p:cNvPr>
          <p:cNvSpPr/>
          <p:nvPr/>
        </p:nvSpPr>
        <p:spPr>
          <a:xfrm>
            <a:off x="6832963" y="3664818"/>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72F6D"/>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72F6D"/>
                </a:solidFill>
                <a:latin typeface="Helvetica Regular" pitchFamily="2" charset="0"/>
                <a:ea typeface="MS PGothic" charset="-128"/>
                <a:cs typeface="Times New Roman" panose="02020603050405020304" pitchFamily="18" charset="0"/>
              </a:rPr>
              <a:t>(Type B: Establish Persistence)</a:t>
            </a:r>
          </a:p>
        </p:txBody>
      </p:sp>
      <p:pic>
        <p:nvPicPr>
          <p:cNvPr id="26" name="図 25">
            <a:extLst>
              <a:ext uri="{FF2B5EF4-FFF2-40B4-BE49-F238E27FC236}">
                <a16:creationId xmlns:a16="http://schemas.microsoft.com/office/drawing/2014/main" id="{D643110E-C7F2-494C-B2E0-2DF553ED2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158" y="4583745"/>
            <a:ext cx="1417802" cy="2048910"/>
          </a:xfrm>
          <a:prstGeom prst="rect">
            <a:avLst/>
          </a:prstGeom>
        </p:spPr>
      </p:pic>
    </p:spTree>
    <p:extLst>
      <p:ext uri="{BB962C8B-B14F-4D97-AF65-F5344CB8AC3E}">
        <p14:creationId xmlns:p14="http://schemas.microsoft.com/office/powerpoint/2010/main" val="53452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39" name="正方形/長方形 38">
            <a:extLst>
              <a:ext uri="{FF2B5EF4-FFF2-40B4-BE49-F238E27FC236}">
                <a16:creationId xmlns:a16="http://schemas.microsoft.com/office/drawing/2014/main" id="{ACFF0057-22A5-4D41-A085-EAD7AC078CC7}"/>
              </a:ext>
            </a:extLst>
          </p:cNvPr>
          <p:cNvSpPr/>
          <p:nvPr/>
        </p:nvSpPr>
        <p:spPr>
          <a:xfrm>
            <a:off x="6832963" y="493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40" name="図 39">
            <a:extLst>
              <a:ext uri="{FF2B5EF4-FFF2-40B4-BE49-F238E27FC236}">
                <a16:creationId xmlns:a16="http://schemas.microsoft.com/office/drawing/2014/main" id="{01C4F869-13B4-CA47-A473-742EE3BA2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693" y="1496575"/>
            <a:ext cx="916540" cy="1900933"/>
          </a:xfrm>
          <a:prstGeom prst="rect">
            <a:avLst/>
          </a:prstGeom>
        </p:spPr>
      </p:pic>
      <p:sp>
        <p:nvSpPr>
          <p:cNvPr id="49" name="正方形/長方形 48">
            <a:extLst>
              <a:ext uri="{FF2B5EF4-FFF2-40B4-BE49-F238E27FC236}">
                <a16:creationId xmlns:a16="http://schemas.microsoft.com/office/drawing/2014/main" id="{B4656AF1-3E30-5644-B1CA-DE997236B84A}"/>
              </a:ext>
            </a:extLst>
          </p:cNvPr>
          <p:cNvSpPr/>
          <p:nvPr/>
        </p:nvSpPr>
        <p:spPr>
          <a:xfrm>
            <a:off x="45483" y="3661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1" name="図 50">
            <a:extLst>
              <a:ext uri="{FF2B5EF4-FFF2-40B4-BE49-F238E27FC236}">
                <a16:creationId xmlns:a16="http://schemas.microsoft.com/office/drawing/2014/main" id="{3024D1BC-D41F-2848-AE66-6B253FF5C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13" y="4664575"/>
            <a:ext cx="916540" cy="1900933"/>
          </a:xfrm>
          <a:prstGeom prst="rect">
            <a:avLst/>
          </a:prstGeom>
        </p:spPr>
      </p:pic>
      <p:sp>
        <p:nvSpPr>
          <p:cNvPr id="52" name="正方形/長方形 51">
            <a:extLst>
              <a:ext uri="{FF2B5EF4-FFF2-40B4-BE49-F238E27FC236}">
                <a16:creationId xmlns:a16="http://schemas.microsoft.com/office/drawing/2014/main" id="{CE72D6C6-3B6F-A74D-AD9C-2B15791FBE1F}"/>
              </a:ext>
            </a:extLst>
          </p:cNvPr>
          <p:cNvSpPr/>
          <p:nvPr/>
        </p:nvSpPr>
        <p:spPr>
          <a:xfrm>
            <a:off x="230935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3" name="図 52">
            <a:extLst>
              <a:ext uri="{FF2B5EF4-FFF2-40B4-BE49-F238E27FC236}">
                <a16:creationId xmlns:a16="http://schemas.microsoft.com/office/drawing/2014/main" id="{0ABC6C4B-87D4-1F4B-9937-5CE5C3092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083" y="4668171"/>
            <a:ext cx="916540" cy="1900933"/>
          </a:xfrm>
          <a:prstGeom prst="rect">
            <a:avLst/>
          </a:prstGeom>
        </p:spPr>
      </p:pic>
      <p:sp>
        <p:nvSpPr>
          <p:cNvPr id="54" name="正方形/長方形 53">
            <a:extLst>
              <a:ext uri="{FF2B5EF4-FFF2-40B4-BE49-F238E27FC236}">
                <a16:creationId xmlns:a16="http://schemas.microsoft.com/office/drawing/2014/main" id="{44B4205E-14E2-8B42-9B71-499CA5DDCB63}"/>
              </a:ext>
            </a:extLst>
          </p:cNvPr>
          <p:cNvSpPr/>
          <p:nvPr/>
        </p:nvSpPr>
        <p:spPr>
          <a:xfrm>
            <a:off x="457322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5" name="図 54">
            <a:extLst>
              <a:ext uri="{FF2B5EF4-FFF2-40B4-BE49-F238E27FC236}">
                <a16:creationId xmlns:a16="http://schemas.microsoft.com/office/drawing/2014/main" id="{E3056ED6-6D17-4042-BEA0-AEC1A379D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953" y="4668171"/>
            <a:ext cx="916540" cy="1900933"/>
          </a:xfrm>
          <a:prstGeom prst="rect">
            <a:avLst/>
          </a:prstGeom>
        </p:spPr>
      </p:pic>
      <p:sp>
        <p:nvSpPr>
          <p:cNvPr id="56" name="正方形/長方形 55">
            <a:extLst>
              <a:ext uri="{FF2B5EF4-FFF2-40B4-BE49-F238E27FC236}">
                <a16:creationId xmlns:a16="http://schemas.microsoft.com/office/drawing/2014/main" id="{5B9A02E2-A809-544A-9E29-4F0915FF0060}"/>
              </a:ext>
            </a:extLst>
          </p:cNvPr>
          <p:cNvSpPr/>
          <p:nvPr/>
        </p:nvSpPr>
        <p:spPr>
          <a:xfrm>
            <a:off x="6832963" y="366585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7" name="図 56">
            <a:extLst>
              <a:ext uri="{FF2B5EF4-FFF2-40B4-BE49-F238E27FC236}">
                <a16:creationId xmlns:a16="http://schemas.microsoft.com/office/drawing/2014/main" id="{2D42FF7E-652A-7F48-8CC9-D115F056C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693" y="4669205"/>
            <a:ext cx="916540" cy="1900933"/>
          </a:xfrm>
          <a:prstGeom prst="rect">
            <a:avLst/>
          </a:prstGeom>
        </p:spPr>
      </p:pic>
      <p:sp>
        <p:nvSpPr>
          <p:cNvPr id="19" name="正方形/長方形 18">
            <a:extLst>
              <a:ext uri="{FF2B5EF4-FFF2-40B4-BE49-F238E27FC236}">
                <a16:creationId xmlns:a16="http://schemas.microsoft.com/office/drawing/2014/main" id="{8129D3BC-6054-114E-BAEE-2FF54F1EB859}"/>
              </a:ext>
            </a:extLst>
          </p:cNvPr>
          <p:cNvSpPr/>
          <p:nvPr/>
        </p:nvSpPr>
        <p:spPr>
          <a:xfrm>
            <a:off x="37223" y="484996"/>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20" name="図 19">
            <a:extLst>
              <a:ext uri="{FF2B5EF4-FFF2-40B4-BE49-F238E27FC236}">
                <a16:creationId xmlns:a16="http://schemas.microsoft.com/office/drawing/2014/main" id="{A5B70839-4DD2-4349-8A95-1D7F00788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53" y="1488349"/>
            <a:ext cx="916540" cy="1900933"/>
          </a:xfrm>
          <a:prstGeom prst="rect">
            <a:avLst/>
          </a:prstGeom>
        </p:spPr>
      </p:pic>
      <p:sp>
        <p:nvSpPr>
          <p:cNvPr id="21" name="正方形/長方形 20">
            <a:extLst>
              <a:ext uri="{FF2B5EF4-FFF2-40B4-BE49-F238E27FC236}">
                <a16:creationId xmlns:a16="http://schemas.microsoft.com/office/drawing/2014/main" id="{976E5F23-85C3-FE4B-BE48-D715B93D42A5}"/>
              </a:ext>
            </a:extLst>
          </p:cNvPr>
          <p:cNvSpPr/>
          <p:nvPr/>
        </p:nvSpPr>
        <p:spPr>
          <a:xfrm>
            <a:off x="2301093" y="48859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22" name="図 21">
            <a:extLst>
              <a:ext uri="{FF2B5EF4-FFF2-40B4-BE49-F238E27FC236}">
                <a16:creationId xmlns:a16="http://schemas.microsoft.com/office/drawing/2014/main" id="{A7092C07-48DC-D043-8911-CA0B84F00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823" y="1491945"/>
            <a:ext cx="916540" cy="1900933"/>
          </a:xfrm>
          <a:prstGeom prst="rect">
            <a:avLst/>
          </a:prstGeom>
        </p:spPr>
      </p:pic>
      <p:sp>
        <p:nvSpPr>
          <p:cNvPr id="23" name="正方形/長方形 22">
            <a:extLst>
              <a:ext uri="{FF2B5EF4-FFF2-40B4-BE49-F238E27FC236}">
                <a16:creationId xmlns:a16="http://schemas.microsoft.com/office/drawing/2014/main" id="{FBB7EAA0-BE40-074A-B921-B2CC9FF382F1}"/>
              </a:ext>
            </a:extLst>
          </p:cNvPr>
          <p:cNvSpPr/>
          <p:nvPr/>
        </p:nvSpPr>
        <p:spPr>
          <a:xfrm>
            <a:off x="4564963" y="48859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24" name="図 23">
            <a:extLst>
              <a:ext uri="{FF2B5EF4-FFF2-40B4-BE49-F238E27FC236}">
                <a16:creationId xmlns:a16="http://schemas.microsoft.com/office/drawing/2014/main" id="{50B8E7BE-FBDC-834D-B487-0242CCDFB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693" y="1491945"/>
            <a:ext cx="916540" cy="1900933"/>
          </a:xfrm>
          <a:prstGeom prst="rect">
            <a:avLst/>
          </a:prstGeom>
        </p:spPr>
      </p:pic>
    </p:spTree>
    <p:extLst>
      <p:ext uri="{BB962C8B-B14F-4D97-AF65-F5344CB8AC3E}">
        <p14:creationId xmlns:p14="http://schemas.microsoft.com/office/powerpoint/2010/main" val="292102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2" name="テキスト ボックス 1">
            <a:extLst>
              <a:ext uri="{FF2B5EF4-FFF2-40B4-BE49-F238E27FC236}">
                <a16:creationId xmlns:a16="http://schemas.microsoft.com/office/drawing/2014/main" id="{8629747F-FB43-4245-9CFB-79A3B9139540}"/>
              </a:ext>
            </a:extLst>
          </p:cNvPr>
          <p:cNvSpPr txBox="1"/>
          <p:nvPr/>
        </p:nvSpPr>
        <p:spPr>
          <a:xfrm>
            <a:off x="5056909" y="6954982"/>
            <a:ext cx="184731" cy="369332"/>
          </a:xfrm>
          <a:prstGeom prst="rect">
            <a:avLst/>
          </a:prstGeom>
          <a:noFill/>
        </p:spPr>
        <p:txBody>
          <a:bodyPr wrap="none" rtlCol="0">
            <a:spAutoFit/>
          </a:bodyPr>
          <a:lstStyle/>
          <a:p>
            <a:endParaRPr kumimoji="1" lang="ja-JP" altLang="en-US"/>
          </a:p>
        </p:txBody>
      </p:sp>
      <p:sp>
        <p:nvSpPr>
          <p:cNvPr id="60" name="正方形/長方形 59">
            <a:extLst>
              <a:ext uri="{FF2B5EF4-FFF2-40B4-BE49-F238E27FC236}">
                <a16:creationId xmlns:a16="http://schemas.microsoft.com/office/drawing/2014/main" id="{F07BE00B-7F17-574F-9110-404A8569508D}"/>
              </a:ext>
            </a:extLst>
          </p:cNvPr>
          <p:cNvSpPr/>
          <p:nvPr/>
        </p:nvSpPr>
        <p:spPr>
          <a:xfrm>
            <a:off x="27587" y="48129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61" name="角丸四角形 60">
            <a:extLst>
              <a:ext uri="{FF2B5EF4-FFF2-40B4-BE49-F238E27FC236}">
                <a16:creationId xmlns:a16="http://schemas.microsoft.com/office/drawing/2014/main" id="{71CD4050-92E3-8A49-89D7-ACCF4515902E}"/>
              </a:ext>
            </a:extLst>
          </p:cNvPr>
          <p:cNvSpPr/>
          <p:nvPr/>
        </p:nvSpPr>
        <p:spPr>
          <a:xfrm>
            <a:off x="166446"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2" name="角丸四角形 61">
            <a:extLst>
              <a:ext uri="{FF2B5EF4-FFF2-40B4-BE49-F238E27FC236}">
                <a16:creationId xmlns:a16="http://schemas.microsoft.com/office/drawing/2014/main" id="{2727049B-7962-CA4E-955D-F17ABFE3E757}"/>
              </a:ext>
            </a:extLst>
          </p:cNvPr>
          <p:cNvSpPr/>
          <p:nvPr/>
        </p:nvSpPr>
        <p:spPr>
          <a:xfrm>
            <a:off x="166446"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3" name="テキスト ボックス 62">
            <a:extLst>
              <a:ext uri="{FF2B5EF4-FFF2-40B4-BE49-F238E27FC236}">
                <a16:creationId xmlns:a16="http://schemas.microsoft.com/office/drawing/2014/main" id="{B297D73E-B933-7F4C-958D-34E3ACC4174F}"/>
              </a:ext>
            </a:extLst>
          </p:cNvPr>
          <p:cNvSpPr txBox="1"/>
          <p:nvPr/>
        </p:nvSpPr>
        <p:spPr>
          <a:xfrm>
            <a:off x="162845" y="1871875"/>
            <a:ext cx="197995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can search the file system, network shares, connected removable media on computers, information repositories they have compromised to find files of interest. </a:t>
            </a:r>
          </a:p>
        </p:txBody>
      </p:sp>
      <p:sp>
        <p:nvSpPr>
          <p:cNvPr id="64" name="角丸四角形 63">
            <a:extLst>
              <a:ext uri="{FF2B5EF4-FFF2-40B4-BE49-F238E27FC236}">
                <a16:creationId xmlns:a16="http://schemas.microsoft.com/office/drawing/2014/main" id="{78A72424-A40F-1744-98E2-85700C2DC2A3}"/>
              </a:ext>
            </a:extLst>
          </p:cNvPr>
          <p:cNvSpPr/>
          <p:nvPr/>
        </p:nvSpPr>
        <p:spPr>
          <a:xfrm>
            <a:off x="166446"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F517CE7F-A6D9-E54F-AAEC-07A5A5AC051D}"/>
              </a:ext>
            </a:extLst>
          </p:cNvPr>
          <p:cNvSpPr txBox="1"/>
          <p:nvPr/>
        </p:nvSpPr>
        <p:spPr>
          <a:xfrm>
            <a:off x="180486" y="648005"/>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9.3 (-5)</a:t>
            </a:r>
            <a:endParaRPr lang="en-US" altLang="ja-JP" sz="1400" dirty="0">
              <a:latin typeface="Helvetica Regular" pitchFamily="2" charset="0"/>
              <a:ea typeface="MS PGothic" charset="-128"/>
              <a:cs typeface="Times New Roman" panose="02020603050405020304" pitchFamily="18" charset="0"/>
            </a:endParaRPr>
          </a:p>
        </p:txBody>
      </p:sp>
      <p:sp>
        <p:nvSpPr>
          <p:cNvPr id="66" name="テキスト ボックス 65">
            <a:extLst>
              <a:ext uri="{FF2B5EF4-FFF2-40B4-BE49-F238E27FC236}">
                <a16:creationId xmlns:a16="http://schemas.microsoft.com/office/drawing/2014/main" id="{81CD76FC-D5E7-9A4A-BC7D-742CB34939E1}"/>
              </a:ext>
            </a:extLst>
          </p:cNvPr>
          <p:cNvSpPr txBox="1"/>
          <p:nvPr/>
        </p:nvSpPr>
        <p:spPr>
          <a:xfrm>
            <a:off x="173507" y="113777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Collection</a:t>
            </a:r>
          </a:p>
        </p:txBody>
      </p:sp>
      <p:sp>
        <p:nvSpPr>
          <p:cNvPr id="67" name="正方形/長方形 66">
            <a:extLst>
              <a:ext uri="{FF2B5EF4-FFF2-40B4-BE49-F238E27FC236}">
                <a16:creationId xmlns:a16="http://schemas.microsoft.com/office/drawing/2014/main" id="{93326769-AA84-2E4C-994F-CC5870995DD9}"/>
              </a:ext>
            </a:extLst>
          </p:cNvPr>
          <p:cNvSpPr/>
          <p:nvPr/>
        </p:nvSpPr>
        <p:spPr>
          <a:xfrm>
            <a:off x="2295571" y="483104"/>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68" name="角丸四角形 67">
            <a:extLst>
              <a:ext uri="{FF2B5EF4-FFF2-40B4-BE49-F238E27FC236}">
                <a16:creationId xmlns:a16="http://schemas.microsoft.com/office/drawing/2014/main" id="{400CEC63-8FF2-2749-8C93-25CBE3F2DD97}"/>
              </a:ext>
            </a:extLst>
          </p:cNvPr>
          <p:cNvSpPr/>
          <p:nvPr/>
        </p:nvSpPr>
        <p:spPr>
          <a:xfrm>
            <a:off x="2434430" y="109017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9" name="角丸四角形 68">
            <a:extLst>
              <a:ext uri="{FF2B5EF4-FFF2-40B4-BE49-F238E27FC236}">
                <a16:creationId xmlns:a16="http://schemas.microsoft.com/office/drawing/2014/main" id="{F2B53F89-8C9E-0646-8822-9B29B751B169}"/>
              </a:ext>
            </a:extLst>
          </p:cNvPr>
          <p:cNvSpPr/>
          <p:nvPr/>
        </p:nvSpPr>
        <p:spPr>
          <a:xfrm>
            <a:off x="2434430" y="176016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0" name="テキスト ボックス 69">
            <a:extLst>
              <a:ext uri="{FF2B5EF4-FFF2-40B4-BE49-F238E27FC236}">
                <a16:creationId xmlns:a16="http://schemas.microsoft.com/office/drawing/2014/main" id="{8D9611E9-7133-9145-BA33-E1A6C4673BE2}"/>
              </a:ext>
            </a:extLst>
          </p:cNvPr>
          <p:cNvSpPr txBox="1"/>
          <p:nvPr/>
        </p:nvSpPr>
        <p:spPr>
          <a:xfrm>
            <a:off x="2406510" y="1838783"/>
            <a:ext cx="206252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can take advantage of security vulnerabilities and inherent functionality in browser software to change content, modify behavior, and intercept information as part of various man in the browser techniques.</a:t>
            </a:r>
          </a:p>
        </p:txBody>
      </p:sp>
      <p:sp>
        <p:nvSpPr>
          <p:cNvPr id="71" name="角丸四角形 70">
            <a:extLst>
              <a:ext uri="{FF2B5EF4-FFF2-40B4-BE49-F238E27FC236}">
                <a16:creationId xmlns:a16="http://schemas.microsoft.com/office/drawing/2014/main" id="{5A5D30CD-D8A8-484D-BE7D-6B2F94C8065C}"/>
              </a:ext>
            </a:extLst>
          </p:cNvPr>
          <p:cNvSpPr/>
          <p:nvPr/>
        </p:nvSpPr>
        <p:spPr>
          <a:xfrm>
            <a:off x="2434430" y="64544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2" name="テキスト ボックス 71">
            <a:extLst>
              <a:ext uri="{FF2B5EF4-FFF2-40B4-BE49-F238E27FC236}">
                <a16:creationId xmlns:a16="http://schemas.microsoft.com/office/drawing/2014/main" id="{027F1E80-725B-D04C-8ED8-35F8F889501F}"/>
              </a:ext>
            </a:extLst>
          </p:cNvPr>
          <p:cNvSpPr txBox="1"/>
          <p:nvPr/>
        </p:nvSpPr>
        <p:spPr>
          <a:xfrm>
            <a:off x="2448470" y="649813"/>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9.4 (-5)</a:t>
            </a:r>
            <a:endParaRPr lang="en-US" altLang="ja-JP" sz="1400" dirty="0">
              <a:latin typeface="Helvetica Regular" pitchFamily="2" charset="0"/>
              <a:ea typeface="MS PGothic" charset="-128"/>
              <a:cs typeface="Times New Roman" panose="02020603050405020304" pitchFamily="18" charset="0"/>
            </a:endParaRPr>
          </a:p>
        </p:txBody>
      </p:sp>
      <p:sp>
        <p:nvSpPr>
          <p:cNvPr id="73" name="テキスト ボックス 72">
            <a:extLst>
              <a:ext uri="{FF2B5EF4-FFF2-40B4-BE49-F238E27FC236}">
                <a16:creationId xmlns:a16="http://schemas.microsoft.com/office/drawing/2014/main" id="{8CE1465D-98BB-944F-95CD-D462EDA8B77F}"/>
              </a:ext>
            </a:extLst>
          </p:cNvPr>
          <p:cNvSpPr txBox="1"/>
          <p:nvPr/>
        </p:nvSpPr>
        <p:spPr>
          <a:xfrm>
            <a:off x="2413571" y="1139578"/>
            <a:ext cx="2055463" cy="400110"/>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Execute Mission Objectives: Collection (Man in the Browser)</a:t>
            </a:r>
          </a:p>
        </p:txBody>
      </p:sp>
      <p:sp>
        <p:nvSpPr>
          <p:cNvPr id="74" name="正方形/長方形 73">
            <a:extLst>
              <a:ext uri="{FF2B5EF4-FFF2-40B4-BE49-F238E27FC236}">
                <a16:creationId xmlns:a16="http://schemas.microsoft.com/office/drawing/2014/main" id="{CEAE7ECF-A766-A545-B156-69565E99C031}"/>
              </a:ext>
            </a:extLst>
          </p:cNvPr>
          <p:cNvSpPr/>
          <p:nvPr/>
        </p:nvSpPr>
        <p:spPr>
          <a:xfrm>
            <a:off x="4569060" y="482200"/>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75" name="角丸四角形 74">
            <a:extLst>
              <a:ext uri="{FF2B5EF4-FFF2-40B4-BE49-F238E27FC236}">
                <a16:creationId xmlns:a16="http://schemas.microsoft.com/office/drawing/2014/main" id="{015314CB-52ED-F44E-9FEB-FC0452DD83E7}"/>
              </a:ext>
            </a:extLst>
          </p:cNvPr>
          <p:cNvSpPr/>
          <p:nvPr/>
        </p:nvSpPr>
        <p:spPr>
          <a:xfrm>
            <a:off x="4707919" y="108927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6" name="角丸四角形 75">
            <a:extLst>
              <a:ext uri="{FF2B5EF4-FFF2-40B4-BE49-F238E27FC236}">
                <a16:creationId xmlns:a16="http://schemas.microsoft.com/office/drawing/2014/main" id="{813FC1D7-D6C7-354A-A534-0AFFC4D23E7F}"/>
              </a:ext>
            </a:extLst>
          </p:cNvPr>
          <p:cNvSpPr/>
          <p:nvPr/>
        </p:nvSpPr>
        <p:spPr>
          <a:xfrm>
            <a:off x="4707919" y="175926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85C579DC-A931-AA41-9373-F9E7CA2802F0}"/>
              </a:ext>
            </a:extLst>
          </p:cNvPr>
          <p:cNvSpPr txBox="1"/>
          <p:nvPr/>
        </p:nvSpPr>
        <p:spPr>
          <a:xfrm>
            <a:off x="4679999" y="1837879"/>
            <a:ext cx="206252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Collected data is staged in a central location or directory prior to Exfiltration. Data may be kept in separate files or combined into one file through techniques such as Data Compressed or Data Encrypted.</a:t>
            </a:r>
          </a:p>
        </p:txBody>
      </p:sp>
      <p:sp>
        <p:nvSpPr>
          <p:cNvPr id="78" name="角丸四角形 77">
            <a:extLst>
              <a:ext uri="{FF2B5EF4-FFF2-40B4-BE49-F238E27FC236}">
                <a16:creationId xmlns:a16="http://schemas.microsoft.com/office/drawing/2014/main" id="{A0F2D62C-D752-5944-AD38-78AA3B99BBBA}"/>
              </a:ext>
            </a:extLst>
          </p:cNvPr>
          <p:cNvSpPr/>
          <p:nvPr/>
        </p:nvSpPr>
        <p:spPr>
          <a:xfrm>
            <a:off x="4707919" y="64454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9" name="テキスト ボックス 78">
            <a:extLst>
              <a:ext uri="{FF2B5EF4-FFF2-40B4-BE49-F238E27FC236}">
                <a16:creationId xmlns:a16="http://schemas.microsoft.com/office/drawing/2014/main" id="{0AD51CD4-E0AF-844B-8D65-53BC594C31B0}"/>
              </a:ext>
            </a:extLst>
          </p:cNvPr>
          <p:cNvSpPr txBox="1"/>
          <p:nvPr/>
        </p:nvSpPr>
        <p:spPr>
          <a:xfrm>
            <a:off x="4721959" y="648909"/>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9.5 (-5)</a:t>
            </a:r>
            <a:endParaRPr lang="en-US" altLang="ja-JP" sz="1400" dirty="0">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0E77085B-04E2-4F48-A2EC-DD6C038F60B1}"/>
              </a:ext>
            </a:extLst>
          </p:cNvPr>
          <p:cNvSpPr txBox="1"/>
          <p:nvPr/>
        </p:nvSpPr>
        <p:spPr>
          <a:xfrm>
            <a:off x="4687060" y="1138674"/>
            <a:ext cx="2055463" cy="415498"/>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Execute Mission Objectives: Collection (Data Staged)</a:t>
            </a:r>
          </a:p>
        </p:txBody>
      </p:sp>
      <p:sp>
        <p:nvSpPr>
          <p:cNvPr id="81" name="正方形/長方形 80">
            <a:extLst>
              <a:ext uri="{FF2B5EF4-FFF2-40B4-BE49-F238E27FC236}">
                <a16:creationId xmlns:a16="http://schemas.microsoft.com/office/drawing/2014/main" id="{E9D9C834-4C86-6B41-8501-50BCDD4B1721}"/>
              </a:ext>
            </a:extLst>
          </p:cNvPr>
          <p:cNvSpPr/>
          <p:nvPr/>
        </p:nvSpPr>
        <p:spPr>
          <a:xfrm>
            <a:off x="6841884" y="482652"/>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82" name="角丸四角形 81">
            <a:extLst>
              <a:ext uri="{FF2B5EF4-FFF2-40B4-BE49-F238E27FC236}">
                <a16:creationId xmlns:a16="http://schemas.microsoft.com/office/drawing/2014/main" id="{4F522AFF-D248-5C4F-B760-63CE4964AEB7}"/>
              </a:ext>
            </a:extLst>
          </p:cNvPr>
          <p:cNvSpPr/>
          <p:nvPr/>
        </p:nvSpPr>
        <p:spPr>
          <a:xfrm>
            <a:off x="6980743" y="108972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3" name="角丸四角形 82">
            <a:extLst>
              <a:ext uri="{FF2B5EF4-FFF2-40B4-BE49-F238E27FC236}">
                <a16:creationId xmlns:a16="http://schemas.microsoft.com/office/drawing/2014/main" id="{D865581A-C2E1-5645-A472-E8FEFE225619}"/>
              </a:ext>
            </a:extLst>
          </p:cNvPr>
          <p:cNvSpPr/>
          <p:nvPr/>
        </p:nvSpPr>
        <p:spPr>
          <a:xfrm>
            <a:off x="6980743" y="175971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4" name="テキスト ボックス 83">
            <a:extLst>
              <a:ext uri="{FF2B5EF4-FFF2-40B4-BE49-F238E27FC236}">
                <a16:creationId xmlns:a16="http://schemas.microsoft.com/office/drawing/2014/main" id="{8C5D8F10-E464-0041-BE85-C6089B4C1974}"/>
              </a:ext>
            </a:extLst>
          </p:cNvPr>
          <p:cNvSpPr txBox="1"/>
          <p:nvPr/>
        </p:nvSpPr>
        <p:spPr>
          <a:xfrm>
            <a:off x="6945842" y="1873231"/>
            <a:ext cx="202762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may exfiltrate data in fixed size chunks, compress and encrypt in order to minimize the amount of data sent over the network, hide the information. </a:t>
            </a:r>
          </a:p>
        </p:txBody>
      </p:sp>
      <p:sp>
        <p:nvSpPr>
          <p:cNvPr id="85" name="角丸四角形 84">
            <a:extLst>
              <a:ext uri="{FF2B5EF4-FFF2-40B4-BE49-F238E27FC236}">
                <a16:creationId xmlns:a16="http://schemas.microsoft.com/office/drawing/2014/main" id="{89C3F9E6-21F2-8C4A-A02C-CFEC95C06B73}"/>
              </a:ext>
            </a:extLst>
          </p:cNvPr>
          <p:cNvSpPr/>
          <p:nvPr/>
        </p:nvSpPr>
        <p:spPr>
          <a:xfrm>
            <a:off x="6980743" y="64499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6" name="テキスト ボックス 85">
            <a:extLst>
              <a:ext uri="{FF2B5EF4-FFF2-40B4-BE49-F238E27FC236}">
                <a16:creationId xmlns:a16="http://schemas.microsoft.com/office/drawing/2014/main" id="{FAE04CB3-ABE9-9E48-9DCD-432229561601}"/>
              </a:ext>
            </a:extLst>
          </p:cNvPr>
          <p:cNvSpPr txBox="1"/>
          <p:nvPr/>
        </p:nvSpPr>
        <p:spPr>
          <a:xfrm>
            <a:off x="6994783" y="649361"/>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9.6 (-5)</a:t>
            </a:r>
            <a:endParaRPr lang="en-US" altLang="ja-JP" sz="1400" dirty="0">
              <a:latin typeface="Helvetica Regular" pitchFamily="2" charset="0"/>
              <a:ea typeface="MS PGothic" charset="-128"/>
              <a:cs typeface="Times New Roman" panose="02020603050405020304" pitchFamily="18" charset="0"/>
            </a:endParaRPr>
          </a:p>
        </p:txBody>
      </p:sp>
      <p:sp>
        <p:nvSpPr>
          <p:cNvPr id="87" name="テキスト ボックス 86">
            <a:extLst>
              <a:ext uri="{FF2B5EF4-FFF2-40B4-BE49-F238E27FC236}">
                <a16:creationId xmlns:a16="http://schemas.microsoft.com/office/drawing/2014/main" id="{F3473AEB-8115-634A-AD7F-F43414A87CA3}"/>
              </a:ext>
            </a:extLst>
          </p:cNvPr>
          <p:cNvSpPr txBox="1"/>
          <p:nvPr/>
        </p:nvSpPr>
        <p:spPr>
          <a:xfrm>
            <a:off x="6987804" y="113912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Exfiltration</a:t>
            </a:r>
            <a:endParaRPr lang="ja-JP" altLang="en-US" sz="1050" dirty="0">
              <a:latin typeface="Helvetica Regular" pitchFamily="2" charset="0"/>
              <a:ea typeface="MS PGothic" charset="-128"/>
              <a:cs typeface="Times New Roman" panose="02020603050405020304" pitchFamily="18" charset="0"/>
            </a:endParaRPr>
          </a:p>
        </p:txBody>
      </p:sp>
      <p:sp>
        <p:nvSpPr>
          <p:cNvPr id="88" name="正方形/長方形 87">
            <a:extLst>
              <a:ext uri="{FF2B5EF4-FFF2-40B4-BE49-F238E27FC236}">
                <a16:creationId xmlns:a16="http://schemas.microsoft.com/office/drawing/2014/main" id="{C0792A44-0F34-984F-8380-AB59C783CE78}"/>
              </a:ext>
            </a:extLst>
          </p:cNvPr>
          <p:cNvSpPr/>
          <p:nvPr/>
        </p:nvSpPr>
        <p:spPr>
          <a:xfrm>
            <a:off x="41627" y="364929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89" name="角丸四角形 88">
            <a:extLst>
              <a:ext uri="{FF2B5EF4-FFF2-40B4-BE49-F238E27FC236}">
                <a16:creationId xmlns:a16="http://schemas.microsoft.com/office/drawing/2014/main" id="{1584AEE5-E210-D844-A7C2-83AF52BC6F03}"/>
              </a:ext>
            </a:extLst>
          </p:cNvPr>
          <p:cNvSpPr/>
          <p:nvPr/>
        </p:nvSpPr>
        <p:spPr>
          <a:xfrm>
            <a:off x="180486" y="4256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0" name="角丸四角形 89">
            <a:extLst>
              <a:ext uri="{FF2B5EF4-FFF2-40B4-BE49-F238E27FC236}">
                <a16:creationId xmlns:a16="http://schemas.microsoft.com/office/drawing/2014/main" id="{E45A2894-7FE6-6545-A864-0C3FBC4CD1A2}"/>
              </a:ext>
            </a:extLst>
          </p:cNvPr>
          <p:cNvSpPr/>
          <p:nvPr/>
        </p:nvSpPr>
        <p:spPr>
          <a:xfrm>
            <a:off x="180486" y="4926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1" name="テキスト ボックス 90">
            <a:extLst>
              <a:ext uri="{FF2B5EF4-FFF2-40B4-BE49-F238E27FC236}">
                <a16:creationId xmlns:a16="http://schemas.microsoft.com/office/drawing/2014/main" id="{52B9C3C9-569F-7D42-AE96-A2F63AEC6631}"/>
              </a:ext>
            </a:extLst>
          </p:cNvPr>
          <p:cNvSpPr txBox="1"/>
          <p:nvPr/>
        </p:nvSpPr>
        <p:spPr>
          <a:xfrm>
            <a:off x="194526" y="4991015"/>
            <a:ext cx="1962311"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Data exfiltration is performed over the Command and Control channel.</a:t>
            </a:r>
          </a:p>
          <a:p>
            <a:r>
              <a:rPr lang="en-US" altLang="ja-JP" sz="900" dirty="0">
                <a:latin typeface="Helvetica Regular" pitchFamily="2" charset="0"/>
                <a:ea typeface="MS PGothic" charset="-128"/>
                <a:cs typeface="Times New Roman" panose="02020603050405020304" pitchFamily="18" charset="0"/>
              </a:rPr>
              <a:t>Or It is preformed with a different protocol or a different network medium from the command and control protocol or channel.</a:t>
            </a:r>
          </a:p>
        </p:txBody>
      </p:sp>
      <p:sp>
        <p:nvSpPr>
          <p:cNvPr id="92" name="角丸四角形 91">
            <a:extLst>
              <a:ext uri="{FF2B5EF4-FFF2-40B4-BE49-F238E27FC236}">
                <a16:creationId xmlns:a16="http://schemas.microsoft.com/office/drawing/2014/main" id="{C5107141-89E7-6C47-9E83-828653B3011F}"/>
              </a:ext>
            </a:extLst>
          </p:cNvPr>
          <p:cNvSpPr/>
          <p:nvPr/>
        </p:nvSpPr>
        <p:spPr>
          <a:xfrm>
            <a:off x="180486" y="3811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3" name="テキスト ボックス 92">
            <a:extLst>
              <a:ext uri="{FF2B5EF4-FFF2-40B4-BE49-F238E27FC236}">
                <a16:creationId xmlns:a16="http://schemas.microsoft.com/office/drawing/2014/main" id="{9B27877D-BF9F-664F-9B7E-A009BDE38EF7}"/>
              </a:ext>
            </a:extLst>
          </p:cNvPr>
          <p:cNvSpPr txBox="1"/>
          <p:nvPr/>
        </p:nvSpPr>
        <p:spPr>
          <a:xfrm>
            <a:off x="194526" y="3816005"/>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9.7 (-5)</a:t>
            </a:r>
            <a:endParaRPr lang="en-US" altLang="ja-JP" sz="1400" dirty="0">
              <a:latin typeface="Helvetica Regular" pitchFamily="2" charset="0"/>
              <a:ea typeface="MS PGothic" charset="-128"/>
              <a:cs typeface="Times New Roman" panose="02020603050405020304" pitchFamily="18" charset="0"/>
            </a:endParaRPr>
          </a:p>
        </p:txBody>
      </p:sp>
      <p:sp>
        <p:nvSpPr>
          <p:cNvPr id="94" name="テキスト ボックス 93">
            <a:extLst>
              <a:ext uri="{FF2B5EF4-FFF2-40B4-BE49-F238E27FC236}">
                <a16:creationId xmlns:a16="http://schemas.microsoft.com/office/drawing/2014/main" id="{7AD0840B-EDBA-6C49-97E5-46A6FAC2E4C9}"/>
              </a:ext>
            </a:extLst>
          </p:cNvPr>
          <p:cNvSpPr txBox="1"/>
          <p:nvPr/>
        </p:nvSpPr>
        <p:spPr>
          <a:xfrm>
            <a:off x="187547" y="430577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Exfiltration</a:t>
            </a:r>
            <a:endParaRPr lang="ja-JP" altLang="en-US" sz="1050" dirty="0">
              <a:latin typeface="Helvetica Regular" pitchFamily="2" charset="0"/>
              <a:ea typeface="MS PGothic"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3307EE1C-9CD6-0E44-9906-907792116D9D}"/>
              </a:ext>
            </a:extLst>
          </p:cNvPr>
          <p:cNvSpPr/>
          <p:nvPr/>
        </p:nvSpPr>
        <p:spPr>
          <a:xfrm>
            <a:off x="2309611" y="364929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96" name="角丸四角形 95">
            <a:extLst>
              <a:ext uri="{FF2B5EF4-FFF2-40B4-BE49-F238E27FC236}">
                <a16:creationId xmlns:a16="http://schemas.microsoft.com/office/drawing/2014/main" id="{FDBB0B2F-18F9-644A-91EB-22F20A205F2D}"/>
              </a:ext>
            </a:extLst>
          </p:cNvPr>
          <p:cNvSpPr/>
          <p:nvPr/>
        </p:nvSpPr>
        <p:spPr>
          <a:xfrm>
            <a:off x="2448470" y="4256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7" name="角丸四角形 96">
            <a:extLst>
              <a:ext uri="{FF2B5EF4-FFF2-40B4-BE49-F238E27FC236}">
                <a16:creationId xmlns:a16="http://schemas.microsoft.com/office/drawing/2014/main" id="{4DB11AD2-3FE9-ED4C-8BD3-5BAC6C01A4AC}"/>
              </a:ext>
            </a:extLst>
          </p:cNvPr>
          <p:cNvSpPr/>
          <p:nvPr/>
        </p:nvSpPr>
        <p:spPr>
          <a:xfrm>
            <a:off x="2448470" y="4926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B314FF08-9665-0744-AA6A-6A57241503F1}"/>
              </a:ext>
            </a:extLst>
          </p:cNvPr>
          <p:cNvSpPr txBox="1"/>
          <p:nvPr/>
        </p:nvSpPr>
        <p:spPr>
          <a:xfrm>
            <a:off x="2448470" y="5039875"/>
            <a:ext cx="197635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Data exfiltration may be performed only at certain times of day or at certain intervals. This could be done to blend traffic patterns with normal activity or availability.</a:t>
            </a:r>
          </a:p>
        </p:txBody>
      </p:sp>
      <p:sp>
        <p:nvSpPr>
          <p:cNvPr id="99" name="角丸四角形 98">
            <a:extLst>
              <a:ext uri="{FF2B5EF4-FFF2-40B4-BE49-F238E27FC236}">
                <a16:creationId xmlns:a16="http://schemas.microsoft.com/office/drawing/2014/main" id="{387802E8-B712-7E4A-BD4D-76A64C2F20D4}"/>
              </a:ext>
            </a:extLst>
          </p:cNvPr>
          <p:cNvSpPr/>
          <p:nvPr/>
        </p:nvSpPr>
        <p:spPr>
          <a:xfrm>
            <a:off x="2448470" y="3811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17CDC0FF-8ACD-A64C-AB31-5DDD44A7CFB1}"/>
              </a:ext>
            </a:extLst>
          </p:cNvPr>
          <p:cNvSpPr txBox="1"/>
          <p:nvPr/>
        </p:nvSpPr>
        <p:spPr>
          <a:xfrm>
            <a:off x="2462510" y="3816005"/>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9.8 (-5)</a:t>
            </a:r>
            <a:endParaRPr lang="en-US" altLang="ja-JP" sz="1400" dirty="0">
              <a:latin typeface="Helvetica Regular" pitchFamily="2" charset="0"/>
              <a:ea typeface="MS PGothic" charset="-128"/>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28EAF8E3-8DEB-7448-9E1E-0A3F1A9E2DD0}"/>
              </a:ext>
            </a:extLst>
          </p:cNvPr>
          <p:cNvSpPr txBox="1"/>
          <p:nvPr/>
        </p:nvSpPr>
        <p:spPr>
          <a:xfrm>
            <a:off x="2455531" y="430577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Exfiltration</a:t>
            </a:r>
            <a:endParaRPr lang="ja-JP" altLang="en-US" sz="1050" dirty="0">
              <a:latin typeface="Helvetica Regular" pitchFamily="2" charset="0"/>
              <a:ea typeface="MS PGothic" charset="-128"/>
              <a:cs typeface="Times New Roman" panose="02020603050405020304" pitchFamily="18" charset="0"/>
            </a:endParaRPr>
          </a:p>
        </p:txBody>
      </p:sp>
      <p:sp>
        <p:nvSpPr>
          <p:cNvPr id="102" name="正方形/長方形 101">
            <a:extLst>
              <a:ext uri="{FF2B5EF4-FFF2-40B4-BE49-F238E27FC236}">
                <a16:creationId xmlns:a16="http://schemas.microsoft.com/office/drawing/2014/main" id="{9E86ABE2-2C0C-5343-8B98-0707A23CA614}"/>
              </a:ext>
            </a:extLst>
          </p:cNvPr>
          <p:cNvSpPr/>
          <p:nvPr/>
        </p:nvSpPr>
        <p:spPr>
          <a:xfrm>
            <a:off x="4583084" y="3655018"/>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03" name="角丸四角形 102">
            <a:extLst>
              <a:ext uri="{FF2B5EF4-FFF2-40B4-BE49-F238E27FC236}">
                <a16:creationId xmlns:a16="http://schemas.microsoft.com/office/drawing/2014/main" id="{CF07AF7B-FF7B-1F41-837F-4C721D05E349}"/>
              </a:ext>
            </a:extLst>
          </p:cNvPr>
          <p:cNvSpPr/>
          <p:nvPr/>
        </p:nvSpPr>
        <p:spPr>
          <a:xfrm>
            <a:off x="4721943" y="4262091"/>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4" name="角丸四角形 103">
            <a:extLst>
              <a:ext uri="{FF2B5EF4-FFF2-40B4-BE49-F238E27FC236}">
                <a16:creationId xmlns:a16="http://schemas.microsoft.com/office/drawing/2014/main" id="{0F8A7774-B078-9745-BD77-A9564C00A76B}"/>
              </a:ext>
            </a:extLst>
          </p:cNvPr>
          <p:cNvSpPr/>
          <p:nvPr/>
        </p:nvSpPr>
        <p:spPr>
          <a:xfrm>
            <a:off x="4721943" y="4932082"/>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5" name="テキスト ボックス 104">
            <a:extLst>
              <a:ext uri="{FF2B5EF4-FFF2-40B4-BE49-F238E27FC236}">
                <a16:creationId xmlns:a16="http://schemas.microsoft.com/office/drawing/2014/main" id="{4BECA32F-3CA2-4A4D-A89A-582A2790EC33}"/>
              </a:ext>
            </a:extLst>
          </p:cNvPr>
          <p:cNvSpPr txBox="1"/>
          <p:nvPr/>
        </p:nvSpPr>
        <p:spPr>
          <a:xfrm>
            <a:off x="4683441" y="5045597"/>
            <a:ext cx="2066125"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can perform command and control between compromised hosts on potentially disconnected networks using removable media to transfer commands from system to system.</a:t>
            </a:r>
            <a:endParaRPr lang="ja-JP" altLang="en-US" sz="900" dirty="0">
              <a:latin typeface="Helvetica Regular" pitchFamily="2" charset="0"/>
              <a:ea typeface="MS PGothic" charset="-128"/>
              <a:cs typeface="Times New Roman" panose="02020603050405020304" pitchFamily="18" charset="0"/>
            </a:endParaRPr>
          </a:p>
        </p:txBody>
      </p:sp>
      <p:sp>
        <p:nvSpPr>
          <p:cNvPr id="106" name="角丸四角形 105">
            <a:extLst>
              <a:ext uri="{FF2B5EF4-FFF2-40B4-BE49-F238E27FC236}">
                <a16:creationId xmlns:a16="http://schemas.microsoft.com/office/drawing/2014/main" id="{27E1EC44-1967-934E-9E2F-35D8ABEAA7F2}"/>
              </a:ext>
            </a:extLst>
          </p:cNvPr>
          <p:cNvSpPr/>
          <p:nvPr/>
        </p:nvSpPr>
        <p:spPr>
          <a:xfrm>
            <a:off x="4721943" y="38173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63" name="テキスト ボックス 162">
            <a:extLst>
              <a:ext uri="{FF2B5EF4-FFF2-40B4-BE49-F238E27FC236}">
                <a16:creationId xmlns:a16="http://schemas.microsoft.com/office/drawing/2014/main" id="{CF7A2A29-C30E-5740-84DF-24A7D3E15E8E}"/>
              </a:ext>
            </a:extLst>
          </p:cNvPr>
          <p:cNvSpPr txBox="1"/>
          <p:nvPr/>
        </p:nvSpPr>
        <p:spPr>
          <a:xfrm>
            <a:off x="4735983" y="3821727"/>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9.9 (-5)</a:t>
            </a:r>
            <a:endParaRPr lang="en-US" altLang="ja-JP" sz="1400" dirty="0">
              <a:latin typeface="Helvetica Regular" pitchFamily="2" charset="0"/>
              <a:ea typeface="MS PGothic" charset="-128"/>
              <a:cs typeface="Times New Roman" panose="02020603050405020304" pitchFamily="18" charset="0"/>
            </a:endParaRPr>
          </a:p>
        </p:txBody>
      </p:sp>
      <p:sp>
        <p:nvSpPr>
          <p:cNvPr id="164" name="テキスト ボックス 163">
            <a:extLst>
              <a:ext uri="{FF2B5EF4-FFF2-40B4-BE49-F238E27FC236}">
                <a16:creationId xmlns:a16="http://schemas.microsoft.com/office/drawing/2014/main" id="{C4EF6421-9346-B343-8519-212900453EB8}"/>
              </a:ext>
            </a:extLst>
          </p:cNvPr>
          <p:cNvSpPr txBox="1"/>
          <p:nvPr/>
        </p:nvSpPr>
        <p:spPr>
          <a:xfrm>
            <a:off x="4729004" y="4304512"/>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
        <p:nvSpPr>
          <p:cNvPr id="165" name="正方形/長方形 164">
            <a:extLst>
              <a:ext uri="{FF2B5EF4-FFF2-40B4-BE49-F238E27FC236}">
                <a16:creationId xmlns:a16="http://schemas.microsoft.com/office/drawing/2014/main" id="{7DCA1D6F-B6CB-B141-8BC8-AA44916367C4}"/>
              </a:ext>
            </a:extLst>
          </p:cNvPr>
          <p:cNvSpPr/>
          <p:nvPr/>
        </p:nvSpPr>
        <p:spPr>
          <a:xfrm>
            <a:off x="6856541" y="3659384"/>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66" name="角丸四角形 165">
            <a:extLst>
              <a:ext uri="{FF2B5EF4-FFF2-40B4-BE49-F238E27FC236}">
                <a16:creationId xmlns:a16="http://schemas.microsoft.com/office/drawing/2014/main" id="{EC3A4CD3-9BFC-6741-AECC-FE1EC95F8866}"/>
              </a:ext>
            </a:extLst>
          </p:cNvPr>
          <p:cNvSpPr/>
          <p:nvPr/>
        </p:nvSpPr>
        <p:spPr>
          <a:xfrm>
            <a:off x="6995400" y="426645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67" name="角丸四角形 166">
            <a:extLst>
              <a:ext uri="{FF2B5EF4-FFF2-40B4-BE49-F238E27FC236}">
                <a16:creationId xmlns:a16="http://schemas.microsoft.com/office/drawing/2014/main" id="{98A03126-D661-0246-BA1E-7F89C1EE4218}"/>
              </a:ext>
            </a:extLst>
          </p:cNvPr>
          <p:cNvSpPr/>
          <p:nvPr/>
        </p:nvSpPr>
        <p:spPr>
          <a:xfrm>
            <a:off x="6995400" y="493644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68" name="テキスト ボックス 167">
            <a:extLst>
              <a:ext uri="{FF2B5EF4-FFF2-40B4-BE49-F238E27FC236}">
                <a16:creationId xmlns:a16="http://schemas.microsoft.com/office/drawing/2014/main" id="{89A76E47-409D-E246-9649-9FA3EAC7A7A6}"/>
              </a:ext>
            </a:extLst>
          </p:cNvPr>
          <p:cNvSpPr txBox="1"/>
          <p:nvPr/>
        </p:nvSpPr>
        <p:spPr>
          <a:xfrm>
            <a:off x="6995400" y="5049963"/>
            <a:ext cx="197635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communicate over a commonly used port to bypass firewalls or network detection systems and to blend with normal network activity to avoid more detailed inspection. </a:t>
            </a:r>
            <a:endParaRPr lang="ja-JP" altLang="en-US" sz="900" dirty="0">
              <a:latin typeface="Helvetica Regular" pitchFamily="2" charset="0"/>
              <a:ea typeface="MS PGothic" charset="-128"/>
              <a:cs typeface="Times New Roman" panose="02020603050405020304" pitchFamily="18" charset="0"/>
            </a:endParaRPr>
          </a:p>
        </p:txBody>
      </p:sp>
      <p:sp>
        <p:nvSpPr>
          <p:cNvPr id="169" name="角丸四角形 168">
            <a:extLst>
              <a:ext uri="{FF2B5EF4-FFF2-40B4-BE49-F238E27FC236}">
                <a16:creationId xmlns:a16="http://schemas.microsoft.com/office/drawing/2014/main" id="{58B69365-7071-F048-9E86-0D460FBA8AB2}"/>
              </a:ext>
            </a:extLst>
          </p:cNvPr>
          <p:cNvSpPr/>
          <p:nvPr/>
        </p:nvSpPr>
        <p:spPr>
          <a:xfrm>
            <a:off x="6995400" y="382172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70" name="テキスト ボックス 169">
            <a:extLst>
              <a:ext uri="{FF2B5EF4-FFF2-40B4-BE49-F238E27FC236}">
                <a16:creationId xmlns:a16="http://schemas.microsoft.com/office/drawing/2014/main" id="{3920F08A-125D-B642-8C23-D6372FD07D17}"/>
              </a:ext>
            </a:extLst>
          </p:cNvPr>
          <p:cNvSpPr txBox="1"/>
          <p:nvPr/>
        </p:nvSpPr>
        <p:spPr>
          <a:xfrm>
            <a:off x="7009440" y="3826093"/>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9.10 (-5)</a:t>
            </a:r>
            <a:endParaRPr lang="en-US" altLang="ja-JP" sz="1400" dirty="0">
              <a:latin typeface="Helvetica Regular" pitchFamily="2" charset="0"/>
              <a:ea typeface="MS PGothic" charset="-128"/>
              <a:cs typeface="Times New Roman" panose="02020603050405020304" pitchFamily="18" charset="0"/>
            </a:endParaRPr>
          </a:p>
        </p:txBody>
      </p:sp>
      <p:sp>
        <p:nvSpPr>
          <p:cNvPr id="171" name="テキスト ボックス 170">
            <a:extLst>
              <a:ext uri="{FF2B5EF4-FFF2-40B4-BE49-F238E27FC236}">
                <a16:creationId xmlns:a16="http://schemas.microsoft.com/office/drawing/2014/main" id="{28B52214-E829-274C-AB3B-63D13007D6A4}"/>
              </a:ext>
            </a:extLst>
          </p:cNvPr>
          <p:cNvSpPr txBox="1"/>
          <p:nvPr/>
        </p:nvSpPr>
        <p:spPr>
          <a:xfrm>
            <a:off x="7002461" y="4308878"/>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Tree>
    <p:extLst>
      <p:ext uri="{BB962C8B-B14F-4D97-AF65-F5344CB8AC3E}">
        <p14:creationId xmlns:p14="http://schemas.microsoft.com/office/powerpoint/2010/main" val="341438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39" name="正方形/長方形 38">
            <a:extLst>
              <a:ext uri="{FF2B5EF4-FFF2-40B4-BE49-F238E27FC236}">
                <a16:creationId xmlns:a16="http://schemas.microsoft.com/office/drawing/2014/main" id="{ACFF0057-22A5-4D41-A085-EAD7AC078CC7}"/>
              </a:ext>
            </a:extLst>
          </p:cNvPr>
          <p:cNvSpPr/>
          <p:nvPr/>
        </p:nvSpPr>
        <p:spPr>
          <a:xfrm>
            <a:off x="6832963" y="493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40" name="図 39">
            <a:extLst>
              <a:ext uri="{FF2B5EF4-FFF2-40B4-BE49-F238E27FC236}">
                <a16:creationId xmlns:a16="http://schemas.microsoft.com/office/drawing/2014/main" id="{01C4F869-13B4-CA47-A473-742EE3BA2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693" y="1496575"/>
            <a:ext cx="916540" cy="1900933"/>
          </a:xfrm>
          <a:prstGeom prst="rect">
            <a:avLst/>
          </a:prstGeom>
        </p:spPr>
      </p:pic>
      <p:sp>
        <p:nvSpPr>
          <p:cNvPr id="49" name="正方形/長方形 48">
            <a:extLst>
              <a:ext uri="{FF2B5EF4-FFF2-40B4-BE49-F238E27FC236}">
                <a16:creationId xmlns:a16="http://schemas.microsoft.com/office/drawing/2014/main" id="{B4656AF1-3E30-5644-B1CA-DE997236B84A}"/>
              </a:ext>
            </a:extLst>
          </p:cNvPr>
          <p:cNvSpPr/>
          <p:nvPr/>
        </p:nvSpPr>
        <p:spPr>
          <a:xfrm>
            <a:off x="45483" y="3661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1" name="図 50">
            <a:extLst>
              <a:ext uri="{FF2B5EF4-FFF2-40B4-BE49-F238E27FC236}">
                <a16:creationId xmlns:a16="http://schemas.microsoft.com/office/drawing/2014/main" id="{3024D1BC-D41F-2848-AE66-6B253FF5C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13" y="4664575"/>
            <a:ext cx="916540" cy="1900933"/>
          </a:xfrm>
          <a:prstGeom prst="rect">
            <a:avLst/>
          </a:prstGeom>
        </p:spPr>
      </p:pic>
      <p:sp>
        <p:nvSpPr>
          <p:cNvPr id="52" name="正方形/長方形 51">
            <a:extLst>
              <a:ext uri="{FF2B5EF4-FFF2-40B4-BE49-F238E27FC236}">
                <a16:creationId xmlns:a16="http://schemas.microsoft.com/office/drawing/2014/main" id="{CE72D6C6-3B6F-A74D-AD9C-2B15791FBE1F}"/>
              </a:ext>
            </a:extLst>
          </p:cNvPr>
          <p:cNvSpPr/>
          <p:nvPr/>
        </p:nvSpPr>
        <p:spPr>
          <a:xfrm>
            <a:off x="230935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3" name="図 52">
            <a:extLst>
              <a:ext uri="{FF2B5EF4-FFF2-40B4-BE49-F238E27FC236}">
                <a16:creationId xmlns:a16="http://schemas.microsoft.com/office/drawing/2014/main" id="{0ABC6C4B-87D4-1F4B-9937-5CE5C3092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083" y="4668171"/>
            <a:ext cx="916540" cy="1900933"/>
          </a:xfrm>
          <a:prstGeom prst="rect">
            <a:avLst/>
          </a:prstGeom>
        </p:spPr>
      </p:pic>
      <p:sp>
        <p:nvSpPr>
          <p:cNvPr id="54" name="正方形/長方形 53">
            <a:extLst>
              <a:ext uri="{FF2B5EF4-FFF2-40B4-BE49-F238E27FC236}">
                <a16:creationId xmlns:a16="http://schemas.microsoft.com/office/drawing/2014/main" id="{44B4205E-14E2-8B42-9B71-499CA5DDCB63}"/>
              </a:ext>
            </a:extLst>
          </p:cNvPr>
          <p:cNvSpPr/>
          <p:nvPr/>
        </p:nvSpPr>
        <p:spPr>
          <a:xfrm>
            <a:off x="457322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5" name="図 54">
            <a:extLst>
              <a:ext uri="{FF2B5EF4-FFF2-40B4-BE49-F238E27FC236}">
                <a16:creationId xmlns:a16="http://schemas.microsoft.com/office/drawing/2014/main" id="{E3056ED6-6D17-4042-BEA0-AEC1A379D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953" y="4668171"/>
            <a:ext cx="916540" cy="1900933"/>
          </a:xfrm>
          <a:prstGeom prst="rect">
            <a:avLst/>
          </a:prstGeom>
        </p:spPr>
      </p:pic>
      <p:sp>
        <p:nvSpPr>
          <p:cNvPr id="56" name="正方形/長方形 55">
            <a:extLst>
              <a:ext uri="{FF2B5EF4-FFF2-40B4-BE49-F238E27FC236}">
                <a16:creationId xmlns:a16="http://schemas.microsoft.com/office/drawing/2014/main" id="{5B9A02E2-A809-544A-9E29-4F0915FF0060}"/>
              </a:ext>
            </a:extLst>
          </p:cNvPr>
          <p:cNvSpPr/>
          <p:nvPr/>
        </p:nvSpPr>
        <p:spPr>
          <a:xfrm>
            <a:off x="6832963" y="366585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7" name="図 56">
            <a:extLst>
              <a:ext uri="{FF2B5EF4-FFF2-40B4-BE49-F238E27FC236}">
                <a16:creationId xmlns:a16="http://schemas.microsoft.com/office/drawing/2014/main" id="{2D42FF7E-652A-7F48-8CC9-D115F056C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693" y="4669205"/>
            <a:ext cx="916540" cy="1900933"/>
          </a:xfrm>
          <a:prstGeom prst="rect">
            <a:avLst/>
          </a:prstGeom>
        </p:spPr>
      </p:pic>
      <p:sp>
        <p:nvSpPr>
          <p:cNvPr id="19" name="正方形/長方形 18">
            <a:extLst>
              <a:ext uri="{FF2B5EF4-FFF2-40B4-BE49-F238E27FC236}">
                <a16:creationId xmlns:a16="http://schemas.microsoft.com/office/drawing/2014/main" id="{8129D3BC-6054-114E-BAEE-2FF54F1EB859}"/>
              </a:ext>
            </a:extLst>
          </p:cNvPr>
          <p:cNvSpPr/>
          <p:nvPr/>
        </p:nvSpPr>
        <p:spPr>
          <a:xfrm>
            <a:off x="37223" y="484996"/>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20" name="図 19">
            <a:extLst>
              <a:ext uri="{FF2B5EF4-FFF2-40B4-BE49-F238E27FC236}">
                <a16:creationId xmlns:a16="http://schemas.microsoft.com/office/drawing/2014/main" id="{A5B70839-4DD2-4349-8A95-1D7F00788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53" y="1488349"/>
            <a:ext cx="916540" cy="1900933"/>
          </a:xfrm>
          <a:prstGeom prst="rect">
            <a:avLst/>
          </a:prstGeom>
        </p:spPr>
      </p:pic>
      <p:sp>
        <p:nvSpPr>
          <p:cNvPr id="21" name="正方形/長方形 20">
            <a:extLst>
              <a:ext uri="{FF2B5EF4-FFF2-40B4-BE49-F238E27FC236}">
                <a16:creationId xmlns:a16="http://schemas.microsoft.com/office/drawing/2014/main" id="{976E5F23-85C3-FE4B-BE48-D715B93D42A5}"/>
              </a:ext>
            </a:extLst>
          </p:cNvPr>
          <p:cNvSpPr/>
          <p:nvPr/>
        </p:nvSpPr>
        <p:spPr>
          <a:xfrm>
            <a:off x="2301093" y="48859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22" name="図 21">
            <a:extLst>
              <a:ext uri="{FF2B5EF4-FFF2-40B4-BE49-F238E27FC236}">
                <a16:creationId xmlns:a16="http://schemas.microsoft.com/office/drawing/2014/main" id="{A7092C07-48DC-D043-8911-CA0B84F00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823" y="1491945"/>
            <a:ext cx="916540" cy="1900933"/>
          </a:xfrm>
          <a:prstGeom prst="rect">
            <a:avLst/>
          </a:prstGeom>
        </p:spPr>
      </p:pic>
      <p:sp>
        <p:nvSpPr>
          <p:cNvPr id="23" name="正方形/長方形 22">
            <a:extLst>
              <a:ext uri="{FF2B5EF4-FFF2-40B4-BE49-F238E27FC236}">
                <a16:creationId xmlns:a16="http://schemas.microsoft.com/office/drawing/2014/main" id="{FBB7EAA0-BE40-074A-B921-B2CC9FF382F1}"/>
              </a:ext>
            </a:extLst>
          </p:cNvPr>
          <p:cNvSpPr/>
          <p:nvPr/>
        </p:nvSpPr>
        <p:spPr>
          <a:xfrm>
            <a:off x="4564963" y="48859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24" name="図 23">
            <a:extLst>
              <a:ext uri="{FF2B5EF4-FFF2-40B4-BE49-F238E27FC236}">
                <a16:creationId xmlns:a16="http://schemas.microsoft.com/office/drawing/2014/main" id="{50B8E7BE-FBDC-834D-B487-0242CCDFB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693" y="1491945"/>
            <a:ext cx="916540" cy="1900933"/>
          </a:xfrm>
          <a:prstGeom prst="rect">
            <a:avLst/>
          </a:prstGeom>
        </p:spPr>
      </p:pic>
    </p:spTree>
    <p:extLst>
      <p:ext uri="{BB962C8B-B14F-4D97-AF65-F5344CB8AC3E}">
        <p14:creationId xmlns:p14="http://schemas.microsoft.com/office/powerpoint/2010/main" val="141164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27" name="正方形/長方形 26">
            <a:extLst>
              <a:ext uri="{FF2B5EF4-FFF2-40B4-BE49-F238E27FC236}">
                <a16:creationId xmlns:a16="http://schemas.microsoft.com/office/drawing/2014/main" id="{9057051C-9B0F-A648-91A3-40A4758EE8AB}"/>
              </a:ext>
            </a:extLst>
          </p:cNvPr>
          <p:cNvSpPr/>
          <p:nvPr/>
        </p:nvSpPr>
        <p:spPr>
          <a:xfrm>
            <a:off x="29235" y="489342"/>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ED7D31">
                    <a:lumMod val="75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ED7D31">
                    <a:lumMod val="75000"/>
                  </a:srgbClr>
                </a:solidFill>
                <a:latin typeface="Helvetica Regular" pitchFamily="2" charset="0"/>
                <a:ea typeface="MS PGothic" charset="-128"/>
                <a:cs typeface="Times New Roman" panose="02020603050405020304" pitchFamily="18" charset="0"/>
              </a:rPr>
              <a:t>(Type B: Initial Recon)</a:t>
            </a:r>
          </a:p>
        </p:txBody>
      </p:sp>
      <p:pic>
        <p:nvPicPr>
          <p:cNvPr id="28" name="図 27">
            <a:extLst>
              <a:ext uri="{FF2B5EF4-FFF2-40B4-BE49-F238E27FC236}">
                <a16:creationId xmlns:a16="http://schemas.microsoft.com/office/drawing/2014/main" id="{92748696-A6A4-9A4E-AFC4-0981FFE38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33" y="1469915"/>
            <a:ext cx="210007" cy="1905071"/>
          </a:xfrm>
          <a:prstGeom prst="rect">
            <a:avLst/>
          </a:prstGeom>
        </p:spPr>
      </p:pic>
      <p:sp>
        <p:nvSpPr>
          <p:cNvPr id="29" name="正方形/長方形 28">
            <a:extLst>
              <a:ext uri="{FF2B5EF4-FFF2-40B4-BE49-F238E27FC236}">
                <a16:creationId xmlns:a16="http://schemas.microsoft.com/office/drawing/2014/main" id="{301C5478-F263-AA4B-AE97-7BA4C5E17269}"/>
              </a:ext>
            </a:extLst>
          </p:cNvPr>
          <p:cNvSpPr/>
          <p:nvPr/>
        </p:nvSpPr>
        <p:spPr>
          <a:xfrm>
            <a:off x="2293389" y="485998"/>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ED7D31">
                    <a:lumMod val="75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ED7D31">
                    <a:lumMod val="75000"/>
                  </a:srgbClr>
                </a:solidFill>
                <a:latin typeface="Helvetica Regular" pitchFamily="2" charset="0"/>
                <a:ea typeface="MS PGothic" charset="-128"/>
                <a:cs typeface="Times New Roman" panose="02020603050405020304" pitchFamily="18" charset="0"/>
              </a:rPr>
              <a:t>(Type B: Initial Recon)</a:t>
            </a:r>
          </a:p>
        </p:txBody>
      </p:sp>
      <p:pic>
        <p:nvPicPr>
          <p:cNvPr id="30" name="図 29">
            <a:extLst>
              <a:ext uri="{FF2B5EF4-FFF2-40B4-BE49-F238E27FC236}">
                <a16:creationId xmlns:a16="http://schemas.microsoft.com/office/drawing/2014/main" id="{39397F26-28B0-D448-A404-E22196618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387" y="1466571"/>
            <a:ext cx="210007" cy="1905071"/>
          </a:xfrm>
          <a:prstGeom prst="rect">
            <a:avLst/>
          </a:prstGeom>
        </p:spPr>
      </p:pic>
      <p:sp>
        <p:nvSpPr>
          <p:cNvPr id="31" name="正方形/長方形 30">
            <a:extLst>
              <a:ext uri="{FF2B5EF4-FFF2-40B4-BE49-F238E27FC236}">
                <a16:creationId xmlns:a16="http://schemas.microsoft.com/office/drawing/2014/main" id="{2046E6BC-A890-734B-915B-79DCD4EEDCDE}"/>
              </a:ext>
            </a:extLst>
          </p:cNvPr>
          <p:cNvSpPr/>
          <p:nvPr/>
        </p:nvSpPr>
        <p:spPr>
          <a:xfrm>
            <a:off x="4562746" y="485255"/>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ED7D31">
                    <a:lumMod val="75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ED7D31">
                    <a:lumMod val="75000"/>
                  </a:srgbClr>
                </a:solidFill>
                <a:latin typeface="Helvetica Regular" pitchFamily="2" charset="0"/>
                <a:ea typeface="MS PGothic" charset="-128"/>
                <a:cs typeface="Times New Roman" panose="02020603050405020304" pitchFamily="18" charset="0"/>
              </a:rPr>
              <a:t>(Type B: Initial Recon)</a:t>
            </a:r>
          </a:p>
        </p:txBody>
      </p:sp>
      <p:pic>
        <p:nvPicPr>
          <p:cNvPr id="32" name="図 31">
            <a:extLst>
              <a:ext uri="{FF2B5EF4-FFF2-40B4-BE49-F238E27FC236}">
                <a16:creationId xmlns:a16="http://schemas.microsoft.com/office/drawing/2014/main" id="{94BE70E7-0055-374E-9B92-066ED31D7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744" y="1465828"/>
            <a:ext cx="210007" cy="1905071"/>
          </a:xfrm>
          <a:prstGeom prst="rect">
            <a:avLst/>
          </a:prstGeom>
        </p:spPr>
      </p:pic>
      <p:sp>
        <p:nvSpPr>
          <p:cNvPr id="33" name="正方形/長方形 32">
            <a:extLst>
              <a:ext uri="{FF2B5EF4-FFF2-40B4-BE49-F238E27FC236}">
                <a16:creationId xmlns:a16="http://schemas.microsoft.com/office/drawing/2014/main" id="{1B9A47AD-0CCD-2041-B543-AB69A2631B5F}"/>
              </a:ext>
            </a:extLst>
          </p:cNvPr>
          <p:cNvSpPr/>
          <p:nvPr/>
        </p:nvSpPr>
        <p:spPr>
          <a:xfrm>
            <a:off x="6825617" y="483995"/>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ED7D31">
                    <a:lumMod val="75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ED7D31">
                    <a:lumMod val="75000"/>
                  </a:srgbClr>
                </a:solidFill>
                <a:latin typeface="Helvetica Regular" pitchFamily="2" charset="0"/>
                <a:ea typeface="MS PGothic" charset="-128"/>
                <a:cs typeface="Times New Roman" panose="02020603050405020304" pitchFamily="18" charset="0"/>
              </a:rPr>
              <a:t>(Type B: Initial Recon)</a:t>
            </a:r>
          </a:p>
        </p:txBody>
      </p:sp>
      <p:pic>
        <p:nvPicPr>
          <p:cNvPr id="34" name="図 33">
            <a:extLst>
              <a:ext uri="{FF2B5EF4-FFF2-40B4-BE49-F238E27FC236}">
                <a16:creationId xmlns:a16="http://schemas.microsoft.com/office/drawing/2014/main" id="{EB776685-7A9B-8D47-BD8B-34866F07B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615" y="1464568"/>
            <a:ext cx="210007" cy="1905071"/>
          </a:xfrm>
          <a:prstGeom prst="rect">
            <a:avLst/>
          </a:prstGeom>
        </p:spPr>
      </p:pic>
      <p:sp>
        <p:nvSpPr>
          <p:cNvPr id="43" name="正方形/長方形 42">
            <a:extLst>
              <a:ext uri="{FF2B5EF4-FFF2-40B4-BE49-F238E27FC236}">
                <a16:creationId xmlns:a16="http://schemas.microsoft.com/office/drawing/2014/main" id="{3EE1AF21-5702-D941-B011-4729012166B1}"/>
              </a:ext>
            </a:extLst>
          </p:cNvPr>
          <p:cNvSpPr/>
          <p:nvPr/>
        </p:nvSpPr>
        <p:spPr>
          <a:xfrm>
            <a:off x="6830746" y="3660100"/>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ED7D31">
                    <a:lumMod val="75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ED7D31">
                    <a:lumMod val="75000"/>
                  </a:srgbClr>
                </a:solidFill>
                <a:latin typeface="Helvetica Regular" pitchFamily="2" charset="0"/>
                <a:ea typeface="MS PGothic" charset="-128"/>
                <a:cs typeface="Times New Roman" panose="02020603050405020304" pitchFamily="18" charset="0"/>
              </a:rPr>
              <a:t>(Type B: Initial Recon)</a:t>
            </a:r>
          </a:p>
        </p:txBody>
      </p:sp>
      <p:pic>
        <p:nvPicPr>
          <p:cNvPr id="44" name="図 43">
            <a:extLst>
              <a:ext uri="{FF2B5EF4-FFF2-40B4-BE49-F238E27FC236}">
                <a16:creationId xmlns:a16="http://schemas.microsoft.com/office/drawing/2014/main" id="{5E0E5D30-2419-FC44-BF60-621A2B37F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744" y="4640673"/>
            <a:ext cx="210007" cy="1905071"/>
          </a:xfrm>
          <a:prstGeom prst="rect">
            <a:avLst/>
          </a:prstGeom>
        </p:spPr>
      </p:pic>
      <p:sp>
        <p:nvSpPr>
          <p:cNvPr id="52" name="正方形/長方形 51">
            <a:extLst>
              <a:ext uri="{FF2B5EF4-FFF2-40B4-BE49-F238E27FC236}">
                <a16:creationId xmlns:a16="http://schemas.microsoft.com/office/drawing/2014/main" id="{F07E7408-8560-E242-8DAC-DE1C7D4AAB3C}"/>
              </a:ext>
            </a:extLst>
          </p:cNvPr>
          <p:cNvSpPr/>
          <p:nvPr/>
        </p:nvSpPr>
        <p:spPr>
          <a:xfrm>
            <a:off x="2288609" y="3660621"/>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FFC000">
                    <a:lumMod val="75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FFC000">
                    <a:lumMod val="75000"/>
                  </a:srgbClr>
                </a:solidFill>
                <a:latin typeface="Helvetica Regular" pitchFamily="2" charset="0"/>
                <a:ea typeface="MS PGothic" charset="-128"/>
                <a:cs typeface="Times New Roman" panose="02020603050405020304" pitchFamily="18" charset="0"/>
              </a:rPr>
              <a:t>(Type B: Acquire/Develop Tools)</a:t>
            </a:r>
          </a:p>
        </p:txBody>
      </p:sp>
      <p:pic>
        <p:nvPicPr>
          <p:cNvPr id="53" name="図 52">
            <a:extLst>
              <a:ext uri="{FF2B5EF4-FFF2-40B4-BE49-F238E27FC236}">
                <a16:creationId xmlns:a16="http://schemas.microsoft.com/office/drawing/2014/main" id="{F34DA249-7B50-794D-A48D-FCC0F2C06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547" y="4615705"/>
            <a:ext cx="209700" cy="1900401"/>
          </a:xfrm>
          <a:prstGeom prst="rect">
            <a:avLst/>
          </a:prstGeom>
        </p:spPr>
      </p:pic>
      <p:pic>
        <p:nvPicPr>
          <p:cNvPr id="54" name="図 53">
            <a:extLst>
              <a:ext uri="{FF2B5EF4-FFF2-40B4-BE49-F238E27FC236}">
                <a16:creationId xmlns:a16="http://schemas.microsoft.com/office/drawing/2014/main" id="{88F35FA0-54D0-224A-9984-5881B68305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389" y="4615705"/>
            <a:ext cx="209700" cy="1900401"/>
          </a:xfrm>
          <a:prstGeom prst="rect">
            <a:avLst/>
          </a:prstGeom>
        </p:spPr>
      </p:pic>
      <p:sp>
        <p:nvSpPr>
          <p:cNvPr id="20" name="正方形/長方形 19">
            <a:extLst>
              <a:ext uri="{FF2B5EF4-FFF2-40B4-BE49-F238E27FC236}">
                <a16:creationId xmlns:a16="http://schemas.microsoft.com/office/drawing/2014/main" id="{F995D584-5B1C-5C48-89CD-9E06A53F0CEA}"/>
              </a:ext>
            </a:extLst>
          </p:cNvPr>
          <p:cNvSpPr/>
          <p:nvPr/>
        </p:nvSpPr>
        <p:spPr>
          <a:xfrm>
            <a:off x="4555602" y="3660100"/>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ED7D31">
                    <a:lumMod val="75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ED7D31">
                    <a:lumMod val="75000"/>
                  </a:srgbClr>
                </a:solidFill>
                <a:latin typeface="Helvetica Regular" pitchFamily="2" charset="0"/>
                <a:ea typeface="MS PGothic" charset="-128"/>
                <a:cs typeface="Times New Roman" panose="02020603050405020304" pitchFamily="18" charset="0"/>
              </a:rPr>
              <a:t>(Type B: Initial Recon)</a:t>
            </a:r>
          </a:p>
        </p:txBody>
      </p:sp>
      <p:pic>
        <p:nvPicPr>
          <p:cNvPr id="21" name="図 20">
            <a:extLst>
              <a:ext uri="{FF2B5EF4-FFF2-40B4-BE49-F238E27FC236}">
                <a16:creationId xmlns:a16="http://schemas.microsoft.com/office/drawing/2014/main" id="{F38E59FC-5415-2B45-B9F4-5035420AA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600" y="4640673"/>
            <a:ext cx="210007" cy="1905071"/>
          </a:xfrm>
          <a:prstGeom prst="rect">
            <a:avLst/>
          </a:prstGeom>
        </p:spPr>
      </p:pic>
      <p:sp>
        <p:nvSpPr>
          <p:cNvPr id="22" name="正方形/長方形 21">
            <a:extLst>
              <a:ext uri="{FF2B5EF4-FFF2-40B4-BE49-F238E27FC236}">
                <a16:creationId xmlns:a16="http://schemas.microsoft.com/office/drawing/2014/main" id="{99FE5440-304E-B840-A176-B5C735CBC700}"/>
              </a:ext>
            </a:extLst>
          </p:cNvPr>
          <p:cNvSpPr/>
          <p:nvPr/>
        </p:nvSpPr>
        <p:spPr>
          <a:xfrm>
            <a:off x="23411" y="3651995"/>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23" name="図 22">
            <a:extLst>
              <a:ext uri="{FF2B5EF4-FFF2-40B4-BE49-F238E27FC236}">
                <a16:creationId xmlns:a16="http://schemas.microsoft.com/office/drawing/2014/main" id="{AF38515C-9564-8247-AA95-62A859E77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578" y="4557634"/>
            <a:ext cx="677666" cy="1949182"/>
          </a:xfrm>
          <a:prstGeom prst="rect">
            <a:avLst/>
          </a:prstGeom>
        </p:spPr>
      </p:pic>
    </p:spTree>
    <p:extLst>
      <p:ext uri="{BB962C8B-B14F-4D97-AF65-F5344CB8AC3E}">
        <p14:creationId xmlns:p14="http://schemas.microsoft.com/office/powerpoint/2010/main" val="1810796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2" name="テキスト ボックス 1">
            <a:extLst>
              <a:ext uri="{FF2B5EF4-FFF2-40B4-BE49-F238E27FC236}">
                <a16:creationId xmlns:a16="http://schemas.microsoft.com/office/drawing/2014/main" id="{8629747F-FB43-4245-9CFB-79A3B9139540}"/>
              </a:ext>
            </a:extLst>
          </p:cNvPr>
          <p:cNvSpPr txBox="1"/>
          <p:nvPr/>
        </p:nvSpPr>
        <p:spPr>
          <a:xfrm>
            <a:off x="5056909" y="6954982"/>
            <a:ext cx="184731" cy="369332"/>
          </a:xfrm>
          <a:prstGeom prst="rect">
            <a:avLst/>
          </a:prstGeom>
          <a:noFill/>
        </p:spPr>
        <p:txBody>
          <a:bodyPr wrap="none" rtlCol="0">
            <a:spAutoFit/>
          </a:bodyPr>
          <a:lstStyle/>
          <a:p>
            <a:endParaRPr kumimoji="1" lang="ja-JP" altLang="en-US"/>
          </a:p>
        </p:txBody>
      </p:sp>
      <p:sp>
        <p:nvSpPr>
          <p:cNvPr id="60" name="正方形/長方形 59">
            <a:extLst>
              <a:ext uri="{FF2B5EF4-FFF2-40B4-BE49-F238E27FC236}">
                <a16:creationId xmlns:a16="http://schemas.microsoft.com/office/drawing/2014/main" id="{F07BE00B-7F17-574F-9110-404A8569508D}"/>
              </a:ext>
            </a:extLst>
          </p:cNvPr>
          <p:cNvSpPr/>
          <p:nvPr/>
        </p:nvSpPr>
        <p:spPr>
          <a:xfrm>
            <a:off x="27587" y="48129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61" name="角丸四角形 60">
            <a:extLst>
              <a:ext uri="{FF2B5EF4-FFF2-40B4-BE49-F238E27FC236}">
                <a16:creationId xmlns:a16="http://schemas.microsoft.com/office/drawing/2014/main" id="{71CD4050-92E3-8A49-89D7-ACCF4515902E}"/>
              </a:ext>
            </a:extLst>
          </p:cNvPr>
          <p:cNvSpPr/>
          <p:nvPr/>
        </p:nvSpPr>
        <p:spPr>
          <a:xfrm>
            <a:off x="166446"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2" name="角丸四角形 61">
            <a:extLst>
              <a:ext uri="{FF2B5EF4-FFF2-40B4-BE49-F238E27FC236}">
                <a16:creationId xmlns:a16="http://schemas.microsoft.com/office/drawing/2014/main" id="{2727049B-7962-CA4E-955D-F17ABFE3E757}"/>
              </a:ext>
            </a:extLst>
          </p:cNvPr>
          <p:cNvSpPr/>
          <p:nvPr/>
        </p:nvSpPr>
        <p:spPr>
          <a:xfrm>
            <a:off x="166446"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4" name="角丸四角形 63">
            <a:extLst>
              <a:ext uri="{FF2B5EF4-FFF2-40B4-BE49-F238E27FC236}">
                <a16:creationId xmlns:a16="http://schemas.microsoft.com/office/drawing/2014/main" id="{78A72424-A40F-1744-98E2-85700C2DC2A3}"/>
              </a:ext>
            </a:extLst>
          </p:cNvPr>
          <p:cNvSpPr/>
          <p:nvPr/>
        </p:nvSpPr>
        <p:spPr>
          <a:xfrm>
            <a:off x="166446"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7" name="正方形/長方形 66">
            <a:extLst>
              <a:ext uri="{FF2B5EF4-FFF2-40B4-BE49-F238E27FC236}">
                <a16:creationId xmlns:a16="http://schemas.microsoft.com/office/drawing/2014/main" id="{93326769-AA84-2E4C-994F-CC5870995DD9}"/>
              </a:ext>
            </a:extLst>
          </p:cNvPr>
          <p:cNvSpPr/>
          <p:nvPr/>
        </p:nvSpPr>
        <p:spPr>
          <a:xfrm>
            <a:off x="2295571" y="483104"/>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68" name="角丸四角形 67">
            <a:extLst>
              <a:ext uri="{FF2B5EF4-FFF2-40B4-BE49-F238E27FC236}">
                <a16:creationId xmlns:a16="http://schemas.microsoft.com/office/drawing/2014/main" id="{400CEC63-8FF2-2749-8C93-25CBE3F2DD97}"/>
              </a:ext>
            </a:extLst>
          </p:cNvPr>
          <p:cNvSpPr/>
          <p:nvPr/>
        </p:nvSpPr>
        <p:spPr>
          <a:xfrm>
            <a:off x="2434430" y="109017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69" name="角丸四角形 68">
            <a:extLst>
              <a:ext uri="{FF2B5EF4-FFF2-40B4-BE49-F238E27FC236}">
                <a16:creationId xmlns:a16="http://schemas.microsoft.com/office/drawing/2014/main" id="{F2B53F89-8C9E-0646-8822-9B29B751B169}"/>
              </a:ext>
            </a:extLst>
          </p:cNvPr>
          <p:cNvSpPr/>
          <p:nvPr/>
        </p:nvSpPr>
        <p:spPr>
          <a:xfrm>
            <a:off x="2434430" y="176016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1" name="角丸四角形 70">
            <a:extLst>
              <a:ext uri="{FF2B5EF4-FFF2-40B4-BE49-F238E27FC236}">
                <a16:creationId xmlns:a16="http://schemas.microsoft.com/office/drawing/2014/main" id="{5A5D30CD-D8A8-484D-BE7D-6B2F94C8065C}"/>
              </a:ext>
            </a:extLst>
          </p:cNvPr>
          <p:cNvSpPr/>
          <p:nvPr/>
        </p:nvSpPr>
        <p:spPr>
          <a:xfrm>
            <a:off x="2434430" y="64544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4" name="正方形/長方形 73">
            <a:extLst>
              <a:ext uri="{FF2B5EF4-FFF2-40B4-BE49-F238E27FC236}">
                <a16:creationId xmlns:a16="http://schemas.microsoft.com/office/drawing/2014/main" id="{CEAE7ECF-A766-A545-B156-69565E99C031}"/>
              </a:ext>
            </a:extLst>
          </p:cNvPr>
          <p:cNvSpPr/>
          <p:nvPr/>
        </p:nvSpPr>
        <p:spPr>
          <a:xfrm>
            <a:off x="4569060" y="482200"/>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75" name="角丸四角形 74">
            <a:extLst>
              <a:ext uri="{FF2B5EF4-FFF2-40B4-BE49-F238E27FC236}">
                <a16:creationId xmlns:a16="http://schemas.microsoft.com/office/drawing/2014/main" id="{015314CB-52ED-F44E-9FEB-FC0452DD83E7}"/>
              </a:ext>
            </a:extLst>
          </p:cNvPr>
          <p:cNvSpPr/>
          <p:nvPr/>
        </p:nvSpPr>
        <p:spPr>
          <a:xfrm>
            <a:off x="4707919" y="108927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6" name="角丸四角形 75">
            <a:extLst>
              <a:ext uri="{FF2B5EF4-FFF2-40B4-BE49-F238E27FC236}">
                <a16:creationId xmlns:a16="http://schemas.microsoft.com/office/drawing/2014/main" id="{813FC1D7-D6C7-354A-A534-0AFFC4D23E7F}"/>
              </a:ext>
            </a:extLst>
          </p:cNvPr>
          <p:cNvSpPr/>
          <p:nvPr/>
        </p:nvSpPr>
        <p:spPr>
          <a:xfrm>
            <a:off x="4707919" y="175926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78" name="角丸四角形 77">
            <a:extLst>
              <a:ext uri="{FF2B5EF4-FFF2-40B4-BE49-F238E27FC236}">
                <a16:creationId xmlns:a16="http://schemas.microsoft.com/office/drawing/2014/main" id="{A0F2D62C-D752-5944-AD38-78AA3B99BBBA}"/>
              </a:ext>
            </a:extLst>
          </p:cNvPr>
          <p:cNvSpPr/>
          <p:nvPr/>
        </p:nvSpPr>
        <p:spPr>
          <a:xfrm>
            <a:off x="4707919" y="64454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1" name="正方形/長方形 80">
            <a:extLst>
              <a:ext uri="{FF2B5EF4-FFF2-40B4-BE49-F238E27FC236}">
                <a16:creationId xmlns:a16="http://schemas.microsoft.com/office/drawing/2014/main" id="{E9D9C834-4C86-6B41-8501-50BCDD4B1721}"/>
              </a:ext>
            </a:extLst>
          </p:cNvPr>
          <p:cNvSpPr/>
          <p:nvPr/>
        </p:nvSpPr>
        <p:spPr>
          <a:xfrm>
            <a:off x="6841884" y="482652"/>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82" name="角丸四角形 81">
            <a:extLst>
              <a:ext uri="{FF2B5EF4-FFF2-40B4-BE49-F238E27FC236}">
                <a16:creationId xmlns:a16="http://schemas.microsoft.com/office/drawing/2014/main" id="{4F522AFF-D248-5C4F-B760-63CE4964AEB7}"/>
              </a:ext>
            </a:extLst>
          </p:cNvPr>
          <p:cNvSpPr/>
          <p:nvPr/>
        </p:nvSpPr>
        <p:spPr>
          <a:xfrm>
            <a:off x="6980743" y="108972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3" name="角丸四角形 82">
            <a:extLst>
              <a:ext uri="{FF2B5EF4-FFF2-40B4-BE49-F238E27FC236}">
                <a16:creationId xmlns:a16="http://schemas.microsoft.com/office/drawing/2014/main" id="{D865581A-C2E1-5645-A472-E8FEFE225619}"/>
              </a:ext>
            </a:extLst>
          </p:cNvPr>
          <p:cNvSpPr/>
          <p:nvPr/>
        </p:nvSpPr>
        <p:spPr>
          <a:xfrm>
            <a:off x="6980743" y="175971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5" name="角丸四角形 84">
            <a:extLst>
              <a:ext uri="{FF2B5EF4-FFF2-40B4-BE49-F238E27FC236}">
                <a16:creationId xmlns:a16="http://schemas.microsoft.com/office/drawing/2014/main" id="{89C3F9E6-21F2-8C4A-A02C-CFEC95C06B73}"/>
              </a:ext>
            </a:extLst>
          </p:cNvPr>
          <p:cNvSpPr/>
          <p:nvPr/>
        </p:nvSpPr>
        <p:spPr>
          <a:xfrm>
            <a:off x="6980743" y="64499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88" name="正方形/長方形 87">
            <a:extLst>
              <a:ext uri="{FF2B5EF4-FFF2-40B4-BE49-F238E27FC236}">
                <a16:creationId xmlns:a16="http://schemas.microsoft.com/office/drawing/2014/main" id="{C0792A44-0F34-984F-8380-AB59C783CE78}"/>
              </a:ext>
            </a:extLst>
          </p:cNvPr>
          <p:cNvSpPr/>
          <p:nvPr/>
        </p:nvSpPr>
        <p:spPr>
          <a:xfrm>
            <a:off x="41627" y="364929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89" name="角丸四角形 88">
            <a:extLst>
              <a:ext uri="{FF2B5EF4-FFF2-40B4-BE49-F238E27FC236}">
                <a16:creationId xmlns:a16="http://schemas.microsoft.com/office/drawing/2014/main" id="{1584AEE5-E210-D844-A7C2-83AF52BC6F03}"/>
              </a:ext>
            </a:extLst>
          </p:cNvPr>
          <p:cNvSpPr/>
          <p:nvPr/>
        </p:nvSpPr>
        <p:spPr>
          <a:xfrm>
            <a:off x="180486" y="4256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0" name="角丸四角形 89">
            <a:extLst>
              <a:ext uri="{FF2B5EF4-FFF2-40B4-BE49-F238E27FC236}">
                <a16:creationId xmlns:a16="http://schemas.microsoft.com/office/drawing/2014/main" id="{E45A2894-7FE6-6545-A864-0C3FBC4CD1A2}"/>
              </a:ext>
            </a:extLst>
          </p:cNvPr>
          <p:cNvSpPr/>
          <p:nvPr/>
        </p:nvSpPr>
        <p:spPr>
          <a:xfrm>
            <a:off x="180486" y="4926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2" name="角丸四角形 91">
            <a:extLst>
              <a:ext uri="{FF2B5EF4-FFF2-40B4-BE49-F238E27FC236}">
                <a16:creationId xmlns:a16="http://schemas.microsoft.com/office/drawing/2014/main" id="{C5107141-89E7-6C47-9E83-828653B3011F}"/>
              </a:ext>
            </a:extLst>
          </p:cNvPr>
          <p:cNvSpPr/>
          <p:nvPr/>
        </p:nvSpPr>
        <p:spPr>
          <a:xfrm>
            <a:off x="180486" y="3811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3307EE1C-9CD6-0E44-9906-907792116D9D}"/>
              </a:ext>
            </a:extLst>
          </p:cNvPr>
          <p:cNvSpPr/>
          <p:nvPr/>
        </p:nvSpPr>
        <p:spPr>
          <a:xfrm>
            <a:off x="2309611" y="364929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96" name="角丸四角形 95">
            <a:extLst>
              <a:ext uri="{FF2B5EF4-FFF2-40B4-BE49-F238E27FC236}">
                <a16:creationId xmlns:a16="http://schemas.microsoft.com/office/drawing/2014/main" id="{FDBB0B2F-18F9-644A-91EB-22F20A205F2D}"/>
              </a:ext>
            </a:extLst>
          </p:cNvPr>
          <p:cNvSpPr/>
          <p:nvPr/>
        </p:nvSpPr>
        <p:spPr>
          <a:xfrm>
            <a:off x="2448470" y="4256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7" name="角丸四角形 96">
            <a:extLst>
              <a:ext uri="{FF2B5EF4-FFF2-40B4-BE49-F238E27FC236}">
                <a16:creationId xmlns:a16="http://schemas.microsoft.com/office/drawing/2014/main" id="{4DB11AD2-3FE9-ED4C-8BD3-5BAC6C01A4AC}"/>
              </a:ext>
            </a:extLst>
          </p:cNvPr>
          <p:cNvSpPr/>
          <p:nvPr/>
        </p:nvSpPr>
        <p:spPr>
          <a:xfrm>
            <a:off x="2448470" y="4926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9" name="角丸四角形 98">
            <a:extLst>
              <a:ext uri="{FF2B5EF4-FFF2-40B4-BE49-F238E27FC236}">
                <a16:creationId xmlns:a16="http://schemas.microsoft.com/office/drawing/2014/main" id="{387802E8-B712-7E4A-BD4D-76A64C2F20D4}"/>
              </a:ext>
            </a:extLst>
          </p:cNvPr>
          <p:cNvSpPr/>
          <p:nvPr/>
        </p:nvSpPr>
        <p:spPr>
          <a:xfrm>
            <a:off x="2448470" y="3811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2" name="正方形/長方形 101">
            <a:extLst>
              <a:ext uri="{FF2B5EF4-FFF2-40B4-BE49-F238E27FC236}">
                <a16:creationId xmlns:a16="http://schemas.microsoft.com/office/drawing/2014/main" id="{9E86ABE2-2C0C-5343-8B98-0707A23CA614}"/>
              </a:ext>
            </a:extLst>
          </p:cNvPr>
          <p:cNvSpPr/>
          <p:nvPr/>
        </p:nvSpPr>
        <p:spPr>
          <a:xfrm>
            <a:off x="4583084" y="3655018"/>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03" name="角丸四角形 102">
            <a:extLst>
              <a:ext uri="{FF2B5EF4-FFF2-40B4-BE49-F238E27FC236}">
                <a16:creationId xmlns:a16="http://schemas.microsoft.com/office/drawing/2014/main" id="{CF07AF7B-FF7B-1F41-837F-4C721D05E349}"/>
              </a:ext>
            </a:extLst>
          </p:cNvPr>
          <p:cNvSpPr/>
          <p:nvPr/>
        </p:nvSpPr>
        <p:spPr>
          <a:xfrm>
            <a:off x="4721943" y="4262091"/>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4" name="角丸四角形 103">
            <a:extLst>
              <a:ext uri="{FF2B5EF4-FFF2-40B4-BE49-F238E27FC236}">
                <a16:creationId xmlns:a16="http://schemas.microsoft.com/office/drawing/2014/main" id="{0F8A7774-B078-9745-BD77-A9564C00A76B}"/>
              </a:ext>
            </a:extLst>
          </p:cNvPr>
          <p:cNvSpPr/>
          <p:nvPr/>
        </p:nvSpPr>
        <p:spPr>
          <a:xfrm>
            <a:off x="4721943" y="4932082"/>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6" name="角丸四角形 105">
            <a:extLst>
              <a:ext uri="{FF2B5EF4-FFF2-40B4-BE49-F238E27FC236}">
                <a16:creationId xmlns:a16="http://schemas.microsoft.com/office/drawing/2014/main" id="{27E1EC44-1967-934E-9E2F-35D8ABEAA7F2}"/>
              </a:ext>
            </a:extLst>
          </p:cNvPr>
          <p:cNvSpPr/>
          <p:nvPr/>
        </p:nvSpPr>
        <p:spPr>
          <a:xfrm>
            <a:off x="4721943" y="38173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65" name="正方形/長方形 164">
            <a:extLst>
              <a:ext uri="{FF2B5EF4-FFF2-40B4-BE49-F238E27FC236}">
                <a16:creationId xmlns:a16="http://schemas.microsoft.com/office/drawing/2014/main" id="{7DCA1D6F-B6CB-B141-8BC8-AA44916367C4}"/>
              </a:ext>
            </a:extLst>
          </p:cNvPr>
          <p:cNvSpPr/>
          <p:nvPr/>
        </p:nvSpPr>
        <p:spPr>
          <a:xfrm>
            <a:off x="6856541" y="3659384"/>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66" name="角丸四角形 165">
            <a:extLst>
              <a:ext uri="{FF2B5EF4-FFF2-40B4-BE49-F238E27FC236}">
                <a16:creationId xmlns:a16="http://schemas.microsoft.com/office/drawing/2014/main" id="{EC3A4CD3-9BFC-6741-AECC-FE1EC95F8866}"/>
              </a:ext>
            </a:extLst>
          </p:cNvPr>
          <p:cNvSpPr/>
          <p:nvPr/>
        </p:nvSpPr>
        <p:spPr>
          <a:xfrm>
            <a:off x="6995400" y="426645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67" name="角丸四角形 166">
            <a:extLst>
              <a:ext uri="{FF2B5EF4-FFF2-40B4-BE49-F238E27FC236}">
                <a16:creationId xmlns:a16="http://schemas.microsoft.com/office/drawing/2014/main" id="{98A03126-D661-0246-BA1E-7F89C1EE4218}"/>
              </a:ext>
            </a:extLst>
          </p:cNvPr>
          <p:cNvSpPr/>
          <p:nvPr/>
        </p:nvSpPr>
        <p:spPr>
          <a:xfrm>
            <a:off x="6995400" y="493644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69" name="角丸四角形 168">
            <a:extLst>
              <a:ext uri="{FF2B5EF4-FFF2-40B4-BE49-F238E27FC236}">
                <a16:creationId xmlns:a16="http://schemas.microsoft.com/office/drawing/2014/main" id="{58B69365-7071-F048-9E86-0D460FBA8AB2}"/>
              </a:ext>
            </a:extLst>
          </p:cNvPr>
          <p:cNvSpPr/>
          <p:nvPr/>
        </p:nvSpPr>
        <p:spPr>
          <a:xfrm>
            <a:off x="6995400" y="382172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7" name="テキスト ボックス 106">
            <a:extLst>
              <a:ext uri="{FF2B5EF4-FFF2-40B4-BE49-F238E27FC236}">
                <a16:creationId xmlns:a16="http://schemas.microsoft.com/office/drawing/2014/main" id="{2264F9CC-FA9A-FE45-8160-C46CD21DCAD6}"/>
              </a:ext>
            </a:extLst>
          </p:cNvPr>
          <p:cNvSpPr txBox="1"/>
          <p:nvPr/>
        </p:nvSpPr>
        <p:spPr>
          <a:xfrm>
            <a:off x="150076" y="1873231"/>
            <a:ext cx="197635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conduct C2 communications over a non-standard port to bypass proxies and firewalls that have been improperly configured.</a:t>
            </a:r>
            <a:endParaRPr lang="ja-JP" altLang="en-US" sz="900" dirty="0">
              <a:latin typeface="Helvetica Regular" pitchFamily="2" charset="0"/>
              <a:ea typeface="MS PGothic" charset="-128"/>
              <a:cs typeface="Times New Roman" panose="02020603050405020304" pitchFamily="18" charset="0"/>
            </a:endParaRPr>
          </a:p>
        </p:txBody>
      </p:sp>
      <p:sp>
        <p:nvSpPr>
          <p:cNvPr id="108" name="テキスト ボックス 107">
            <a:extLst>
              <a:ext uri="{FF2B5EF4-FFF2-40B4-BE49-F238E27FC236}">
                <a16:creationId xmlns:a16="http://schemas.microsoft.com/office/drawing/2014/main" id="{3F78FE5B-6789-6147-BAC9-1A33C134D8AC}"/>
              </a:ext>
            </a:extLst>
          </p:cNvPr>
          <p:cNvSpPr txBox="1"/>
          <p:nvPr/>
        </p:nvSpPr>
        <p:spPr>
          <a:xfrm>
            <a:off x="164116" y="649361"/>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9.11 (-5)</a:t>
            </a:r>
            <a:endParaRPr lang="en-US" altLang="ja-JP" sz="1400" dirty="0">
              <a:latin typeface="Helvetica Regular" pitchFamily="2" charset="0"/>
              <a:ea typeface="MS PGothic" charset="-128"/>
              <a:cs typeface="Times New Roman" panose="02020603050405020304" pitchFamily="18" charset="0"/>
            </a:endParaRPr>
          </a:p>
        </p:txBody>
      </p:sp>
      <p:sp>
        <p:nvSpPr>
          <p:cNvPr id="109" name="テキスト ボックス 108">
            <a:extLst>
              <a:ext uri="{FF2B5EF4-FFF2-40B4-BE49-F238E27FC236}">
                <a16:creationId xmlns:a16="http://schemas.microsoft.com/office/drawing/2014/main" id="{74AF5E3A-4D67-9B47-B6F5-D1E07CF0269D}"/>
              </a:ext>
            </a:extLst>
          </p:cNvPr>
          <p:cNvSpPr txBox="1"/>
          <p:nvPr/>
        </p:nvSpPr>
        <p:spPr>
          <a:xfrm>
            <a:off x="157137" y="113214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7B3CD1D8-59C0-124B-9AE7-9104B4F6528A}"/>
              </a:ext>
            </a:extLst>
          </p:cNvPr>
          <p:cNvSpPr txBox="1"/>
          <p:nvPr/>
        </p:nvSpPr>
        <p:spPr>
          <a:xfrm>
            <a:off x="2413587" y="1872779"/>
            <a:ext cx="2087065"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Some adversaries may split communications between different protocols. There could be one protocol for inbound command and control and another for outbound data, allowing it to bypass certain firewall restrictions.</a:t>
            </a:r>
            <a:endParaRPr lang="ja-JP" altLang="en-US" sz="900" dirty="0">
              <a:latin typeface="Helvetica Regular" pitchFamily="2" charset="0"/>
              <a:ea typeface="MS PGothic" charset="-128"/>
              <a:cs typeface="Times New Roman" panose="02020603050405020304" pitchFamily="18" charset="0"/>
            </a:endParaRPr>
          </a:p>
        </p:txBody>
      </p:sp>
      <p:sp>
        <p:nvSpPr>
          <p:cNvPr id="111" name="テキスト ボックス 110">
            <a:extLst>
              <a:ext uri="{FF2B5EF4-FFF2-40B4-BE49-F238E27FC236}">
                <a16:creationId xmlns:a16="http://schemas.microsoft.com/office/drawing/2014/main" id="{5AA13B2B-820E-9A42-BDA6-A77E08FAA39A}"/>
              </a:ext>
            </a:extLst>
          </p:cNvPr>
          <p:cNvSpPr txBox="1"/>
          <p:nvPr/>
        </p:nvSpPr>
        <p:spPr>
          <a:xfrm>
            <a:off x="2480090" y="648909"/>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9.12 (-5)</a:t>
            </a:r>
            <a:endParaRPr lang="en-US" altLang="ja-JP" sz="1400" dirty="0">
              <a:latin typeface="Helvetica Regular" pitchFamily="2" charset="0"/>
              <a:ea typeface="MS PGothic" charset="-128"/>
              <a:cs typeface="Times New Roman" panose="02020603050405020304" pitchFamily="18" charset="0"/>
            </a:endParaRPr>
          </a:p>
        </p:txBody>
      </p:sp>
      <p:sp>
        <p:nvSpPr>
          <p:cNvPr id="112" name="テキスト ボックス 111">
            <a:extLst>
              <a:ext uri="{FF2B5EF4-FFF2-40B4-BE49-F238E27FC236}">
                <a16:creationId xmlns:a16="http://schemas.microsoft.com/office/drawing/2014/main" id="{E02C774A-7D4E-864C-A9C2-6F99328F9019}"/>
              </a:ext>
            </a:extLst>
          </p:cNvPr>
          <p:cNvSpPr txBox="1"/>
          <p:nvPr/>
        </p:nvSpPr>
        <p:spPr>
          <a:xfrm>
            <a:off x="2473111" y="113169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17A0F23B-646D-F84C-AF43-73B4CC5F7097}"/>
              </a:ext>
            </a:extLst>
          </p:cNvPr>
          <p:cNvSpPr txBox="1"/>
          <p:nvPr/>
        </p:nvSpPr>
        <p:spPr>
          <a:xfrm>
            <a:off x="4669480" y="1888324"/>
            <a:ext cx="2087065"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fallback or alternate communication channels if the primary channel is compromised or inaccessible in order to maintain reliable command and control and to avoid data transfer thresholds.</a:t>
            </a:r>
            <a:endParaRPr lang="ja-JP" altLang="en-US" sz="900" dirty="0">
              <a:latin typeface="Helvetica Regular" pitchFamily="2" charset="0"/>
              <a:ea typeface="MS PGothic" charset="-128"/>
              <a:cs typeface="Times New Roman" panose="02020603050405020304" pitchFamily="18" charset="0"/>
            </a:endParaRPr>
          </a:p>
        </p:txBody>
      </p:sp>
      <p:sp>
        <p:nvSpPr>
          <p:cNvPr id="114" name="テキスト ボックス 113">
            <a:extLst>
              <a:ext uri="{FF2B5EF4-FFF2-40B4-BE49-F238E27FC236}">
                <a16:creationId xmlns:a16="http://schemas.microsoft.com/office/drawing/2014/main" id="{8DDD32D0-214C-D840-BC1E-C5379D39CE49}"/>
              </a:ext>
            </a:extLst>
          </p:cNvPr>
          <p:cNvSpPr txBox="1"/>
          <p:nvPr/>
        </p:nvSpPr>
        <p:spPr>
          <a:xfrm>
            <a:off x="4735983" y="664454"/>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9.13 (-5)</a:t>
            </a:r>
            <a:endParaRPr lang="en-US" altLang="ja-JP" sz="1400" dirty="0">
              <a:latin typeface="Helvetica Regular" pitchFamily="2" charset="0"/>
              <a:ea typeface="MS PGothic" charset="-128"/>
              <a:cs typeface="Times New Roman" panose="02020603050405020304" pitchFamily="18" charset="0"/>
            </a:endParaRPr>
          </a:p>
        </p:txBody>
      </p:sp>
      <p:sp>
        <p:nvSpPr>
          <p:cNvPr id="115" name="テキスト ボックス 114">
            <a:extLst>
              <a:ext uri="{FF2B5EF4-FFF2-40B4-BE49-F238E27FC236}">
                <a16:creationId xmlns:a16="http://schemas.microsoft.com/office/drawing/2014/main" id="{F7BA3271-5EB5-3A47-8A70-56BD91E6FB00}"/>
              </a:ext>
            </a:extLst>
          </p:cNvPr>
          <p:cNvSpPr txBox="1"/>
          <p:nvPr/>
        </p:nvSpPr>
        <p:spPr>
          <a:xfrm>
            <a:off x="4729004" y="114723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
        <p:nvSpPr>
          <p:cNvPr id="116" name="テキスト ボックス 115">
            <a:extLst>
              <a:ext uri="{FF2B5EF4-FFF2-40B4-BE49-F238E27FC236}">
                <a16:creationId xmlns:a16="http://schemas.microsoft.com/office/drawing/2014/main" id="{5A6D49AB-DFCB-5548-BBB4-1C956350577B}"/>
              </a:ext>
            </a:extLst>
          </p:cNvPr>
          <p:cNvSpPr txBox="1"/>
          <p:nvPr/>
        </p:nvSpPr>
        <p:spPr>
          <a:xfrm>
            <a:off x="6946995" y="1872779"/>
            <a:ext cx="197635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a custom cryptographic protocol or algorithm,  encoder, obfuscator,  multiple stages, multiple layers of encryption, multiple proxies, to hide command and control traffic.</a:t>
            </a:r>
          </a:p>
        </p:txBody>
      </p:sp>
      <p:sp>
        <p:nvSpPr>
          <p:cNvPr id="117" name="テキスト ボックス 116">
            <a:extLst>
              <a:ext uri="{FF2B5EF4-FFF2-40B4-BE49-F238E27FC236}">
                <a16:creationId xmlns:a16="http://schemas.microsoft.com/office/drawing/2014/main" id="{9DA9AD9F-1A94-5440-8841-62CDA6766C4C}"/>
              </a:ext>
            </a:extLst>
          </p:cNvPr>
          <p:cNvSpPr txBox="1"/>
          <p:nvPr/>
        </p:nvSpPr>
        <p:spPr>
          <a:xfrm>
            <a:off x="6968015" y="648909"/>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9.14 (-5)</a:t>
            </a:r>
            <a:endParaRPr lang="en-US" altLang="ja-JP" sz="1400" dirty="0">
              <a:latin typeface="Helvetica Regular" pitchFamily="2" charset="0"/>
              <a:ea typeface="MS PGothic" charset="-128"/>
              <a:cs typeface="Times New Roman" panose="02020603050405020304" pitchFamily="18" charset="0"/>
            </a:endParaRPr>
          </a:p>
        </p:txBody>
      </p:sp>
      <p:sp>
        <p:nvSpPr>
          <p:cNvPr id="118" name="テキスト ボックス 117">
            <a:extLst>
              <a:ext uri="{FF2B5EF4-FFF2-40B4-BE49-F238E27FC236}">
                <a16:creationId xmlns:a16="http://schemas.microsoft.com/office/drawing/2014/main" id="{67D73401-7ED9-DB47-AAAC-B4EF8E215157}"/>
              </a:ext>
            </a:extLst>
          </p:cNvPr>
          <p:cNvSpPr txBox="1"/>
          <p:nvPr/>
        </p:nvSpPr>
        <p:spPr>
          <a:xfrm>
            <a:off x="6961036" y="113169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
        <p:nvSpPr>
          <p:cNvPr id="119" name="テキスト ボックス 118">
            <a:extLst>
              <a:ext uri="{FF2B5EF4-FFF2-40B4-BE49-F238E27FC236}">
                <a16:creationId xmlns:a16="http://schemas.microsoft.com/office/drawing/2014/main" id="{41767232-CA01-5347-B87B-CCA48B88F33A}"/>
              </a:ext>
            </a:extLst>
          </p:cNvPr>
          <p:cNvSpPr txBox="1"/>
          <p:nvPr/>
        </p:nvSpPr>
        <p:spPr>
          <a:xfrm>
            <a:off x="169824" y="5037222"/>
            <a:ext cx="197297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explicitly employ a known encryption algorithm to conceal command and control traffic rather than relying on any inherent protections provided by a communication protocol.</a:t>
            </a:r>
          </a:p>
        </p:txBody>
      </p:sp>
      <p:sp>
        <p:nvSpPr>
          <p:cNvPr id="120" name="テキスト ボックス 119">
            <a:extLst>
              <a:ext uri="{FF2B5EF4-FFF2-40B4-BE49-F238E27FC236}">
                <a16:creationId xmlns:a16="http://schemas.microsoft.com/office/drawing/2014/main" id="{2AD3FE79-4466-154F-82CB-6CAA35835F53}"/>
              </a:ext>
            </a:extLst>
          </p:cNvPr>
          <p:cNvSpPr txBox="1"/>
          <p:nvPr/>
        </p:nvSpPr>
        <p:spPr>
          <a:xfrm>
            <a:off x="180486" y="3813352"/>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9.15 (-5)</a:t>
            </a:r>
            <a:endParaRPr lang="en-US" altLang="ja-JP" sz="1400" dirty="0">
              <a:latin typeface="Helvetica Regular" pitchFamily="2" charset="0"/>
              <a:ea typeface="MS PGothic" charset="-128"/>
              <a:cs typeface="Times New Roman" panose="02020603050405020304" pitchFamily="18" charset="0"/>
            </a:endParaRPr>
          </a:p>
        </p:txBody>
      </p:sp>
      <p:sp>
        <p:nvSpPr>
          <p:cNvPr id="121" name="テキスト ボックス 120">
            <a:extLst>
              <a:ext uri="{FF2B5EF4-FFF2-40B4-BE49-F238E27FC236}">
                <a16:creationId xmlns:a16="http://schemas.microsoft.com/office/drawing/2014/main" id="{4A2E3B10-FD1E-2048-80AC-900CAAE421FD}"/>
              </a:ext>
            </a:extLst>
          </p:cNvPr>
          <p:cNvSpPr txBox="1"/>
          <p:nvPr/>
        </p:nvSpPr>
        <p:spPr>
          <a:xfrm>
            <a:off x="173507" y="429613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
        <p:nvSpPr>
          <p:cNvPr id="122" name="テキスト ボックス 121">
            <a:extLst>
              <a:ext uri="{FF2B5EF4-FFF2-40B4-BE49-F238E27FC236}">
                <a16:creationId xmlns:a16="http://schemas.microsoft.com/office/drawing/2014/main" id="{009D8A14-1F77-C449-BA7E-0698082F5442}"/>
              </a:ext>
            </a:extLst>
          </p:cNvPr>
          <p:cNvSpPr txBox="1"/>
          <p:nvPr/>
        </p:nvSpPr>
        <p:spPr>
          <a:xfrm>
            <a:off x="2438971" y="5031283"/>
            <a:ext cx="197297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an existing, legitimate external Web service as a means for relaying commands to a compromised system.</a:t>
            </a:r>
          </a:p>
        </p:txBody>
      </p:sp>
      <p:sp>
        <p:nvSpPr>
          <p:cNvPr id="123" name="テキスト ボックス 122">
            <a:extLst>
              <a:ext uri="{FF2B5EF4-FFF2-40B4-BE49-F238E27FC236}">
                <a16:creationId xmlns:a16="http://schemas.microsoft.com/office/drawing/2014/main" id="{48F40649-28F3-7541-BE18-025F3F9D4374}"/>
              </a:ext>
            </a:extLst>
          </p:cNvPr>
          <p:cNvSpPr txBox="1"/>
          <p:nvPr/>
        </p:nvSpPr>
        <p:spPr>
          <a:xfrm>
            <a:off x="2449633" y="3807413"/>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9.16 (-5)</a:t>
            </a:r>
            <a:endParaRPr lang="en-US" altLang="ja-JP" sz="1400" dirty="0">
              <a:latin typeface="Helvetica Regular" pitchFamily="2" charset="0"/>
              <a:ea typeface="MS PGothic" charset="-128"/>
              <a:cs typeface="Times New Roman" panose="02020603050405020304" pitchFamily="18" charset="0"/>
            </a:endParaRPr>
          </a:p>
        </p:txBody>
      </p:sp>
      <p:sp>
        <p:nvSpPr>
          <p:cNvPr id="124" name="テキスト ボックス 123">
            <a:extLst>
              <a:ext uri="{FF2B5EF4-FFF2-40B4-BE49-F238E27FC236}">
                <a16:creationId xmlns:a16="http://schemas.microsoft.com/office/drawing/2014/main" id="{C34B28B6-E61F-8A45-B0E2-9FE7CC241A24}"/>
              </a:ext>
            </a:extLst>
          </p:cNvPr>
          <p:cNvSpPr txBox="1"/>
          <p:nvPr/>
        </p:nvSpPr>
        <p:spPr>
          <a:xfrm>
            <a:off x="2442654" y="4290198"/>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
        <p:nvSpPr>
          <p:cNvPr id="125" name="テキスト ボックス 124">
            <a:extLst>
              <a:ext uri="{FF2B5EF4-FFF2-40B4-BE49-F238E27FC236}">
                <a16:creationId xmlns:a16="http://schemas.microsoft.com/office/drawing/2014/main" id="{268B7DCC-6166-064A-A219-BE6DAD82E2FC}"/>
              </a:ext>
            </a:extLst>
          </p:cNvPr>
          <p:cNvSpPr txBox="1"/>
          <p:nvPr/>
        </p:nvSpPr>
        <p:spPr>
          <a:xfrm>
            <a:off x="4722744" y="5002024"/>
            <a:ext cx="2052166"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may use legitimate desktop support and remote access software, such as Team Viewer, Go2Assist, </a:t>
            </a:r>
            <a:r>
              <a:rPr lang="en-US" altLang="ja-JP" sz="900" dirty="0" err="1">
                <a:latin typeface="Helvetica Regular" pitchFamily="2" charset="0"/>
                <a:ea typeface="MS PGothic" charset="-128"/>
                <a:cs typeface="Times New Roman" panose="02020603050405020304" pitchFamily="18" charset="0"/>
              </a:rPr>
              <a:t>LogMein</a:t>
            </a:r>
            <a:r>
              <a:rPr lang="en-US" altLang="ja-JP" sz="900" dirty="0">
                <a:latin typeface="Helvetica Regular" pitchFamily="2" charset="0"/>
                <a:ea typeface="MS PGothic" charset="-128"/>
                <a:cs typeface="Times New Roman" panose="02020603050405020304" pitchFamily="18" charset="0"/>
              </a:rPr>
              <a:t>, </a:t>
            </a:r>
            <a:r>
              <a:rPr lang="en-US" altLang="ja-JP" sz="900" dirty="0" err="1">
                <a:latin typeface="Helvetica Regular" pitchFamily="2" charset="0"/>
                <a:ea typeface="MS PGothic" charset="-128"/>
                <a:cs typeface="Times New Roman" panose="02020603050405020304" pitchFamily="18" charset="0"/>
              </a:rPr>
              <a:t>AmmyyAdmin</a:t>
            </a:r>
            <a:r>
              <a:rPr lang="en-US" altLang="ja-JP" sz="900" dirty="0">
                <a:latin typeface="Helvetica Regular" pitchFamily="2" charset="0"/>
                <a:ea typeface="MS PGothic" charset="-128"/>
                <a:cs typeface="Times New Roman" panose="02020603050405020304" pitchFamily="18" charset="0"/>
              </a:rPr>
              <a:t>, </a:t>
            </a:r>
            <a:r>
              <a:rPr lang="en-US" altLang="ja-JP" sz="900" dirty="0" err="1">
                <a:latin typeface="Helvetica Regular" pitchFamily="2" charset="0"/>
                <a:ea typeface="MS PGothic" charset="-128"/>
                <a:cs typeface="Times New Roman" panose="02020603050405020304" pitchFamily="18" charset="0"/>
              </a:rPr>
              <a:t>etc</a:t>
            </a:r>
            <a:r>
              <a:rPr lang="en-US" altLang="ja-JP" sz="900" dirty="0">
                <a:latin typeface="Helvetica Regular" pitchFamily="2" charset="0"/>
                <a:ea typeface="MS PGothic" charset="-128"/>
                <a:cs typeface="Times New Roman" panose="02020603050405020304" pitchFamily="18" charset="0"/>
              </a:rPr>
              <a:t>, to establish an interactive command and control channel to target systems within networks.</a:t>
            </a:r>
          </a:p>
        </p:txBody>
      </p:sp>
      <p:sp>
        <p:nvSpPr>
          <p:cNvPr id="126" name="テキスト ボックス 125">
            <a:extLst>
              <a:ext uri="{FF2B5EF4-FFF2-40B4-BE49-F238E27FC236}">
                <a16:creationId xmlns:a16="http://schemas.microsoft.com/office/drawing/2014/main" id="{AFCDE1DF-8E14-5C4C-9DD5-C6BEEAC532CC}"/>
              </a:ext>
            </a:extLst>
          </p:cNvPr>
          <p:cNvSpPr txBox="1"/>
          <p:nvPr/>
        </p:nvSpPr>
        <p:spPr>
          <a:xfrm>
            <a:off x="4761326" y="3833994"/>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9.17 (-5)</a:t>
            </a:r>
            <a:endParaRPr lang="en-US" altLang="ja-JP" sz="1400" dirty="0">
              <a:latin typeface="Helvetica Regular" pitchFamily="2" charset="0"/>
              <a:ea typeface="MS PGothic" charset="-128"/>
              <a:cs typeface="Times New Roman" panose="02020603050405020304" pitchFamily="18" charset="0"/>
            </a:endParaRPr>
          </a:p>
        </p:txBody>
      </p:sp>
      <p:sp>
        <p:nvSpPr>
          <p:cNvPr id="127" name="テキスト ボックス 126">
            <a:extLst>
              <a:ext uri="{FF2B5EF4-FFF2-40B4-BE49-F238E27FC236}">
                <a16:creationId xmlns:a16="http://schemas.microsoft.com/office/drawing/2014/main" id="{F706A0E7-668B-964D-B506-B52197BD7AB1}"/>
              </a:ext>
            </a:extLst>
          </p:cNvPr>
          <p:cNvSpPr txBox="1"/>
          <p:nvPr/>
        </p:nvSpPr>
        <p:spPr>
          <a:xfrm>
            <a:off x="4754347" y="431677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
        <p:nvSpPr>
          <p:cNvPr id="128" name="テキスト ボックス 127">
            <a:extLst>
              <a:ext uri="{FF2B5EF4-FFF2-40B4-BE49-F238E27FC236}">
                <a16:creationId xmlns:a16="http://schemas.microsoft.com/office/drawing/2014/main" id="{651F2F8F-70BD-9241-BA24-8D4794A562C2}"/>
              </a:ext>
            </a:extLst>
          </p:cNvPr>
          <p:cNvSpPr txBox="1"/>
          <p:nvPr/>
        </p:nvSpPr>
        <p:spPr>
          <a:xfrm>
            <a:off x="6971925" y="4998571"/>
            <a:ext cx="2052166"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could use proxy to manage command and control communications, to reduce the number of simultaneous outbound network connections or to ride over existing trusted communications paths between victims to avoid suspicion.</a:t>
            </a:r>
          </a:p>
        </p:txBody>
      </p:sp>
      <p:sp>
        <p:nvSpPr>
          <p:cNvPr id="129" name="テキスト ボックス 128">
            <a:extLst>
              <a:ext uri="{FF2B5EF4-FFF2-40B4-BE49-F238E27FC236}">
                <a16:creationId xmlns:a16="http://schemas.microsoft.com/office/drawing/2014/main" id="{A17394D3-7E76-124A-89DA-09E12DF74C74}"/>
              </a:ext>
            </a:extLst>
          </p:cNvPr>
          <p:cNvSpPr txBox="1"/>
          <p:nvPr/>
        </p:nvSpPr>
        <p:spPr>
          <a:xfrm>
            <a:off x="6996547" y="3802621"/>
            <a:ext cx="1092203" cy="307777"/>
          </a:xfrm>
          <a:prstGeom prst="rect">
            <a:avLst/>
          </a:prstGeom>
          <a:noFill/>
        </p:spPr>
        <p:txBody>
          <a:bodyPr wrap="square" rtlCol="0">
            <a:spAutoFit/>
          </a:bodyPr>
          <a:lstStyle/>
          <a:p>
            <a:r>
              <a:rPr lang="en-US" altLang="ja-JP" sz="1400" dirty="0">
                <a:solidFill>
                  <a:srgbClr val="7030A0"/>
                </a:solidFill>
                <a:latin typeface="Helvetica Regular" pitchFamily="2" charset="0"/>
                <a:ea typeface="MS PGothic" charset="-128"/>
                <a:cs typeface="Times New Roman" panose="02020603050405020304" pitchFamily="18" charset="0"/>
              </a:rPr>
              <a:t>9.18 (-5)</a:t>
            </a:r>
            <a:endParaRPr lang="en-US" altLang="ja-JP" sz="1400" dirty="0">
              <a:latin typeface="Helvetica Regular" pitchFamily="2" charset="0"/>
              <a:ea typeface="MS PGothic" charset="-128"/>
              <a:cs typeface="Times New Roman" panose="02020603050405020304" pitchFamily="18" charset="0"/>
            </a:endParaRPr>
          </a:p>
        </p:txBody>
      </p:sp>
      <p:sp>
        <p:nvSpPr>
          <p:cNvPr id="130" name="テキスト ボックス 129">
            <a:extLst>
              <a:ext uri="{FF2B5EF4-FFF2-40B4-BE49-F238E27FC236}">
                <a16:creationId xmlns:a16="http://schemas.microsoft.com/office/drawing/2014/main" id="{5B6126C1-BE71-334A-A24F-3BFC67866AA1}"/>
              </a:ext>
            </a:extLst>
          </p:cNvPr>
          <p:cNvSpPr txBox="1"/>
          <p:nvPr/>
        </p:nvSpPr>
        <p:spPr>
          <a:xfrm>
            <a:off x="6989568" y="4285406"/>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Execute Mission Objectives: Command and Control</a:t>
            </a:r>
            <a:endParaRPr lang="ja-JP" altLang="en-US" sz="1050" dirty="0">
              <a:latin typeface="Helvetica Regular" pitchFamily="2" charset="0"/>
              <a:ea typeface="MS PGothic" charset="-128"/>
              <a:cs typeface="Times New Roman" panose="02020603050405020304" pitchFamily="18" charset="0"/>
            </a:endParaRPr>
          </a:p>
        </p:txBody>
      </p:sp>
    </p:spTree>
    <p:extLst>
      <p:ext uri="{BB962C8B-B14F-4D97-AF65-F5344CB8AC3E}">
        <p14:creationId xmlns:p14="http://schemas.microsoft.com/office/powerpoint/2010/main" val="727090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39" name="正方形/長方形 38">
            <a:extLst>
              <a:ext uri="{FF2B5EF4-FFF2-40B4-BE49-F238E27FC236}">
                <a16:creationId xmlns:a16="http://schemas.microsoft.com/office/drawing/2014/main" id="{ACFF0057-22A5-4D41-A085-EAD7AC078CC7}"/>
              </a:ext>
            </a:extLst>
          </p:cNvPr>
          <p:cNvSpPr/>
          <p:nvPr/>
        </p:nvSpPr>
        <p:spPr>
          <a:xfrm>
            <a:off x="6832963" y="493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40" name="図 39">
            <a:extLst>
              <a:ext uri="{FF2B5EF4-FFF2-40B4-BE49-F238E27FC236}">
                <a16:creationId xmlns:a16="http://schemas.microsoft.com/office/drawing/2014/main" id="{01C4F869-13B4-CA47-A473-742EE3BA2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693" y="1496575"/>
            <a:ext cx="916540" cy="1900933"/>
          </a:xfrm>
          <a:prstGeom prst="rect">
            <a:avLst/>
          </a:prstGeom>
        </p:spPr>
      </p:pic>
      <p:sp>
        <p:nvSpPr>
          <p:cNvPr id="49" name="正方形/長方形 48">
            <a:extLst>
              <a:ext uri="{FF2B5EF4-FFF2-40B4-BE49-F238E27FC236}">
                <a16:creationId xmlns:a16="http://schemas.microsoft.com/office/drawing/2014/main" id="{B4656AF1-3E30-5644-B1CA-DE997236B84A}"/>
              </a:ext>
            </a:extLst>
          </p:cNvPr>
          <p:cNvSpPr/>
          <p:nvPr/>
        </p:nvSpPr>
        <p:spPr>
          <a:xfrm>
            <a:off x="45483" y="3661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1" name="図 50">
            <a:extLst>
              <a:ext uri="{FF2B5EF4-FFF2-40B4-BE49-F238E27FC236}">
                <a16:creationId xmlns:a16="http://schemas.microsoft.com/office/drawing/2014/main" id="{3024D1BC-D41F-2848-AE66-6B253FF5C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13" y="4664575"/>
            <a:ext cx="916540" cy="1900933"/>
          </a:xfrm>
          <a:prstGeom prst="rect">
            <a:avLst/>
          </a:prstGeom>
        </p:spPr>
      </p:pic>
      <p:sp>
        <p:nvSpPr>
          <p:cNvPr id="52" name="正方形/長方形 51">
            <a:extLst>
              <a:ext uri="{FF2B5EF4-FFF2-40B4-BE49-F238E27FC236}">
                <a16:creationId xmlns:a16="http://schemas.microsoft.com/office/drawing/2014/main" id="{CE72D6C6-3B6F-A74D-AD9C-2B15791FBE1F}"/>
              </a:ext>
            </a:extLst>
          </p:cNvPr>
          <p:cNvSpPr/>
          <p:nvPr/>
        </p:nvSpPr>
        <p:spPr>
          <a:xfrm>
            <a:off x="230935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3" name="図 52">
            <a:extLst>
              <a:ext uri="{FF2B5EF4-FFF2-40B4-BE49-F238E27FC236}">
                <a16:creationId xmlns:a16="http://schemas.microsoft.com/office/drawing/2014/main" id="{0ABC6C4B-87D4-1F4B-9937-5CE5C3092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083" y="4668171"/>
            <a:ext cx="916540" cy="1900933"/>
          </a:xfrm>
          <a:prstGeom prst="rect">
            <a:avLst/>
          </a:prstGeom>
        </p:spPr>
      </p:pic>
      <p:sp>
        <p:nvSpPr>
          <p:cNvPr id="54" name="正方形/長方形 53">
            <a:extLst>
              <a:ext uri="{FF2B5EF4-FFF2-40B4-BE49-F238E27FC236}">
                <a16:creationId xmlns:a16="http://schemas.microsoft.com/office/drawing/2014/main" id="{44B4205E-14E2-8B42-9B71-499CA5DDCB63}"/>
              </a:ext>
            </a:extLst>
          </p:cNvPr>
          <p:cNvSpPr/>
          <p:nvPr/>
        </p:nvSpPr>
        <p:spPr>
          <a:xfrm>
            <a:off x="457322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5" name="図 54">
            <a:extLst>
              <a:ext uri="{FF2B5EF4-FFF2-40B4-BE49-F238E27FC236}">
                <a16:creationId xmlns:a16="http://schemas.microsoft.com/office/drawing/2014/main" id="{E3056ED6-6D17-4042-BEA0-AEC1A379D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953" y="4668171"/>
            <a:ext cx="916540" cy="1900933"/>
          </a:xfrm>
          <a:prstGeom prst="rect">
            <a:avLst/>
          </a:prstGeom>
        </p:spPr>
      </p:pic>
      <p:sp>
        <p:nvSpPr>
          <p:cNvPr id="56" name="正方形/長方形 55">
            <a:extLst>
              <a:ext uri="{FF2B5EF4-FFF2-40B4-BE49-F238E27FC236}">
                <a16:creationId xmlns:a16="http://schemas.microsoft.com/office/drawing/2014/main" id="{5B9A02E2-A809-544A-9E29-4F0915FF0060}"/>
              </a:ext>
            </a:extLst>
          </p:cNvPr>
          <p:cNvSpPr/>
          <p:nvPr/>
        </p:nvSpPr>
        <p:spPr>
          <a:xfrm>
            <a:off x="6832963" y="366585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57" name="図 56">
            <a:extLst>
              <a:ext uri="{FF2B5EF4-FFF2-40B4-BE49-F238E27FC236}">
                <a16:creationId xmlns:a16="http://schemas.microsoft.com/office/drawing/2014/main" id="{2D42FF7E-652A-7F48-8CC9-D115F056C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693" y="4669205"/>
            <a:ext cx="916540" cy="1900933"/>
          </a:xfrm>
          <a:prstGeom prst="rect">
            <a:avLst/>
          </a:prstGeom>
        </p:spPr>
      </p:pic>
      <p:sp>
        <p:nvSpPr>
          <p:cNvPr id="19" name="正方形/長方形 18">
            <a:extLst>
              <a:ext uri="{FF2B5EF4-FFF2-40B4-BE49-F238E27FC236}">
                <a16:creationId xmlns:a16="http://schemas.microsoft.com/office/drawing/2014/main" id="{8129D3BC-6054-114E-BAEE-2FF54F1EB859}"/>
              </a:ext>
            </a:extLst>
          </p:cNvPr>
          <p:cNvSpPr/>
          <p:nvPr/>
        </p:nvSpPr>
        <p:spPr>
          <a:xfrm>
            <a:off x="37223" y="484996"/>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20" name="図 19">
            <a:extLst>
              <a:ext uri="{FF2B5EF4-FFF2-40B4-BE49-F238E27FC236}">
                <a16:creationId xmlns:a16="http://schemas.microsoft.com/office/drawing/2014/main" id="{A5B70839-4DD2-4349-8A95-1D7F00788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53" y="1488349"/>
            <a:ext cx="916540" cy="1900933"/>
          </a:xfrm>
          <a:prstGeom prst="rect">
            <a:avLst/>
          </a:prstGeom>
        </p:spPr>
      </p:pic>
      <p:sp>
        <p:nvSpPr>
          <p:cNvPr id="21" name="正方形/長方形 20">
            <a:extLst>
              <a:ext uri="{FF2B5EF4-FFF2-40B4-BE49-F238E27FC236}">
                <a16:creationId xmlns:a16="http://schemas.microsoft.com/office/drawing/2014/main" id="{976E5F23-85C3-FE4B-BE48-D715B93D42A5}"/>
              </a:ext>
            </a:extLst>
          </p:cNvPr>
          <p:cNvSpPr/>
          <p:nvPr/>
        </p:nvSpPr>
        <p:spPr>
          <a:xfrm>
            <a:off x="2301093" y="48859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22" name="図 21">
            <a:extLst>
              <a:ext uri="{FF2B5EF4-FFF2-40B4-BE49-F238E27FC236}">
                <a16:creationId xmlns:a16="http://schemas.microsoft.com/office/drawing/2014/main" id="{A7092C07-48DC-D043-8911-CA0B84F00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823" y="1491945"/>
            <a:ext cx="916540" cy="1900933"/>
          </a:xfrm>
          <a:prstGeom prst="rect">
            <a:avLst/>
          </a:prstGeom>
        </p:spPr>
      </p:pic>
      <p:sp>
        <p:nvSpPr>
          <p:cNvPr id="23" name="正方形/長方形 22">
            <a:extLst>
              <a:ext uri="{FF2B5EF4-FFF2-40B4-BE49-F238E27FC236}">
                <a16:creationId xmlns:a16="http://schemas.microsoft.com/office/drawing/2014/main" id="{FBB7EAA0-BE40-074A-B921-B2CC9FF382F1}"/>
              </a:ext>
            </a:extLst>
          </p:cNvPr>
          <p:cNvSpPr/>
          <p:nvPr/>
        </p:nvSpPr>
        <p:spPr>
          <a:xfrm>
            <a:off x="4564963" y="48859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30A0"/>
                </a:solidFill>
                <a:latin typeface="Helvetica Regular" pitchFamily="2" charset="0"/>
                <a:ea typeface="MS PGothic" charset="-128"/>
                <a:cs typeface="Times New Roman" panose="02020603050405020304" pitchFamily="18" charset="0"/>
              </a:rPr>
              <a:t>Attack Card</a:t>
            </a:r>
          </a:p>
          <a:p>
            <a:pPr lvl="0" algn="ctr" defTabSz="310504"/>
            <a:r>
              <a:rPr lang="en-US" altLang="ja-JP" sz="1600" dirty="0">
                <a:solidFill>
                  <a:srgbClr val="7030A0"/>
                </a:solidFill>
                <a:latin typeface="Helvetica Regular" pitchFamily="2" charset="0"/>
                <a:ea typeface="MS PGothic" charset="-128"/>
                <a:cs typeface="Times New Roman" panose="02020603050405020304" pitchFamily="18" charset="0"/>
              </a:rPr>
              <a:t>(Type B: Execute Mission Objectives)</a:t>
            </a:r>
          </a:p>
        </p:txBody>
      </p:sp>
      <p:pic>
        <p:nvPicPr>
          <p:cNvPr id="24" name="図 23">
            <a:extLst>
              <a:ext uri="{FF2B5EF4-FFF2-40B4-BE49-F238E27FC236}">
                <a16:creationId xmlns:a16="http://schemas.microsoft.com/office/drawing/2014/main" id="{50B8E7BE-FBDC-834D-B487-0242CCDFB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693" y="1491945"/>
            <a:ext cx="916540" cy="1900933"/>
          </a:xfrm>
          <a:prstGeom prst="rect">
            <a:avLst/>
          </a:prstGeom>
        </p:spPr>
      </p:pic>
    </p:spTree>
    <p:extLst>
      <p:ext uri="{BB962C8B-B14F-4D97-AF65-F5344CB8AC3E}">
        <p14:creationId xmlns:p14="http://schemas.microsoft.com/office/powerpoint/2010/main" val="367157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B60FE9A0-13D5-9D4A-B60A-46828A3892A3}"/>
              </a:ext>
            </a:extLst>
          </p:cNvPr>
          <p:cNvSpPr/>
          <p:nvPr/>
        </p:nvSpPr>
        <p:spPr>
          <a:xfrm>
            <a:off x="10120" y="487994"/>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BF787CF2-40EA-7646-9199-5C8FFF8F665D}"/>
              </a:ext>
            </a:extLst>
          </p:cNvPr>
          <p:cNvSpPr/>
          <p:nvPr/>
        </p:nvSpPr>
        <p:spPr>
          <a:xfrm>
            <a:off x="148979" y="10950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CCF19E3D-0A76-DF4E-AD7B-5BAF91E30658}"/>
              </a:ext>
            </a:extLst>
          </p:cNvPr>
          <p:cNvSpPr/>
          <p:nvPr/>
        </p:nvSpPr>
        <p:spPr>
          <a:xfrm>
            <a:off x="148979" y="17650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5495D6A9-6FB8-3748-9A6A-87F2AFCDA9AA}"/>
              </a:ext>
            </a:extLst>
          </p:cNvPr>
          <p:cNvSpPr/>
          <p:nvPr/>
        </p:nvSpPr>
        <p:spPr>
          <a:xfrm>
            <a:off x="148979" y="6503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正方形/長方形 30">
            <a:extLst>
              <a:ext uri="{FF2B5EF4-FFF2-40B4-BE49-F238E27FC236}">
                <a16:creationId xmlns:a16="http://schemas.microsoft.com/office/drawing/2014/main" id="{4E9C7347-8215-864E-B78C-73A767ECA8C9}"/>
              </a:ext>
            </a:extLst>
          </p:cNvPr>
          <p:cNvSpPr/>
          <p:nvPr/>
        </p:nvSpPr>
        <p:spPr>
          <a:xfrm>
            <a:off x="2271302" y="484784"/>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C919B8B5-AF1D-0A4D-AAFF-E4ACF2631937}"/>
              </a:ext>
            </a:extLst>
          </p:cNvPr>
          <p:cNvSpPr/>
          <p:nvPr/>
        </p:nvSpPr>
        <p:spPr>
          <a:xfrm>
            <a:off x="2410161" y="109185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28557CBA-3E00-8B40-811E-069BBAE2F4E9}"/>
              </a:ext>
            </a:extLst>
          </p:cNvPr>
          <p:cNvSpPr/>
          <p:nvPr/>
        </p:nvSpPr>
        <p:spPr>
          <a:xfrm>
            <a:off x="2410161" y="176184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61708227-C1B4-A84D-B47E-4528D7D98FFD}"/>
              </a:ext>
            </a:extLst>
          </p:cNvPr>
          <p:cNvSpPr/>
          <p:nvPr/>
        </p:nvSpPr>
        <p:spPr>
          <a:xfrm>
            <a:off x="2410161" y="64712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14079942-DAD8-6946-9549-AE30A8D67B8B}"/>
              </a:ext>
            </a:extLst>
          </p:cNvPr>
          <p:cNvSpPr/>
          <p:nvPr/>
        </p:nvSpPr>
        <p:spPr>
          <a:xfrm>
            <a:off x="4543620" y="482975"/>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9" name="角丸四角形 38">
            <a:extLst>
              <a:ext uri="{FF2B5EF4-FFF2-40B4-BE49-F238E27FC236}">
                <a16:creationId xmlns:a16="http://schemas.microsoft.com/office/drawing/2014/main" id="{D2E854B9-5920-124D-A850-0A579F86DC92}"/>
              </a:ext>
            </a:extLst>
          </p:cNvPr>
          <p:cNvSpPr/>
          <p:nvPr/>
        </p:nvSpPr>
        <p:spPr>
          <a:xfrm>
            <a:off x="4682479" y="109004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9B332E18-A4F1-F24D-B5D5-B8AEAA520611}"/>
              </a:ext>
            </a:extLst>
          </p:cNvPr>
          <p:cNvSpPr/>
          <p:nvPr/>
        </p:nvSpPr>
        <p:spPr>
          <a:xfrm>
            <a:off x="4682479" y="176003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3" name="角丸四角形 52">
            <a:extLst>
              <a:ext uri="{FF2B5EF4-FFF2-40B4-BE49-F238E27FC236}">
                <a16:creationId xmlns:a16="http://schemas.microsoft.com/office/drawing/2014/main" id="{730DCE3B-7C78-2541-8B0A-3BF1233F2B8D}"/>
              </a:ext>
            </a:extLst>
          </p:cNvPr>
          <p:cNvSpPr/>
          <p:nvPr/>
        </p:nvSpPr>
        <p:spPr>
          <a:xfrm>
            <a:off x="4682479" y="64531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6" name="正方形/長方形 55">
            <a:extLst>
              <a:ext uri="{FF2B5EF4-FFF2-40B4-BE49-F238E27FC236}">
                <a16:creationId xmlns:a16="http://schemas.microsoft.com/office/drawing/2014/main" id="{09E04681-93F6-0C48-9220-D059857DD582}"/>
              </a:ext>
            </a:extLst>
          </p:cNvPr>
          <p:cNvSpPr/>
          <p:nvPr/>
        </p:nvSpPr>
        <p:spPr>
          <a:xfrm>
            <a:off x="6815723" y="482975"/>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89A4DA3D-F9A1-2A4D-A404-9D43A80274A0}"/>
              </a:ext>
            </a:extLst>
          </p:cNvPr>
          <p:cNvSpPr/>
          <p:nvPr/>
        </p:nvSpPr>
        <p:spPr>
          <a:xfrm>
            <a:off x="6954582" y="109004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85AE4356-49A4-1545-A769-EB46F350535E}"/>
              </a:ext>
            </a:extLst>
          </p:cNvPr>
          <p:cNvSpPr/>
          <p:nvPr/>
        </p:nvSpPr>
        <p:spPr>
          <a:xfrm>
            <a:off x="6954582" y="176003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0" name="角丸四角形 59">
            <a:extLst>
              <a:ext uri="{FF2B5EF4-FFF2-40B4-BE49-F238E27FC236}">
                <a16:creationId xmlns:a16="http://schemas.microsoft.com/office/drawing/2014/main" id="{56C9A107-269E-5A49-935B-D076966720AC}"/>
              </a:ext>
            </a:extLst>
          </p:cNvPr>
          <p:cNvSpPr/>
          <p:nvPr/>
        </p:nvSpPr>
        <p:spPr>
          <a:xfrm>
            <a:off x="6954582" y="64531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91" name="テキスト ボックス 90">
            <a:extLst>
              <a:ext uri="{FF2B5EF4-FFF2-40B4-BE49-F238E27FC236}">
                <a16:creationId xmlns:a16="http://schemas.microsoft.com/office/drawing/2014/main" id="{7D2F9400-E730-9843-8986-50EF6E850CE8}"/>
              </a:ext>
            </a:extLst>
          </p:cNvPr>
          <p:cNvSpPr txBox="1"/>
          <p:nvPr/>
        </p:nvSpPr>
        <p:spPr>
          <a:xfrm>
            <a:off x="158627" y="1859594"/>
            <a:ext cx="201485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Identity Spoofing refers to the action of assuming (i.e., taking on) the identity of some other entity (human or non-human) and then using that identity to accomplish a goal. </a:t>
            </a:r>
          </a:p>
        </p:txBody>
      </p:sp>
      <p:sp>
        <p:nvSpPr>
          <p:cNvPr id="92" name="テキスト ボックス 91">
            <a:extLst>
              <a:ext uri="{FF2B5EF4-FFF2-40B4-BE49-F238E27FC236}">
                <a16:creationId xmlns:a16="http://schemas.microsoft.com/office/drawing/2014/main" id="{5FFF6704-028F-6248-B4D5-C50DBC1325D5}"/>
              </a:ext>
            </a:extLst>
          </p:cNvPr>
          <p:cNvSpPr txBox="1"/>
          <p:nvPr/>
        </p:nvSpPr>
        <p:spPr>
          <a:xfrm>
            <a:off x="176269" y="649684"/>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3.2 (-1)</a:t>
            </a:r>
          </a:p>
        </p:txBody>
      </p:sp>
      <p:sp>
        <p:nvSpPr>
          <p:cNvPr id="93" name="テキスト ボックス 92">
            <a:extLst>
              <a:ext uri="{FF2B5EF4-FFF2-40B4-BE49-F238E27FC236}">
                <a16:creationId xmlns:a16="http://schemas.microsoft.com/office/drawing/2014/main" id="{594A3C90-938D-0A4F-9E7E-B248D38577C6}"/>
              </a:ext>
            </a:extLst>
          </p:cNvPr>
          <p:cNvSpPr txBox="1"/>
          <p:nvPr/>
        </p:nvSpPr>
        <p:spPr>
          <a:xfrm>
            <a:off x="169290" y="1209249"/>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Identity Spoofing</a:t>
            </a:r>
          </a:p>
        </p:txBody>
      </p:sp>
      <p:sp>
        <p:nvSpPr>
          <p:cNvPr id="94" name="テキスト ボックス 93">
            <a:extLst>
              <a:ext uri="{FF2B5EF4-FFF2-40B4-BE49-F238E27FC236}">
                <a16:creationId xmlns:a16="http://schemas.microsoft.com/office/drawing/2014/main" id="{E195C1F1-D7AA-0644-B00A-2911352DE364}"/>
              </a:ext>
            </a:extLst>
          </p:cNvPr>
          <p:cNvSpPr txBox="1"/>
          <p:nvPr/>
        </p:nvSpPr>
        <p:spPr>
          <a:xfrm>
            <a:off x="2405250" y="1902500"/>
            <a:ext cx="2080085"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deceives an application or user and convinces them to request a resource from an unintended location. </a:t>
            </a:r>
          </a:p>
        </p:txBody>
      </p:sp>
      <p:sp>
        <p:nvSpPr>
          <p:cNvPr id="95" name="テキスト ボックス 94">
            <a:extLst>
              <a:ext uri="{FF2B5EF4-FFF2-40B4-BE49-F238E27FC236}">
                <a16:creationId xmlns:a16="http://schemas.microsoft.com/office/drawing/2014/main" id="{73552DC0-DABA-C240-A644-9241E7EE49AD}"/>
              </a:ext>
            </a:extLst>
          </p:cNvPr>
          <p:cNvSpPr txBox="1"/>
          <p:nvPr/>
        </p:nvSpPr>
        <p:spPr>
          <a:xfrm>
            <a:off x="2450812" y="678630"/>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3.3 (-1)</a:t>
            </a:r>
          </a:p>
        </p:txBody>
      </p:sp>
      <p:sp>
        <p:nvSpPr>
          <p:cNvPr id="96" name="テキスト ボックス 95">
            <a:extLst>
              <a:ext uri="{FF2B5EF4-FFF2-40B4-BE49-F238E27FC236}">
                <a16:creationId xmlns:a16="http://schemas.microsoft.com/office/drawing/2014/main" id="{C36AA3B2-36F3-744C-8C08-7106E76EF842}"/>
              </a:ext>
            </a:extLst>
          </p:cNvPr>
          <p:cNvSpPr txBox="1"/>
          <p:nvPr/>
        </p:nvSpPr>
        <p:spPr>
          <a:xfrm>
            <a:off x="2443833" y="1168395"/>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a:t>
            </a:r>
          </a:p>
          <a:p>
            <a:r>
              <a:rPr lang="en-US" altLang="ja-JP" sz="1050" dirty="0">
                <a:latin typeface="Helvetica Regular" pitchFamily="2" charset="0"/>
                <a:ea typeface="MS PGothic" charset="-128"/>
                <a:cs typeface="Times New Roman" panose="02020603050405020304" pitchFamily="18" charset="0"/>
              </a:rPr>
              <a:t>Resource Location Spoofing</a:t>
            </a:r>
          </a:p>
        </p:txBody>
      </p:sp>
      <p:sp>
        <p:nvSpPr>
          <p:cNvPr id="97" name="テキスト ボックス 96">
            <a:extLst>
              <a:ext uri="{FF2B5EF4-FFF2-40B4-BE49-F238E27FC236}">
                <a16:creationId xmlns:a16="http://schemas.microsoft.com/office/drawing/2014/main" id="{06236388-00A1-F941-AE42-3A219F781139}"/>
              </a:ext>
            </a:extLst>
          </p:cNvPr>
          <p:cNvSpPr txBox="1"/>
          <p:nvPr/>
        </p:nvSpPr>
        <p:spPr>
          <a:xfrm>
            <a:off x="4680835" y="1914055"/>
            <a:ext cx="1964803"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is able to disguise one action for another and therefore trick a user into initiating one type of action when they intend to initiate a different action. </a:t>
            </a:r>
          </a:p>
        </p:txBody>
      </p:sp>
      <p:sp>
        <p:nvSpPr>
          <p:cNvPr id="98" name="テキスト ボックス 97">
            <a:extLst>
              <a:ext uri="{FF2B5EF4-FFF2-40B4-BE49-F238E27FC236}">
                <a16:creationId xmlns:a16="http://schemas.microsoft.com/office/drawing/2014/main" id="{CD200058-0803-4942-BC83-49597E20A326}"/>
              </a:ext>
            </a:extLst>
          </p:cNvPr>
          <p:cNvSpPr txBox="1"/>
          <p:nvPr/>
        </p:nvSpPr>
        <p:spPr>
          <a:xfrm>
            <a:off x="4694875" y="649684"/>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3.4 (-1)</a:t>
            </a:r>
          </a:p>
        </p:txBody>
      </p:sp>
      <p:sp>
        <p:nvSpPr>
          <p:cNvPr id="99" name="テキスト ボックス 98">
            <a:extLst>
              <a:ext uri="{FF2B5EF4-FFF2-40B4-BE49-F238E27FC236}">
                <a16:creationId xmlns:a16="http://schemas.microsoft.com/office/drawing/2014/main" id="{0FCD88C5-78B8-234E-8510-79E5E90746B2}"/>
              </a:ext>
            </a:extLst>
          </p:cNvPr>
          <p:cNvSpPr txBox="1"/>
          <p:nvPr/>
        </p:nvSpPr>
        <p:spPr>
          <a:xfrm>
            <a:off x="4687896" y="1209249"/>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Action Spoofing</a:t>
            </a:r>
          </a:p>
        </p:txBody>
      </p:sp>
      <p:sp>
        <p:nvSpPr>
          <p:cNvPr id="103" name="テキスト ボックス 102">
            <a:extLst>
              <a:ext uri="{FF2B5EF4-FFF2-40B4-BE49-F238E27FC236}">
                <a16:creationId xmlns:a16="http://schemas.microsoft.com/office/drawing/2014/main" id="{FCB11DA1-9F69-DA44-A526-E043271022E5}"/>
              </a:ext>
            </a:extLst>
          </p:cNvPr>
          <p:cNvSpPr txBox="1"/>
          <p:nvPr/>
        </p:nvSpPr>
        <p:spPr>
          <a:xfrm>
            <a:off x="6965462" y="1873554"/>
            <a:ext cx="204856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exploits inherent human psychological predisposition to influence a targeted individual or group to solicit information or manipulate the target into performing an action that serves the adversary's interests.</a:t>
            </a:r>
            <a:endParaRPr lang="ja-JP" altLang="en-US" sz="1050" dirty="0">
              <a:latin typeface="Helvetica Regular" pitchFamily="2" charset="0"/>
              <a:ea typeface="MS PGothic" charset="-128"/>
              <a:cs typeface="Times New Roman" panose="02020603050405020304" pitchFamily="18" charset="0"/>
            </a:endParaRPr>
          </a:p>
        </p:txBody>
      </p:sp>
      <p:sp>
        <p:nvSpPr>
          <p:cNvPr id="104" name="テキスト ボックス 103">
            <a:extLst>
              <a:ext uri="{FF2B5EF4-FFF2-40B4-BE49-F238E27FC236}">
                <a16:creationId xmlns:a16="http://schemas.microsoft.com/office/drawing/2014/main" id="{315A6689-4A8C-E54A-A88F-FBA8E6B3805E}"/>
              </a:ext>
            </a:extLst>
          </p:cNvPr>
          <p:cNvSpPr txBox="1"/>
          <p:nvPr/>
        </p:nvSpPr>
        <p:spPr>
          <a:xfrm>
            <a:off x="7021382" y="649684"/>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3.5 (-1)</a:t>
            </a:r>
          </a:p>
        </p:txBody>
      </p:sp>
      <p:sp>
        <p:nvSpPr>
          <p:cNvPr id="105" name="テキスト ボックス 104">
            <a:extLst>
              <a:ext uri="{FF2B5EF4-FFF2-40B4-BE49-F238E27FC236}">
                <a16:creationId xmlns:a16="http://schemas.microsoft.com/office/drawing/2014/main" id="{9A4C7438-9B63-954A-A551-8A1C09DDBD5E}"/>
              </a:ext>
            </a:extLst>
          </p:cNvPr>
          <p:cNvSpPr txBox="1"/>
          <p:nvPr/>
        </p:nvSpPr>
        <p:spPr>
          <a:xfrm>
            <a:off x="7014403" y="113944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a:t>
            </a:r>
          </a:p>
          <a:p>
            <a:r>
              <a:rPr lang="en-US" altLang="ja-JP" sz="1050" dirty="0">
                <a:latin typeface="Helvetica Regular" pitchFamily="2" charset="0"/>
                <a:ea typeface="MS PGothic" charset="-128"/>
                <a:cs typeface="Times New Roman" panose="02020603050405020304" pitchFamily="18" charset="0"/>
              </a:rPr>
              <a:t>Manipulate Human Behavior</a:t>
            </a:r>
          </a:p>
        </p:txBody>
      </p:sp>
      <p:sp>
        <p:nvSpPr>
          <p:cNvPr id="106" name="正方形/長方形 105">
            <a:extLst>
              <a:ext uri="{FF2B5EF4-FFF2-40B4-BE49-F238E27FC236}">
                <a16:creationId xmlns:a16="http://schemas.microsoft.com/office/drawing/2014/main" id="{BF91156E-6F43-B747-81DB-D17499E55D9E}"/>
              </a:ext>
            </a:extLst>
          </p:cNvPr>
          <p:cNvSpPr/>
          <p:nvPr/>
        </p:nvSpPr>
        <p:spPr>
          <a:xfrm>
            <a:off x="18145" y="3650975"/>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07" name="角丸四角形 106">
            <a:extLst>
              <a:ext uri="{FF2B5EF4-FFF2-40B4-BE49-F238E27FC236}">
                <a16:creationId xmlns:a16="http://schemas.microsoft.com/office/drawing/2014/main" id="{D9E88052-C431-E64F-9AEC-67CFEAAAF5B0}"/>
              </a:ext>
            </a:extLst>
          </p:cNvPr>
          <p:cNvSpPr/>
          <p:nvPr/>
        </p:nvSpPr>
        <p:spPr>
          <a:xfrm>
            <a:off x="157004" y="425804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8" name="角丸四角形 107">
            <a:extLst>
              <a:ext uri="{FF2B5EF4-FFF2-40B4-BE49-F238E27FC236}">
                <a16:creationId xmlns:a16="http://schemas.microsoft.com/office/drawing/2014/main" id="{24E4033E-886B-E146-9D10-C55D65062073}"/>
              </a:ext>
            </a:extLst>
          </p:cNvPr>
          <p:cNvSpPr/>
          <p:nvPr/>
        </p:nvSpPr>
        <p:spPr>
          <a:xfrm>
            <a:off x="157004" y="492803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9" name="テキスト ボックス 108">
            <a:extLst>
              <a:ext uri="{FF2B5EF4-FFF2-40B4-BE49-F238E27FC236}">
                <a16:creationId xmlns:a16="http://schemas.microsoft.com/office/drawing/2014/main" id="{8237228D-D4DF-8A4F-BE5A-FAC6C360816F}"/>
              </a:ext>
            </a:extLst>
          </p:cNvPr>
          <p:cNvSpPr txBox="1"/>
          <p:nvPr/>
        </p:nvSpPr>
        <p:spPr>
          <a:xfrm>
            <a:off x="136064" y="5041554"/>
            <a:ext cx="204856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 drive-by compromise is when an adversary gains access to a system through a user visiting a website over the normal course of browsing.</a:t>
            </a:r>
            <a:endParaRPr lang="ja-JP" altLang="en-US" sz="1050" dirty="0">
              <a:latin typeface="Helvetica Regular" pitchFamily="2" charset="0"/>
              <a:ea typeface="MS PGothic" charset="-128"/>
              <a:cs typeface="Times New Roman" panose="02020603050405020304" pitchFamily="18" charset="0"/>
            </a:endParaRPr>
          </a:p>
        </p:txBody>
      </p:sp>
      <p:sp>
        <p:nvSpPr>
          <p:cNvPr id="110" name="角丸四角形 109">
            <a:extLst>
              <a:ext uri="{FF2B5EF4-FFF2-40B4-BE49-F238E27FC236}">
                <a16:creationId xmlns:a16="http://schemas.microsoft.com/office/drawing/2014/main" id="{46CD20C6-BF12-6A40-BD6A-30DB44445381}"/>
              </a:ext>
            </a:extLst>
          </p:cNvPr>
          <p:cNvSpPr/>
          <p:nvPr/>
        </p:nvSpPr>
        <p:spPr>
          <a:xfrm>
            <a:off x="157004" y="381331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1" name="テキスト ボックス 110">
            <a:extLst>
              <a:ext uri="{FF2B5EF4-FFF2-40B4-BE49-F238E27FC236}">
                <a16:creationId xmlns:a16="http://schemas.microsoft.com/office/drawing/2014/main" id="{16155A62-0895-D745-8FE9-43AB4E4B7482}"/>
              </a:ext>
            </a:extLst>
          </p:cNvPr>
          <p:cNvSpPr txBox="1"/>
          <p:nvPr/>
        </p:nvSpPr>
        <p:spPr>
          <a:xfrm>
            <a:off x="171044" y="3817684"/>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3.6 (-1)</a:t>
            </a:r>
          </a:p>
        </p:txBody>
      </p:sp>
      <p:sp>
        <p:nvSpPr>
          <p:cNvPr id="112" name="テキスト ボックス 111">
            <a:extLst>
              <a:ext uri="{FF2B5EF4-FFF2-40B4-BE49-F238E27FC236}">
                <a16:creationId xmlns:a16="http://schemas.microsoft.com/office/drawing/2014/main" id="{99D52FA5-2A7F-1248-BC29-67BF199514CE}"/>
              </a:ext>
            </a:extLst>
          </p:cNvPr>
          <p:cNvSpPr txBox="1"/>
          <p:nvPr/>
        </p:nvSpPr>
        <p:spPr>
          <a:xfrm>
            <a:off x="164065" y="430744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a:t>
            </a:r>
          </a:p>
          <a:p>
            <a:r>
              <a:rPr lang="en-US" altLang="ja-JP" sz="1050" dirty="0">
                <a:latin typeface="Helvetica Regular" pitchFamily="2" charset="0"/>
                <a:ea typeface="MS PGothic" charset="-128"/>
                <a:cs typeface="Times New Roman" panose="02020603050405020304" pitchFamily="18" charset="0"/>
              </a:rPr>
              <a:t>Drive-by Compromise</a:t>
            </a:r>
          </a:p>
        </p:txBody>
      </p:sp>
      <p:sp>
        <p:nvSpPr>
          <p:cNvPr id="113" name="正方形/長方形 112">
            <a:extLst>
              <a:ext uri="{FF2B5EF4-FFF2-40B4-BE49-F238E27FC236}">
                <a16:creationId xmlns:a16="http://schemas.microsoft.com/office/drawing/2014/main" id="{96CA348F-DB3D-8C42-9A99-979FE59948C4}"/>
              </a:ext>
            </a:extLst>
          </p:cNvPr>
          <p:cNvSpPr/>
          <p:nvPr/>
        </p:nvSpPr>
        <p:spPr>
          <a:xfrm>
            <a:off x="2277132" y="3654185"/>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14" name="角丸四角形 113">
            <a:extLst>
              <a:ext uri="{FF2B5EF4-FFF2-40B4-BE49-F238E27FC236}">
                <a16:creationId xmlns:a16="http://schemas.microsoft.com/office/drawing/2014/main" id="{A15D66D1-E951-6645-9845-92E80FEB188A}"/>
              </a:ext>
            </a:extLst>
          </p:cNvPr>
          <p:cNvSpPr/>
          <p:nvPr/>
        </p:nvSpPr>
        <p:spPr>
          <a:xfrm>
            <a:off x="2415991" y="426125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5" name="角丸四角形 114">
            <a:extLst>
              <a:ext uri="{FF2B5EF4-FFF2-40B4-BE49-F238E27FC236}">
                <a16:creationId xmlns:a16="http://schemas.microsoft.com/office/drawing/2014/main" id="{11680BEE-6354-5943-8578-BB55CC6B6BD7}"/>
              </a:ext>
            </a:extLst>
          </p:cNvPr>
          <p:cNvSpPr/>
          <p:nvPr/>
        </p:nvSpPr>
        <p:spPr>
          <a:xfrm>
            <a:off x="2415991" y="493124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6" name="テキスト ボックス 115">
            <a:extLst>
              <a:ext uri="{FF2B5EF4-FFF2-40B4-BE49-F238E27FC236}">
                <a16:creationId xmlns:a16="http://schemas.microsoft.com/office/drawing/2014/main" id="{7E038899-F501-F242-8022-F07311EB50EC}"/>
              </a:ext>
            </a:extLst>
          </p:cNvPr>
          <p:cNvSpPr txBox="1"/>
          <p:nvPr/>
        </p:nvSpPr>
        <p:spPr>
          <a:xfrm>
            <a:off x="2395051" y="5044764"/>
            <a:ext cx="204856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use of software, data, or commands to take advantage of a weakness in an Internet-facing computer system or program in order to cause unintended or unanticipated behavior.</a:t>
            </a:r>
            <a:endParaRPr lang="ja-JP" altLang="en-US" sz="1050" dirty="0">
              <a:latin typeface="Helvetica Regular" pitchFamily="2" charset="0"/>
              <a:ea typeface="MS PGothic" charset="-128"/>
              <a:cs typeface="Times New Roman" panose="02020603050405020304" pitchFamily="18" charset="0"/>
            </a:endParaRPr>
          </a:p>
        </p:txBody>
      </p:sp>
      <p:sp>
        <p:nvSpPr>
          <p:cNvPr id="117" name="角丸四角形 116">
            <a:extLst>
              <a:ext uri="{FF2B5EF4-FFF2-40B4-BE49-F238E27FC236}">
                <a16:creationId xmlns:a16="http://schemas.microsoft.com/office/drawing/2014/main" id="{C0C91D8E-3A93-A84A-826A-047AEF789058}"/>
              </a:ext>
            </a:extLst>
          </p:cNvPr>
          <p:cNvSpPr/>
          <p:nvPr/>
        </p:nvSpPr>
        <p:spPr>
          <a:xfrm>
            <a:off x="2415991" y="381652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8" name="テキスト ボックス 117">
            <a:extLst>
              <a:ext uri="{FF2B5EF4-FFF2-40B4-BE49-F238E27FC236}">
                <a16:creationId xmlns:a16="http://schemas.microsoft.com/office/drawing/2014/main" id="{4C006C82-AC68-654D-97FA-E33EAD8168A4}"/>
              </a:ext>
            </a:extLst>
          </p:cNvPr>
          <p:cNvSpPr txBox="1"/>
          <p:nvPr/>
        </p:nvSpPr>
        <p:spPr>
          <a:xfrm>
            <a:off x="2430031" y="3820894"/>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3.7 (-1)</a:t>
            </a:r>
          </a:p>
        </p:txBody>
      </p:sp>
      <p:sp>
        <p:nvSpPr>
          <p:cNvPr id="119" name="テキスト ボックス 118">
            <a:extLst>
              <a:ext uri="{FF2B5EF4-FFF2-40B4-BE49-F238E27FC236}">
                <a16:creationId xmlns:a16="http://schemas.microsoft.com/office/drawing/2014/main" id="{05A6E127-5A0D-6A4D-80AE-0D35DB2038F2}"/>
              </a:ext>
            </a:extLst>
          </p:cNvPr>
          <p:cNvSpPr txBox="1"/>
          <p:nvPr/>
        </p:nvSpPr>
        <p:spPr>
          <a:xfrm>
            <a:off x="2423052" y="431065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Exploit Public-Facing Application</a:t>
            </a:r>
          </a:p>
        </p:txBody>
      </p:sp>
      <p:sp>
        <p:nvSpPr>
          <p:cNvPr id="120" name="正方形/長方形 119">
            <a:extLst>
              <a:ext uri="{FF2B5EF4-FFF2-40B4-BE49-F238E27FC236}">
                <a16:creationId xmlns:a16="http://schemas.microsoft.com/office/drawing/2014/main" id="{82B9DE86-509E-7941-AF9F-5CE4C0692FCD}"/>
              </a:ext>
            </a:extLst>
          </p:cNvPr>
          <p:cNvSpPr/>
          <p:nvPr/>
        </p:nvSpPr>
        <p:spPr>
          <a:xfrm>
            <a:off x="4542632" y="3654185"/>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21" name="角丸四角形 120">
            <a:extLst>
              <a:ext uri="{FF2B5EF4-FFF2-40B4-BE49-F238E27FC236}">
                <a16:creationId xmlns:a16="http://schemas.microsoft.com/office/drawing/2014/main" id="{182AA394-689C-2846-A278-C74FEDC0C840}"/>
              </a:ext>
            </a:extLst>
          </p:cNvPr>
          <p:cNvSpPr/>
          <p:nvPr/>
        </p:nvSpPr>
        <p:spPr>
          <a:xfrm>
            <a:off x="4681491" y="426125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2" name="角丸四角形 121">
            <a:extLst>
              <a:ext uri="{FF2B5EF4-FFF2-40B4-BE49-F238E27FC236}">
                <a16:creationId xmlns:a16="http://schemas.microsoft.com/office/drawing/2014/main" id="{08B950F7-A40E-2E4B-A308-AD0EB6A5B719}"/>
              </a:ext>
            </a:extLst>
          </p:cNvPr>
          <p:cNvSpPr/>
          <p:nvPr/>
        </p:nvSpPr>
        <p:spPr>
          <a:xfrm>
            <a:off x="4681491" y="493124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5CC985ED-232C-514B-9961-0A61516BC61E}"/>
              </a:ext>
            </a:extLst>
          </p:cNvPr>
          <p:cNvSpPr txBox="1"/>
          <p:nvPr/>
        </p:nvSpPr>
        <p:spPr>
          <a:xfrm>
            <a:off x="4660551" y="5044764"/>
            <a:ext cx="204856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While public references of usage by APT groups are scarce, many penetration testers leverage hardware additions for initial access.</a:t>
            </a:r>
            <a:endParaRPr lang="ja-JP" altLang="en-US" sz="1050" dirty="0">
              <a:latin typeface="Helvetica Regular" pitchFamily="2" charset="0"/>
              <a:ea typeface="MS PGothic" charset="-128"/>
              <a:cs typeface="Times New Roman" panose="02020603050405020304" pitchFamily="18" charset="0"/>
            </a:endParaRPr>
          </a:p>
        </p:txBody>
      </p:sp>
      <p:sp>
        <p:nvSpPr>
          <p:cNvPr id="124" name="角丸四角形 123">
            <a:extLst>
              <a:ext uri="{FF2B5EF4-FFF2-40B4-BE49-F238E27FC236}">
                <a16:creationId xmlns:a16="http://schemas.microsoft.com/office/drawing/2014/main" id="{E4293529-D36D-0747-AC98-EADCAAE4CF32}"/>
              </a:ext>
            </a:extLst>
          </p:cNvPr>
          <p:cNvSpPr/>
          <p:nvPr/>
        </p:nvSpPr>
        <p:spPr>
          <a:xfrm>
            <a:off x="4681491" y="381652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5" name="テキスト ボックス 124">
            <a:extLst>
              <a:ext uri="{FF2B5EF4-FFF2-40B4-BE49-F238E27FC236}">
                <a16:creationId xmlns:a16="http://schemas.microsoft.com/office/drawing/2014/main" id="{5D163F6D-3BC7-E743-8BD7-35EAC06B2E61}"/>
              </a:ext>
            </a:extLst>
          </p:cNvPr>
          <p:cNvSpPr txBox="1"/>
          <p:nvPr/>
        </p:nvSpPr>
        <p:spPr>
          <a:xfrm>
            <a:off x="4695531" y="3820894"/>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3.8 (-1)</a:t>
            </a:r>
          </a:p>
        </p:txBody>
      </p:sp>
      <p:sp>
        <p:nvSpPr>
          <p:cNvPr id="126" name="テキスト ボックス 125">
            <a:extLst>
              <a:ext uri="{FF2B5EF4-FFF2-40B4-BE49-F238E27FC236}">
                <a16:creationId xmlns:a16="http://schemas.microsoft.com/office/drawing/2014/main" id="{1E735FDF-D78D-4A4E-8CEE-FACC6E69726F}"/>
              </a:ext>
            </a:extLst>
          </p:cNvPr>
          <p:cNvSpPr txBox="1"/>
          <p:nvPr/>
        </p:nvSpPr>
        <p:spPr>
          <a:xfrm>
            <a:off x="4688552" y="431065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a:t>
            </a:r>
          </a:p>
          <a:p>
            <a:r>
              <a:rPr lang="en-US" altLang="ja-JP" sz="1050" dirty="0">
                <a:latin typeface="Helvetica Regular" pitchFamily="2" charset="0"/>
                <a:ea typeface="MS PGothic" charset="-128"/>
                <a:cs typeface="Times New Roman" panose="02020603050405020304" pitchFamily="18" charset="0"/>
              </a:rPr>
              <a:t>Hardware Additions</a:t>
            </a:r>
          </a:p>
        </p:txBody>
      </p:sp>
      <p:sp>
        <p:nvSpPr>
          <p:cNvPr id="127" name="正方形/長方形 126">
            <a:extLst>
              <a:ext uri="{FF2B5EF4-FFF2-40B4-BE49-F238E27FC236}">
                <a16:creationId xmlns:a16="http://schemas.microsoft.com/office/drawing/2014/main" id="{E1659306-DF89-E24D-A60B-60B41630F2ED}"/>
              </a:ext>
            </a:extLst>
          </p:cNvPr>
          <p:cNvSpPr/>
          <p:nvPr/>
        </p:nvSpPr>
        <p:spPr>
          <a:xfrm>
            <a:off x="6813118" y="3650975"/>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28" name="角丸四角形 127">
            <a:extLst>
              <a:ext uri="{FF2B5EF4-FFF2-40B4-BE49-F238E27FC236}">
                <a16:creationId xmlns:a16="http://schemas.microsoft.com/office/drawing/2014/main" id="{E9F7AFE4-0BC1-DC4B-8CC2-92ECC793E41B}"/>
              </a:ext>
            </a:extLst>
          </p:cNvPr>
          <p:cNvSpPr/>
          <p:nvPr/>
        </p:nvSpPr>
        <p:spPr>
          <a:xfrm>
            <a:off x="6951977" y="425804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9" name="角丸四角形 128">
            <a:extLst>
              <a:ext uri="{FF2B5EF4-FFF2-40B4-BE49-F238E27FC236}">
                <a16:creationId xmlns:a16="http://schemas.microsoft.com/office/drawing/2014/main" id="{F8F4B9A5-E993-034D-8FA4-A1FEE877BD8F}"/>
              </a:ext>
            </a:extLst>
          </p:cNvPr>
          <p:cNvSpPr/>
          <p:nvPr/>
        </p:nvSpPr>
        <p:spPr>
          <a:xfrm>
            <a:off x="6951977" y="492803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0" name="テキスト ボックス 129">
            <a:extLst>
              <a:ext uri="{FF2B5EF4-FFF2-40B4-BE49-F238E27FC236}">
                <a16:creationId xmlns:a16="http://schemas.microsoft.com/office/drawing/2014/main" id="{E5C0B827-697D-BB4B-961E-0B7B66C75508}"/>
              </a:ext>
            </a:extLst>
          </p:cNvPr>
          <p:cNvSpPr txBox="1"/>
          <p:nvPr/>
        </p:nvSpPr>
        <p:spPr>
          <a:xfrm>
            <a:off x="6931037" y="5041554"/>
            <a:ext cx="204856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move onto systems, possibly those on disconnected or air-gapped networks, by copying malware to removable media and taking advantage of Autorun features when the media is inserted into a system and executes.</a:t>
            </a:r>
            <a:endParaRPr lang="ja-JP" altLang="en-US" sz="1050" dirty="0">
              <a:latin typeface="Helvetica Regular" pitchFamily="2" charset="0"/>
              <a:ea typeface="MS PGothic" charset="-128"/>
              <a:cs typeface="Times New Roman" panose="02020603050405020304" pitchFamily="18" charset="0"/>
            </a:endParaRPr>
          </a:p>
        </p:txBody>
      </p:sp>
      <p:sp>
        <p:nvSpPr>
          <p:cNvPr id="131" name="角丸四角形 130">
            <a:extLst>
              <a:ext uri="{FF2B5EF4-FFF2-40B4-BE49-F238E27FC236}">
                <a16:creationId xmlns:a16="http://schemas.microsoft.com/office/drawing/2014/main" id="{F3FBF545-3B69-BF47-BF0B-2402882D0309}"/>
              </a:ext>
            </a:extLst>
          </p:cNvPr>
          <p:cNvSpPr/>
          <p:nvPr/>
        </p:nvSpPr>
        <p:spPr>
          <a:xfrm>
            <a:off x="6951977" y="381331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2" name="テキスト ボックス 131">
            <a:extLst>
              <a:ext uri="{FF2B5EF4-FFF2-40B4-BE49-F238E27FC236}">
                <a16:creationId xmlns:a16="http://schemas.microsoft.com/office/drawing/2014/main" id="{960AE4EB-D9B3-214D-9207-0B1402DADDB8}"/>
              </a:ext>
            </a:extLst>
          </p:cNvPr>
          <p:cNvSpPr txBox="1"/>
          <p:nvPr/>
        </p:nvSpPr>
        <p:spPr>
          <a:xfrm>
            <a:off x="6966017" y="3817684"/>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3.9 (-1)</a:t>
            </a:r>
          </a:p>
        </p:txBody>
      </p:sp>
      <p:sp>
        <p:nvSpPr>
          <p:cNvPr id="133" name="テキスト ボックス 132">
            <a:extLst>
              <a:ext uri="{FF2B5EF4-FFF2-40B4-BE49-F238E27FC236}">
                <a16:creationId xmlns:a16="http://schemas.microsoft.com/office/drawing/2014/main" id="{E3223ABE-F5E1-F845-8061-8690F62BFFDF}"/>
              </a:ext>
            </a:extLst>
          </p:cNvPr>
          <p:cNvSpPr txBox="1"/>
          <p:nvPr/>
        </p:nvSpPr>
        <p:spPr>
          <a:xfrm>
            <a:off x="6959038" y="430744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Replication Through Removable Media</a:t>
            </a:r>
          </a:p>
        </p:txBody>
      </p:sp>
    </p:spTree>
    <p:extLst>
      <p:ext uri="{BB962C8B-B14F-4D97-AF65-F5344CB8AC3E}">
        <p14:creationId xmlns:p14="http://schemas.microsoft.com/office/powerpoint/2010/main" val="303073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37" name="正方形/長方形 36">
            <a:extLst>
              <a:ext uri="{FF2B5EF4-FFF2-40B4-BE49-F238E27FC236}">
                <a16:creationId xmlns:a16="http://schemas.microsoft.com/office/drawing/2014/main" id="{746337DB-5454-B945-9550-BD7813763E03}"/>
              </a:ext>
            </a:extLst>
          </p:cNvPr>
          <p:cNvSpPr/>
          <p:nvPr/>
        </p:nvSpPr>
        <p:spPr>
          <a:xfrm>
            <a:off x="2312125" y="48539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38" name="図 37">
            <a:extLst>
              <a:ext uri="{FF2B5EF4-FFF2-40B4-BE49-F238E27FC236}">
                <a16:creationId xmlns:a16="http://schemas.microsoft.com/office/drawing/2014/main" id="{84C17504-B671-CE45-8FC7-D0771F400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292" y="1391030"/>
            <a:ext cx="677666" cy="1949182"/>
          </a:xfrm>
          <a:prstGeom prst="rect">
            <a:avLst/>
          </a:prstGeom>
        </p:spPr>
      </p:pic>
      <p:sp>
        <p:nvSpPr>
          <p:cNvPr id="39" name="正方形/長方形 38">
            <a:extLst>
              <a:ext uri="{FF2B5EF4-FFF2-40B4-BE49-F238E27FC236}">
                <a16:creationId xmlns:a16="http://schemas.microsoft.com/office/drawing/2014/main" id="{9CC064D8-DE97-394F-A9D5-67D92B677341}"/>
              </a:ext>
            </a:extLst>
          </p:cNvPr>
          <p:cNvSpPr/>
          <p:nvPr/>
        </p:nvSpPr>
        <p:spPr>
          <a:xfrm>
            <a:off x="4577055" y="48568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40" name="図 39">
            <a:extLst>
              <a:ext uri="{FF2B5EF4-FFF2-40B4-BE49-F238E27FC236}">
                <a16:creationId xmlns:a16="http://schemas.microsoft.com/office/drawing/2014/main" id="{B787360E-93AD-CD48-BEB3-29C29826D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222" y="1391320"/>
            <a:ext cx="677666" cy="1949182"/>
          </a:xfrm>
          <a:prstGeom prst="rect">
            <a:avLst/>
          </a:prstGeom>
        </p:spPr>
      </p:pic>
      <p:sp>
        <p:nvSpPr>
          <p:cNvPr id="41" name="正方形/長方形 40">
            <a:extLst>
              <a:ext uri="{FF2B5EF4-FFF2-40B4-BE49-F238E27FC236}">
                <a16:creationId xmlns:a16="http://schemas.microsoft.com/office/drawing/2014/main" id="{F4FCEEB7-8449-AE43-BAED-69C29220E645}"/>
              </a:ext>
            </a:extLst>
          </p:cNvPr>
          <p:cNvSpPr/>
          <p:nvPr/>
        </p:nvSpPr>
        <p:spPr>
          <a:xfrm>
            <a:off x="6836882" y="48539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42" name="図 41">
            <a:extLst>
              <a:ext uri="{FF2B5EF4-FFF2-40B4-BE49-F238E27FC236}">
                <a16:creationId xmlns:a16="http://schemas.microsoft.com/office/drawing/2014/main" id="{67F8F744-43EF-FA47-B61A-864E94DF6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049" y="1391030"/>
            <a:ext cx="677666" cy="1949182"/>
          </a:xfrm>
          <a:prstGeom prst="rect">
            <a:avLst/>
          </a:prstGeom>
        </p:spPr>
      </p:pic>
      <p:sp>
        <p:nvSpPr>
          <p:cNvPr id="29" name="正方形/長方形 28">
            <a:extLst>
              <a:ext uri="{FF2B5EF4-FFF2-40B4-BE49-F238E27FC236}">
                <a16:creationId xmlns:a16="http://schemas.microsoft.com/office/drawing/2014/main" id="{488D79F9-23B2-8447-9E29-279353B46AAB}"/>
              </a:ext>
            </a:extLst>
          </p:cNvPr>
          <p:cNvSpPr/>
          <p:nvPr/>
        </p:nvSpPr>
        <p:spPr>
          <a:xfrm>
            <a:off x="26044" y="488223"/>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30" name="図 29">
            <a:extLst>
              <a:ext uri="{FF2B5EF4-FFF2-40B4-BE49-F238E27FC236}">
                <a16:creationId xmlns:a16="http://schemas.microsoft.com/office/drawing/2014/main" id="{EAEB1D9D-6BB4-544D-A508-F93F596D3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11" y="1393862"/>
            <a:ext cx="677666" cy="1949182"/>
          </a:xfrm>
          <a:prstGeom prst="rect">
            <a:avLst/>
          </a:prstGeom>
        </p:spPr>
      </p:pic>
      <p:sp>
        <p:nvSpPr>
          <p:cNvPr id="31" name="正方形/長方形 30">
            <a:extLst>
              <a:ext uri="{FF2B5EF4-FFF2-40B4-BE49-F238E27FC236}">
                <a16:creationId xmlns:a16="http://schemas.microsoft.com/office/drawing/2014/main" id="{78517C37-B5D4-7144-AE09-2969014BDB52}"/>
              </a:ext>
            </a:extLst>
          </p:cNvPr>
          <p:cNvSpPr/>
          <p:nvPr/>
        </p:nvSpPr>
        <p:spPr>
          <a:xfrm>
            <a:off x="2312125" y="365310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32" name="図 31">
            <a:extLst>
              <a:ext uri="{FF2B5EF4-FFF2-40B4-BE49-F238E27FC236}">
                <a16:creationId xmlns:a16="http://schemas.microsoft.com/office/drawing/2014/main" id="{8C0087ED-9D55-6741-9AF8-8EF6F169E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292" y="4558740"/>
            <a:ext cx="677666" cy="1949182"/>
          </a:xfrm>
          <a:prstGeom prst="rect">
            <a:avLst/>
          </a:prstGeom>
        </p:spPr>
      </p:pic>
      <p:sp>
        <p:nvSpPr>
          <p:cNvPr id="33" name="正方形/長方形 32">
            <a:extLst>
              <a:ext uri="{FF2B5EF4-FFF2-40B4-BE49-F238E27FC236}">
                <a16:creationId xmlns:a16="http://schemas.microsoft.com/office/drawing/2014/main" id="{68E07A64-6F88-6640-9D7E-DC380B9D6C82}"/>
              </a:ext>
            </a:extLst>
          </p:cNvPr>
          <p:cNvSpPr/>
          <p:nvPr/>
        </p:nvSpPr>
        <p:spPr>
          <a:xfrm>
            <a:off x="4577055" y="365339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34" name="図 33">
            <a:extLst>
              <a:ext uri="{FF2B5EF4-FFF2-40B4-BE49-F238E27FC236}">
                <a16:creationId xmlns:a16="http://schemas.microsoft.com/office/drawing/2014/main" id="{CA283F00-328A-9D4F-8A14-9D0C034A0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222" y="4559030"/>
            <a:ext cx="677666" cy="1949182"/>
          </a:xfrm>
          <a:prstGeom prst="rect">
            <a:avLst/>
          </a:prstGeom>
        </p:spPr>
      </p:pic>
      <p:sp>
        <p:nvSpPr>
          <p:cNvPr id="35" name="正方形/長方形 34">
            <a:extLst>
              <a:ext uri="{FF2B5EF4-FFF2-40B4-BE49-F238E27FC236}">
                <a16:creationId xmlns:a16="http://schemas.microsoft.com/office/drawing/2014/main" id="{1521CC3A-31EA-964F-93F0-C42F5B742411}"/>
              </a:ext>
            </a:extLst>
          </p:cNvPr>
          <p:cNvSpPr/>
          <p:nvPr/>
        </p:nvSpPr>
        <p:spPr>
          <a:xfrm>
            <a:off x="6836882" y="365310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36" name="図 35">
            <a:extLst>
              <a:ext uri="{FF2B5EF4-FFF2-40B4-BE49-F238E27FC236}">
                <a16:creationId xmlns:a16="http://schemas.microsoft.com/office/drawing/2014/main" id="{0CEA5DBB-84CD-8641-A4A9-2014F7DB1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049" y="4558740"/>
            <a:ext cx="677666" cy="1949182"/>
          </a:xfrm>
          <a:prstGeom prst="rect">
            <a:avLst/>
          </a:prstGeom>
        </p:spPr>
      </p:pic>
      <p:sp>
        <p:nvSpPr>
          <p:cNvPr id="43" name="正方形/長方形 42">
            <a:extLst>
              <a:ext uri="{FF2B5EF4-FFF2-40B4-BE49-F238E27FC236}">
                <a16:creationId xmlns:a16="http://schemas.microsoft.com/office/drawing/2014/main" id="{1154129F-E41E-FD45-A1DD-87B2231F327C}"/>
              </a:ext>
            </a:extLst>
          </p:cNvPr>
          <p:cNvSpPr/>
          <p:nvPr/>
        </p:nvSpPr>
        <p:spPr>
          <a:xfrm>
            <a:off x="26044" y="3642078"/>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44" name="図 43">
            <a:extLst>
              <a:ext uri="{FF2B5EF4-FFF2-40B4-BE49-F238E27FC236}">
                <a16:creationId xmlns:a16="http://schemas.microsoft.com/office/drawing/2014/main" id="{826A5EEB-651A-2043-9804-FE2AC1A8F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11" y="4547717"/>
            <a:ext cx="677666" cy="1949182"/>
          </a:xfrm>
          <a:prstGeom prst="rect">
            <a:avLst/>
          </a:prstGeom>
        </p:spPr>
      </p:pic>
    </p:spTree>
    <p:extLst>
      <p:ext uri="{BB962C8B-B14F-4D97-AF65-F5344CB8AC3E}">
        <p14:creationId xmlns:p14="http://schemas.microsoft.com/office/powerpoint/2010/main" val="71360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91" name="正方形/長方形 90">
            <a:extLst>
              <a:ext uri="{FF2B5EF4-FFF2-40B4-BE49-F238E27FC236}">
                <a16:creationId xmlns:a16="http://schemas.microsoft.com/office/drawing/2014/main" id="{5B6440E8-2AF9-9348-A918-9463CADEDC53}"/>
              </a:ext>
            </a:extLst>
          </p:cNvPr>
          <p:cNvSpPr/>
          <p:nvPr/>
        </p:nvSpPr>
        <p:spPr>
          <a:xfrm>
            <a:off x="25197" y="483373"/>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92" name="角丸四角形 91">
            <a:extLst>
              <a:ext uri="{FF2B5EF4-FFF2-40B4-BE49-F238E27FC236}">
                <a16:creationId xmlns:a16="http://schemas.microsoft.com/office/drawing/2014/main" id="{431873AF-56EA-3741-A78D-AA3C7B644E5C}"/>
              </a:ext>
            </a:extLst>
          </p:cNvPr>
          <p:cNvSpPr/>
          <p:nvPr/>
        </p:nvSpPr>
        <p:spPr>
          <a:xfrm>
            <a:off x="164056" y="109044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3" name="角丸四角形 92">
            <a:extLst>
              <a:ext uri="{FF2B5EF4-FFF2-40B4-BE49-F238E27FC236}">
                <a16:creationId xmlns:a16="http://schemas.microsoft.com/office/drawing/2014/main" id="{850D2D86-9CB2-FF42-BCE3-CC432E82F436}"/>
              </a:ext>
            </a:extLst>
          </p:cNvPr>
          <p:cNvSpPr/>
          <p:nvPr/>
        </p:nvSpPr>
        <p:spPr>
          <a:xfrm>
            <a:off x="164056" y="176043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4" name="テキスト ボックス 93">
            <a:extLst>
              <a:ext uri="{FF2B5EF4-FFF2-40B4-BE49-F238E27FC236}">
                <a16:creationId xmlns:a16="http://schemas.microsoft.com/office/drawing/2014/main" id="{4394529A-4F7D-6843-A362-E26D9720CEA9}"/>
              </a:ext>
            </a:extLst>
          </p:cNvPr>
          <p:cNvSpPr txBox="1"/>
          <p:nvPr/>
        </p:nvSpPr>
        <p:spPr>
          <a:xfrm>
            <a:off x="143116" y="1873952"/>
            <a:ext cx="2048564"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attach a file or a link to the spear phishing email and usually rely upon User Execution to gain execution.</a:t>
            </a:r>
          </a:p>
          <a:p>
            <a:r>
              <a:rPr lang="en-US" altLang="ja-JP" sz="900" dirty="0">
                <a:latin typeface="Helvetica Regular" pitchFamily="2" charset="0"/>
                <a:ea typeface="MS PGothic" charset="-128"/>
                <a:cs typeface="Times New Roman" panose="02020603050405020304" pitchFamily="18" charset="0"/>
              </a:rPr>
              <a:t>Or adversaries send messages through various social media services, personal webmail, and other non-enterprise controlled services. </a:t>
            </a:r>
            <a:endParaRPr lang="ja-JP" altLang="en-US" sz="1050" dirty="0">
              <a:latin typeface="Helvetica Regular" pitchFamily="2" charset="0"/>
              <a:ea typeface="MS PGothic" charset="-128"/>
              <a:cs typeface="Times New Roman" panose="02020603050405020304" pitchFamily="18" charset="0"/>
            </a:endParaRPr>
          </a:p>
        </p:txBody>
      </p:sp>
      <p:sp>
        <p:nvSpPr>
          <p:cNvPr id="95" name="角丸四角形 94">
            <a:extLst>
              <a:ext uri="{FF2B5EF4-FFF2-40B4-BE49-F238E27FC236}">
                <a16:creationId xmlns:a16="http://schemas.microsoft.com/office/drawing/2014/main" id="{AB573E27-541A-7A4F-804D-F579EA0778B9}"/>
              </a:ext>
            </a:extLst>
          </p:cNvPr>
          <p:cNvSpPr/>
          <p:nvPr/>
        </p:nvSpPr>
        <p:spPr>
          <a:xfrm>
            <a:off x="164056" y="64571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5DB37DD5-CE6A-DB4B-81C2-EDFD8147FE53}"/>
              </a:ext>
            </a:extLst>
          </p:cNvPr>
          <p:cNvSpPr txBox="1"/>
          <p:nvPr/>
        </p:nvSpPr>
        <p:spPr>
          <a:xfrm>
            <a:off x="178096" y="650082"/>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3.10 (-1)</a:t>
            </a:r>
          </a:p>
        </p:txBody>
      </p:sp>
      <p:sp>
        <p:nvSpPr>
          <p:cNvPr id="97" name="テキスト ボックス 96">
            <a:extLst>
              <a:ext uri="{FF2B5EF4-FFF2-40B4-BE49-F238E27FC236}">
                <a16:creationId xmlns:a16="http://schemas.microsoft.com/office/drawing/2014/main" id="{25B52FAA-CB55-A64B-9C01-B522346C04F4}"/>
              </a:ext>
            </a:extLst>
          </p:cNvPr>
          <p:cNvSpPr txBox="1"/>
          <p:nvPr/>
        </p:nvSpPr>
        <p:spPr>
          <a:xfrm>
            <a:off x="171117" y="113984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a:t>
            </a:r>
          </a:p>
          <a:p>
            <a:r>
              <a:rPr lang="en-US" altLang="ja-JP" sz="1050" dirty="0">
                <a:latin typeface="Helvetica Regular" pitchFamily="2" charset="0"/>
                <a:ea typeface="MS PGothic" charset="-128"/>
                <a:cs typeface="Times New Roman" panose="02020603050405020304" pitchFamily="18" charset="0"/>
              </a:rPr>
              <a:t>Spear phishing</a:t>
            </a:r>
          </a:p>
        </p:txBody>
      </p:sp>
      <p:sp>
        <p:nvSpPr>
          <p:cNvPr id="98" name="正方形/長方形 97">
            <a:extLst>
              <a:ext uri="{FF2B5EF4-FFF2-40B4-BE49-F238E27FC236}">
                <a16:creationId xmlns:a16="http://schemas.microsoft.com/office/drawing/2014/main" id="{1D4773C7-D55E-AC47-A822-69F4CB49482C}"/>
              </a:ext>
            </a:extLst>
          </p:cNvPr>
          <p:cNvSpPr/>
          <p:nvPr/>
        </p:nvSpPr>
        <p:spPr>
          <a:xfrm>
            <a:off x="2284499" y="488915"/>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99" name="角丸四角形 98">
            <a:extLst>
              <a:ext uri="{FF2B5EF4-FFF2-40B4-BE49-F238E27FC236}">
                <a16:creationId xmlns:a16="http://schemas.microsoft.com/office/drawing/2014/main" id="{6F5F416F-41A4-2245-8471-A0F1A635E2C4}"/>
              </a:ext>
            </a:extLst>
          </p:cNvPr>
          <p:cNvSpPr/>
          <p:nvPr/>
        </p:nvSpPr>
        <p:spPr>
          <a:xfrm>
            <a:off x="2423358" y="109598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0" name="角丸四角形 99">
            <a:extLst>
              <a:ext uri="{FF2B5EF4-FFF2-40B4-BE49-F238E27FC236}">
                <a16:creationId xmlns:a16="http://schemas.microsoft.com/office/drawing/2014/main" id="{BDC4DAED-FFE2-F042-B7EE-0A60CC3FF7DD}"/>
              </a:ext>
            </a:extLst>
          </p:cNvPr>
          <p:cNvSpPr/>
          <p:nvPr/>
        </p:nvSpPr>
        <p:spPr>
          <a:xfrm>
            <a:off x="2423358" y="176597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91252094-7D43-D745-BA28-4802251F49EC}"/>
              </a:ext>
            </a:extLst>
          </p:cNvPr>
          <p:cNvSpPr txBox="1"/>
          <p:nvPr/>
        </p:nvSpPr>
        <p:spPr>
          <a:xfrm>
            <a:off x="2402418" y="1879494"/>
            <a:ext cx="204856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Supply chain compromise is the manipulation of products or product delivery mechanisms prior to receipt by a final consumer for the purpose of data or system compromise.</a:t>
            </a:r>
            <a:endParaRPr lang="ja-JP" altLang="en-US" sz="1050" dirty="0">
              <a:latin typeface="Helvetica Regular" pitchFamily="2" charset="0"/>
              <a:ea typeface="MS PGothic" charset="-128"/>
              <a:cs typeface="Times New Roman" panose="02020603050405020304" pitchFamily="18" charset="0"/>
            </a:endParaRPr>
          </a:p>
        </p:txBody>
      </p:sp>
      <p:sp>
        <p:nvSpPr>
          <p:cNvPr id="102" name="角丸四角形 101">
            <a:extLst>
              <a:ext uri="{FF2B5EF4-FFF2-40B4-BE49-F238E27FC236}">
                <a16:creationId xmlns:a16="http://schemas.microsoft.com/office/drawing/2014/main" id="{D0A9FB30-F84A-9146-BF8F-20E055AE3A42}"/>
              </a:ext>
            </a:extLst>
          </p:cNvPr>
          <p:cNvSpPr/>
          <p:nvPr/>
        </p:nvSpPr>
        <p:spPr>
          <a:xfrm>
            <a:off x="2423358" y="65125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104E90EC-74D2-2347-AE59-77ADCEA470F3}"/>
              </a:ext>
            </a:extLst>
          </p:cNvPr>
          <p:cNvSpPr txBox="1"/>
          <p:nvPr/>
        </p:nvSpPr>
        <p:spPr>
          <a:xfrm>
            <a:off x="2437398" y="655624"/>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3.11 (-1)</a:t>
            </a:r>
          </a:p>
        </p:txBody>
      </p:sp>
      <p:sp>
        <p:nvSpPr>
          <p:cNvPr id="104" name="テキスト ボックス 103">
            <a:extLst>
              <a:ext uri="{FF2B5EF4-FFF2-40B4-BE49-F238E27FC236}">
                <a16:creationId xmlns:a16="http://schemas.microsoft.com/office/drawing/2014/main" id="{D20EFC81-04FF-2D4D-B85A-60674AA9F006}"/>
              </a:ext>
            </a:extLst>
          </p:cNvPr>
          <p:cNvSpPr txBox="1"/>
          <p:nvPr/>
        </p:nvSpPr>
        <p:spPr>
          <a:xfrm>
            <a:off x="2430419" y="1145389"/>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a:t>
            </a:r>
          </a:p>
          <a:p>
            <a:r>
              <a:rPr lang="en-US" altLang="ja-JP" sz="1050" dirty="0">
                <a:latin typeface="Helvetica Regular" pitchFamily="2" charset="0"/>
                <a:ea typeface="MS PGothic" charset="-128"/>
                <a:cs typeface="Times New Roman" panose="02020603050405020304" pitchFamily="18" charset="0"/>
              </a:rPr>
              <a:t>Supply Chain Compromise</a:t>
            </a:r>
          </a:p>
        </p:txBody>
      </p:sp>
      <p:sp>
        <p:nvSpPr>
          <p:cNvPr id="105" name="正方形/長方形 104">
            <a:extLst>
              <a:ext uri="{FF2B5EF4-FFF2-40B4-BE49-F238E27FC236}">
                <a16:creationId xmlns:a16="http://schemas.microsoft.com/office/drawing/2014/main" id="{0E284D31-8410-9744-A268-01AA602FFD93}"/>
              </a:ext>
            </a:extLst>
          </p:cNvPr>
          <p:cNvSpPr/>
          <p:nvPr/>
        </p:nvSpPr>
        <p:spPr>
          <a:xfrm>
            <a:off x="4556116" y="483090"/>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dirty="0">
              <a:solidFill>
                <a:schemeClr val="tx1"/>
              </a:solidFill>
              <a:latin typeface="Helvetica Regular" pitchFamily="2" charset="0"/>
              <a:ea typeface="MS PGothic" charset="-128"/>
              <a:cs typeface="Times New Roman" panose="02020603050405020304" pitchFamily="18" charset="0"/>
            </a:endParaRPr>
          </a:p>
        </p:txBody>
      </p:sp>
      <p:sp>
        <p:nvSpPr>
          <p:cNvPr id="106" name="角丸四角形 105">
            <a:extLst>
              <a:ext uri="{FF2B5EF4-FFF2-40B4-BE49-F238E27FC236}">
                <a16:creationId xmlns:a16="http://schemas.microsoft.com/office/drawing/2014/main" id="{74F4EFA4-DBAB-F548-B802-4A3BFB9547A8}"/>
              </a:ext>
            </a:extLst>
          </p:cNvPr>
          <p:cNvSpPr/>
          <p:nvPr/>
        </p:nvSpPr>
        <p:spPr>
          <a:xfrm>
            <a:off x="4694975" y="109016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7" name="角丸四角形 106">
            <a:extLst>
              <a:ext uri="{FF2B5EF4-FFF2-40B4-BE49-F238E27FC236}">
                <a16:creationId xmlns:a16="http://schemas.microsoft.com/office/drawing/2014/main" id="{501BF443-13BA-674E-B03A-0F1E90A1C560}"/>
              </a:ext>
            </a:extLst>
          </p:cNvPr>
          <p:cNvSpPr/>
          <p:nvPr/>
        </p:nvSpPr>
        <p:spPr>
          <a:xfrm>
            <a:off x="4694975" y="176015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8" name="テキスト ボックス 107">
            <a:extLst>
              <a:ext uri="{FF2B5EF4-FFF2-40B4-BE49-F238E27FC236}">
                <a16:creationId xmlns:a16="http://schemas.microsoft.com/office/drawing/2014/main" id="{5D6124AB-C2E7-BC4F-A096-05947E5BBD6B}"/>
              </a:ext>
            </a:extLst>
          </p:cNvPr>
          <p:cNvSpPr txBox="1"/>
          <p:nvPr/>
        </p:nvSpPr>
        <p:spPr>
          <a:xfrm>
            <a:off x="4674035" y="1873669"/>
            <a:ext cx="204856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steal the credentials of a specific user or service account using Credential Access techniques or capture credentials earlier in their reconnaissance process through social engineering for means of gaining Initial Access.</a:t>
            </a:r>
            <a:endParaRPr lang="ja-JP" altLang="en-US" sz="1050" dirty="0">
              <a:latin typeface="Helvetica Regular" pitchFamily="2" charset="0"/>
              <a:ea typeface="MS PGothic" charset="-128"/>
              <a:cs typeface="Times New Roman" panose="02020603050405020304" pitchFamily="18" charset="0"/>
            </a:endParaRPr>
          </a:p>
        </p:txBody>
      </p:sp>
      <p:sp>
        <p:nvSpPr>
          <p:cNvPr id="109" name="角丸四角形 108">
            <a:extLst>
              <a:ext uri="{FF2B5EF4-FFF2-40B4-BE49-F238E27FC236}">
                <a16:creationId xmlns:a16="http://schemas.microsoft.com/office/drawing/2014/main" id="{48663828-6119-D241-8CFF-21DFBC36C163}"/>
              </a:ext>
            </a:extLst>
          </p:cNvPr>
          <p:cNvSpPr/>
          <p:nvPr/>
        </p:nvSpPr>
        <p:spPr>
          <a:xfrm>
            <a:off x="4694975" y="64543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A7A2BE0C-89B7-384F-B58C-86C6D74040E3}"/>
              </a:ext>
            </a:extLst>
          </p:cNvPr>
          <p:cNvSpPr txBox="1"/>
          <p:nvPr/>
        </p:nvSpPr>
        <p:spPr>
          <a:xfrm>
            <a:off x="4709015" y="649799"/>
            <a:ext cx="1092203" cy="307777"/>
          </a:xfrm>
          <a:prstGeom prst="rect">
            <a:avLst/>
          </a:prstGeom>
          <a:noFill/>
        </p:spPr>
        <p:txBody>
          <a:bodyPr wrap="square" rtlCol="0">
            <a:spAutoFit/>
          </a:bodyPr>
          <a:lstStyle/>
          <a:p>
            <a:r>
              <a:rPr lang="en-US" altLang="ja-JP" sz="1400" dirty="0">
                <a:solidFill>
                  <a:schemeClr val="accent6"/>
                </a:solidFill>
                <a:latin typeface="Helvetica Regular" pitchFamily="2" charset="0"/>
                <a:ea typeface="MS PGothic" charset="-128"/>
                <a:cs typeface="Times New Roman" panose="02020603050405020304" pitchFamily="18" charset="0"/>
              </a:rPr>
              <a:t>3.12 (-1)</a:t>
            </a:r>
          </a:p>
        </p:txBody>
      </p:sp>
      <p:sp>
        <p:nvSpPr>
          <p:cNvPr id="111" name="テキスト ボックス 110">
            <a:extLst>
              <a:ext uri="{FF2B5EF4-FFF2-40B4-BE49-F238E27FC236}">
                <a16:creationId xmlns:a16="http://schemas.microsoft.com/office/drawing/2014/main" id="{2CA2F1EB-FEF2-D144-B282-10C97EDA1FF9}"/>
              </a:ext>
            </a:extLst>
          </p:cNvPr>
          <p:cNvSpPr txBox="1"/>
          <p:nvPr/>
        </p:nvSpPr>
        <p:spPr>
          <a:xfrm>
            <a:off x="4702036" y="113956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Delivery: </a:t>
            </a:r>
          </a:p>
          <a:p>
            <a:r>
              <a:rPr lang="en-US" altLang="ja-JP" sz="1050" dirty="0">
                <a:latin typeface="Helvetica Regular" pitchFamily="2" charset="0"/>
                <a:ea typeface="MS PGothic" charset="-128"/>
                <a:cs typeface="Times New Roman" panose="02020603050405020304" pitchFamily="18" charset="0"/>
              </a:rPr>
              <a:t>Valid Accounts</a:t>
            </a:r>
          </a:p>
        </p:txBody>
      </p:sp>
      <p:sp>
        <p:nvSpPr>
          <p:cNvPr id="112" name="正方形/長方形 111">
            <a:extLst>
              <a:ext uri="{FF2B5EF4-FFF2-40B4-BE49-F238E27FC236}">
                <a16:creationId xmlns:a16="http://schemas.microsoft.com/office/drawing/2014/main" id="{C17A0CD3-7FA4-D84E-ADAA-51AE78F09B66}"/>
              </a:ext>
            </a:extLst>
          </p:cNvPr>
          <p:cNvSpPr/>
          <p:nvPr/>
        </p:nvSpPr>
        <p:spPr>
          <a:xfrm>
            <a:off x="6841606" y="483090"/>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13" name="角丸四角形 112">
            <a:extLst>
              <a:ext uri="{FF2B5EF4-FFF2-40B4-BE49-F238E27FC236}">
                <a16:creationId xmlns:a16="http://schemas.microsoft.com/office/drawing/2014/main" id="{BE101FFB-CA1C-6B43-8FF5-3686B255D14D}"/>
              </a:ext>
            </a:extLst>
          </p:cNvPr>
          <p:cNvSpPr/>
          <p:nvPr/>
        </p:nvSpPr>
        <p:spPr>
          <a:xfrm>
            <a:off x="6980465" y="109016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4" name="角丸四角形 113">
            <a:extLst>
              <a:ext uri="{FF2B5EF4-FFF2-40B4-BE49-F238E27FC236}">
                <a16:creationId xmlns:a16="http://schemas.microsoft.com/office/drawing/2014/main" id="{D2878BC1-C11B-4F43-8134-48CD66BCCFF4}"/>
              </a:ext>
            </a:extLst>
          </p:cNvPr>
          <p:cNvSpPr/>
          <p:nvPr/>
        </p:nvSpPr>
        <p:spPr>
          <a:xfrm>
            <a:off x="6980465" y="176015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5" name="テキスト ボックス 114">
            <a:extLst>
              <a:ext uri="{FF2B5EF4-FFF2-40B4-BE49-F238E27FC236}">
                <a16:creationId xmlns:a16="http://schemas.microsoft.com/office/drawing/2014/main" id="{702F3BFB-683D-ED47-B7F2-11CAF1A3F024}"/>
              </a:ext>
            </a:extLst>
          </p:cNvPr>
          <p:cNvSpPr txBox="1"/>
          <p:nvPr/>
        </p:nvSpPr>
        <p:spPr>
          <a:xfrm>
            <a:off x="6980465" y="1873669"/>
            <a:ext cx="1976352"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add data to files to increase the size beyond what security tools are capable of handling or to change the file hash to avoid hash-based blacklists.</a:t>
            </a:r>
          </a:p>
        </p:txBody>
      </p:sp>
      <p:sp>
        <p:nvSpPr>
          <p:cNvPr id="116" name="角丸四角形 115">
            <a:extLst>
              <a:ext uri="{FF2B5EF4-FFF2-40B4-BE49-F238E27FC236}">
                <a16:creationId xmlns:a16="http://schemas.microsoft.com/office/drawing/2014/main" id="{CB2DF207-76F0-B74A-AFD3-544B8A508D48}"/>
              </a:ext>
            </a:extLst>
          </p:cNvPr>
          <p:cNvSpPr/>
          <p:nvPr/>
        </p:nvSpPr>
        <p:spPr>
          <a:xfrm>
            <a:off x="6980465" y="64543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7" name="テキスト ボックス 116">
            <a:extLst>
              <a:ext uri="{FF2B5EF4-FFF2-40B4-BE49-F238E27FC236}">
                <a16:creationId xmlns:a16="http://schemas.microsoft.com/office/drawing/2014/main" id="{2BCD02E4-83E1-B546-A6D9-95B367C75B19}"/>
              </a:ext>
            </a:extLst>
          </p:cNvPr>
          <p:cNvSpPr txBox="1"/>
          <p:nvPr/>
        </p:nvSpPr>
        <p:spPr>
          <a:xfrm>
            <a:off x="6994505" y="649799"/>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4.1 (-2)</a:t>
            </a:r>
          </a:p>
        </p:txBody>
      </p:sp>
      <p:sp>
        <p:nvSpPr>
          <p:cNvPr id="118" name="テキスト ボックス 117">
            <a:extLst>
              <a:ext uri="{FF2B5EF4-FFF2-40B4-BE49-F238E27FC236}">
                <a16:creationId xmlns:a16="http://schemas.microsoft.com/office/drawing/2014/main" id="{AECA09D6-A403-1142-93CC-0A8E6A9D8D40}"/>
              </a:ext>
            </a:extLst>
          </p:cNvPr>
          <p:cNvSpPr txBox="1"/>
          <p:nvPr/>
        </p:nvSpPr>
        <p:spPr>
          <a:xfrm>
            <a:off x="6987525" y="1125604"/>
            <a:ext cx="1969291"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Defense Evasion</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(Binary Padding)</a:t>
            </a:r>
          </a:p>
        </p:txBody>
      </p:sp>
      <p:sp>
        <p:nvSpPr>
          <p:cNvPr id="119" name="正方形/長方形 118">
            <a:extLst>
              <a:ext uri="{FF2B5EF4-FFF2-40B4-BE49-F238E27FC236}">
                <a16:creationId xmlns:a16="http://schemas.microsoft.com/office/drawing/2014/main" id="{8AEC197B-F763-5244-BD16-87ACD02BEB2F}"/>
              </a:ext>
            </a:extLst>
          </p:cNvPr>
          <p:cNvSpPr/>
          <p:nvPr/>
        </p:nvSpPr>
        <p:spPr>
          <a:xfrm>
            <a:off x="23305" y="3655183"/>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20" name="角丸四角形 119">
            <a:extLst>
              <a:ext uri="{FF2B5EF4-FFF2-40B4-BE49-F238E27FC236}">
                <a16:creationId xmlns:a16="http://schemas.microsoft.com/office/drawing/2014/main" id="{4AF89319-C65D-1444-98EB-B618ECA75D22}"/>
              </a:ext>
            </a:extLst>
          </p:cNvPr>
          <p:cNvSpPr/>
          <p:nvPr/>
        </p:nvSpPr>
        <p:spPr>
          <a:xfrm>
            <a:off x="162164" y="426225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1" name="角丸四角形 120">
            <a:extLst>
              <a:ext uri="{FF2B5EF4-FFF2-40B4-BE49-F238E27FC236}">
                <a16:creationId xmlns:a16="http://schemas.microsoft.com/office/drawing/2014/main" id="{ABA2871E-79B5-074C-9B83-DC781445E51B}"/>
              </a:ext>
            </a:extLst>
          </p:cNvPr>
          <p:cNvSpPr/>
          <p:nvPr/>
        </p:nvSpPr>
        <p:spPr>
          <a:xfrm>
            <a:off x="162164" y="493224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2" name="テキスト ボックス 121">
            <a:extLst>
              <a:ext uri="{FF2B5EF4-FFF2-40B4-BE49-F238E27FC236}">
                <a16:creationId xmlns:a16="http://schemas.microsoft.com/office/drawing/2014/main" id="{B3F08785-7734-2F43-885C-20AE71657776}"/>
              </a:ext>
            </a:extLst>
          </p:cNvPr>
          <p:cNvSpPr txBox="1"/>
          <p:nvPr/>
        </p:nvSpPr>
        <p:spPr>
          <a:xfrm>
            <a:off x="162163" y="5045762"/>
            <a:ext cx="2034603"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clear the command operation history and hide the file, etc. so as not to discover himself.</a:t>
            </a:r>
          </a:p>
          <a:p>
            <a:pPr lvl="1"/>
            <a:r>
              <a:rPr lang="en-US" altLang="ja-JP" sz="900" dirty="0">
                <a:latin typeface="Helvetica Regular" pitchFamily="2" charset="0"/>
                <a:ea typeface="MS PGothic" charset="-128"/>
                <a:cs typeface="Times New Roman" panose="02020603050405020304" pitchFamily="18" charset="0"/>
              </a:rPr>
              <a:t>- history –c</a:t>
            </a:r>
          </a:p>
          <a:p>
            <a:pPr lvl="1"/>
            <a:r>
              <a:rPr lang="en-US" altLang="ja-JP" sz="900" dirty="0">
                <a:latin typeface="Helvetica Regular" pitchFamily="2" charset="0"/>
                <a:ea typeface="MS PGothic" charset="-128"/>
                <a:cs typeface="Times New Roman" panose="02020603050405020304" pitchFamily="18" charset="0"/>
              </a:rPr>
              <a:t>- File Deletion</a:t>
            </a:r>
            <a:r>
              <a:rPr lang="ja-JP" altLang="en-US" sz="900">
                <a:latin typeface="Helvetica Regular" pitchFamily="2" charset="0"/>
                <a:ea typeface="MS PGothic" charset="-128"/>
                <a:cs typeface="Times New Roman" panose="02020603050405020304" pitchFamily="18" charset="0"/>
              </a:rPr>
              <a:t> </a:t>
            </a:r>
            <a:r>
              <a:rPr lang="en-US" altLang="ja-JP" sz="900" dirty="0">
                <a:latin typeface="Helvetica Regular" pitchFamily="2" charset="0"/>
                <a:ea typeface="MS PGothic" charset="-128"/>
                <a:cs typeface="Times New Roman" panose="02020603050405020304" pitchFamily="18" charset="0"/>
              </a:rPr>
              <a:t>(DEL command)</a:t>
            </a:r>
          </a:p>
          <a:p>
            <a:pPr lvl="1"/>
            <a:r>
              <a:rPr lang="en-US" altLang="ja-JP" sz="900" dirty="0">
                <a:latin typeface="Helvetica Regular" pitchFamily="2" charset="0"/>
                <a:ea typeface="MS PGothic" charset="-128"/>
                <a:cs typeface="Times New Roman" panose="02020603050405020304" pitchFamily="18" charset="0"/>
              </a:rPr>
              <a:t>- Hidden Files (</a:t>
            </a:r>
            <a:r>
              <a:rPr lang="en-US" altLang="ja-JP" sz="900" dirty="0" err="1">
                <a:latin typeface="Helvetica Regular" pitchFamily="2" charset="0"/>
                <a:ea typeface="MS PGothic" charset="-128"/>
                <a:cs typeface="Times New Roman" panose="02020603050405020304" pitchFamily="18" charset="0"/>
              </a:rPr>
              <a:t>attrib</a:t>
            </a:r>
            <a:r>
              <a:rPr lang="en-US" altLang="ja-JP" sz="900" dirty="0">
                <a:latin typeface="Helvetica Regular" pitchFamily="2" charset="0"/>
                <a:ea typeface="MS PGothic" charset="-128"/>
                <a:cs typeface="Times New Roman" panose="02020603050405020304" pitchFamily="18" charset="0"/>
              </a:rPr>
              <a:t> +h) …</a:t>
            </a:r>
          </a:p>
        </p:txBody>
      </p:sp>
      <p:sp>
        <p:nvSpPr>
          <p:cNvPr id="123" name="角丸四角形 122">
            <a:extLst>
              <a:ext uri="{FF2B5EF4-FFF2-40B4-BE49-F238E27FC236}">
                <a16:creationId xmlns:a16="http://schemas.microsoft.com/office/drawing/2014/main" id="{1671E920-A14D-0040-BD2C-0D4D8B76366C}"/>
              </a:ext>
            </a:extLst>
          </p:cNvPr>
          <p:cNvSpPr/>
          <p:nvPr/>
        </p:nvSpPr>
        <p:spPr>
          <a:xfrm>
            <a:off x="162164" y="381752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4" name="テキスト ボックス 123">
            <a:extLst>
              <a:ext uri="{FF2B5EF4-FFF2-40B4-BE49-F238E27FC236}">
                <a16:creationId xmlns:a16="http://schemas.microsoft.com/office/drawing/2014/main" id="{ED5B7651-7309-A541-9A8C-E0B7473376F4}"/>
              </a:ext>
            </a:extLst>
          </p:cNvPr>
          <p:cNvSpPr txBox="1"/>
          <p:nvPr/>
        </p:nvSpPr>
        <p:spPr>
          <a:xfrm>
            <a:off x="176204" y="3821892"/>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4.2 (-2)</a:t>
            </a:r>
          </a:p>
        </p:txBody>
      </p:sp>
      <p:sp>
        <p:nvSpPr>
          <p:cNvPr id="125" name="テキスト ボックス 124">
            <a:extLst>
              <a:ext uri="{FF2B5EF4-FFF2-40B4-BE49-F238E27FC236}">
                <a16:creationId xmlns:a16="http://schemas.microsoft.com/office/drawing/2014/main" id="{D66ECE79-C5E8-7E47-A510-7290A9D35A69}"/>
              </a:ext>
            </a:extLst>
          </p:cNvPr>
          <p:cNvSpPr txBox="1"/>
          <p:nvPr/>
        </p:nvSpPr>
        <p:spPr>
          <a:xfrm>
            <a:off x="169225" y="431165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a:t>
            </a:r>
          </a:p>
          <a:p>
            <a:r>
              <a:rPr lang="en-US" altLang="ja-JP" sz="1050" dirty="0">
                <a:latin typeface="Helvetica Regular" pitchFamily="2" charset="0"/>
                <a:ea typeface="MS PGothic" charset="-128"/>
                <a:cs typeface="Times New Roman" panose="02020603050405020304" pitchFamily="18" charset="0"/>
              </a:rPr>
              <a:t>Defense Evasion</a:t>
            </a:r>
          </a:p>
        </p:txBody>
      </p:sp>
      <p:sp>
        <p:nvSpPr>
          <p:cNvPr id="126" name="正方形/長方形 125">
            <a:extLst>
              <a:ext uri="{FF2B5EF4-FFF2-40B4-BE49-F238E27FC236}">
                <a16:creationId xmlns:a16="http://schemas.microsoft.com/office/drawing/2014/main" id="{4946EB1C-CF66-7C4E-BD45-E9027313D655}"/>
              </a:ext>
            </a:extLst>
          </p:cNvPr>
          <p:cNvSpPr/>
          <p:nvPr/>
        </p:nvSpPr>
        <p:spPr>
          <a:xfrm>
            <a:off x="2298372" y="3655183"/>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27" name="角丸四角形 126">
            <a:extLst>
              <a:ext uri="{FF2B5EF4-FFF2-40B4-BE49-F238E27FC236}">
                <a16:creationId xmlns:a16="http://schemas.microsoft.com/office/drawing/2014/main" id="{A04A9890-0A30-334D-81BA-D70DCB2474D9}"/>
              </a:ext>
            </a:extLst>
          </p:cNvPr>
          <p:cNvSpPr/>
          <p:nvPr/>
        </p:nvSpPr>
        <p:spPr>
          <a:xfrm>
            <a:off x="2437231" y="426225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8" name="角丸四角形 127">
            <a:extLst>
              <a:ext uri="{FF2B5EF4-FFF2-40B4-BE49-F238E27FC236}">
                <a16:creationId xmlns:a16="http://schemas.microsoft.com/office/drawing/2014/main" id="{9D378D12-B97C-D048-9D85-3115CE5F32FA}"/>
              </a:ext>
            </a:extLst>
          </p:cNvPr>
          <p:cNvSpPr/>
          <p:nvPr/>
        </p:nvSpPr>
        <p:spPr>
          <a:xfrm>
            <a:off x="2437231" y="493224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9" name="テキスト ボックス 128">
            <a:extLst>
              <a:ext uri="{FF2B5EF4-FFF2-40B4-BE49-F238E27FC236}">
                <a16:creationId xmlns:a16="http://schemas.microsoft.com/office/drawing/2014/main" id="{1B2456A4-2D15-C544-AF07-A95B1CB7AFA1}"/>
              </a:ext>
            </a:extLst>
          </p:cNvPr>
          <p:cNvSpPr txBox="1"/>
          <p:nvPr/>
        </p:nvSpPr>
        <p:spPr>
          <a:xfrm>
            <a:off x="2444291" y="5045762"/>
            <a:ext cx="1969291"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abuse OS and application functions to avoid detection by security tools.</a:t>
            </a:r>
          </a:p>
          <a:p>
            <a:r>
              <a:rPr lang="en-US" altLang="ja-JP" sz="900" dirty="0">
                <a:latin typeface="Helvetica Regular" pitchFamily="2" charset="0"/>
                <a:ea typeface="MS PGothic" charset="-128"/>
                <a:cs typeface="Times New Roman" panose="02020603050405020304" pitchFamily="18" charset="0"/>
              </a:rPr>
              <a:t>- </a:t>
            </a:r>
            <a:r>
              <a:rPr lang="en-US" altLang="ja-JP" sz="900" dirty="0" err="1">
                <a:latin typeface="Helvetica Regular" pitchFamily="2" charset="0"/>
                <a:ea typeface="MS PGothic" charset="-128"/>
                <a:cs typeface="Times New Roman" panose="02020603050405020304" pitchFamily="18" charset="0"/>
              </a:rPr>
              <a:t>CMSTP.exe</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Compiled HTML files (.chm)</a:t>
            </a:r>
          </a:p>
          <a:p>
            <a:r>
              <a:rPr lang="en-US" altLang="ja-JP" sz="900" dirty="0">
                <a:latin typeface="Helvetica Regular" pitchFamily="2" charset="0"/>
                <a:ea typeface="MS PGothic" charset="-128"/>
                <a:cs typeface="Times New Roman" panose="02020603050405020304" pitchFamily="18" charset="0"/>
              </a:rPr>
              <a:t>- DLL Search Order Hijacking</a:t>
            </a:r>
          </a:p>
          <a:p>
            <a:r>
              <a:rPr lang="en-US" altLang="ja-JP" sz="900" dirty="0">
                <a:latin typeface="Helvetica Regular" pitchFamily="2" charset="0"/>
                <a:ea typeface="MS PGothic" charset="-128"/>
                <a:cs typeface="Times New Roman" panose="02020603050405020304" pitchFamily="18" charset="0"/>
              </a:rPr>
              <a:t>- Extra Window Memory</a:t>
            </a:r>
          </a:p>
          <a:p>
            <a:r>
              <a:rPr lang="en-US" altLang="ja-JP" sz="900" dirty="0">
                <a:latin typeface="Helvetica Regular" pitchFamily="2" charset="0"/>
                <a:ea typeface="MS PGothic" charset="-128"/>
                <a:cs typeface="Times New Roman" panose="02020603050405020304" pitchFamily="18" charset="0"/>
              </a:rPr>
              <a:t>- DACLs</a:t>
            </a:r>
          </a:p>
          <a:p>
            <a:r>
              <a:rPr lang="en-US" altLang="ja-JP" sz="900" dirty="0">
                <a:latin typeface="Helvetica Regular" pitchFamily="2" charset="0"/>
                <a:ea typeface="MS PGothic" charset="-128"/>
                <a:cs typeface="Times New Roman" panose="02020603050405020304" pitchFamily="18" charset="0"/>
              </a:rPr>
              <a:t>- Image File Execution Options</a:t>
            </a:r>
          </a:p>
        </p:txBody>
      </p:sp>
      <p:sp>
        <p:nvSpPr>
          <p:cNvPr id="130" name="角丸四角形 129">
            <a:extLst>
              <a:ext uri="{FF2B5EF4-FFF2-40B4-BE49-F238E27FC236}">
                <a16:creationId xmlns:a16="http://schemas.microsoft.com/office/drawing/2014/main" id="{94AE2CD5-5E63-1647-BD59-6A59342AA1C8}"/>
              </a:ext>
            </a:extLst>
          </p:cNvPr>
          <p:cNvSpPr/>
          <p:nvPr/>
        </p:nvSpPr>
        <p:spPr>
          <a:xfrm>
            <a:off x="2437231" y="381752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44919978-DE74-6043-921D-01A00108CF0E}"/>
              </a:ext>
            </a:extLst>
          </p:cNvPr>
          <p:cNvSpPr txBox="1"/>
          <p:nvPr/>
        </p:nvSpPr>
        <p:spPr>
          <a:xfrm>
            <a:off x="2451271" y="3821892"/>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4.3 (-2)</a:t>
            </a:r>
          </a:p>
        </p:txBody>
      </p:sp>
      <p:sp>
        <p:nvSpPr>
          <p:cNvPr id="132" name="テキスト ボックス 131">
            <a:extLst>
              <a:ext uri="{FF2B5EF4-FFF2-40B4-BE49-F238E27FC236}">
                <a16:creationId xmlns:a16="http://schemas.microsoft.com/office/drawing/2014/main" id="{0CF15FB6-15F8-7D42-8660-A998FA70E6B6}"/>
              </a:ext>
            </a:extLst>
          </p:cNvPr>
          <p:cNvSpPr txBox="1"/>
          <p:nvPr/>
        </p:nvSpPr>
        <p:spPr>
          <a:xfrm>
            <a:off x="2444292" y="430467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a:t>
            </a:r>
          </a:p>
          <a:p>
            <a:r>
              <a:rPr lang="en-US" altLang="ja-JP" sz="1050" dirty="0">
                <a:latin typeface="Helvetica Regular" pitchFamily="2" charset="0"/>
                <a:ea typeface="MS PGothic" charset="-128"/>
                <a:cs typeface="Times New Roman" panose="02020603050405020304" pitchFamily="18" charset="0"/>
              </a:rPr>
              <a:t>Defense Evasion</a:t>
            </a:r>
          </a:p>
        </p:txBody>
      </p:sp>
      <p:sp>
        <p:nvSpPr>
          <p:cNvPr id="133" name="正方形/長方形 132">
            <a:extLst>
              <a:ext uri="{FF2B5EF4-FFF2-40B4-BE49-F238E27FC236}">
                <a16:creationId xmlns:a16="http://schemas.microsoft.com/office/drawing/2014/main" id="{0A51ACFA-EF0E-8C42-81A9-014B3B7BF654}"/>
              </a:ext>
            </a:extLst>
          </p:cNvPr>
          <p:cNvSpPr/>
          <p:nvPr/>
        </p:nvSpPr>
        <p:spPr>
          <a:xfrm>
            <a:off x="4568431" y="3655183"/>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34" name="角丸四角形 133">
            <a:extLst>
              <a:ext uri="{FF2B5EF4-FFF2-40B4-BE49-F238E27FC236}">
                <a16:creationId xmlns:a16="http://schemas.microsoft.com/office/drawing/2014/main" id="{5CD04A48-74D3-2248-8B92-00A95C7F1357}"/>
              </a:ext>
            </a:extLst>
          </p:cNvPr>
          <p:cNvSpPr/>
          <p:nvPr/>
        </p:nvSpPr>
        <p:spPr>
          <a:xfrm>
            <a:off x="4707290" y="426225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5" name="角丸四角形 134">
            <a:extLst>
              <a:ext uri="{FF2B5EF4-FFF2-40B4-BE49-F238E27FC236}">
                <a16:creationId xmlns:a16="http://schemas.microsoft.com/office/drawing/2014/main" id="{085E5A81-6E70-6642-B20B-78F5561B18B0}"/>
              </a:ext>
            </a:extLst>
          </p:cNvPr>
          <p:cNvSpPr/>
          <p:nvPr/>
        </p:nvSpPr>
        <p:spPr>
          <a:xfrm>
            <a:off x="4707290" y="493224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6" name="テキスト ボックス 135">
            <a:extLst>
              <a:ext uri="{FF2B5EF4-FFF2-40B4-BE49-F238E27FC236}">
                <a16:creationId xmlns:a16="http://schemas.microsoft.com/office/drawing/2014/main" id="{C5A300DE-691E-3E47-A9AE-F3E7BB911725}"/>
              </a:ext>
            </a:extLst>
          </p:cNvPr>
          <p:cNvSpPr txBox="1"/>
          <p:nvPr/>
        </p:nvSpPr>
        <p:spPr>
          <a:xfrm>
            <a:off x="4707370" y="5052742"/>
            <a:ext cx="2020563"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attempt to make an executable or file difficult to discover or analyze by encrypting, encoding, or otherwise obfuscating its contents on the system or in transit.</a:t>
            </a:r>
            <a:endParaRPr lang="ja-JP" altLang="en-US" sz="1050" dirty="0">
              <a:latin typeface="Helvetica Regular" pitchFamily="2" charset="0"/>
              <a:ea typeface="MS PGothic" charset="-128"/>
              <a:cs typeface="Times New Roman" panose="02020603050405020304" pitchFamily="18" charset="0"/>
            </a:endParaRPr>
          </a:p>
        </p:txBody>
      </p:sp>
      <p:sp>
        <p:nvSpPr>
          <p:cNvPr id="137" name="角丸四角形 136">
            <a:extLst>
              <a:ext uri="{FF2B5EF4-FFF2-40B4-BE49-F238E27FC236}">
                <a16:creationId xmlns:a16="http://schemas.microsoft.com/office/drawing/2014/main" id="{F2CBACE2-F62D-F241-93EA-8D835B47A2C4}"/>
              </a:ext>
            </a:extLst>
          </p:cNvPr>
          <p:cNvSpPr/>
          <p:nvPr/>
        </p:nvSpPr>
        <p:spPr>
          <a:xfrm>
            <a:off x="4707290" y="381752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8" name="テキスト ボックス 137">
            <a:extLst>
              <a:ext uri="{FF2B5EF4-FFF2-40B4-BE49-F238E27FC236}">
                <a16:creationId xmlns:a16="http://schemas.microsoft.com/office/drawing/2014/main" id="{B3B2EB0D-AD7A-B149-8572-254EBE1ABD9F}"/>
              </a:ext>
            </a:extLst>
          </p:cNvPr>
          <p:cNvSpPr txBox="1"/>
          <p:nvPr/>
        </p:nvSpPr>
        <p:spPr>
          <a:xfrm>
            <a:off x="4721330" y="3821892"/>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4.4 (-2)</a:t>
            </a:r>
          </a:p>
        </p:txBody>
      </p:sp>
      <p:sp>
        <p:nvSpPr>
          <p:cNvPr id="139" name="テキスト ボックス 138">
            <a:extLst>
              <a:ext uri="{FF2B5EF4-FFF2-40B4-BE49-F238E27FC236}">
                <a16:creationId xmlns:a16="http://schemas.microsoft.com/office/drawing/2014/main" id="{F4EE2E07-4845-9143-8D4D-D761EA964478}"/>
              </a:ext>
            </a:extLst>
          </p:cNvPr>
          <p:cNvSpPr txBox="1"/>
          <p:nvPr/>
        </p:nvSpPr>
        <p:spPr>
          <a:xfrm>
            <a:off x="4714351" y="431165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a:t>
            </a:r>
          </a:p>
          <a:p>
            <a:r>
              <a:rPr lang="en-US" altLang="ja-JP" sz="1050" dirty="0">
                <a:latin typeface="Helvetica Regular" pitchFamily="2" charset="0"/>
                <a:ea typeface="MS PGothic" charset="-128"/>
                <a:cs typeface="Times New Roman" panose="02020603050405020304" pitchFamily="18" charset="0"/>
              </a:rPr>
              <a:t>Defense Evasion</a:t>
            </a:r>
          </a:p>
        </p:txBody>
      </p:sp>
      <p:sp>
        <p:nvSpPr>
          <p:cNvPr id="140" name="正方形/長方形 139">
            <a:extLst>
              <a:ext uri="{FF2B5EF4-FFF2-40B4-BE49-F238E27FC236}">
                <a16:creationId xmlns:a16="http://schemas.microsoft.com/office/drawing/2014/main" id="{6B486975-416F-A448-A737-5768430BFD16}"/>
              </a:ext>
            </a:extLst>
          </p:cNvPr>
          <p:cNvSpPr/>
          <p:nvPr/>
        </p:nvSpPr>
        <p:spPr>
          <a:xfrm>
            <a:off x="6841606" y="3651090"/>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41" name="角丸四角形 140">
            <a:extLst>
              <a:ext uri="{FF2B5EF4-FFF2-40B4-BE49-F238E27FC236}">
                <a16:creationId xmlns:a16="http://schemas.microsoft.com/office/drawing/2014/main" id="{342C865B-8BDA-3942-9A03-0E6777F6B3EC}"/>
              </a:ext>
            </a:extLst>
          </p:cNvPr>
          <p:cNvSpPr/>
          <p:nvPr/>
        </p:nvSpPr>
        <p:spPr>
          <a:xfrm>
            <a:off x="6980465" y="425816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2" name="角丸四角形 141">
            <a:extLst>
              <a:ext uri="{FF2B5EF4-FFF2-40B4-BE49-F238E27FC236}">
                <a16:creationId xmlns:a16="http://schemas.microsoft.com/office/drawing/2014/main" id="{B9A66206-FE0E-284C-961B-79F5E0A4C73D}"/>
              </a:ext>
            </a:extLst>
          </p:cNvPr>
          <p:cNvSpPr/>
          <p:nvPr/>
        </p:nvSpPr>
        <p:spPr>
          <a:xfrm>
            <a:off x="6980465" y="492815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3" name="テキスト ボックス 142">
            <a:extLst>
              <a:ext uri="{FF2B5EF4-FFF2-40B4-BE49-F238E27FC236}">
                <a16:creationId xmlns:a16="http://schemas.microsoft.com/office/drawing/2014/main" id="{218B120E-09A8-394E-8E0F-3B076BACF4FE}"/>
              </a:ext>
            </a:extLst>
          </p:cNvPr>
          <p:cNvSpPr txBox="1"/>
          <p:nvPr/>
        </p:nvSpPr>
        <p:spPr>
          <a:xfrm>
            <a:off x="6980465" y="5041669"/>
            <a:ext cx="197635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utilize </a:t>
            </a:r>
            <a:r>
              <a:rPr lang="en-US" altLang="ja-JP" sz="900" dirty="0" err="1">
                <a:latin typeface="Helvetica Regular" pitchFamily="2" charset="0"/>
                <a:ea typeface="MS PGothic" charset="-128"/>
                <a:cs typeface="Times New Roman" panose="02020603050405020304" pitchFamily="18" charset="0"/>
              </a:rPr>
              <a:t>timestomping</a:t>
            </a:r>
            <a:r>
              <a:rPr lang="en-US" altLang="ja-JP" sz="900" dirty="0">
                <a:latin typeface="Helvetica Regular" pitchFamily="2" charset="0"/>
                <a:ea typeface="MS PGothic" charset="-128"/>
                <a:cs typeface="Times New Roman" panose="02020603050405020304" pitchFamily="18" charset="0"/>
              </a:rPr>
              <a:t> that is a technique that modifies the timestamps of a file (the modify, access, create, and change times), often to mimic files that are in the same folder. </a:t>
            </a:r>
          </a:p>
        </p:txBody>
      </p:sp>
      <p:sp>
        <p:nvSpPr>
          <p:cNvPr id="144" name="角丸四角形 143">
            <a:extLst>
              <a:ext uri="{FF2B5EF4-FFF2-40B4-BE49-F238E27FC236}">
                <a16:creationId xmlns:a16="http://schemas.microsoft.com/office/drawing/2014/main" id="{26AEBA16-668A-284B-9B1F-BEAFA35BFC88}"/>
              </a:ext>
            </a:extLst>
          </p:cNvPr>
          <p:cNvSpPr/>
          <p:nvPr/>
        </p:nvSpPr>
        <p:spPr>
          <a:xfrm>
            <a:off x="6980465" y="381343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5" name="テキスト ボックス 144">
            <a:extLst>
              <a:ext uri="{FF2B5EF4-FFF2-40B4-BE49-F238E27FC236}">
                <a16:creationId xmlns:a16="http://schemas.microsoft.com/office/drawing/2014/main" id="{4B7C6E06-3CFD-E543-B0FF-472ED4904310}"/>
              </a:ext>
            </a:extLst>
          </p:cNvPr>
          <p:cNvSpPr txBox="1"/>
          <p:nvPr/>
        </p:nvSpPr>
        <p:spPr>
          <a:xfrm>
            <a:off x="6994505" y="3817799"/>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4.5 (-2)</a:t>
            </a:r>
          </a:p>
        </p:txBody>
      </p:sp>
      <p:sp>
        <p:nvSpPr>
          <p:cNvPr id="146" name="テキスト ボックス 145">
            <a:extLst>
              <a:ext uri="{FF2B5EF4-FFF2-40B4-BE49-F238E27FC236}">
                <a16:creationId xmlns:a16="http://schemas.microsoft.com/office/drawing/2014/main" id="{D9E452F9-5B72-B541-9940-FF98C557F108}"/>
              </a:ext>
            </a:extLst>
          </p:cNvPr>
          <p:cNvSpPr txBox="1"/>
          <p:nvPr/>
        </p:nvSpPr>
        <p:spPr>
          <a:xfrm>
            <a:off x="6987526" y="430058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a:t>
            </a:r>
          </a:p>
          <a:p>
            <a:r>
              <a:rPr lang="en-US" altLang="ja-JP" sz="1050" dirty="0">
                <a:latin typeface="Helvetica Regular" pitchFamily="2" charset="0"/>
                <a:ea typeface="MS PGothic" charset="-128"/>
                <a:cs typeface="Times New Roman" panose="02020603050405020304" pitchFamily="18" charset="0"/>
              </a:rPr>
              <a:t>Defense Evasion</a:t>
            </a:r>
          </a:p>
        </p:txBody>
      </p:sp>
    </p:spTree>
    <p:extLst>
      <p:ext uri="{BB962C8B-B14F-4D97-AF65-F5344CB8AC3E}">
        <p14:creationId xmlns:p14="http://schemas.microsoft.com/office/powerpoint/2010/main" val="61882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37" name="正方形/長方形 36">
            <a:extLst>
              <a:ext uri="{FF2B5EF4-FFF2-40B4-BE49-F238E27FC236}">
                <a16:creationId xmlns:a16="http://schemas.microsoft.com/office/drawing/2014/main" id="{746337DB-5454-B945-9550-BD7813763E03}"/>
              </a:ext>
            </a:extLst>
          </p:cNvPr>
          <p:cNvSpPr/>
          <p:nvPr/>
        </p:nvSpPr>
        <p:spPr>
          <a:xfrm>
            <a:off x="2312125" y="48539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38" name="図 37">
            <a:extLst>
              <a:ext uri="{FF2B5EF4-FFF2-40B4-BE49-F238E27FC236}">
                <a16:creationId xmlns:a16="http://schemas.microsoft.com/office/drawing/2014/main" id="{84C17504-B671-CE45-8FC7-D0771F400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292" y="1391030"/>
            <a:ext cx="677666" cy="1949182"/>
          </a:xfrm>
          <a:prstGeom prst="rect">
            <a:avLst/>
          </a:prstGeom>
        </p:spPr>
      </p:pic>
      <p:sp>
        <p:nvSpPr>
          <p:cNvPr id="39" name="正方形/長方形 38">
            <a:extLst>
              <a:ext uri="{FF2B5EF4-FFF2-40B4-BE49-F238E27FC236}">
                <a16:creationId xmlns:a16="http://schemas.microsoft.com/office/drawing/2014/main" id="{9CC064D8-DE97-394F-A9D5-67D92B677341}"/>
              </a:ext>
            </a:extLst>
          </p:cNvPr>
          <p:cNvSpPr/>
          <p:nvPr/>
        </p:nvSpPr>
        <p:spPr>
          <a:xfrm>
            <a:off x="4577055" y="48568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40" name="図 39">
            <a:extLst>
              <a:ext uri="{FF2B5EF4-FFF2-40B4-BE49-F238E27FC236}">
                <a16:creationId xmlns:a16="http://schemas.microsoft.com/office/drawing/2014/main" id="{B787360E-93AD-CD48-BEB3-29C29826D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222" y="1391320"/>
            <a:ext cx="677666" cy="1949182"/>
          </a:xfrm>
          <a:prstGeom prst="rect">
            <a:avLst/>
          </a:prstGeom>
        </p:spPr>
      </p:pic>
      <p:sp>
        <p:nvSpPr>
          <p:cNvPr id="41" name="正方形/長方形 40">
            <a:extLst>
              <a:ext uri="{FF2B5EF4-FFF2-40B4-BE49-F238E27FC236}">
                <a16:creationId xmlns:a16="http://schemas.microsoft.com/office/drawing/2014/main" id="{F4FCEEB7-8449-AE43-BAED-69C29220E645}"/>
              </a:ext>
            </a:extLst>
          </p:cNvPr>
          <p:cNvSpPr/>
          <p:nvPr/>
        </p:nvSpPr>
        <p:spPr>
          <a:xfrm>
            <a:off x="6836882" y="48539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solidFill>
                <a:latin typeface="Helvetica Regular" pitchFamily="2" charset="0"/>
                <a:ea typeface="MS PGothic" charset="-128"/>
                <a:cs typeface="Times New Roman" panose="02020603050405020304" pitchFamily="18" charset="0"/>
              </a:rPr>
              <a:t>Attack Card</a:t>
            </a:r>
          </a:p>
          <a:p>
            <a:pPr lvl="0" algn="ctr" defTabSz="310504"/>
            <a:r>
              <a:rPr lang="en-US" altLang="ja-JP" sz="2000" dirty="0">
                <a:solidFill>
                  <a:srgbClr val="70AD47"/>
                </a:solidFill>
                <a:latin typeface="Helvetica Regular" pitchFamily="2" charset="0"/>
                <a:ea typeface="MS PGothic" charset="-128"/>
                <a:cs typeface="Times New Roman" panose="02020603050405020304" pitchFamily="18" charset="0"/>
              </a:rPr>
              <a:t>(Type B: Delivery)</a:t>
            </a:r>
          </a:p>
        </p:txBody>
      </p:sp>
      <p:pic>
        <p:nvPicPr>
          <p:cNvPr id="42" name="図 41">
            <a:extLst>
              <a:ext uri="{FF2B5EF4-FFF2-40B4-BE49-F238E27FC236}">
                <a16:creationId xmlns:a16="http://schemas.microsoft.com/office/drawing/2014/main" id="{67F8F744-43EF-FA47-B61A-864E94DF6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049" y="1391030"/>
            <a:ext cx="677666" cy="1949182"/>
          </a:xfrm>
          <a:prstGeom prst="rect">
            <a:avLst/>
          </a:prstGeom>
        </p:spPr>
      </p:pic>
      <p:sp>
        <p:nvSpPr>
          <p:cNvPr id="19" name="正方形/長方形 18">
            <a:extLst>
              <a:ext uri="{FF2B5EF4-FFF2-40B4-BE49-F238E27FC236}">
                <a16:creationId xmlns:a16="http://schemas.microsoft.com/office/drawing/2014/main" id="{D68DAFC6-7660-5E4D-A40E-F935BFC51F7C}"/>
              </a:ext>
            </a:extLst>
          </p:cNvPr>
          <p:cNvSpPr/>
          <p:nvPr/>
        </p:nvSpPr>
        <p:spPr>
          <a:xfrm>
            <a:off x="6843825" y="3658563"/>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0" name="図 19">
            <a:extLst>
              <a:ext uri="{FF2B5EF4-FFF2-40B4-BE49-F238E27FC236}">
                <a16:creationId xmlns:a16="http://schemas.microsoft.com/office/drawing/2014/main" id="{26E985FD-F2DF-384F-82A5-3BB48BFD4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5140" y="4649410"/>
            <a:ext cx="425370" cy="1966716"/>
          </a:xfrm>
          <a:prstGeom prst="rect">
            <a:avLst/>
          </a:prstGeom>
        </p:spPr>
      </p:pic>
      <p:sp>
        <p:nvSpPr>
          <p:cNvPr id="21" name="正方形/長方形 20">
            <a:extLst>
              <a:ext uri="{FF2B5EF4-FFF2-40B4-BE49-F238E27FC236}">
                <a16:creationId xmlns:a16="http://schemas.microsoft.com/office/drawing/2014/main" id="{7A4C9540-B5C3-FE4A-9422-E15E01EBC955}"/>
              </a:ext>
            </a:extLst>
          </p:cNvPr>
          <p:cNvSpPr/>
          <p:nvPr/>
        </p:nvSpPr>
        <p:spPr>
          <a:xfrm>
            <a:off x="32408" y="3656223"/>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2" name="図 21">
            <a:extLst>
              <a:ext uri="{FF2B5EF4-FFF2-40B4-BE49-F238E27FC236}">
                <a16:creationId xmlns:a16="http://schemas.microsoft.com/office/drawing/2014/main" id="{F1C99560-02F9-AB40-86C7-48012EFB1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723" y="4647070"/>
            <a:ext cx="425370" cy="1966716"/>
          </a:xfrm>
          <a:prstGeom prst="rect">
            <a:avLst/>
          </a:prstGeom>
        </p:spPr>
      </p:pic>
      <p:sp>
        <p:nvSpPr>
          <p:cNvPr id="23" name="正方形/長方形 22">
            <a:extLst>
              <a:ext uri="{FF2B5EF4-FFF2-40B4-BE49-F238E27FC236}">
                <a16:creationId xmlns:a16="http://schemas.microsoft.com/office/drawing/2014/main" id="{0E1524CF-B2A3-DD4B-A059-D0A51F28062E}"/>
              </a:ext>
            </a:extLst>
          </p:cNvPr>
          <p:cNvSpPr/>
          <p:nvPr/>
        </p:nvSpPr>
        <p:spPr>
          <a:xfrm>
            <a:off x="2307872" y="3652305"/>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4" name="図 23">
            <a:extLst>
              <a:ext uri="{FF2B5EF4-FFF2-40B4-BE49-F238E27FC236}">
                <a16:creationId xmlns:a16="http://schemas.microsoft.com/office/drawing/2014/main" id="{C8483FB2-91C8-5C47-9168-5AC1F666C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9187" y="4643152"/>
            <a:ext cx="425370" cy="1966716"/>
          </a:xfrm>
          <a:prstGeom prst="rect">
            <a:avLst/>
          </a:prstGeom>
        </p:spPr>
      </p:pic>
      <p:sp>
        <p:nvSpPr>
          <p:cNvPr id="25" name="正方形/長方形 24">
            <a:extLst>
              <a:ext uri="{FF2B5EF4-FFF2-40B4-BE49-F238E27FC236}">
                <a16:creationId xmlns:a16="http://schemas.microsoft.com/office/drawing/2014/main" id="{A2E3E9BA-4B25-7545-BCB5-09219C7AC3A4}"/>
              </a:ext>
            </a:extLst>
          </p:cNvPr>
          <p:cNvSpPr/>
          <p:nvPr/>
        </p:nvSpPr>
        <p:spPr>
          <a:xfrm>
            <a:off x="4581610" y="3655171"/>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6" name="図 25">
            <a:extLst>
              <a:ext uri="{FF2B5EF4-FFF2-40B4-BE49-F238E27FC236}">
                <a16:creationId xmlns:a16="http://schemas.microsoft.com/office/drawing/2014/main" id="{3F3AF7E9-D9E2-F842-9996-C06084FA9A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2925" y="4646018"/>
            <a:ext cx="425370" cy="1966716"/>
          </a:xfrm>
          <a:prstGeom prst="rect">
            <a:avLst/>
          </a:prstGeom>
        </p:spPr>
      </p:pic>
      <p:sp>
        <p:nvSpPr>
          <p:cNvPr id="27" name="正方形/長方形 26">
            <a:extLst>
              <a:ext uri="{FF2B5EF4-FFF2-40B4-BE49-F238E27FC236}">
                <a16:creationId xmlns:a16="http://schemas.microsoft.com/office/drawing/2014/main" id="{9B0AE6D3-2862-774F-A816-C94A17DC6526}"/>
              </a:ext>
            </a:extLst>
          </p:cNvPr>
          <p:cNvSpPr/>
          <p:nvPr/>
        </p:nvSpPr>
        <p:spPr>
          <a:xfrm>
            <a:off x="32408" y="494481"/>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8" name="図 27">
            <a:extLst>
              <a:ext uri="{FF2B5EF4-FFF2-40B4-BE49-F238E27FC236}">
                <a16:creationId xmlns:a16="http://schemas.microsoft.com/office/drawing/2014/main" id="{4C00FBA4-17A7-A24D-B06D-A41F44AE8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723" y="1485328"/>
            <a:ext cx="425370" cy="1966716"/>
          </a:xfrm>
          <a:prstGeom prst="rect">
            <a:avLst/>
          </a:prstGeom>
        </p:spPr>
      </p:pic>
    </p:spTree>
    <p:extLst>
      <p:ext uri="{BB962C8B-B14F-4D97-AF65-F5344CB8AC3E}">
        <p14:creationId xmlns:p14="http://schemas.microsoft.com/office/powerpoint/2010/main" val="213734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91" name="正方形/長方形 90">
            <a:extLst>
              <a:ext uri="{FF2B5EF4-FFF2-40B4-BE49-F238E27FC236}">
                <a16:creationId xmlns:a16="http://schemas.microsoft.com/office/drawing/2014/main" id="{6DFF6EB1-D03E-E547-A478-497B8B192FDE}"/>
              </a:ext>
            </a:extLst>
          </p:cNvPr>
          <p:cNvSpPr/>
          <p:nvPr/>
        </p:nvSpPr>
        <p:spPr>
          <a:xfrm>
            <a:off x="22634" y="483813"/>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92" name="角丸四角形 91">
            <a:extLst>
              <a:ext uri="{FF2B5EF4-FFF2-40B4-BE49-F238E27FC236}">
                <a16:creationId xmlns:a16="http://schemas.microsoft.com/office/drawing/2014/main" id="{15277ED3-804E-9943-9589-3403021D5613}"/>
              </a:ext>
            </a:extLst>
          </p:cNvPr>
          <p:cNvSpPr/>
          <p:nvPr/>
        </p:nvSpPr>
        <p:spPr>
          <a:xfrm>
            <a:off x="161493" y="109088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3" name="角丸四角形 92">
            <a:extLst>
              <a:ext uri="{FF2B5EF4-FFF2-40B4-BE49-F238E27FC236}">
                <a16:creationId xmlns:a16="http://schemas.microsoft.com/office/drawing/2014/main" id="{A1283CD9-5CDB-E346-8763-F7DBB1244F67}"/>
              </a:ext>
            </a:extLst>
          </p:cNvPr>
          <p:cNvSpPr/>
          <p:nvPr/>
        </p:nvSpPr>
        <p:spPr>
          <a:xfrm>
            <a:off x="161493" y="176087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4" name="テキスト ボックス 93">
            <a:extLst>
              <a:ext uri="{FF2B5EF4-FFF2-40B4-BE49-F238E27FC236}">
                <a16:creationId xmlns:a16="http://schemas.microsoft.com/office/drawing/2014/main" id="{C02EEF35-0EB7-174B-BE7B-1E4BAD2EBD1C}"/>
              </a:ext>
            </a:extLst>
          </p:cNvPr>
          <p:cNvSpPr txBox="1"/>
          <p:nvPr/>
        </p:nvSpPr>
        <p:spPr>
          <a:xfrm>
            <a:off x="168553" y="1874392"/>
            <a:ext cx="1969291"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disable security tools to avoid possible detection of their tools and activities.</a:t>
            </a:r>
          </a:p>
        </p:txBody>
      </p:sp>
      <p:sp>
        <p:nvSpPr>
          <p:cNvPr id="95" name="角丸四角形 94">
            <a:extLst>
              <a:ext uri="{FF2B5EF4-FFF2-40B4-BE49-F238E27FC236}">
                <a16:creationId xmlns:a16="http://schemas.microsoft.com/office/drawing/2014/main" id="{C5B52C7B-C604-B74C-B44F-DA9582AB36FA}"/>
              </a:ext>
            </a:extLst>
          </p:cNvPr>
          <p:cNvSpPr/>
          <p:nvPr/>
        </p:nvSpPr>
        <p:spPr>
          <a:xfrm>
            <a:off x="161493" y="64615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AE601955-2629-054A-9F3C-85E3EA163B2B}"/>
              </a:ext>
            </a:extLst>
          </p:cNvPr>
          <p:cNvSpPr txBox="1"/>
          <p:nvPr/>
        </p:nvSpPr>
        <p:spPr>
          <a:xfrm>
            <a:off x="175533" y="650522"/>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4.6 (-2)</a:t>
            </a:r>
          </a:p>
        </p:txBody>
      </p:sp>
      <p:sp>
        <p:nvSpPr>
          <p:cNvPr id="97" name="テキスト ボックス 96">
            <a:extLst>
              <a:ext uri="{FF2B5EF4-FFF2-40B4-BE49-F238E27FC236}">
                <a16:creationId xmlns:a16="http://schemas.microsoft.com/office/drawing/2014/main" id="{C4BE9436-7929-AE49-924D-DB5B92F45D59}"/>
              </a:ext>
            </a:extLst>
          </p:cNvPr>
          <p:cNvSpPr txBox="1"/>
          <p:nvPr/>
        </p:nvSpPr>
        <p:spPr>
          <a:xfrm>
            <a:off x="168554" y="114028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a:t>
            </a:r>
          </a:p>
          <a:p>
            <a:r>
              <a:rPr lang="en-US" altLang="ja-JP" sz="1050" dirty="0">
                <a:latin typeface="Helvetica Regular" pitchFamily="2" charset="0"/>
                <a:ea typeface="MS PGothic" charset="-128"/>
                <a:cs typeface="Times New Roman" panose="02020603050405020304" pitchFamily="18" charset="0"/>
              </a:rPr>
              <a:t>Defense Evasion</a:t>
            </a:r>
          </a:p>
        </p:txBody>
      </p:sp>
      <p:sp>
        <p:nvSpPr>
          <p:cNvPr id="98" name="正方形/長方形 97">
            <a:extLst>
              <a:ext uri="{FF2B5EF4-FFF2-40B4-BE49-F238E27FC236}">
                <a16:creationId xmlns:a16="http://schemas.microsoft.com/office/drawing/2014/main" id="{867EF0C4-86F4-8D4C-ADB1-F3038F55EABE}"/>
              </a:ext>
            </a:extLst>
          </p:cNvPr>
          <p:cNvSpPr/>
          <p:nvPr/>
        </p:nvSpPr>
        <p:spPr>
          <a:xfrm>
            <a:off x="2283841" y="484209"/>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99" name="角丸四角形 98">
            <a:extLst>
              <a:ext uri="{FF2B5EF4-FFF2-40B4-BE49-F238E27FC236}">
                <a16:creationId xmlns:a16="http://schemas.microsoft.com/office/drawing/2014/main" id="{9E39066F-DFFF-8443-ADCD-E5C1A5DF39C5}"/>
              </a:ext>
            </a:extLst>
          </p:cNvPr>
          <p:cNvSpPr/>
          <p:nvPr/>
        </p:nvSpPr>
        <p:spPr>
          <a:xfrm>
            <a:off x="2422700" y="1091282"/>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0" name="角丸四角形 99">
            <a:extLst>
              <a:ext uri="{FF2B5EF4-FFF2-40B4-BE49-F238E27FC236}">
                <a16:creationId xmlns:a16="http://schemas.microsoft.com/office/drawing/2014/main" id="{C0147226-6D13-1E42-AB0A-31CA64631845}"/>
              </a:ext>
            </a:extLst>
          </p:cNvPr>
          <p:cNvSpPr/>
          <p:nvPr/>
        </p:nvSpPr>
        <p:spPr>
          <a:xfrm>
            <a:off x="2422700" y="1761273"/>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29E4247F-5E48-3647-B889-97F66A17B105}"/>
              </a:ext>
            </a:extLst>
          </p:cNvPr>
          <p:cNvSpPr txBox="1"/>
          <p:nvPr/>
        </p:nvSpPr>
        <p:spPr>
          <a:xfrm>
            <a:off x="2429760" y="1874788"/>
            <a:ext cx="1969291"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are known to use code signing certificates to masquerade malware and tools as legitimate binaries. </a:t>
            </a:r>
          </a:p>
          <a:p>
            <a:r>
              <a:rPr lang="en-US" altLang="ja-JP" sz="900" dirty="0">
                <a:latin typeface="Helvetica Regular" pitchFamily="2" charset="0"/>
                <a:ea typeface="MS PGothic" charset="-128"/>
                <a:cs typeface="Times New Roman" panose="02020603050405020304" pitchFamily="18" charset="0"/>
              </a:rPr>
              <a:t>Code signing certificates may be used to bypass security policies that require signed code to execute on a system.</a:t>
            </a:r>
          </a:p>
        </p:txBody>
      </p:sp>
      <p:sp>
        <p:nvSpPr>
          <p:cNvPr id="102" name="角丸四角形 101">
            <a:extLst>
              <a:ext uri="{FF2B5EF4-FFF2-40B4-BE49-F238E27FC236}">
                <a16:creationId xmlns:a16="http://schemas.microsoft.com/office/drawing/2014/main" id="{09763A37-1F8A-7347-A78F-B847E8B79419}"/>
              </a:ext>
            </a:extLst>
          </p:cNvPr>
          <p:cNvSpPr/>
          <p:nvPr/>
        </p:nvSpPr>
        <p:spPr>
          <a:xfrm>
            <a:off x="2422700" y="646552"/>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2A5D9A41-F6B5-CD48-A2B8-4A0341257E4A}"/>
              </a:ext>
            </a:extLst>
          </p:cNvPr>
          <p:cNvSpPr txBox="1"/>
          <p:nvPr/>
        </p:nvSpPr>
        <p:spPr>
          <a:xfrm>
            <a:off x="2436740" y="650918"/>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4.7 (-2)</a:t>
            </a:r>
          </a:p>
        </p:txBody>
      </p:sp>
      <p:sp>
        <p:nvSpPr>
          <p:cNvPr id="104" name="テキスト ボックス 103">
            <a:extLst>
              <a:ext uri="{FF2B5EF4-FFF2-40B4-BE49-F238E27FC236}">
                <a16:creationId xmlns:a16="http://schemas.microsoft.com/office/drawing/2014/main" id="{C83576B3-35D4-3741-8EA7-302FB2424484}"/>
              </a:ext>
            </a:extLst>
          </p:cNvPr>
          <p:cNvSpPr txBox="1"/>
          <p:nvPr/>
        </p:nvSpPr>
        <p:spPr>
          <a:xfrm>
            <a:off x="2429761" y="1140683"/>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a:t>
            </a:r>
          </a:p>
          <a:p>
            <a:r>
              <a:rPr lang="en-US" altLang="ja-JP" sz="1050" dirty="0">
                <a:latin typeface="Helvetica Regular" pitchFamily="2" charset="0"/>
                <a:ea typeface="MS PGothic" charset="-128"/>
                <a:cs typeface="Times New Roman" panose="02020603050405020304" pitchFamily="18" charset="0"/>
              </a:rPr>
              <a:t>Defense Evasion</a:t>
            </a:r>
          </a:p>
        </p:txBody>
      </p:sp>
      <p:sp>
        <p:nvSpPr>
          <p:cNvPr id="105" name="正方形/長方形 104">
            <a:extLst>
              <a:ext uri="{FF2B5EF4-FFF2-40B4-BE49-F238E27FC236}">
                <a16:creationId xmlns:a16="http://schemas.microsoft.com/office/drawing/2014/main" id="{BE5E69F0-0D8F-7441-B1E9-05C0EA427F3D}"/>
              </a:ext>
            </a:extLst>
          </p:cNvPr>
          <p:cNvSpPr/>
          <p:nvPr/>
        </p:nvSpPr>
        <p:spPr>
          <a:xfrm>
            <a:off x="4555367" y="483813"/>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06" name="角丸四角形 105">
            <a:extLst>
              <a:ext uri="{FF2B5EF4-FFF2-40B4-BE49-F238E27FC236}">
                <a16:creationId xmlns:a16="http://schemas.microsoft.com/office/drawing/2014/main" id="{F47DB7E0-7795-2C4D-9CCE-D8C793CAF947}"/>
              </a:ext>
            </a:extLst>
          </p:cNvPr>
          <p:cNvSpPr/>
          <p:nvPr/>
        </p:nvSpPr>
        <p:spPr>
          <a:xfrm>
            <a:off x="4694226" y="109088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7" name="角丸四角形 106">
            <a:extLst>
              <a:ext uri="{FF2B5EF4-FFF2-40B4-BE49-F238E27FC236}">
                <a16:creationId xmlns:a16="http://schemas.microsoft.com/office/drawing/2014/main" id="{0E0351C7-792F-3B42-908D-5C600D25CC33}"/>
              </a:ext>
            </a:extLst>
          </p:cNvPr>
          <p:cNvSpPr/>
          <p:nvPr/>
        </p:nvSpPr>
        <p:spPr>
          <a:xfrm>
            <a:off x="4694226" y="176087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8" name="テキスト ボックス 107">
            <a:extLst>
              <a:ext uri="{FF2B5EF4-FFF2-40B4-BE49-F238E27FC236}">
                <a16:creationId xmlns:a16="http://schemas.microsoft.com/office/drawing/2014/main" id="{D2C270FD-35A4-CB4D-A950-A1C033728D44}"/>
              </a:ext>
            </a:extLst>
          </p:cNvPr>
          <p:cNvSpPr txBox="1"/>
          <p:nvPr/>
        </p:nvSpPr>
        <p:spPr>
          <a:xfrm>
            <a:off x="4673366" y="1874392"/>
            <a:ext cx="203452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Vulnerabilities may exist in defensive security software that can be used to disable or circumvent them.</a:t>
            </a:r>
          </a:p>
        </p:txBody>
      </p:sp>
      <p:sp>
        <p:nvSpPr>
          <p:cNvPr id="109" name="角丸四角形 108">
            <a:extLst>
              <a:ext uri="{FF2B5EF4-FFF2-40B4-BE49-F238E27FC236}">
                <a16:creationId xmlns:a16="http://schemas.microsoft.com/office/drawing/2014/main" id="{A8B17AAB-36AD-734E-AA8E-D78A2B6D0087}"/>
              </a:ext>
            </a:extLst>
          </p:cNvPr>
          <p:cNvSpPr/>
          <p:nvPr/>
        </p:nvSpPr>
        <p:spPr>
          <a:xfrm>
            <a:off x="4694226" y="64615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2895F7BB-E785-B84D-AB4C-EEF7DC2C85C6}"/>
              </a:ext>
            </a:extLst>
          </p:cNvPr>
          <p:cNvSpPr txBox="1"/>
          <p:nvPr/>
        </p:nvSpPr>
        <p:spPr>
          <a:xfrm>
            <a:off x="4708266" y="650522"/>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4.8 (-2)</a:t>
            </a:r>
          </a:p>
        </p:txBody>
      </p:sp>
      <p:sp>
        <p:nvSpPr>
          <p:cNvPr id="111" name="テキスト ボックス 110">
            <a:extLst>
              <a:ext uri="{FF2B5EF4-FFF2-40B4-BE49-F238E27FC236}">
                <a16:creationId xmlns:a16="http://schemas.microsoft.com/office/drawing/2014/main" id="{E26280D5-915B-7C48-B0C9-558D49E02A1B}"/>
              </a:ext>
            </a:extLst>
          </p:cNvPr>
          <p:cNvSpPr txBox="1"/>
          <p:nvPr/>
        </p:nvSpPr>
        <p:spPr>
          <a:xfrm>
            <a:off x="4701287" y="114028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a:t>
            </a:r>
          </a:p>
          <a:p>
            <a:r>
              <a:rPr lang="en-US" altLang="ja-JP" sz="1050" dirty="0">
                <a:latin typeface="Helvetica Regular" pitchFamily="2" charset="0"/>
                <a:ea typeface="MS PGothic" charset="-128"/>
                <a:cs typeface="Times New Roman" panose="02020603050405020304" pitchFamily="18" charset="0"/>
              </a:rPr>
              <a:t>Defense Evasion</a:t>
            </a:r>
          </a:p>
        </p:txBody>
      </p:sp>
      <p:sp>
        <p:nvSpPr>
          <p:cNvPr id="112" name="正方形/長方形 111">
            <a:extLst>
              <a:ext uri="{FF2B5EF4-FFF2-40B4-BE49-F238E27FC236}">
                <a16:creationId xmlns:a16="http://schemas.microsoft.com/office/drawing/2014/main" id="{0A12B44F-5465-D541-8011-BD6C255A7F9E}"/>
              </a:ext>
            </a:extLst>
          </p:cNvPr>
          <p:cNvSpPr/>
          <p:nvPr/>
        </p:nvSpPr>
        <p:spPr>
          <a:xfrm>
            <a:off x="6844227" y="483813"/>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13" name="角丸四角形 112">
            <a:extLst>
              <a:ext uri="{FF2B5EF4-FFF2-40B4-BE49-F238E27FC236}">
                <a16:creationId xmlns:a16="http://schemas.microsoft.com/office/drawing/2014/main" id="{0D114BD0-A720-8444-AB69-CC67533988F5}"/>
              </a:ext>
            </a:extLst>
          </p:cNvPr>
          <p:cNvSpPr/>
          <p:nvPr/>
        </p:nvSpPr>
        <p:spPr>
          <a:xfrm>
            <a:off x="6983086" y="109088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4" name="角丸四角形 113">
            <a:extLst>
              <a:ext uri="{FF2B5EF4-FFF2-40B4-BE49-F238E27FC236}">
                <a16:creationId xmlns:a16="http://schemas.microsoft.com/office/drawing/2014/main" id="{B003E305-466F-704D-80DD-F3327742B450}"/>
              </a:ext>
            </a:extLst>
          </p:cNvPr>
          <p:cNvSpPr/>
          <p:nvPr/>
        </p:nvSpPr>
        <p:spPr>
          <a:xfrm>
            <a:off x="6983086" y="176087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5" name="テキスト ボックス 114">
            <a:extLst>
              <a:ext uri="{FF2B5EF4-FFF2-40B4-BE49-F238E27FC236}">
                <a16:creationId xmlns:a16="http://schemas.microsoft.com/office/drawing/2014/main" id="{8192E07E-93A8-054E-96C4-2E565AB7FD09}"/>
              </a:ext>
            </a:extLst>
          </p:cNvPr>
          <p:cNvSpPr txBox="1"/>
          <p:nvPr/>
        </p:nvSpPr>
        <p:spPr>
          <a:xfrm>
            <a:off x="6990146" y="1811572"/>
            <a:ext cx="1969291"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delete or alter generated artifacts on a host system, including logs and potentially captured files such as quarantined malware. </a:t>
            </a:r>
          </a:p>
          <a:p>
            <a:r>
              <a:rPr lang="en-US" altLang="ja-JP" sz="900" dirty="0">
                <a:latin typeface="Helvetica Regular" pitchFamily="2" charset="0"/>
                <a:ea typeface="MS PGothic" charset="-128"/>
                <a:cs typeface="Times New Roman" panose="02020603050405020304" pitchFamily="18" charset="0"/>
              </a:rPr>
              <a:t>Or block indicators or events typically captured by sensors from being gathered and analyzed.</a:t>
            </a:r>
          </a:p>
        </p:txBody>
      </p:sp>
      <p:sp>
        <p:nvSpPr>
          <p:cNvPr id="116" name="角丸四角形 115">
            <a:extLst>
              <a:ext uri="{FF2B5EF4-FFF2-40B4-BE49-F238E27FC236}">
                <a16:creationId xmlns:a16="http://schemas.microsoft.com/office/drawing/2014/main" id="{E9FD3560-F004-9944-A0E0-591B49ED7E35}"/>
              </a:ext>
            </a:extLst>
          </p:cNvPr>
          <p:cNvSpPr/>
          <p:nvPr/>
        </p:nvSpPr>
        <p:spPr>
          <a:xfrm>
            <a:off x="6983086" y="64615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7" name="テキスト ボックス 116">
            <a:extLst>
              <a:ext uri="{FF2B5EF4-FFF2-40B4-BE49-F238E27FC236}">
                <a16:creationId xmlns:a16="http://schemas.microsoft.com/office/drawing/2014/main" id="{CC44EE43-F618-B146-9E97-F6475C7B9053}"/>
              </a:ext>
            </a:extLst>
          </p:cNvPr>
          <p:cNvSpPr txBox="1"/>
          <p:nvPr/>
        </p:nvSpPr>
        <p:spPr>
          <a:xfrm>
            <a:off x="6997126" y="650522"/>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4.9 (-2)</a:t>
            </a:r>
          </a:p>
        </p:txBody>
      </p:sp>
      <p:sp>
        <p:nvSpPr>
          <p:cNvPr id="118" name="テキスト ボックス 117">
            <a:extLst>
              <a:ext uri="{FF2B5EF4-FFF2-40B4-BE49-F238E27FC236}">
                <a16:creationId xmlns:a16="http://schemas.microsoft.com/office/drawing/2014/main" id="{5BF7F971-B5CA-734A-B48A-0A8E8E968BF1}"/>
              </a:ext>
            </a:extLst>
          </p:cNvPr>
          <p:cNvSpPr txBox="1"/>
          <p:nvPr/>
        </p:nvSpPr>
        <p:spPr>
          <a:xfrm>
            <a:off x="6990147" y="1140287"/>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a:t>
            </a:r>
          </a:p>
          <a:p>
            <a:r>
              <a:rPr lang="en-US" altLang="ja-JP" sz="1050" dirty="0">
                <a:latin typeface="Helvetica Regular" pitchFamily="2" charset="0"/>
                <a:ea typeface="MS PGothic" charset="-128"/>
                <a:cs typeface="Times New Roman" panose="02020603050405020304" pitchFamily="18" charset="0"/>
              </a:rPr>
              <a:t>Defense Evasion</a:t>
            </a:r>
          </a:p>
        </p:txBody>
      </p:sp>
      <p:sp>
        <p:nvSpPr>
          <p:cNvPr id="119" name="正方形/長方形 118">
            <a:extLst>
              <a:ext uri="{FF2B5EF4-FFF2-40B4-BE49-F238E27FC236}">
                <a16:creationId xmlns:a16="http://schemas.microsoft.com/office/drawing/2014/main" id="{F5EF3789-416A-0C41-98B4-953ECC7C3D45}"/>
              </a:ext>
            </a:extLst>
          </p:cNvPr>
          <p:cNvSpPr/>
          <p:nvPr/>
        </p:nvSpPr>
        <p:spPr>
          <a:xfrm>
            <a:off x="26262" y="3655896"/>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20" name="角丸四角形 119">
            <a:extLst>
              <a:ext uri="{FF2B5EF4-FFF2-40B4-BE49-F238E27FC236}">
                <a16:creationId xmlns:a16="http://schemas.microsoft.com/office/drawing/2014/main" id="{A8AFC68E-905E-054E-A352-094BEEA41BCB}"/>
              </a:ext>
            </a:extLst>
          </p:cNvPr>
          <p:cNvSpPr/>
          <p:nvPr/>
        </p:nvSpPr>
        <p:spPr>
          <a:xfrm>
            <a:off x="165121" y="42629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1" name="角丸四角形 120">
            <a:extLst>
              <a:ext uri="{FF2B5EF4-FFF2-40B4-BE49-F238E27FC236}">
                <a16:creationId xmlns:a16="http://schemas.microsoft.com/office/drawing/2014/main" id="{EBAE19C7-4A29-4E49-A9C0-ADA89BD05C5F}"/>
              </a:ext>
            </a:extLst>
          </p:cNvPr>
          <p:cNvSpPr/>
          <p:nvPr/>
        </p:nvSpPr>
        <p:spPr>
          <a:xfrm>
            <a:off x="165121" y="49329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2" name="テキスト ボックス 121">
            <a:extLst>
              <a:ext uri="{FF2B5EF4-FFF2-40B4-BE49-F238E27FC236}">
                <a16:creationId xmlns:a16="http://schemas.microsoft.com/office/drawing/2014/main" id="{8B665CD5-BAF1-2047-BB0D-0A0B7C097BFB}"/>
              </a:ext>
            </a:extLst>
          </p:cNvPr>
          <p:cNvSpPr txBox="1"/>
          <p:nvPr/>
        </p:nvSpPr>
        <p:spPr>
          <a:xfrm>
            <a:off x="172181" y="5053455"/>
            <a:ext cx="1969291"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Obfuscated Files or Information to hide artifacts of an intrusion from analysis. </a:t>
            </a:r>
          </a:p>
          <a:p>
            <a:r>
              <a:rPr lang="en-US" altLang="ja-JP" sz="900" dirty="0">
                <a:latin typeface="Helvetica Regular" pitchFamily="2" charset="0"/>
                <a:ea typeface="MS PGothic" charset="-128"/>
                <a:cs typeface="Times New Roman" panose="02020603050405020304" pitchFamily="18" charset="0"/>
              </a:rPr>
              <a:t>- Scripting</a:t>
            </a:r>
          </a:p>
          <a:p>
            <a:r>
              <a:rPr lang="en-US" altLang="ja-JP" sz="900" dirty="0">
                <a:latin typeface="Helvetica Regular" pitchFamily="2" charset="0"/>
                <a:ea typeface="MS PGothic" charset="-128"/>
                <a:cs typeface="Times New Roman" panose="02020603050405020304" pitchFamily="18" charset="0"/>
              </a:rPr>
              <a:t>- PowerShell</a:t>
            </a:r>
          </a:p>
          <a:p>
            <a:r>
              <a:rPr lang="en-US" altLang="ja-JP" sz="900" dirty="0">
                <a:latin typeface="Helvetica Regular" pitchFamily="2" charset="0"/>
                <a:ea typeface="MS PGothic" charset="-128"/>
                <a:cs typeface="Times New Roman" panose="02020603050405020304" pitchFamily="18" charset="0"/>
              </a:rPr>
              <a:t>- Utilities present on the system</a:t>
            </a:r>
            <a:endParaRPr lang="ja-JP" altLang="en-US" sz="1050" dirty="0">
              <a:latin typeface="Helvetica Regular" pitchFamily="2" charset="0"/>
              <a:ea typeface="MS PGothic" charset="-128"/>
              <a:cs typeface="Times New Roman" panose="02020603050405020304" pitchFamily="18" charset="0"/>
            </a:endParaRPr>
          </a:p>
        </p:txBody>
      </p:sp>
      <p:sp>
        <p:nvSpPr>
          <p:cNvPr id="123" name="角丸四角形 122">
            <a:extLst>
              <a:ext uri="{FF2B5EF4-FFF2-40B4-BE49-F238E27FC236}">
                <a16:creationId xmlns:a16="http://schemas.microsoft.com/office/drawing/2014/main" id="{ACA4E5E8-8675-B64F-A3AD-E14C1FCB63D1}"/>
              </a:ext>
            </a:extLst>
          </p:cNvPr>
          <p:cNvSpPr/>
          <p:nvPr/>
        </p:nvSpPr>
        <p:spPr>
          <a:xfrm>
            <a:off x="165121" y="38182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4" name="テキスト ボックス 123">
            <a:extLst>
              <a:ext uri="{FF2B5EF4-FFF2-40B4-BE49-F238E27FC236}">
                <a16:creationId xmlns:a16="http://schemas.microsoft.com/office/drawing/2014/main" id="{74A05D25-915D-924A-8C7B-64F3F2860F34}"/>
              </a:ext>
            </a:extLst>
          </p:cNvPr>
          <p:cNvSpPr txBox="1"/>
          <p:nvPr/>
        </p:nvSpPr>
        <p:spPr>
          <a:xfrm>
            <a:off x="179161" y="3822605"/>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4.10 (-2)</a:t>
            </a:r>
          </a:p>
        </p:txBody>
      </p:sp>
      <p:sp>
        <p:nvSpPr>
          <p:cNvPr id="125" name="テキスト ボックス 124">
            <a:extLst>
              <a:ext uri="{FF2B5EF4-FFF2-40B4-BE49-F238E27FC236}">
                <a16:creationId xmlns:a16="http://schemas.microsoft.com/office/drawing/2014/main" id="{783E7C1F-124C-724E-88C7-8721B9C7A423}"/>
              </a:ext>
            </a:extLst>
          </p:cNvPr>
          <p:cNvSpPr txBox="1"/>
          <p:nvPr/>
        </p:nvSpPr>
        <p:spPr>
          <a:xfrm>
            <a:off x="172182" y="431237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a:t>
            </a:r>
          </a:p>
          <a:p>
            <a:r>
              <a:rPr lang="en-US" altLang="ja-JP" sz="1050" dirty="0">
                <a:latin typeface="Helvetica Regular" pitchFamily="2" charset="0"/>
                <a:ea typeface="MS PGothic" charset="-128"/>
                <a:cs typeface="Times New Roman" panose="02020603050405020304" pitchFamily="18" charset="0"/>
              </a:rPr>
              <a:t>Defense Evasion</a:t>
            </a:r>
          </a:p>
        </p:txBody>
      </p:sp>
      <p:sp>
        <p:nvSpPr>
          <p:cNvPr id="126" name="正方形/長方形 125">
            <a:extLst>
              <a:ext uri="{FF2B5EF4-FFF2-40B4-BE49-F238E27FC236}">
                <a16:creationId xmlns:a16="http://schemas.microsoft.com/office/drawing/2014/main" id="{DE8624ED-ADFD-614D-A4B9-580E4101AF64}"/>
              </a:ext>
            </a:extLst>
          </p:cNvPr>
          <p:cNvSpPr/>
          <p:nvPr/>
        </p:nvSpPr>
        <p:spPr>
          <a:xfrm>
            <a:off x="2297530" y="3655896"/>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27" name="角丸四角形 126">
            <a:extLst>
              <a:ext uri="{FF2B5EF4-FFF2-40B4-BE49-F238E27FC236}">
                <a16:creationId xmlns:a16="http://schemas.microsoft.com/office/drawing/2014/main" id="{4025A5F6-06A6-4344-9EF9-EC7485C33DF7}"/>
              </a:ext>
            </a:extLst>
          </p:cNvPr>
          <p:cNvSpPr/>
          <p:nvPr/>
        </p:nvSpPr>
        <p:spPr>
          <a:xfrm>
            <a:off x="2436389" y="42629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8" name="角丸四角形 127">
            <a:extLst>
              <a:ext uri="{FF2B5EF4-FFF2-40B4-BE49-F238E27FC236}">
                <a16:creationId xmlns:a16="http://schemas.microsoft.com/office/drawing/2014/main" id="{5348BDF1-DEC5-F545-8B26-2E54275B9695}"/>
              </a:ext>
            </a:extLst>
          </p:cNvPr>
          <p:cNvSpPr/>
          <p:nvPr/>
        </p:nvSpPr>
        <p:spPr>
          <a:xfrm>
            <a:off x="2436389" y="49329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9" name="テキスト ボックス 128">
            <a:extLst>
              <a:ext uri="{FF2B5EF4-FFF2-40B4-BE49-F238E27FC236}">
                <a16:creationId xmlns:a16="http://schemas.microsoft.com/office/drawing/2014/main" id="{08BDE3B4-2739-1B47-886A-29C6986EFF25}"/>
              </a:ext>
            </a:extLst>
          </p:cNvPr>
          <p:cNvSpPr txBox="1"/>
          <p:nvPr/>
        </p:nvSpPr>
        <p:spPr>
          <a:xfrm>
            <a:off x="2443449" y="5053455"/>
            <a:ext cx="1969291"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use rootkits to hide the presence of programs, files, network connections, services, drivers, and other system components.</a:t>
            </a:r>
            <a:endParaRPr lang="ja-JP" altLang="en-US" sz="1050" dirty="0">
              <a:latin typeface="Helvetica Regular" pitchFamily="2" charset="0"/>
              <a:ea typeface="MS PGothic" charset="-128"/>
              <a:cs typeface="Times New Roman" panose="02020603050405020304" pitchFamily="18" charset="0"/>
            </a:endParaRPr>
          </a:p>
        </p:txBody>
      </p:sp>
      <p:sp>
        <p:nvSpPr>
          <p:cNvPr id="130" name="角丸四角形 129">
            <a:extLst>
              <a:ext uri="{FF2B5EF4-FFF2-40B4-BE49-F238E27FC236}">
                <a16:creationId xmlns:a16="http://schemas.microsoft.com/office/drawing/2014/main" id="{F1819E2D-80BE-644E-8D27-512E4F3745F0}"/>
              </a:ext>
            </a:extLst>
          </p:cNvPr>
          <p:cNvSpPr/>
          <p:nvPr/>
        </p:nvSpPr>
        <p:spPr>
          <a:xfrm>
            <a:off x="2436389" y="38182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BEF2172A-1431-1F4D-9D14-FFBBF681AB9E}"/>
              </a:ext>
            </a:extLst>
          </p:cNvPr>
          <p:cNvSpPr txBox="1"/>
          <p:nvPr/>
        </p:nvSpPr>
        <p:spPr>
          <a:xfrm>
            <a:off x="2450429" y="3822605"/>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4.11 (-2)</a:t>
            </a:r>
          </a:p>
        </p:txBody>
      </p:sp>
      <p:sp>
        <p:nvSpPr>
          <p:cNvPr id="132" name="テキスト ボックス 131">
            <a:extLst>
              <a:ext uri="{FF2B5EF4-FFF2-40B4-BE49-F238E27FC236}">
                <a16:creationId xmlns:a16="http://schemas.microsoft.com/office/drawing/2014/main" id="{5C6DB17B-5199-B04D-B46F-22DC9C3D85C7}"/>
              </a:ext>
            </a:extLst>
          </p:cNvPr>
          <p:cNvSpPr txBox="1"/>
          <p:nvPr/>
        </p:nvSpPr>
        <p:spPr>
          <a:xfrm>
            <a:off x="2443450" y="4312370"/>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a:t>
            </a:r>
          </a:p>
          <a:p>
            <a:r>
              <a:rPr lang="en-US" altLang="ja-JP" sz="1050" dirty="0">
                <a:latin typeface="Helvetica Regular" pitchFamily="2" charset="0"/>
                <a:ea typeface="MS PGothic" charset="-128"/>
                <a:cs typeface="Times New Roman" panose="02020603050405020304" pitchFamily="18" charset="0"/>
              </a:rPr>
              <a:t>Defense Evasion</a:t>
            </a:r>
          </a:p>
        </p:txBody>
      </p:sp>
      <p:sp>
        <p:nvSpPr>
          <p:cNvPr id="133" name="正方形/長方形 132">
            <a:extLst>
              <a:ext uri="{FF2B5EF4-FFF2-40B4-BE49-F238E27FC236}">
                <a16:creationId xmlns:a16="http://schemas.microsoft.com/office/drawing/2014/main" id="{A64CE57C-C23B-C64A-9581-3A9BE60E0F04}"/>
              </a:ext>
            </a:extLst>
          </p:cNvPr>
          <p:cNvSpPr/>
          <p:nvPr/>
        </p:nvSpPr>
        <p:spPr>
          <a:xfrm>
            <a:off x="4569407" y="3660107"/>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34" name="角丸四角形 133">
            <a:extLst>
              <a:ext uri="{FF2B5EF4-FFF2-40B4-BE49-F238E27FC236}">
                <a16:creationId xmlns:a16="http://schemas.microsoft.com/office/drawing/2014/main" id="{491B9D36-E4EB-8E4E-85ED-4BF941E52085}"/>
              </a:ext>
            </a:extLst>
          </p:cNvPr>
          <p:cNvSpPr/>
          <p:nvPr/>
        </p:nvSpPr>
        <p:spPr>
          <a:xfrm>
            <a:off x="4708266" y="4267180"/>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5" name="角丸四角形 134">
            <a:extLst>
              <a:ext uri="{FF2B5EF4-FFF2-40B4-BE49-F238E27FC236}">
                <a16:creationId xmlns:a16="http://schemas.microsoft.com/office/drawing/2014/main" id="{ED94DD8C-F0C0-8B42-A776-CDF084FAE2FF}"/>
              </a:ext>
            </a:extLst>
          </p:cNvPr>
          <p:cNvSpPr/>
          <p:nvPr/>
        </p:nvSpPr>
        <p:spPr>
          <a:xfrm>
            <a:off x="4708266" y="4937171"/>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6" name="テキスト ボックス 135">
            <a:extLst>
              <a:ext uri="{FF2B5EF4-FFF2-40B4-BE49-F238E27FC236}">
                <a16:creationId xmlns:a16="http://schemas.microsoft.com/office/drawing/2014/main" id="{0F80965D-8822-F741-AFB1-3C1F44CBC8D3}"/>
              </a:ext>
            </a:extLst>
          </p:cNvPr>
          <p:cNvSpPr txBox="1"/>
          <p:nvPr/>
        </p:nvSpPr>
        <p:spPr>
          <a:xfrm>
            <a:off x="4673447" y="4939006"/>
            <a:ext cx="2027542"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exploit many utilities used for software development related tasks that can be used to execute code in various forms to assist in development, debugging, and reverse engineering. </a:t>
            </a:r>
          </a:p>
          <a:p>
            <a:r>
              <a:rPr lang="en-US" altLang="ja-JP" sz="900" dirty="0">
                <a:latin typeface="Helvetica Regular" pitchFamily="2" charset="0"/>
                <a:ea typeface="MS PGothic" charset="-128"/>
                <a:cs typeface="Times New Roman" panose="02020603050405020304" pitchFamily="18" charset="0"/>
              </a:rPr>
              <a:t> - </a:t>
            </a:r>
            <a:r>
              <a:rPr lang="en-US" altLang="ja-JP" sz="900" dirty="0" err="1">
                <a:latin typeface="Helvetica Regular" pitchFamily="2" charset="0"/>
                <a:ea typeface="MS PGothic" charset="-128"/>
                <a:cs typeface="Times New Roman" panose="02020603050405020304" pitchFamily="18" charset="0"/>
              </a:rPr>
              <a:t>MSBuild</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 </a:t>
            </a:r>
            <a:r>
              <a:rPr lang="en-US" altLang="ja-JP" sz="900" dirty="0" err="1">
                <a:latin typeface="Helvetica Regular" pitchFamily="2" charset="0"/>
                <a:ea typeface="MS PGothic" charset="-128"/>
                <a:cs typeface="Times New Roman" panose="02020603050405020304" pitchFamily="18" charset="0"/>
              </a:rPr>
              <a:t>WinDbg</a:t>
            </a:r>
            <a:r>
              <a:rPr lang="en-US" altLang="ja-JP" sz="900" dirty="0">
                <a:latin typeface="Helvetica Regular" pitchFamily="2" charset="0"/>
                <a:ea typeface="MS PGothic" charset="-128"/>
                <a:cs typeface="Times New Roman" panose="02020603050405020304" pitchFamily="18" charset="0"/>
              </a:rPr>
              <a:t>/CDB</a:t>
            </a:r>
          </a:p>
          <a:p>
            <a:r>
              <a:rPr lang="en-US" altLang="ja-JP" sz="900" dirty="0">
                <a:latin typeface="Helvetica Regular" pitchFamily="2" charset="0"/>
                <a:ea typeface="MS PGothic" charset="-128"/>
                <a:cs typeface="Times New Roman" panose="02020603050405020304" pitchFamily="18" charset="0"/>
              </a:rPr>
              <a:t> - Tracker  …</a:t>
            </a:r>
          </a:p>
        </p:txBody>
      </p:sp>
      <p:sp>
        <p:nvSpPr>
          <p:cNvPr id="137" name="角丸四角形 136">
            <a:extLst>
              <a:ext uri="{FF2B5EF4-FFF2-40B4-BE49-F238E27FC236}">
                <a16:creationId xmlns:a16="http://schemas.microsoft.com/office/drawing/2014/main" id="{2D7D1EF9-29FB-0345-A069-7AC3A1444F1C}"/>
              </a:ext>
            </a:extLst>
          </p:cNvPr>
          <p:cNvSpPr/>
          <p:nvPr/>
        </p:nvSpPr>
        <p:spPr>
          <a:xfrm>
            <a:off x="4708266" y="3822450"/>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8" name="テキスト ボックス 137">
            <a:extLst>
              <a:ext uri="{FF2B5EF4-FFF2-40B4-BE49-F238E27FC236}">
                <a16:creationId xmlns:a16="http://schemas.microsoft.com/office/drawing/2014/main" id="{0A7A3A41-632D-614F-A72E-EB5909F77C60}"/>
              </a:ext>
            </a:extLst>
          </p:cNvPr>
          <p:cNvSpPr txBox="1"/>
          <p:nvPr/>
        </p:nvSpPr>
        <p:spPr>
          <a:xfrm>
            <a:off x="4722306" y="3826816"/>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4.12 (-2)</a:t>
            </a:r>
          </a:p>
        </p:txBody>
      </p:sp>
      <p:sp>
        <p:nvSpPr>
          <p:cNvPr id="139" name="テキスト ボックス 138">
            <a:extLst>
              <a:ext uri="{FF2B5EF4-FFF2-40B4-BE49-F238E27FC236}">
                <a16:creationId xmlns:a16="http://schemas.microsoft.com/office/drawing/2014/main" id="{7E2606BC-FBA8-3C46-B7AB-E24C698BE41B}"/>
              </a:ext>
            </a:extLst>
          </p:cNvPr>
          <p:cNvSpPr txBox="1"/>
          <p:nvPr/>
        </p:nvSpPr>
        <p:spPr>
          <a:xfrm>
            <a:off x="4673447" y="4393361"/>
            <a:ext cx="20275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Execution</a:t>
            </a:r>
          </a:p>
        </p:txBody>
      </p:sp>
      <p:sp>
        <p:nvSpPr>
          <p:cNvPr id="140" name="正方形/長方形 139">
            <a:extLst>
              <a:ext uri="{FF2B5EF4-FFF2-40B4-BE49-F238E27FC236}">
                <a16:creationId xmlns:a16="http://schemas.microsoft.com/office/drawing/2014/main" id="{0D65D3EA-8819-8B40-B43D-A5FB971E5ED4}"/>
              </a:ext>
            </a:extLst>
          </p:cNvPr>
          <p:cNvSpPr/>
          <p:nvPr/>
        </p:nvSpPr>
        <p:spPr>
          <a:xfrm>
            <a:off x="6858186" y="3655896"/>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41" name="角丸四角形 140">
            <a:extLst>
              <a:ext uri="{FF2B5EF4-FFF2-40B4-BE49-F238E27FC236}">
                <a16:creationId xmlns:a16="http://schemas.microsoft.com/office/drawing/2014/main" id="{4A3BD779-5A5F-D64B-873E-C189E6B99053}"/>
              </a:ext>
            </a:extLst>
          </p:cNvPr>
          <p:cNvSpPr/>
          <p:nvPr/>
        </p:nvSpPr>
        <p:spPr>
          <a:xfrm>
            <a:off x="6997045" y="42629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2" name="角丸四角形 141">
            <a:extLst>
              <a:ext uri="{FF2B5EF4-FFF2-40B4-BE49-F238E27FC236}">
                <a16:creationId xmlns:a16="http://schemas.microsoft.com/office/drawing/2014/main" id="{70419B80-49AA-FD4C-A97F-C6F2BE06DB0A}"/>
              </a:ext>
            </a:extLst>
          </p:cNvPr>
          <p:cNvSpPr/>
          <p:nvPr/>
        </p:nvSpPr>
        <p:spPr>
          <a:xfrm>
            <a:off x="6997045" y="49329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3" name="テキスト ボックス 142">
            <a:extLst>
              <a:ext uri="{FF2B5EF4-FFF2-40B4-BE49-F238E27FC236}">
                <a16:creationId xmlns:a16="http://schemas.microsoft.com/office/drawing/2014/main" id="{755CE151-6455-C345-9352-1E80F39377E2}"/>
              </a:ext>
            </a:extLst>
          </p:cNvPr>
          <p:cNvSpPr txBox="1"/>
          <p:nvPr/>
        </p:nvSpPr>
        <p:spPr>
          <a:xfrm>
            <a:off x="6962226" y="5046475"/>
            <a:ext cx="2027542"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gain access to and use third-party application deployment systems installed within an enterprise network. </a:t>
            </a:r>
          </a:p>
        </p:txBody>
      </p:sp>
      <p:sp>
        <p:nvSpPr>
          <p:cNvPr id="144" name="角丸四角形 143">
            <a:extLst>
              <a:ext uri="{FF2B5EF4-FFF2-40B4-BE49-F238E27FC236}">
                <a16:creationId xmlns:a16="http://schemas.microsoft.com/office/drawing/2014/main" id="{2441525B-0D7D-8B4A-9C2B-9AD2ED81EE7E}"/>
              </a:ext>
            </a:extLst>
          </p:cNvPr>
          <p:cNvSpPr/>
          <p:nvPr/>
        </p:nvSpPr>
        <p:spPr>
          <a:xfrm>
            <a:off x="6997045" y="38182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5" name="テキスト ボックス 144">
            <a:extLst>
              <a:ext uri="{FF2B5EF4-FFF2-40B4-BE49-F238E27FC236}">
                <a16:creationId xmlns:a16="http://schemas.microsoft.com/office/drawing/2014/main" id="{71812FD7-373D-4B49-AC04-4FC09846DBFF}"/>
              </a:ext>
            </a:extLst>
          </p:cNvPr>
          <p:cNvSpPr txBox="1"/>
          <p:nvPr/>
        </p:nvSpPr>
        <p:spPr>
          <a:xfrm>
            <a:off x="7011085" y="3822605"/>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4.13 (-2)</a:t>
            </a:r>
          </a:p>
        </p:txBody>
      </p:sp>
      <p:sp>
        <p:nvSpPr>
          <p:cNvPr id="146" name="テキスト ボックス 145">
            <a:extLst>
              <a:ext uri="{FF2B5EF4-FFF2-40B4-BE49-F238E27FC236}">
                <a16:creationId xmlns:a16="http://schemas.microsoft.com/office/drawing/2014/main" id="{98408AFE-6D9B-8142-8D1B-F7FC28BF4286}"/>
              </a:ext>
            </a:extLst>
          </p:cNvPr>
          <p:cNvSpPr txBox="1"/>
          <p:nvPr/>
        </p:nvSpPr>
        <p:spPr>
          <a:xfrm>
            <a:off x="6962226" y="4389150"/>
            <a:ext cx="20275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Execution</a:t>
            </a:r>
          </a:p>
        </p:txBody>
      </p:sp>
    </p:spTree>
    <p:extLst>
      <p:ext uri="{BB962C8B-B14F-4D97-AF65-F5344CB8AC3E}">
        <p14:creationId xmlns:p14="http://schemas.microsoft.com/office/powerpoint/2010/main" val="5798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077796"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
        <p:nvSpPr>
          <p:cNvPr id="27" name="正方形/長方形 26">
            <a:extLst>
              <a:ext uri="{FF2B5EF4-FFF2-40B4-BE49-F238E27FC236}">
                <a16:creationId xmlns:a16="http://schemas.microsoft.com/office/drawing/2014/main" id="{C43877B6-70D0-0A46-BA32-19FD39BBE20F}"/>
              </a:ext>
            </a:extLst>
          </p:cNvPr>
          <p:cNvSpPr/>
          <p:nvPr/>
        </p:nvSpPr>
        <p:spPr>
          <a:xfrm>
            <a:off x="32408" y="494481"/>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8" name="図 27">
            <a:extLst>
              <a:ext uri="{FF2B5EF4-FFF2-40B4-BE49-F238E27FC236}">
                <a16:creationId xmlns:a16="http://schemas.microsoft.com/office/drawing/2014/main" id="{4F49DE66-4DD6-B440-B20C-1640C37A9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23" y="1485328"/>
            <a:ext cx="425370" cy="1966716"/>
          </a:xfrm>
          <a:prstGeom prst="rect">
            <a:avLst/>
          </a:prstGeom>
        </p:spPr>
      </p:pic>
      <p:sp>
        <p:nvSpPr>
          <p:cNvPr id="29" name="正方形/長方形 28">
            <a:extLst>
              <a:ext uri="{FF2B5EF4-FFF2-40B4-BE49-F238E27FC236}">
                <a16:creationId xmlns:a16="http://schemas.microsoft.com/office/drawing/2014/main" id="{DACD0617-9A99-FB49-B199-F94777B96B47}"/>
              </a:ext>
            </a:extLst>
          </p:cNvPr>
          <p:cNvSpPr/>
          <p:nvPr/>
        </p:nvSpPr>
        <p:spPr>
          <a:xfrm>
            <a:off x="2307872" y="490563"/>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30" name="図 29">
            <a:extLst>
              <a:ext uri="{FF2B5EF4-FFF2-40B4-BE49-F238E27FC236}">
                <a16:creationId xmlns:a16="http://schemas.microsoft.com/office/drawing/2014/main" id="{0E5280C8-0AEE-3A41-89F8-E3C20D18E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187" y="1481410"/>
            <a:ext cx="425370" cy="1966716"/>
          </a:xfrm>
          <a:prstGeom prst="rect">
            <a:avLst/>
          </a:prstGeom>
        </p:spPr>
      </p:pic>
      <p:sp>
        <p:nvSpPr>
          <p:cNvPr id="31" name="正方形/長方形 30">
            <a:extLst>
              <a:ext uri="{FF2B5EF4-FFF2-40B4-BE49-F238E27FC236}">
                <a16:creationId xmlns:a16="http://schemas.microsoft.com/office/drawing/2014/main" id="{F9CAC776-4B58-D142-899D-4E02E5784C1F}"/>
              </a:ext>
            </a:extLst>
          </p:cNvPr>
          <p:cNvSpPr/>
          <p:nvPr/>
        </p:nvSpPr>
        <p:spPr>
          <a:xfrm>
            <a:off x="4581610" y="493429"/>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32" name="図 31">
            <a:extLst>
              <a:ext uri="{FF2B5EF4-FFF2-40B4-BE49-F238E27FC236}">
                <a16:creationId xmlns:a16="http://schemas.microsoft.com/office/drawing/2014/main" id="{5B8F3ABC-BDD4-AC45-BB58-61712235A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925" y="1484276"/>
            <a:ext cx="425370" cy="1966716"/>
          </a:xfrm>
          <a:prstGeom prst="rect">
            <a:avLst/>
          </a:prstGeom>
        </p:spPr>
      </p:pic>
      <p:sp>
        <p:nvSpPr>
          <p:cNvPr id="33" name="正方形/長方形 32">
            <a:extLst>
              <a:ext uri="{FF2B5EF4-FFF2-40B4-BE49-F238E27FC236}">
                <a16:creationId xmlns:a16="http://schemas.microsoft.com/office/drawing/2014/main" id="{87E5D057-7DEE-2B40-BEDD-19DA36332A88}"/>
              </a:ext>
            </a:extLst>
          </p:cNvPr>
          <p:cNvSpPr/>
          <p:nvPr/>
        </p:nvSpPr>
        <p:spPr>
          <a:xfrm>
            <a:off x="6834949" y="492087"/>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34" name="図 33">
            <a:extLst>
              <a:ext uri="{FF2B5EF4-FFF2-40B4-BE49-F238E27FC236}">
                <a16:creationId xmlns:a16="http://schemas.microsoft.com/office/drawing/2014/main" id="{436D664A-6966-8746-A625-E1D9B9826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264" y="1482934"/>
            <a:ext cx="425370" cy="1966716"/>
          </a:xfrm>
          <a:prstGeom prst="rect">
            <a:avLst/>
          </a:prstGeom>
        </p:spPr>
      </p:pic>
      <p:sp>
        <p:nvSpPr>
          <p:cNvPr id="19" name="正方形/長方形 18">
            <a:extLst>
              <a:ext uri="{FF2B5EF4-FFF2-40B4-BE49-F238E27FC236}">
                <a16:creationId xmlns:a16="http://schemas.microsoft.com/office/drawing/2014/main" id="{16315D33-79FF-1B48-BF81-FEF2F7193990}"/>
              </a:ext>
            </a:extLst>
          </p:cNvPr>
          <p:cNvSpPr/>
          <p:nvPr/>
        </p:nvSpPr>
        <p:spPr>
          <a:xfrm>
            <a:off x="6843825" y="3658563"/>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0" name="図 19">
            <a:extLst>
              <a:ext uri="{FF2B5EF4-FFF2-40B4-BE49-F238E27FC236}">
                <a16:creationId xmlns:a16="http://schemas.microsoft.com/office/drawing/2014/main" id="{74BF3D16-5E8D-7A4D-B627-E49FF6B6A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140" y="4649410"/>
            <a:ext cx="425370" cy="1966716"/>
          </a:xfrm>
          <a:prstGeom prst="rect">
            <a:avLst/>
          </a:prstGeom>
        </p:spPr>
      </p:pic>
      <p:sp>
        <p:nvSpPr>
          <p:cNvPr id="21" name="正方形/長方形 20">
            <a:extLst>
              <a:ext uri="{FF2B5EF4-FFF2-40B4-BE49-F238E27FC236}">
                <a16:creationId xmlns:a16="http://schemas.microsoft.com/office/drawing/2014/main" id="{9E6694A4-BB7B-ED43-8CD4-AF8A7C4A2775}"/>
              </a:ext>
            </a:extLst>
          </p:cNvPr>
          <p:cNvSpPr/>
          <p:nvPr/>
        </p:nvSpPr>
        <p:spPr>
          <a:xfrm>
            <a:off x="32408" y="3656223"/>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2" name="図 21">
            <a:extLst>
              <a:ext uri="{FF2B5EF4-FFF2-40B4-BE49-F238E27FC236}">
                <a16:creationId xmlns:a16="http://schemas.microsoft.com/office/drawing/2014/main" id="{47053C25-39FF-7242-B019-AEA23DED3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23" y="4647070"/>
            <a:ext cx="425370" cy="1966716"/>
          </a:xfrm>
          <a:prstGeom prst="rect">
            <a:avLst/>
          </a:prstGeom>
        </p:spPr>
      </p:pic>
      <p:sp>
        <p:nvSpPr>
          <p:cNvPr id="23" name="正方形/長方形 22">
            <a:extLst>
              <a:ext uri="{FF2B5EF4-FFF2-40B4-BE49-F238E27FC236}">
                <a16:creationId xmlns:a16="http://schemas.microsoft.com/office/drawing/2014/main" id="{2999C733-D1C1-E44E-8200-E2A63D38E338}"/>
              </a:ext>
            </a:extLst>
          </p:cNvPr>
          <p:cNvSpPr/>
          <p:nvPr/>
        </p:nvSpPr>
        <p:spPr>
          <a:xfrm>
            <a:off x="2307872" y="3652305"/>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4" name="図 23">
            <a:extLst>
              <a:ext uri="{FF2B5EF4-FFF2-40B4-BE49-F238E27FC236}">
                <a16:creationId xmlns:a16="http://schemas.microsoft.com/office/drawing/2014/main" id="{EA6E2C74-796E-174E-9793-B36FF4790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187" y="4643152"/>
            <a:ext cx="425370" cy="1966716"/>
          </a:xfrm>
          <a:prstGeom prst="rect">
            <a:avLst/>
          </a:prstGeom>
        </p:spPr>
      </p:pic>
      <p:sp>
        <p:nvSpPr>
          <p:cNvPr id="25" name="正方形/長方形 24">
            <a:extLst>
              <a:ext uri="{FF2B5EF4-FFF2-40B4-BE49-F238E27FC236}">
                <a16:creationId xmlns:a16="http://schemas.microsoft.com/office/drawing/2014/main" id="{79280151-F593-4040-B296-AEE7DF902F4E}"/>
              </a:ext>
            </a:extLst>
          </p:cNvPr>
          <p:cNvSpPr/>
          <p:nvPr/>
        </p:nvSpPr>
        <p:spPr>
          <a:xfrm>
            <a:off x="4581610" y="3655171"/>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en-US" altLang="ja-JP" sz="2400" dirty="0">
                <a:solidFill>
                  <a:srgbClr val="70AD47">
                    <a:lumMod val="50000"/>
                  </a:srgbClr>
                </a:solidFill>
                <a:latin typeface="Helvetica Regular" pitchFamily="2" charset="0"/>
                <a:ea typeface="MS PGothic" charset="-128"/>
                <a:cs typeface="Times New Roman" panose="02020603050405020304" pitchFamily="18" charset="0"/>
              </a:rPr>
              <a:t>Attack Card</a:t>
            </a:r>
          </a:p>
          <a:p>
            <a:pPr lvl="0" algn="ctr" defTabSz="310504"/>
            <a:r>
              <a:rPr lang="en-US" altLang="ja-JP" sz="1200" dirty="0">
                <a:solidFill>
                  <a:srgbClr val="70AD47">
                    <a:lumMod val="50000"/>
                  </a:srgbClr>
                </a:solidFill>
                <a:latin typeface="Helvetica Regular" pitchFamily="2" charset="0"/>
                <a:ea typeface="MS PGothic" charset="-128"/>
                <a:cs typeface="Times New Roman" panose="02020603050405020304" pitchFamily="18" charset="0"/>
              </a:rPr>
              <a:t>(Type B: Initial Compromise)</a:t>
            </a:r>
          </a:p>
        </p:txBody>
      </p:sp>
      <p:pic>
        <p:nvPicPr>
          <p:cNvPr id="26" name="図 25">
            <a:extLst>
              <a:ext uri="{FF2B5EF4-FFF2-40B4-BE49-F238E27FC236}">
                <a16:creationId xmlns:a16="http://schemas.microsoft.com/office/drawing/2014/main" id="{00FC1F5F-1D82-D848-8498-85DEAB23E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925" y="4646018"/>
            <a:ext cx="425370" cy="1966716"/>
          </a:xfrm>
          <a:prstGeom prst="rect">
            <a:avLst/>
          </a:prstGeom>
        </p:spPr>
      </p:pic>
    </p:spTree>
    <p:extLst>
      <p:ext uri="{BB962C8B-B14F-4D97-AF65-F5344CB8AC3E}">
        <p14:creationId xmlns:p14="http://schemas.microsoft.com/office/powerpoint/2010/main" val="271464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2"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91" name="正方形/長方形 90">
            <a:extLst>
              <a:ext uri="{FF2B5EF4-FFF2-40B4-BE49-F238E27FC236}">
                <a16:creationId xmlns:a16="http://schemas.microsoft.com/office/drawing/2014/main" id="{0EED9584-44CD-8042-803B-D8B60B0DD2A5}"/>
              </a:ext>
            </a:extLst>
          </p:cNvPr>
          <p:cNvSpPr/>
          <p:nvPr/>
        </p:nvSpPr>
        <p:spPr>
          <a:xfrm>
            <a:off x="24815" y="483548"/>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92" name="角丸四角形 91">
            <a:extLst>
              <a:ext uri="{FF2B5EF4-FFF2-40B4-BE49-F238E27FC236}">
                <a16:creationId xmlns:a16="http://schemas.microsoft.com/office/drawing/2014/main" id="{5A97EF25-CDA9-8F42-BF3F-DE9CB6729947}"/>
              </a:ext>
            </a:extLst>
          </p:cNvPr>
          <p:cNvSpPr/>
          <p:nvPr/>
        </p:nvSpPr>
        <p:spPr>
          <a:xfrm>
            <a:off x="163674" y="1090621"/>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3" name="角丸四角形 92">
            <a:extLst>
              <a:ext uri="{FF2B5EF4-FFF2-40B4-BE49-F238E27FC236}">
                <a16:creationId xmlns:a16="http://schemas.microsoft.com/office/drawing/2014/main" id="{CF0475D2-744F-CA43-A11E-426DCE3364C2}"/>
              </a:ext>
            </a:extLst>
          </p:cNvPr>
          <p:cNvSpPr/>
          <p:nvPr/>
        </p:nvSpPr>
        <p:spPr>
          <a:xfrm>
            <a:off x="163674" y="1760612"/>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4" name="テキスト ボックス 93">
            <a:extLst>
              <a:ext uri="{FF2B5EF4-FFF2-40B4-BE49-F238E27FC236}">
                <a16:creationId xmlns:a16="http://schemas.microsoft.com/office/drawing/2014/main" id="{0566591C-666F-1B48-9C73-A7414B614A33}"/>
              </a:ext>
            </a:extLst>
          </p:cNvPr>
          <p:cNvSpPr txBox="1"/>
          <p:nvPr/>
        </p:nvSpPr>
        <p:spPr>
          <a:xfrm>
            <a:off x="149795" y="1811307"/>
            <a:ext cx="2027542"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exploits the functions and mechanisms of the OS and application used by the system.</a:t>
            </a:r>
          </a:p>
          <a:p>
            <a:r>
              <a:rPr lang="en-US" altLang="ja-JP" sz="900" dirty="0">
                <a:latin typeface="Helvetica Regular" pitchFamily="2" charset="0"/>
                <a:ea typeface="MS PGothic" charset="-128"/>
                <a:cs typeface="Times New Roman" panose="02020603050405020304" pitchFamily="18" charset="0"/>
              </a:rPr>
              <a:t> - </a:t>
            </a:r>
            <a:r>
              <a:rPr lang="en-US" altLang="ja-JP" sz="900" dirty="0" err="1">
                <a:latin typeface="Helvetica Regular" pitchFamily="2" charset="0"/>
                <a:ea typeface="MS PGothic" charset="-128"/>
                <a:cs typeface="Times New Roman" panose="02020603050405020304" pitchFamily="18" charset="0"/>
              </a:rPr>
              <a:t>CMSTP.exe</a:t>
            </a:r>
            <a:r>
              <a:rPr lang="en-US" altLang="ja-JP" sz="900" dirty="0">
                <a:latin typeface="Helvetica Regular" pitchFamily="2" charset="0"/>
                <a:ea typeface="MS PGothic" charset="-128"/>
                <a:cs typeface="Times New Roman" panose="02020603050405020304" pitchFamily="18" charset="0"/>
              </a:rPr>
              <a:t>, API, DLL</a:t>
            </a:r>
          </a:p>
          <a:p>
            <a:r>
              <a:rPr lang="en-US" altLang="ja-JP" sz="900" dirty="0">
                <a:latin typeface="Helvetica Regular" pitchFamily="2" charset="0"/>
                <a:ea typeface="MS PGothic" charset="-128"/>
                <a:cs typeface="Times New Roman" panose="02020603050405020304" pitchFamily="18" charset="0"/>
              </a:rPr>
              <a:t> - Command-line tools</a:t>
            </a:r>
          </a:p>
          <a:p>
            <a:r>
              <a:rPr lang="en-US" altLang="ja-JP" sz="900" dirty="0">
                <a:latin typeface="Helvetica Regular" pitchFamily="2" charset="0"/>
                <a:ea typeface="MS PGothic" charset="-128"/>
                <a:cs typeface="Times New Roman" panose="02020603050405020304" pitchFamily="18" charset="0"/>
              </a:rPr>
              <a:t> - .chm, Task Scheduler</a:t>
            </a:r>
          </a:p>
          <a:p>
            <a:r>
              <a:rPr lang="en-US" altLang="ja-JP" sz="900" dirty="0">
                <a:latin typeface="Helvetica Regular" pitchFamily="2" charset="0"/>
                <a:ea typeface="MS PGothic" charset="-128"/>
                <a:cs typeface="Times New Roman" panose="02020603050405020304" pitchFamily="18" charset="0"/>
              </a:rPr>
              <a:t> - Dynamic Data Exchange</a:t>
            </a:r>
          </a:p>
          <a:p>
            <a:r>
              <a:rPr lang="en-US" altLang="ja-JP" sz="900" dirty="0">
                <a:latin typeface="Helvetica Regular" pitchFamily="2" charset="0"/>
                <a:ea typeface="MS PGothic" charset="-128"/>
                <a:cs typeface="Times New Roman" panose="02020603050405020304" pitchFamily="18" charset="0"/>
              </a:rPr>
              <a:t> - PowerShell …</a:t>
            </a:r>
            <a:endParaRPr lang="ja-JP" altLang="en-US" sz="1050" dirty="0">
              <a:latin typeface="Helvetica Regular" pitchFamily="2" charset="0"/>
              <a:ea typeface="MS PGothic" charset="-128"/>
              <a:cs typeface="Times New Roman" panose="02020603050405020304" pitchFamily="18" charset="0"/>
            </a:endParaRPr>
          </a:p>
        </p:txBody>
      </p:sp>
      <p:sp>
        <p:nvSpPr>
          <p:cNvPr id="95" name="角丸四角形 94">
            <a:extLst>
              <a:ext uri="{FF2B5EF4-FFF2-40B4-BE49-F238E27FC236}">
                <a16:creationId xmlns:a16="http://schemas.microsoft.com/office/drawing/2014/main" id="{C562CC91-55BC-5143-8CD2-E4264E88C287}"/>
              </a:ext>
            </a:extLst>
          </p:cNvPr>
          <p:cNvSpPr/>
          <p:nvPr/>
        </p:nvSpPr>
        <p:spPr>
          <a:xfrm>
            <a:off x="163674" y="64589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AC9F585A-4FAE-D84B-8C7E-FFB1E2C7C165}"/>
              </a:ext>
            </a:extLst>
          </p:cNvPr>
          <p:cNvSpPr txBox="1"/>
          <p:nvPr/>
        </p:nvSpPr>
        <p:spPr>
          <a:xfrm>
            <a:off x="177714" y="650257"/>
            <a:ext cx="1092203" cy="307777"/>
          </a:xfrm>
          <a:prstGeom prst="rect">
            <a:avLst/>
          </a:prstGeom>
          <a:noFill/>
        </p:spPr>
        <p:txBody>
          <a:bodyPr wrap="square" rtlCol="0">
            <a:spAutoFit/>
          </a:bodyPr>
          <a:lstStyle/>
          <a:p>
            <a:r>
              <a:rPr lang="en-US" altLang="ja-JP" sz="1400" dirty="0">
                <a:solidFill>
                  <a:schemeClr val="accent6">
                    <a:lumMod val="50000"/>
                  </a:schemeClr>
                </a:solidFill>
                <a:latin typeface="Helvetica Regular" pitchFamily="2" charset="0"/>
                <a:ea typeface="MS PGothic" charset="-128"/>
                <a:cs typeface="Times New Roman" panose="02020603050405020304" pitchFamily="18" charset="0"/>
              </a:rPr>
              <a:t>4.14 (-2)</a:t>
            </a:r>
          </a:p>
        </p:txBody>
      </p:sp>
      <p:sp>
        <p:nvSpPr>
          <p:cNvPr id="97" name="テキスト ボックス 96">
            <a:extLst>
              <a:ext uri="{FF2B5EF4-FFF2-40B4-BE49-F238E27FC236}">
                <a16:creationId xmlns:a16="http://schemas.microsoft.com/office/drawing/2014/main" id="{12597A33-2F22-FE47-BA03-CBDDBB192E2C}"/>
              </a:ext>
            </a:extLst>
          </p:cNvPr>
          <p:cNvSpPr txBox="1"/>
          <p:nvPr/>
        </p:nvSpPr>
        <p:spPr>
          <a:xfrm>
            <a:off x="128855" y="1216802"/>
            <a:ext cx="2027542" cy="25391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Initial Compromise: Execution</a:t>
            </a:r>
          </a:p>
        </p:txBody>
      </p:sp>
      <p:sp>
        <p:nvSpPr>
          <p:cNvPr id="98" name="正方形/長方形 97">
            <a:extLst>
              <a:ext uri="{FF2B5EF4-FFF2-40B4-BE49-F238E27FC236}">
                <a16:creationId xmlns:a16="http://schemas.microsoft.com/office/drawing/2014/main" id="{DC4F612A-EEB9-6743-93BB-8AF54548F7B5}"/>
              </a:ext>
            </a:extLst>
          </p:cNvPr>
          <p:cNvSpPr/>
          <p:nvPr/>
        </p:nvSpPr>
        <p:spPr>
          <a:xfrm>
            <a:off x="2296691" y="483548"/>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99" name="角丸四角形 98">
            <a:extLst>
              <a:ext uri="{FF2B5EF4-FFF2-40B4-BE49-F238E27FC236}">
                <a16:creationId xmlns:a16="http://schemas.microsoft.com/office/drawing/2014/main" id="{8EC7B6BA-893C-A24E-A3F9-6B1A7AD385F8}"/>
              </a:ext>
            </a:extLst>
          </p:cNvPr>
          <p:cNvSpPr/>
          <p:nvPr/>
        </p:nvSpPr>
        <p:spPr>
          <a:xfrm>
            <a:off x="2435550" y="1090621"/>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0" name="角丸四角形 99">
            <a:extLst>
              <a:ext uri="{FF2B5EF4-FFF2-40B4-BE49-F238E27FC236}">
                <a16:creationId xmlns:a16="http://schemas.microsoft.com/office/drawing/2014/main" id="{4D264ECF-BF8F-8748-B181-8A7F61FD27FC}"/>
              </a:ext>
            </a:extLst>
          </p:cNvPr>
          <p:cNvSpPr/>
          <p:nvPr/>
        </p:nvSpPr>
        <p:spPr>
          <a:xfrm>
            <a:off x="2435550" y="1760612"/>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5A2F576D-4624-0D41-935A-F28EE2356F98}"/>
              </a:ext>
            </a:extLst>
          </p:cNvPr>
          <p:cNvSpPr txBox="1"/>
          <p:nvPr/>
        </p:nvSpPr>
        <p:spPr>
          <a:xfrm>
            <a:off x="2415378" y="1874127"/>
            <a:ext cx="2028752"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exploit vulnerabilities of Dynamic Link Library (DLLs) to gain privilege escalation and persistence.</a:t>
            </a:r>
          </a:p>
          <a:p>
            <a:r>
              <a:rPr lang="en-US" altLang="ja-JP" sz="900" dirty="0">
                <a:latin typeface="Helvetica Regular" pitchFamily="2" charset="0"/>
                <a:ea typeface="MS PGothic" charset="-128"/>
                <a:cs typeface="Times New Roman" panose="02020603050405020304" pitchFamily="18" charset="0"/>
              </a:rPr>
              <a:t> - Windows DLL search order</a:t>
            </a:r>
          </a:p>
          <a:p>
            <a:r>
              <a:rPr lang="en-US" altLang="ja-JP" sz="900" dirty="0">
                <a:latin typeface="Helvetica Regular" pitchFamily="2" charset="0"/>
                <a:ea typeface="MS PGothic" charset="-128"/>
                <a:cs typeface="Times New Roman" panose="02020603050405020304" pitchFamily="18" charset="0"/>
              </a:rPr>
              <a:t> - </a:t>
            </a:r>
            <a:r>
              <a:rPr lang="en-US" altLang="ja-JP" sz="900" dirty="0" err="1">
                <a:latin typeface="Helvetica Regular" pitchFamily="2" charset="0"/>
                <a:ea typeface="MS PGothic" charset="-128"/>
                <a:cs typeface="Times New Roman" panose="02020603050405020304" pitchFamily="18" charset="0"/>
              </a:rPr>
              <a:t>AppInit_DLLs</a:t>
            </a:r>
            <a:r>
              <a:rPr lang="en-US" altLang="ja-JP" sz="900" dirty="0">
                <a:latin typeface="Helvetica Regular" pitchFamily="2" charset="0"/>
                <a:ea typeface="MS PGothic" charset="-128"/>
                <a:cs typeface="Times New Roman" panose="02020603050405020304" pitchFamily="18" charset="0"/>
              </a:rPr>
              <a:t> value</a:t>
            </a:r>
          </a:p>
          <a:p>
            <a:r>
              <a:rPr lang="en-US" altLang="ja-JP" sz="900" dirty="0">
                <a:latin typeface="Helvetica Regular" pitchFamily="2" charset="0"/>
                <a:ea typeface="MS PGothic" charset="-128"/>
                <a:cs typeface="Times New Roman" panose="02020603050405020304" pitchFamily="18" charset="0"/>
              </a:rPr>
              <a:t> - </a:t>
            </a:r>
            <a:r>
              <a:rPr lang="en-US" altLang="ja-JP" sz="900" dirty="0" err="1">
                <a:latin typeface="Helvetica Regular" pitchFamily="2" charset="0"/>
                <a:ea typeface="MS PGothic" charset="-128"/>
                <a:cs typeface="Times New Roman" panose="02020603050405020304" pitchFamily="18" charset="0"/>
              </a:rPr>
              <a:t>AppCert</a:t>
            </a:r>
            <a:r>
              <a:rPr lang="en-US" altLang="ja-JP" sz="900" dirty="0">
                <a:latin typeface="Helvetica Regular" pitchFamily="2" charset="0"/>
                <a:ea typeface="MS PGothic" charset="-128"/>
                <a:cs typeface="Times New Roman" panose="02020603050405020304" pitchFamily="18" charset="0"/>
              </a:rPr>
              <a:t> DLLs</a:t>
            </a:r>
          </a:p>
          <a:p>
            <a:r>
              <a:rPr lang="en-US" altLang="ja-JP" sz="900" dirty="0">
                <a:latin typeface="Helvetica Regular" pitchFamily="2" charset="0"/>
                <a:ea typeface="MS PGothic" charset="-128"/>
                <a:cs typeface="Times New Roman" panose="02020603050405020304" pitchFamily="18" charset="0"/>
              </a:rPr>
              <a:t> - SID-History Injection</a:t>
            </a:r>
          </a:p>
          <a:p>
            <a:endParaRPr lang="en-US" altLang="ja-JP" sz="900" dirty="0">
              <a:latin typeface="Helvetica Regular" pitchFamily="2" charset="0"/>
              <a:ea typeface="MS PGothic" charset="-128"/>
              <a:cs typeface="Times New Roman" panose="02020603050405020304" pitchFamily="18" charset="0"/>
            </a:endParaRPr>
          </a:p>
        </p:txBody>
      </p:sp>
      <p:sp>
        <p:nvSpPr>
          <p:cNvPr id="102" name="角丸四角形 101">
            <a:extLst>
              <a:ext uri="{FF2B5EF4-FFF2-40B4-BE49-F238E27FC236}">
                <a16:creationId xmlns:a16="http://schemas.microsoft.com/office/drawing/2014/main" id="{7C7189D0-633A-CD4D-8224-98C7955090B2}"/>
              </a:ext>
            </a:extLst>
          </p:cNvPr>
          <p:cNvSpPr/>
          <p:nvPr/>
        </p:nvSpPr>
        <p:spPr>
          <a:xfrm>
            <a:off x="2435550" y="64589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99D0B982-9E30-FB4F-A5D4-C3B66250DC58}"/>
              </a:ext>
            </a:extLst>
          </p:cNvPr>
          <p:cNvSpPr txBox="1"/>
          <p:nvPr/>
        </p:nvSpPr>
        <p:spPr>
          <a:xfrm>
            <a:off x="2449590" y="650257"/>
            <a:ext cx="1092203" cy="307777"/>
          </a:xfrm>
          <a:prstGeom prst="rect">
            <a:avLst/>
          </a:prstGeom>
          <a:noFill/>
        </p:spPr>
        <p:txBody>
          <a:bodyPr wrap="square" rtlCol="0">
            <a:spAutoFit/>
          </a:bodyPr>
          <a:lstStyle/>
          <a:p>
            <a:r>
              <a:rPr lang="en-US" altLang="ja-JP" sz="1400" dirty="0">
                <a:solidFill>
                  <a:srgbClr val="007D7A"/>
                </a:solidFill>
                <a:latin typeface="Helvetica Regular" pitchFamily="2" charset="0"/>
                <a:ea typeface="MS PGothic" charset="-128"/>
                <a:cs typeface="Times New Roman" panose="02020603050405020304" pitchFamily="18" charset="0"/>
              </a:rPr>
              <a:t>5.1 (-3)</a:t>
            </a:r>
          </a:p>
        </p:txBody>
      </p:sp>
      <p:sp>
        <p:nvSpPr>
          <p:cNvPr id="104" name="テキスト ボックス 103">
            <a:extLst>
              <a:ext uri="{FF2B5EF4-FFF2-40B4-BE49-F238E27FC236}">
                <a16:creationId xmlns:a16="http://schemas.microsoft.com/office/drawing/2014/main" id="{BC8D9A5E-95A5-D642-A238-B182529400E8}"/>
              </a:ext>
            </a:extLst>
          </p:cNvPr>
          <p:cNvSpPr txBox="1"/>
          <p:nvPr/>
        </p:nvSpPr>
        <p:spPr>
          <a:xfrm>
            <a:off x="2442611" y="1216802"/>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Misuse/Escalate Privilege</a:t>
            </a:r>
          </a:p>
        </p:txBody>
      </p:sp>
      <p:sp>
        <p:nvSpPr>
          <p:cNvPr id="105" name="正方形/長方形 104">
            <a:extLst>
              <a:ext uri="{FF2B5EF4-FFF2-40B4-BE49-F238E27FC236}">
                <a16:creationId xmlns:a16="http://schemas.microsoft.com/office/drawing/2014/main" id="{5AB246AF-68BF-A549-AC99-BEE9AF7502C2}"/>
              </a:ext>
            </a:extLst>
          </p:cNvPr>
          <p:cNvSpPr/>
          <p:nvPr/>
        </p:nvSpPr>
        <p:spPr>
          <a:xfrm>
            <a:off x="4571752" y="482717"/>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06" name="角丸四角形 105">
            <a:extLst>
              <a:ext uri="{FF2B5EF4-FFF2-40B4-BE49-F238E27FC236}">
                <a16:creationId xmlns:a16="http://schemas.microsoft.com/office/drawing/2014/main" id="{0C376342-9E18-BC4C-87DB-5901CA12D475}"/>
              </a:ext>
            </a:extLst>
          </p:cNvPr>
          <p:cNvSpPr/>
          <p:nvPr/>
        </p:nvSpPr>
        <p:spPr>
          <a:xfrm>
            <a:off x="4710611" y="1089790"/>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7" name="角丸四角形 106">
            <a:extLst>
              <a:ext uri="{FF2B5EF4-FFF2-40B4-BE49-F238E27FC236}">
                <a16:creationId xmlns:a16="http://schemas.microsoft.com/office/drawing/2014/main" id="{2EA993B8-FCBB-1142-853A-E1BEDA43416E}"/>
              </a:ext>
            </a:extLst>
          </p:cNvPr>
          <p:cNvSpPr/>
          <p:nvPr/>
        </p:nvSpPr>
        <p:spPr>
          <a:xfrm>
            <a:off x="4710611" y="1759781"/>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08" name="テキスト ボックス 107">
            <a:extLst>
              <a:ext uri="{FF2B5EF4-FFF2-40B4-BE49-F238E27FC236}">
                <a16:creationId xmlns:a16="http://schemas.microsoft.com/office/drawing/2014/main" id="{B0175396-5FB2-014B-93BC-8B568E30801B}"/>
              </a:ext>
            </a:extLst>
          </p:cNvPr>
          <p:cNvSpPr txBox="1"/>
          <p:nvPr/>
        </p:nvSpPr>
        <p:spPr>
          <a:xfrm>
            <a:off x="4695412" y="1873296"/>
            <a:ext cx="2025170"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exploit file system permissions weakness to replace legitimate binaries with malicious ones as a means of executing code at a higher permissions level.</a:t>
            </a:r>
            <a:endParaRPr lang="ja-JP" altLang="en-US" sz="1050" dirty="0">
              <a:latin typeface="Helvetica Regular" pitchFamily="2" charset="0"/>
              <a:ea typeface="MS PGothic" charset="-128"/>
              <a:cs typeface="Times New Roman" panose="02020603050405020304" pitchFamily="18" charset="0"/>
            </a:endParaRPr>
          </a:p>
        </p:txBody>
      </p:sp>
      <p:sp>
        <p:nvSpPr>
          <p:cNvPr id="109" name="角丸四角形 108">
            <a:extLst>
              <a:ext uri="{FF2B5EF4-FFF2-40B4-BE49-F238E27FC236}">
                <a16:creationId xmlns:a16="http://schemas.microsoft.com/office/drawing/2014/main" id="{B1148C4A-8EB9-754D-A52A-6FA31EA69099}"/>
              </a:ext>
            </a:extLst>
          </p:cNvPr>
          <p:cNvSpPr/>
          <p:nvPr/>
        </p:nvSpPr>
        <p:spPr>
          <a:xfrm>
            <a:off x="4710611" y="645060"/>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7B694CF6-9FD0-0B4F-A984-62D1D41B4513}"/>
              </a:ext>
            </a:extLst>
          </p:cNvPr>
          <p:cNvSpPr txBox="1"/>
          <p:nvPr/>
        </p:nvSpPr>
        <p:spPr>
          <a:xfrm>
            <a:off x="4724651" y="649426"/>
            <a:ext cx="1092203" cy="307777"/>
          </a:xfrm>
          <a:prstGeom prst="rect">
            <a:avLst/>
          </a:prstGeom>
          <a:noFill/>
        </p:spPr>
        <p:txBody>
          <a:bodyPr wrap="square" rtlCol="0">
            <a:spAutoFit/>
          </a:bodyPr>
          <a:lstStyle/>
          <a:p>
            <a:r>
              <a:rPr lang="en-US" altLang="ja-JP" sz="1400" dirty="0">
                <a:solidFill>
                  <a:srgbClr val="007D7A"/>
                </a:solidFill>
                <a:latin typeface="Helvetica Regular" pitchFamily="2" charset="0"/>
                <a:ea typeface="MS PGothic" charset="-128"/>
                <a:cs typeface="Times New Roman" panose="02020603050405020304" pitchFamily="18" charset="0"/>
              </a:rPr>
              <a:t>5.2 (-3)</a:t>
            </a:r>
          </a:p>
        </p:txBody>
      </p:sp>
      <p:sp>
        <p:nvSpPr>
          <p:cNvPr id="111" name="テキスト ボックス 110">
            <a:extLst>
              <a:ext uri="{FF2B5EF4-FFF2-40B4-BE49-F238E27FC236}">
                <a16:creationId xmlns:a16="http://schemas.microsoft.com/office/drawing/2014/main" id="{72B9B89E-7188-4A40-B44C-3A39C77ABD1A}"/>
              </a:ext>
            </a:extLst>
          </p:cNvPr>
          <p:cNvSpPr txBox="1"/>
          <p:nvPr/>
        </p:nvSpPr>
        <p:spPr>
          <a:xfrm>
            <a:off x="4717672" y="1215971"/>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Misuse/Escalate Privilege</a:t>
            </a:r>
          </a:p>
        </p:txBody>
      </p:sp>
      <p:sp>
        <p:nvSpPr>
          <p:cNvPr id="112" name="正方形/長方形 111">
            <a:extLst>
              <a:ext uri="{FF2B5EF4-FFF2-40B4-BE49-F238E27FC236}">
                <a16:creationId xmlns:a16="http://schemas.microsoft.com/office/drawing/2014/main" id="{C7CF0069-A323-3F41-9CE9-ED89EFE7AE09}"/>
              </a:ext>
            </a:extLst>
          </p:cNvPr>
          <p:cNvSpPr/>
          <p:nvPr/>
        </p:nvSpPr>
        <p:spPr>
          <a:xfrm>
            <a:off x="6842535" y="482659"/>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13" name="角丸四角形 112">
            <a:extLst>
              <a:ext uri="{FF2B5EF4-FFF2-40B4-BE49-F238E27FC236}">
                <a16:creationId xmlns:a16="http://schemas.microsoft.com/office/drawing/2014/main" id="{69B5A42F-8816-EA49-BFE9-863315721EFC}"/>
              </a:ext>
            </a:extLst>
          </p:cNvPr>
          <p:cNvSpPr/>
          <p:nvPr/>
        </p:nvSpPr>
        <p:spPr>
          <a:xfrm>
            <a:off x="6981394" y="1089732"/>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4" name="角丸四角形 113">
            <a:extLst>
              <a:ext uri="{FF2B5EF4-FFF2-40B4-BE49-F238E27FC236}">
                <a16:creationId xmlns:a16="http://schemas.microsoft.com/office/drawing/2014/main" id="{A79FCE4C-7F9F-7243-8A72-9C022A7C73F6}"/>
              </a:ext>
            </a:extLst>
          </p:cNvPr>
          <p:cNvSpPr/>
          <p:nvPr/>
        </p:nvSpPr>
        <p:spPr>
          <a:xfrm>
            <a:off x="6981394" y="1759723"/>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5" name="テキスト ボックス 114">
            <a:extLst>
              <a:ext uri="{FF2B5EF4-FFF2-40B4-BE49-F238E27FC236}">
                <a16:creationId xmlns:a16="http://schemas.microsoft.com/office/drawing/2014/main" id="{B35899A4-900E-4C49-AEB1-77CD3FCA1485}"/>
              </a:ext>
            </a:extLst>
          </p:cNvPr>
          <p:cNvSpPr txBox="1"/>
          <p:nvPr/>
        </p:nvSpPr>
        <p:spPr>
          <a:xfrm>
            <a:off x="6961222" y="1873238"/>
            <a:ext cx="2042200"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If the permissions for users and groups are not properly set and allow access to the Registry keys for a service, then adversaries can change the service </a:t>
            </a:r>
            <a:r>
              <a:rPr lang="en-US" altLang="ja-JP" sz="900" dirty="0" err="1">
                <a:latin typeface="Helvetica Regular" pitchFamily="2" charset="0"/>
                <a:ea typeface="MS PGothic" charset="-128"/>
                <a:cs typeface="Times New Roman" panose="02020603050405020304" pitchFamily="18" charset="0"/>
              </a:rPr>
              <a:t>binPath</a:t>
            </a:r>
            <a:r>
              <a:rPr lang="en-US" altLang="ja-JP" sz="900" dirty="0">
                <a:latin typeface="Helvetica Regular" pitchFamily="2" charset="0"/>
                <a:ea typeface="MS PGothic" charset="-128"/>
                <a:cs typeface="Times New Roman" panose="02020603050405020304" pitchFamily="18" charset="0"/>
              </a:rPr>
              <a:t>/</a:t>
            </a:r>
            <a:r>
              <a:rPr lang="en-US" altLang="ja-JP" sz="900" dirty="0" err="1">
                <a:latin typeface="Helvetica Regular" pitchFamily="2" charset="0"/>
                <a:ea typeface="MS PGothic" charset="-128"/>
                <a:cs typeface="Times New Roman" panose="02020603050405020304" pitchFamily="18" charset="0"/>
              </a:rPr>
              <a:t>ImagePath</a:t>
            </a:r>
            <a:r>
              <a:rPr lang="en-US" altLang="ja-JP" sz="900" dirty="0">
                <a:latin typeface="Helvetica Regular" pitchFamily="2" charset="0"/>
                <a:ea typeface="MS PGothic" charset="-128"/>
                <a:cs typeface="Times New Roman" panose="02020603050405020304" pitchFamily="18" charset="0"/>
              </a:rPr>
              <a:t> to point to a different executable under their control. </a:t>
            </a:r>
          </a:p>
        </p:txBody>
      </p:sp>
      <p:sp>
        <p:nvSpPr>
          <p:cNvPr id="116" name="角丸四角形 115">
            <a:extLst>
              <a:ext uri="{FF2B5EF4-FFF2-40B4-BE49-F238E27FC236}">
                <a16:creationId xmlns:a16="http://schemas.microsoft.com/office/drawing/2014/main" id="{B0156128-EA0C-F04A-9055-DFB7096D2AD9}"/>
              </a:ext>
            </a:extLst>
          </p:cNvPr>
          <p:cNvSpPr/>
          <p:nvPr/>
        </p:nvSpPr>
        <p:spPr>
          <a:xfrm>
            <a:off x="6981394" y="645002"/>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17" name="テキスト ボックス 116">
            <a:extLst>
              <a:ext uri="{FF2B5EF4-FFF2-40B4-BE49-F238E27FC236}">
                <a16:creationId xmlns:a16="http://schemas.microsoft.com/office/drawing/2014/main" id="{97C831B1-0B19-4040-9C27-E9ADB8B213D3}"/>
              </a:ext>
            </a:extLst>
          </p:cNvPr>
          <p:cNvSpPr txBox="1"/>
          <p:nvPr/>
        </p:nvSpPr>
        <p:spPr>
          <a:xfrm>
            <a:off x="6995434" y="649368"/>
            <a:ext cx="1092203" cy="307777"/>
          </a:xfrm>
          <a:prstGeom prst="rect">
            <a:avLst/>
          </a:prstGeom>
          <a:noFill/>
        </p:spPr>
        <p:txBody>
          <a:bodyPr wrap="square" rtlCol="0">
            <a:spAutoFit/>
          </a:bodyPr>
          <a:lstStyle/>
          <a:p>
            <a:r>
              <a:rPr lang="en-US" altLang="ja-JP" sz="1400" dirty="0">
                <a:solidFill>
                  <a:srgbClr val="007D7A"/>
                </a:solidFill>
                <a:latin typeface="Helvetica Regular" pitchFamily="2" charset="0"/>
                <a:ea typeface="MS PGothic" charset="-128"/>
                <a:cs typeface="Times New Roman" panose="02020603050405020304" pitchFamily="18" charset="0"/>
              </a:rPr>
              <a:t>5.3 (-3)</a:t>
            </a:r>
          </a:p>
        </p:txBody>
      </p:sp>
      <p:sp>
        <p:nvSpPr>
          <p:cNvPr id="118" name="テキスト ボックス 117">
            <a:extLst>
              <a:ext uri="{FF2B5EF4-FFF2-40B4-BE49-F238E27FC236}">
                <a16:creationId xmlns:a16="http://schemas.microsoft.com/office/drawing/2014/main" id="{8A62FD0D-FCE2-1642-AE02-8978627ACCB4}"/>
              </a:ext>
            </a:extLst>
          </p:cNvPr>
          <p:cNvSpPr txBox="1"/>
          <p:nvPr/>
        </p:nvSpPr>
        <p:spPr>
          <a:xfrm>
            <a:off x="6988455" y="1215913"/>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Misuse/Escalate Privilege</a:t>
            </a:r>
          </a:p>
        </p:txBody>
      </p:sp>
      <p:sp>
        <p:nvSpPr>
          <p:cNvPr id="119" name="正方形/長方形 118">
            <a:extLst>
              <a:ext uri="{FF2B5EF4-FFF2-40B4-BE49-F238E27FC236}">
                <a16:creationId xmlns:a16="http://schemas.microsoft.com/office/drawing/2014/main" id="{DA7E0B84-22A6-EB49-AE31-FE5BAC9541FB}"/>
              </a:ext>
            </a:extLst>
          </p:cNvPr>
          <p:cNvSpPr/>
          <p:nvPr/>
        </p:nvSpPr>
        <p:spPr>
          <a:xfrm>
            <a:off x="24815" y="3652842"/>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20" name="角丸四角形 119">
            <a:extLst>
              <a:ext uri="{FF2B5EF4-FFF2-40B4-BE49-F238E27FC236}">
                <a16:creationId xmlns:a16="http://schemas.microsoft.com/office/drawing/2014/main" id="{8380FC13-829E-C74D-9D28-0866321E0FC1}"/>
              </a:ext>
            </a:extLst>
          </p:cNvPr>
          <p:cNvSpPr/>
          <p:nvPr/>
        </p:nvSpPr>
        <p:spPr>
          <a:xfrm>
            <a:off x="163674" y="425991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1" name="角丸四角形 120">
            <a:extLst>
              <a:ext uri="{FF2B5EF4-FFF2-40B4-BE49-F238E27FC236}">
                <a16:creationId xmlns:a16="http://schemas.microsoft.com/office/drawing/2014/main" id="{15B31C4B-1760-0F42-81A7-13D1C9AE408F}"/>
              </a:ext>
            </a:extLst>
          </p:cNvPr>
          <p:cNvSpPr/>
          <p:nvPr/>
        </p:nvSpPr>
        <p:spPr>
          <a:xfrm>
            <a:off x="163674" y="492990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2" name="テキスト ボックス 121">
            <a:extLst>
              <a:ext uri="{FF2B5EF4-FFF2-40B4-BE49-F238E27FC236}">
                <a16:creationId xmlns:a16="http://schemas.microsoft.com/office/drawing/2014/main" id="{B0BD4BE3-617B-A045-AF25-ABD0C8824B9C}"/>
              </a:ext>
            </a:extLst>
          </p:cNvPr>
          <p:cNvSpPr txBox="1"/>
          <p:nvPr/>
        </p:nvSpPr>
        <p:spPr>
          <a:xfrm>
            <a:off x="114856" y="5043421"/>
            <a:ext cx="2025170"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can exploit credential management and access technology to gain privilege escalation.</a:t>
            </a:r>
          </a:p>
          <a:p>
            <a:r>
              <a:rPr lang="en-US" altLang="ja-JP" sz="900" dirty="0">
                <a:latin typeface="Helvetica Regular" pitchFamily="2" charset="0"/>
                <a:ea typeface="MS PGothic" charset="-128"/>
                <a:cs typeface="Times New Roman" panose="02020603050405020304" pitchFamily="18" charset="0"/>
              </a:rPr>
              <a:t> - Access Token Manipulation</a:t>
            </a:r>
          </a:p>
          <a:p>
            <a:r>
              <a:rPr lang="en-US" altLang="ja-JP" sz="900" dirty="0">
                <a:latin typeface="Helvetica Regular" pitchFamily="2" charset="0"/>
                <a:ea typeface="MS PGothic" charset="-128"/>
                <a:cs typeface="Times New Roman" panose="02020603050405020304" pitchFamily="18" charset="0"/>
              </a:rPr>
              <a:t> - Bypass User Account Control</a:t>
            </a:r>
          </a:p>
          <a:p>
            <a:r>
              <a:rPr lang="en-US" altLang="ja-JP" sz="900" dirty="0">
                <a:latin typeface="Helvetica Regular" pitchFamily="2" charset="0"/>
                <a:ea typeface="MS PGothic" charset="-128"/>
                <a:cs typeface="Times New Roman" panose="02020603050405020304" pitchFamily="18" charset="0"/>
              </a:rPr>
              <a:t> - </a:t>
            </a:r>
            <a:r>
              <a:rPr lang="en-US" altLang="ja-JP" sz="900" dirty="0" err="1">
                <a:latin typeface="Helvetica Regular" pitchFamily="2" charset="0"/>
                <a:ea typeface="MS PGothic" charset="-128"/>
                <a:cs typeface="Times New Roman" panose="02020603050405020304" pitchFamily="18" charset="0"/>
              </a:rPr>
              <a:t>Sudo</a:t>
            </a:r>
            <a:r>
              <a:rPr lang="en-US" altLang="ja-JP" sz="900" dirty="0">
                <a:latin typeface="Helvetica Regular" pitchFamily="2" charset="0"/>
                <a:ea typeface="MS PGothic" charset="-128"/>
                <a:cs typeface="Times New Roman" panose="02020603050405020304" pitchFamily="18" charset="0"/>
              </a:rPr>
              <a:t> Caching</a:t>
            </a:r>
          </a:p>
          <a:p>
            <a:r>
              <a:rPr lang="en-US" altLang="ja-JP" sz="900" dirty="0">
                <a:latin typeface="Helvetica Regular" pitchFamily="2" charset="0"/>
                <a:ea typeface="MS PGothic" charset="-128"/>
                <a:cs typeface="Times New Roman" panose="02020603050405020304" pitchFamily="18" charset="0"/>
              </a:rPr>
              <a:t> - Utilize valid Accounts</a:t>
            </a:r>
          </a:p>
          <a:p>
            <a:endParaRPr lang="en-US" altLang="ja-JP" sz="900" dirty="0">
              <a:latin typeface="Helvetica Regular" pitchFamily="2" charset="0"/>
              <a:ea typeface="MS PGothic" charset="-128"/>
              <a:cs typeface="Times New Roman" panose="02020603050405020304" pitchFamily="18" charset="0"/>
            </a:endParaRPr>
          </a:p>
        </p:txBody>
      </p:sp>
      <p:sp>
        <p:nvSpPr>
          <p:cNvPr id="123" name="角丸四角形 122">
            <a:extLst>
              <a:ext uri="{FF2B5EF4-FFF2-40B4-BE49-F238E27FC236}">
                <a16:creationId xmlns:a16="http://schemas.microsoft.com/office/drawing/2014/main" id="{39A60954-289B-1C47-AD1D-BD7009E6CF25}"/>
              </a:ext>
            </a:extLst>
          </p:cNvPr>
          <p:cNvSpPr/>
          <p:nvPr/>
        </p:nvSpPr>
        <p:spPr>
          <a:xfrm>
            <a:off x="163674" y="381518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4" name="テキスト ボックス 123">
            <a:extLst>
              <a:ext uri="{FF2B5EF4-FFF2-40B4-BE49-F238E27FC236}">
                <a16:creationId xmlns:a16="http://schemas.microsoft.com/office/drawing/2014/main" id="{E36CA340-8C39-0E48-BB51-9C4E059637D0}"/>
              </a:ext>
            </a:extLst>
          </p:cNvPr>
          <p:cNvSpPr txBox="1"/>
          <p:nvPr/>
        </p:nvSpPr>
        <p:spPr>
          <a:xfrm>
            <a:off x="177714" y="3819551"/>
            <a:ext cx="1092203" cy="307777"/>
          </a:xfrm>
          <a:prstGeom prst="rect">
            <a:avLst/>
          </a:prstGeom>
          <a:noFill/>
        </p:spPr>
        <p:txBody>
          <a:bodyPr wrap="square" rtlCol="0">
            <a:spAutoFit/>
          </a:bodyPr>
          <a:lstStyle/>
          <a:p>
            <a:r>
              <a:rPr lang="en-US" altLang="ja-JP" sz="1400" dirty="0">
                <a:solidFill>
                  <a:srgbClr val="007D7A"/>
                </a:solidFill>
                <a:latin typeface="Helvetica Regular" pitchFamily="2" charset="0"/>
                <a:ea typeface="MS PGothic" charset="-128"/>
                <a:cs typeface="Times New Roman" panose="02020603050405020304" pitchFamily="18" charset="0"/>
              </a:rPr>
              <a:t>5.4 (-3)</a:t>
            </a:r>
          </a:p>
        </p:txBody>
      </p:sp>
      <p:sp>
        <p:nvSpPr>
          <p:cNvPr id="125" name="テキスト ボックス 124">
            <a:extLst>
              <a:ext uri="{FF2B5EF4-FFF2-40B4-BE49-F238E27FC236}">
                <a16:creationId xmlns:a16="http://schemas.microsoft.com/office/drawing/2014/main" id="{E4052D30-8BBC-F94C-85B9-76986DAF7B90}"/>
              </a:ext>
            </a:extLst>
          </p:cNvPr>
          <p:cNvSpPr txBox="1"/>
          <p:nvPr/>
        </p:nvSpPr>
        <p:spPr>
          <a:xfrm>
            <a:off x="170735" y="4386096"/>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Misuse/Escalate Privilege</a:t>
            </a:r>
          </a:p>
        </p:txBody>
      </p:sp>
      <p:sp>
        <p:nvSpPr>
          <p:cNvPr id="126" name="正方形/長方形 125">
            <a:extLst>
              <a:ext uri="{FF2B5EF4-FFF2-40B4-BE49-F238E27FC236}">
                <a16:creationId xmlns:a16="http://schemas.microsoft.com/office/drawing/2014/main" id="{4DCDE276-521D-B245-A3E0-190504E8A621}"/>
              </a:ext>
            </a:extLst>
          </p:cNvPr>
          <p:cNvSpPr/>
          <p:nvPr/>
        </p:nvSpPr>
        <p:spPr>
          <a:xfrm>
            <a:off x="2297143" y="3652842"/>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27" name="角丸四角形 126">
            <a:extLst>
              <a:ext uri="{FF2B5EF4-FFF2-40B4-BE49-F238E27FC236}">
                <a16:creationId xmlns:a16="http://schemas.microsoft.com/office/drawing/2014/main" id="{51937297-69B5-8C47-8003-CCD71BA4E950}"/>
              </a:ext>
            </a:extLst>
          </p:cNvPr>
          <p:cNvSpPr/>
          <p:nvPr/>
        </p:nvSpPr>
        <p:spPr>
          <a:xfrm>
            <a:off x="2436002" y="425991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8" name="角丸四角形 127">
            <a:extLst>
              <a:ext uri="{FF2B5EF4-FFF2-40B4-BE49-F238E27FC236}">
                <a16:creationId xmlns:a16="http://schemas.microsoft.com/office/drawing/2014/main" id="{2C346F5E-03CC-7747-A95B-BD67579F16BA}"/>
              </a:ext>
            </a:extLst>
          </p:cNvPr>
          <p:cNvSpPr/>
          <p:nvPr/>
        </p:nvSpPr>
        <p:spPr>
          <a:xfrm>
            <a:off x="2436002" y="492990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29" name="テキスト ボックス 128">
            <a:extLst>
              <a:ext uri="{FF2B5EF4-FFF2-40B4-BE49-F238E27FC236}">
                <a16:creationId xmlns:a16="http://schemas.microsoft.com/office/drawing/2014/main" id="{02D7EB7F-A200-3E4A-BA03-20EA7337F383}"/>
              </a:ext>
            </a:extLst>
          </p:cNvPr>
          <p:cNvSpPr txBox="1"/>
          <p:nvPr/>
        </p:nvSpPr>
        <p:spPr>
          <a:xfrm>
            <a:off x="2436002" y="5043421"/>
            <a:ext cx="1976352"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exploit OS or application functions or vulnerabilities to escalate privilege.</a:t>
            </a:r>
          </a:p>
          <a:p>
            <a:r>
              <a:rPr lang="en-US" altLang="ja-JP" sz="900" dirty="0">
                <a:latin typeface="Helvetica Regular" pitchFamily="2" charset="0"/>
                <a:ea typeface="MS PGothic" charset="-128"/>
                <a:cs typeface="Times New Roman" panose="02020603050405020304" pitchFamily="18" charset="0"/>
              </a:rPr>
              <a:t> - Web Shell</a:t>
            </a:r>
          </a:p>
          <a:p>
            <a:r>
              <a:rPr lang="en-US" altLang="ja-JP" sz="900" dirty="0">
                <a:latin typeface="Helvetica Regular" pitchFamily="2" charset="0"/>
                <a:ea typeface="MS PGothic" charset="-128"/>
                <a:cs typeface="Times New Roman" panose="02020603050405020304" pitchFamily="18" charset="0"/>
              </a:rPr>
              <a:t> - Extra Window Memory Injection</a:t>
            </a:r>
          </a:p>
          <a:p>
            <a:r>
              <a:rPr lang="en-US" altLang="ja-JP" sz="900" dirty="0">
                <a:latin typeface="Helvetica Regular" pitchFamily="2" charset="0"/>
                <a:ea typeface="MS PGothic" charset="-128"/>
                <a:cs typeface="Times New Roman" panose="02020603050405020304" pitchFamily="18" charset="0"/>
              </a:rPr>
              <a:t> - Application Shimming</a:t>
            </a:r>
          </a:p>
        </p:txBody>
      </p:sp>
      <p:sp>
        <p:nvSpPr>
          <p:cNvPr id="130" name="角丸四角形 129">
            <a:extLst>
              <a:ext uri="{FF2B5EF4-FFF2-40B4-BE49-F238E27FC236}">
                <a16:creationId xmlns:a16="http://schemas.microsoft.com/office/drawing/2014/main" id="{0F58BF97-AD0D-3F4E-8246-DE8CE50D8C9E}"/>
              </a:ext>
            </a:extLst>
          </p:cNvPr>
          <p:cNvSpPr/>
          <p:nvPr/>
        </p:nvSpPr>
        <p:spPr>
          <a:xfrm>
            <a:off x="2436002" y="381518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F0558521-C895-0C49-83A1-89C38ACE94BE}"/>
              </a:ext>
            </a:extLst>
          </p:cNvPr>
          <p:cNvSpPr txBox="1"/>
          <p:nvPr/>
        </p:nvSpPr>
        <p:spPr>
          <a:xfrm>
            <a:off x="2450042" y="3819551"/>
            <a:ext cx="1092203" cy="307777"/>
          </a:xfrm>
          <a:prstGeom prst="rect">
            <a:avLst/>
          </a:prstGeom>
          <a:noFill/>
        </p:spPr>
        <p:txBody>
          <a:bodyPr wrap="square" rtlCol="0">
            <a:spAutoFit/>
          </a:bodyPr>
          <a:lstStyle/>
          <a:p>
            <a:r>
              <a:rPr lang="en-US" altLang="ja-JP" sz="1400" dirty="0">
                <a:solidFill>
                  <a:srgbClr val="007D7A"/>
                </a:solidFill>
                <a:latin typeface="Helvetica Regular" pitchFamily="2" charset="0"/>
                <a:ea typeface="MS PGothic" charset="-128"/>
                <a:cs typeface="Times New Roman" panose="02020603050405020304" pitchFamily="18" charset="0"/>
              </a:rPr>
              <a:t>5.5 (-3)</a:t>
            </a:r>
          </a:p>
        </p:txBody>
      </p:sp>
      <p:sp>
        <p:nvSpPr>
          <p:cNvPr id="132" name="テキスト ボックス 131">
            <a:extLst>
              <a:ext uri="{FF2B5EF4-FFF2-40B4-BE49-F238E27FC236}">
                <a16:creationId xmlns:a16="http://schemas.microsoft.com/office/drawing/2014/main" id="{84BF9A1B-97C9-3847-A883-E622B723D6C6}"/>
              </a:ext>
            </a:extLst>
          </p:cNvPr>
          <p:cNvSpPr txBox="1"/>
          <p:nvPr/>
        </p:nvSpPr>
        <p:spPr>
          <a:xfrm>
            <a:off x="2443063" y="4386096"/>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Misuse/Escalate Privilege</a:t>
            </a:r>
          </a:p>
        </p:txBody>
      </p:sp>
      <p:sp>
        <p:nvSpPr>
          <p:cNvPr id="133" name="正方形/長方形 132">
            <a:extLst>
              <a:ext uri="{FF2B5EF4-FFF2-40B4-BE49-F238E27FC236}">
                <a16:creationId xmlns:a16="http://schemas.microsoft.com/office/drawing/2014/main" id="{FEE094BF-9D30-5146-B132-DE2282B35CAF}"/>
              </a:ext>
            </a:extLst>
          </p:cNvPr>
          <p:cNvSpPr/>
          <p:nvPr/>
        </p:nvSpPr>
        <p:spPr>
          <a:xfrm>
            <a:off x="4582885" y="3650659"/>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34" name="角丸四角形 133">
            <a:extLst>
              <a:ext uri="{FF2B5EF4-FFF2-40B4-BE49-F238E27FC236}">
                <a16:creationId xmlns:a16="http://schemas.microsoft.com/office/drawing/2014/main" id="{591D8FC4-D3B2-B84A-A0D6-9F2BE7C1CBDB}"/>
              </a:ext>
            </a:extLst>
          </p:cNvPr>
          <p:cNvSpPr/>
          <p:nvPr/>
        </p:nvSpPr>
        <p:spPr>
          <a:xfrm>
            <a:off x="4721744" y="4257732"/>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5" name="角丸四角形 134">
            <a:extLst>
              <a:ext uri="{FF2B5EF4-FFF2-40B4-BE49-F238E27FC236}">
                <a16:creationId xmlns:a16="http://schemas.microsoft.com/office/drawing/2014/main" id="{32C03265-FAB8-2745-A7EE-669E64F912C0}"/>
              </a:ext>
            </a:extLst>
          </p:cNvPr>
          <p:cNvSpPr/>
          <p:nvPr/>
        </p:nvSpPr>
        <p:spPr>
          <a:xfrm>
            <a:off x="4721744" y="4927723"/>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6" name="テキスト ボックス 135">
            <a:extLst>
              <a:ext uri="{FF2B5EF4-FFF2-40B4-BE49-F238E27FC236}">
                <a16:creationId xmlns:a16="http://schemas.microsoft.com/office/drawing/2014/main" id="{0F70DDB7-1A71-DA4A-8115-F3149FE38DD6}"/>
              </a:ext>
            </a:extLst>
          </p:cNvPr>
          <p:cNvSpPr txBox="1"/>
          <p:nvPr/>
        </p:nvSpPr>
        <p:spPr>
          <a:xfrm>
            <a:off x="4721786" y="5041238"/>
            <a:ext cx="2025170"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can utilize process injection that is a method of executing arbitrary code in the address space of a separate live process to access to elevated privileges.</a:t>
            </a:r>
          </a:p>
        </p:txBody>
      </p:sp>
      <p:sp>
        <p:nvSpPr>
          <p:cNvPr id="137" name="角丸四角形 136">
            <a:extLst>
              <a:ext uri="{FF2B5EF4-FFF2-40B4-BE49-F238E27FC236}">
                <a16:creationId xmlns:a16="http://schemas.microsoft.com/office/drawing/2014/main" id="{463567FC-9C13-6345-966C-DF2EBA69A2D5}"/>
              </a:ext>
            </a:extLst>
          </p:cNvPr>
          <p:cNvSpPr/>
          <p:nvPr/>
        </p:nvSpPr>
        <p:spPr>
          <a:xfrm>
            <a:off x="4721744" y="3813002"/>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38" name="テキスト ボックス 137">
            <a:extLst>
              <a:ext uri="{FF2B5EF4-FFF2-40B4-BE49-F238E27FC236}">
                <a16:creationId xmlns:a16="http://schemas.microsoft.com/office/drawing/2014/main" id="{E3941DBE-2DF1-5E49-9D99-3F392EAE0E7A}"/>
              </a:ext>
            </a:extLst>
          </p:cNvPr>
          <p:cNvSpPr txBox="1"/>
          <p:nvPr/>
        </p:nvSpPr>
        <p:spPr>
          <a:xfrm>
            <a:off x="4735784" y="3817368"/>
            <a:ext cx="1092203" cy="307777"/>
          </a:xfrm>
          <a:prstGeom prst="rect">
            <a:avLst/>
          </a:prstGeom>
          <a:noFill/>
        </p:spPr>
        <p:txBody>
          <a:bodyPr wrap="square" rtlCol="0">
            <a:spAutoFit/>
          </a:bodyPr>
          <a:lstStyle/>
          <a:p>
            <a:r>
              <a:rPr lang="en-US" altLang="ja-JP" sz="1400" dirty="0">
                <a:solidFill>
                  <a:srgbClr val="007D7A"/>
                </a:solidFill>
                <a:latin typeface="Helvetica Regular" pitchFamily="2" charset="0"/>
                <a:ea typeface="MS PGothic" charset="-128"/>
                <a:cs typeface="Times New Roman" panose="02020603050405020304" pitchFamily="18" charset="0"/>
              </a:rPr>
              <a:t>5.6 (-3)</a:t>
            </a:r>
          </a:p>
        </p:txBody>
      </p:sp>
      <p:sp>
        <p:nvSpPr>
          <p:cNvPr id="139" name="テキスト ボックス 138">
            <a:extLst>
              <a:ext uri="{FF2B5EF4-FFF2-40B4-BE49-F238E27FC236}">
                <a16:creationId xmlns:a16="http://schemas.microsoft.com/office/drawing/2014/main" id="{7A5A8A48-8AD7-4240-9B95-FE6DE0F9E94A}"/>
              </a:ext>
            </a:extLst>
          </p:cNvPr>
          <p:cNvSpPr txBox="1"/>
          <p:nvPr/>
        </p:nvSpPr>
        <p:spPr>
          <a:xfrm>
            <a:off x="4728805" y="4383913"/>
            <a:ext cx="1957742" cy="261610"/>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Misuse/Escalate Privilege</a:t>
            </a:r>
          </a:p>
        </p:txBody>
      </p:sp>
      <p:sp>
        <p:nvSpPr>
          <p:cNvPr id="140" name="正方形/長方形 139">
            <a:extLst>
              <a:ext uri="{FF2B5EF4-FFF2-40B4-BE49-F238E27FC236}">
                <a16:creationId xmlns:a16="http://schemas.microsoft.com/office/drawing/2014/main" id="{C9C263AF-0E14-024A-94A6-19095ED906EA}"/>
              </a:ext>
            </a:extLst>
          </p:cNvPr>
          <p:cNvSpPr/>
          <p:nvPr/>
        </p:nvSpPr>
        <p:spPr>
          <a:xfrm>
            <a:off x="6853792" y="3642580"/>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Helvetica Regular" pitchFamily="2" charset="0"/>
              <a:ea typeface="MS PGothic" charset="-128"/>
              <a:cs typeface="Times New Roman" panose="02020603050405020304" pitchFamily="18" charset="0"/>
            </a:endParaRPr>
          </a:p>
        </p:txBody>
      </p:sp>
      <p:sp>
        <p:nvSpPr>
          <p:cNvPr id="141" name="角丸四角形 140">
            <a:extLst>
              <a:ext uri="{FF2B5EF4-FFF2-40B4-BE49-F238E27FC236}">
                <a16:creationId xmlns:a16="http://schemas.microsoft.com/office/drawing/2014/main" id="{73069149-2849-4441-870D-756B69E7B8C7}"/>
              </a:ext>
            </a:extLst>
          </p:cNvPr>
          <p:cNvSpPr/>
          <p:nvPr/>
        </p:nvSpPr>
        <p:spPr>
          <a:xfrm>
            <a:off x="6992651" y="424965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2" name="角丸四角形 141">
            <a:extLst>
              <a:ext uri="{FF2B5EF4-FFF2-40B4-BE49-F238E27FC236}">
                <a16:creationId xmlns:a16="http://schemas.microsoft.com/office/drawing/2014/main" id="{E4303E61-22FB-3640-858E-FD1F34AC7D42}"/>
              </a:ext>
            </a:extLst>
          </p:cNvPr>
          <p:cNvSpPr/>
          <p:nvPr/>
        </p:nvSpPr>
        <p:spPr>
          <a:xfrm>
            <a:off x="6992651" y="491964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3" name="テキスト ボックス 142">
            <a:extLst>
              <a:ext uri="{FF2B5EF4-FFF2-40B4-BE49-F238E27FC236}">
                <a16:creationId xmlns:a16="http://schemas.microsoft.com/office/drawing/2014/main" id="{40667221-BE90-194E-AFD5-65158D729DE0}"/>
              </a:ext>
            </a:extLst>
          </p:cNvPr>
          <p:cNvSpPr txBox="1"/>
          <p:nvPr/>
        </p:nvSpPr>
        <p:spPr>
          <a:xfrm>
            <a:off x="6985671" y="5033159"/>
            <a:ext cx="204158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Adversaries may search local file systems and remote file shares for files containing passwords.</a:t>
            </a:r>
          </a:p>
          <a:p>
            <a:r>
              <a:rPr lang="en-US" altLang="ja-JP" sz="900" dirty="0">
                <a:latin typeface="Helvetica Regular" pitchFamily="2" charset="0"/>
                <a:ea typeface="MS PGothic" charset="-128"/>
                <a:cs typeface="Times New Roman" panose="02020603050405020304" pitchFamily="18" charset="0"/>
              </a:rPr>
              <a:t>Ex.)</a:t>
            </a:r>
          </a:p>
          <a:p>
            <a:r>
              <a:rPr lang="en-US" altLang="ja-JP" sz="900" dirty="0">
                <a:latin typeface="Helvetica Regular" pitchFamily="2" charset="0"/>
                <a:ea typeface="MS PGothic" charset="-128"/>
                <a:cs typeface="Times New Roman" panose="02020603050405020304" pitchFamily="18" charset="0"/>
              </a:rPr>
              <a:t>Credential dumping: </a:t>
            </a:r>
            <a:r>
              <a:rPr lang="en-US" altLang="ja-JP" sz="900" dirty="0" err="1">
                <a:latin typeface="Helvetica Regular" pitchFamily="2" charset="0"/>
                <a:ea typeface="MS PGothic" charset="-128"/>
                <a:cs typeface="Times New Roman" panose="02020603050405020304" pitchFamily="18" charset="0"/>
              </a:rPr>
              <a:t>Mimikatz</a:t>
            </a:r>
            <a:endParaRPr lang="en-US" altLang="ja-JP" sz="900" dirty="0">
              <a:latin typeface="Helvetica Regular" pitchFamily="2" charset="0"/>
              <a:ea typeface="MS PGothic" charset="-128"/>
              <a:cs typeface="Times New Roman" panose="02020603050405020304" pitchFamily="18" charset="0"/>
            </a:endParaRPr>
          </a:p>
        </p:txBody>
      </p:sp>
      <p:sp>
        <p:nvSpPr>
          <p:cNvPr id="144" name="角丸四角形 143">
            <a:extLst>
              <a:ext uri="{FF2B5EF4-FFF2-40B4-BE49-F238E27FC236}">
                <a16:creationId xmlns:a16="http://schemas.microsoft.com/office/drawing/2014/main" id="{B8484F41-3ACC-2147-B541-1B154BFBE9AF}"/>
              </a:ext>
            </a:extLst>
          </p:cNvPr>
          <p:cNvSpPr/>
          <p:nvPr/>
        </p:nvSpPr>
        <p:spPr>
          <a:xfrm>
            <a:off x="6992651" y="380492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u="none" strike="noStrike" kern="1200" cap="none" spc="0" normalizeH="0" baseline="0" noProof="0" dirty="0">
              <a:ln>
                <a:noFill/>
              </a:ln>
              <a:solidFill>
                <a:prstClr val="black"/>
              </a:solidFill>
              <a:effectLst/>
              <a:uLnTx/>
              <a:uFillTx/>
              <a:latin typeface="Helvetica Regular" pitchFamily="2" charset="0"/>
              <a:ea typeface="MS PGothic" charset="-128"/>
              <a:cs typeface="Times New Roman" panose="02020603050405020304" pitchFamily="18" charset="0"/>
            </a:endParaRPr>
          </a:p>
        </p:txBody>
      </p:sp>
      <p:sp>
        <p:nvSpPr>
          <p:cNvPr id="145" name="テキスト ボックス 144">
            <a:extLst>
              <a:ext uri="{FF2B5EF4-FFF2-40B4-BE49-F238E27FC236}">
                <a16:creationId xmlns:a16="http://schemas.microsoft.com/office/drawing/2014/main" id="{F402420A-0962-A845-A9EF-C860DA2138E4}"/>
              </a:ext>
            </a:extLst>
          </p:cNvPr>
          <p:cNvSpPr txBox="1"/>
          <p:nvPr/>
        </p:nvSpPr>
        <p:spPr>
          <a:xfrm>
            <a:off x="7006691" y="3809289"/>
            <a:ext cx="1092203" cy="307777"/>
          </a:xfrm>
          <a:prstGeom prst="rect">
            <a:avLst/>
          </a:prstGeom>
          <a:noFill/>
        </p:spPr>
        <p:txBody>
          <a:bodyPr wrap="square" rtlCol="0">
            <a:spAutoFit/>
          </a:bodyPr>
          <a:lstStyle/>
          <a:p>
            <a:r>
              <a:rPr lang="en-US" altLang="ja-JP" sz="1400" dirty="0">
                <a:solidFill>
                  <a:srgbClr val="055A8E"/>
                </a:solidFill>
                <a:latin typeface="Helvetica Regular" pitchFamily="2" charset="0"/>
                <a:ea typeface="MS PGothic" charset="-128"/>
                <a:cs typeface="Times New Roman" panose="02020603050405020304" pitchFamily="18" charset="0"/>
              </a:rPr>
              <a:t>6.1 (-3)</a:t>
            </a:r>
          </a:p>
        </p:txBody>
      </p:sp>
      <p:sp>
        <p:nvSpPr>
          <p:cNvPr id="146" name="テキスト ボックス 145">
            <a:extLst>
              <a:ext uri="{FF2B5EF4-FFF2-40B4-BE49-F238E27FC236}">
                <a16:creationId xmlns:a16="http://schemas.microsoft.com/office/drawing/2014/main" id="{0D6B2575-E9F9-7140-8CA0-F9CA89F968A9}"/>
              </a:ext>
            </a:extLst>
          </p:cNvPr>
          <p:cNvSpPr txBox="1"/>
          <p:nvPr/>
        </p:nvSpPr>
        <p:spPr>
          <a:xfrm>
            <a:off x="6999712" y="4299054"/>
            <a:ext cx="1957742" cy="430887"/>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Internal Recon: </a:t>
            </a:r>
          </a:p>
          <a:p>
            <a:r>
              <a:rPr lang="en-US" altLang="ja-JP" sz="1050" dirty="0">
                <a:latin typeface="Helvetica Regular" pitchFamily="2" charset="0"/>
                <a:ea typeface="MS PGothic" charset="-128"/>
                <a:cs typeface="Times New Roman" panose="02020603050405020304" pitchFamily="18" charset="0"/>
              </a:rPr>
              <a:t>Credential Access</a:t>
            </a:r>
            <a:endParaRPr lang="ja-JP" altLang="en-US" sz="1050" dirty="0">
              <a:latin typeface="Helvetica Regular" pitchFamily="2" charset="0"/>
              <a:ea typeface="MS PGothic" charset="-128"/>
              <a:cs typeface="Times New Roman" panose="02020603050405020304" pitchFamily="18" charset="0"/>
            </a:endParaRPr>
          </a:p>
        </p:txBody>
      </p:sp>
    </p:spTree>
    <p:extLst>
      <p:ext uri="{BB962C8B-B14F-4D97-AF65-F5344CB8AC3E}">
        <p14:creationId xmlns:p14="http://schemas.microsoft.com/office/powerpoint/2010/main" val="758389428"/>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73026</TotalTime>
  <Words>4038</Words>
  <Application>Microsoft Macintosh PowerPoint</Application>
  <PresentationFormat>画面に合わせる (4:3)</PresentationFormat>
  <Paragraphs>546</Paragraphs>
  <Slides>21</Slides>
  <Notes>21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21</vt:i4>
      </vt:variant>
    </vt:vector>
  </HeadingPairs>
  <TitlesOfParts>
    <vt:vector size="31" baseType="lpstr">
      <vt:lpstr>MS PGothic</vt:lpstr>
      <vt:lpstr>Yu Gothic</vt:lpstr>
      <vt:lpstr>Yu Gothic</vt:lpstr>
      <vt:lpstr>游ゴシック Light</vt:lpstr>
      <vt:lpstr>Arial</vt:lpstr>
      <vt:lpstr>Calibri</vt:lpstr>
      <vt:lpstr>Calibri Light</vt:lpstr>
      <vt:lpstr>Helvetica Regular</vt:lpstr>
      <vt:lpstr>Times New Roman</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417</cp:revision>
  <cp:lastPrinted>2018-07-18T08:17:35Z</cp:lastPrinted>
  <dcterms:created xsi:type="dcterms:W3CDTF">2017-04-24T01:48:29Z</dcterms:created>
  <dcterms:modified xsi:type="dcterms:W3CDTF">2019-01-27T07:27:10Z</dcterms:modified>
</cp:coreProperties>
</file>