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46"/>
  </p:notesMasterIdLst>
  <p:handoutMasterIdLst>
    <p:handoutMasterId r:id="rId47"/>
  </p:handoutMasterIdLst>
  <p:sldIdLst>
    <p:sldId id="451" r:id="rId2"/>
    <p:sldId id="456" r:id="rId3"/>
    <p:sldId id="538" r:id="rId4"/>
    <p:sldId id="559" r:id="rId5"/>
    <p:sldId id="539" r:id="rId6"/>
    <p:sldId id="560" r:id="rId7"/>
    <p:sldId id="580" r:id="rId8"/>
    <p:sldId id="561" r:id="rId9"/>
    <p:sldId id="581" r:id="rId10"/>
    <p:sldId id="562" r:id="rId11"/>
    <p:sldId id="582" r:id="rId12"/>
    <p:sldId id="563" r:id="rId13"/>
    <p:sldId id="583" r:id="rId14"/>
    <p:sldId id="564" r:id="rId15"/>
    <p:sldId id="584" r:id="rId16"/>
    <p:sldId id="565" r:id="rId17"/>
    <p:sldId id="585" r:id="rId18"/>
    <p:sldId id="566" r:id="rId19"/>
    <p:sldId id="586" r:id="rId20"/>
    <p:sldId id="567" r:id="rId21"/>
    <p:sldId id="587" r:id="rId22"/>
    <p:sldId id="568" r:id="rId23"/>
    <p:sldId id="588" r:id="rId24"/>
    <p:sldId id="569" r:id="rId25"/>
    <p:sldId id="589" r:id="rId26"/>
    <p:sldId id="570" r:id="rId27"/>
    <p:sldId id="590" r:id="rId28"/>
    <p:sldId id="571" r:id="rId29"/>
    <p:sldId id="591" r:id="rId30"/>
    <p:sldId id="572" r:id="rId31"/>
    <p:sldId id="592" r:id="rId32"/>
    <p:sldId id="573" r:id="rId33"/>
    <p:sldId id="593" r:id="rId34"/>
    <p:sldId id="574" r:id="rId35"/>
    <p:sldId id="594" r:id="rId36"/>
    <p:sldId id="575" r:id="rId37"/>
    <p:sldId id="595" r:id="rId38"/>
    <p:sldId id="576" r:id="rId39"/>
    <p:sldId id="596" r:id="rId40"/>
    <p:sldId id="577" r:id="rId41"/>
    <p:sldId id="597" r:id="rId42"/>
    <p:sldId id="578" r:id="rId43"/>
    <p:sldId id="598" r:id="rId44"/>
    <p:sldId id="57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4C1"/>
    <a:srgbClr val="FFC1F3"/>
    <a:srgbClr val="F7D5F7"/>
    <a:srgbClr val="FFA4FF"/>
    <a:srgbClr val="7EDBF0"/>
    <a:srgbClr val="ADEEF0"/>
    <a:srgbClr val="F8938F"/>
    <a:srgbClr val="F8DBCE"/>
    <a:srgbClr val="F7E0D7"/>
    <a:srgbClr val="F77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9"/>
    <p:restoredTop sz="77006"/>
  </p:normalViewPr>
  <p:slideViewPr>
    <p:cSldViewPr snapToGrid="0" snapToObjects="1">
      <p:cViewPr varScale="1">
        <p:scale>
          <a:sx n="85" d="100"/>
          <a:sy n="85" d="100"/>
        </p:scale>
        <p:origin x="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6047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121138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285249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312230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59485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443624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325011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259189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17</a:t>
            </a:fld>
            <a:endParaRPr kumimoji="1" lang="ja-JP" altLang="en-US"/>
          </a:p>
        </p:txBody>
      </p:sp>
    </p:spTree>
    <p:extLst>
      <p:ext uri="{BB962C8B-B14F-4D97-AF65-F5344CB8AC3E}">
        <p14:creationId xmlns:p14="http://schemas.microsoft.com/office/powerpoint/2010/main" val="407610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18</a:t>
            </a:fld>
            <a:endParaRPr kumimoji="1" lang="ja-JP" altLang="en-US"/>
          </a:p>
        </p:txBody>
      </p:sp>
    </p:spTree>
    <p:extLst>
      <p:ext uri="{BB962C8B-B14F-4D97-AF65-F5344CB8AC3E}">
        <p14:creationId xmlns:p14="http://schemas.microsoft.com/office/powerpoint/2010/main" val="378215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19</a:t>
            </a:fld>
            <a:endParaRPr kumimoji="1" lang="ja-JP" altLang="en-US"/>
          </a:p>
        </p:txBody>
      </p:sp>
    </p:spTree>
    <p:extLst>
      <p:ext uri="{BB962C8B-B14F-4D97-AF65-F5344CB8AC3E}">
        <p14:creationId xmlns:p14="http://schemas.microsoft.com/office/powerpoint/2010/main" val="225678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469191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20</a:t>
            </a:fld>
            <a:endParaRPr kumimoji="1" lang="ja-JP" altLang="en-US"/>
          </a:p>
        </p:txBody>
      </p:sp>
    </p:spTree>
    <p:extLst>
      <p:ext uri="{BB962C8B-B14F-4D97-AF65-F5344CB8AC3E}">
        <p14:creationId xmlns:p14="http://schemas.microsoft.com/office/powerpoint/2010/main" val="2261777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21</a:t>
            </a:fld>
            <a:endParaRPr kumimoji="1" lang="ja-JP" altLang="en-US"/>
          </a:p>
        </p:txBody>
      </p:sp>
    </p:spTree>
    <p:extLst>
      <p:ext uri="{BB962C8B-B14F-4D97-AF65-F5344CB8AC3E}">
        <p14:creationId xmlns:p14="http://schemas.microsoft.com/office/powerpoint/2010/main" val="2009358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22</a:t>
            </a:fld>
            <a:endParaRPr kumimoji="1" lang="ja-JP" altLang="en-US"/>
          </a:p>
        </p:txBody>
      </p:sp>
    </p:spTree>
    <p:extLst>
      <p:ext uri="{BB962C8B-B14F-4D97-AF65-F5344CB8AC3E}">
        <p14:creationId xmlns:p14="http://schemas.microsoft.com/office/powerpoint/2010/main" val="1120963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23</a:t>
            </a:fld>
            <a:endParaRPr kumimoji="1" lang="ja-JP" altLang="en-US"/>
          </a:p>
        </p:txBody>
      </p:sp>
    </p:spTree>
    <p:extLst>
      <p:ext uri="{BB962C8B-B14F-4D97-AF65-F5344CB8AC3E}">
        <p14:creationId xmlns:p14="http://schemas.microsoft.com/office/powerpoint/2010/main" val="231284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24</a:t>
            </a:fld>
            <a:endParaRPr kumimoji="1" lang="ja-JP" altLang="en-US"/>
          </a:p>
        </p:txBody>
      </p:sp>
    </p:spTree>
    <p:extLst>
      <p:ext uri="{BB962C8B-B14F-4D97-AF65-F5344CB8AC3E}">
        <p14:creationId xmlns:p14="http://schemas.microsoft.com/office/powerpoint/2010/main" val="438178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25</a:t>
            </a:fld>
            <a:endParaRPr kumimoji="1" lang="ja-JP" altLang="en-US"/>
          </a:p>
        </p:txBody>
      </p:sp>
    </p:spTree>
    <p:extLst>
      <p:ext uri="{BB962C8B-B14F-4D97-AF65-F5344CB8AC3E}">
        <p14:creationId xmlns:p14="http://schemas.microsoft.com/office/powerpoint/2010/main" val="348279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26</a:t>
            </a:fld>
            <a:endParaRPr kumimoji="1" lang="ja-JP" altLang="en-US"/>
          </a:p>
        </p:txBody>
      </p:sp>
    </p:spTree>
    <p:extLst>
      <p:ext uri="{BB962C8B-B14F-4D97-AF65-F5344CB8AC3E}">
        <p14:creationId xmlns:p14="http://schemas.microsoft.com/office/powerpoint/2010/main" val="2092002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27</a:t>
            </a:fld>
            <a:endParaRPr kumimoji="1" lang="ja-JP" altLang="en-US"/>
          </a:p>
        </p:txBody>
      </p:sp>
    </p:spTree>
    <p:extLst>
      <p:ext uri="{BB962C8B-B14F-4D97-AF65-F5344CB8AC3E}">
        <p14:creationId xmlns:p14="http://schemas.microsoft.com/office/powerpoint/2010/main" val="262905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28</a:t>
            </a:fld>
            <a:endParaRPr kumimoji="1" lang="ja-JP" altLang="en-US"/>
          </a:p>
        </p:txBody>
      </p:sp>
    </p:spTree>
    <p:extLst>
      <p:ext uri="{BB962C8B-B14F-4D97-AF65-F5344CB8AC3E}">
        <p14:creationId xmlns:p14="http://schemas.microsoft.com/office/powerpoint/2010/main" val="4208684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29</a:t>
            </a:fld>
            <a:endParaRPr kumimoji="1" lang="ja-JP" altLang="en-US"/>
          </a:p>
        </p:txBody>
      </p:sp>
    </p:spTree>
    <p:extLst>
      <p:ext uri="{BB962C8B-B14F-4D97-AF65-F5344CB8AC3E}">
        <p14:creationId xmlns:p14="http://schemas.microsoft.com/office/powerpoint/2010/main" val="122475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1416282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30</a:t>
            </a:fld>
            <a:endParaRPr kumimoji="1" lang="ja-JP" altLang="en-US"/>
          </a:p>
        </p:txBody>
      </p:sp>
    </p:spTree>
    <p:extLst>
      <p:ext uri="{BB962C8B-B14F-4D97-AF65-F5344CB8AC3E}">
        <p14:creationId xmlns:p14="http://schemas.microsoft.com/office/powerpoint/2010/main" val="195430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31</a:t>
            </a:fld>
            <a:endParaRPr kumimoji="1" lang="ja-JP" altLang="en-US"/>
          </a:p>
        </p:txBody>
      </p:sp>
    </p:spTree>
    <p:extLst>
      <p:ext uri="{BB962C8B-B14F-4D97-AF65-F5344CB8AC3E}">
        <p14:creationId xmlns:p14="http://schemas.microsoft.com/office/powerpoint/2010/main" val="1796133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32</a:t>
            </a:fld>
            <a:endParaRPr kumimoji="1" lang="ja-JP" altLang="en-US"/>
          </a:p>
        </p:txBody>
      </p:sp>
    </p:spTree>
    <p:extLst>
      <p:ext uri="{BB962C8B-B14F-4D97-AF65-F5344CB8AC3E}">
        <p14:creationId xmlns:p14="http://schemas.microsoft.com/office/powerpoint/2010/main" val="473976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33</a:t>
            </a:fld>
            <a:endParaRPr kumimoji="1" lang="ja-JP" altLang="en-US"/>
          </a:p>
        </p:txBody>
      </p:sp>
    </p:spTree>
    <p:extLst>
      <p:ext uri="{BB962C8B-B14F-4D97-AF65-F5344CB8AC3E}">
        <p14:creationId xmlns:p14="http://schemas.microsoft.com/office/powerpoint/2010/main" val="1487252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34</a:t>
            </a:fld>
            <a:endParaRPr kumimoji="1" lang="ja-JP" altLang="en-US"/>
          </a:p>
        </p:txBody>
      </p:sp>
    </p:spTree>
    <p:extLst>
      <p:ext uri="{BB962C8B-B14F-4D97-AF65-F5344CB8AC3E}">
        <p14:creationId xmlns:p14="http://schemas.microsoft.com/office/powerpoint/2010/main" val="623139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35</a:t>
            </a:fld>
            <a:endParaRPr kumimoji="1" lang="ja-JP" altLang="en-US"/>
          </a:p>
        </p:txBody>
      </p:sp>
    </p:spTree>
    <p:extLst>
      <p:ext uri="{BB962C8B-B14F-4D97-AF65-F5344CB8AC3E}">
        <p14:creationId xmlns:p14="http://schemas.microsoft.com/office/powerpoint/2010/main" val="553870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36</a:t>
            </a:fld>
            <a:endParaRPr kumimoji="1" lang="ja-JP" altLang="en-US"/>
          </a:p>
        </p:txBody>
      </p:sp>
    </p:spTree>
    <p:extLst>
      <p:ext uri="{BB962C8B-B14F-4D97-AF65-F5344CB8AC3E}">
        <p14:creationId xmlns:p14="http://schemas.microsoft.com/office/powerpoint/2010/main" val="2793314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37</a:t>
            </a:fld>
            <a:endParaRPr kumimoji="1" lang="ja-JP" altLang="en-US"/>
          </a:p>
        </p:txBody>
      </p:sp>
    </p:spTree>
    <p:extLst>
      <p:ext uri="{BB962C8B-B14F-4D97-AF65-F5344CB8AC3E}">
        <p14:creationId xmlns:p14="http://schemas.microsoft.com/office/powerpoint/2010/main" val="41078438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38</a:t>
            </a:fld>
            <a:endParaRPr kumimoji="1" lang="ja-JP" altLang="en-US"/>
          </a:p>
        </p:txBody>
      </p:sp>
    </p:spTree>
    <p:extLst>
      <p:ext uri="{BB962C8B-B14F-4D97-AF65-F5344CB8AC3E}">
        <p14:creationId xmlns:p14="http://schemas.microsoft.com/office/powerpoint/2010/main" val="1512496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39</a:t>
            </a:fld>
            <a:endParaRPr kumimoji="1" lang="ja-JP" altLang="en-US"/>
          </a:p>
        </p:txBody>
      </p:sp>
    </p:spTree>
    <p:extLst>
      <p:ext uri="{BB962C8B-B14F-4D97-AF65-F5344CB8AC3E}">
        <p14:creationId xmlns:p14="http://schemas.microsoft.com/office/powerpoint/2010/main" val="156133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553885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40</a:t>
            </a:fld>
            <a:endParaRPr kumimoji="1" lang="ja-JP" altLang="en-US"/>
          </a:p>
        </p:txBody>
      </p:sp>
    </p:spTree>
    <p:extLst>
      <p:ext uri="{BB962C8B-B14F-4D97-AF65-F5344CB8AC3E}">
        <p14:creationId xmlns:p14="http://schemas.microsoft.com/office/powerpoint/2010/main" val="3320559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41</a:t>
            </a:fld>
            <a:endParaRPr kumimoji="1" lang="ja-JP" altLang="en-US"/>
          </a:p>
        </p:txBody>
      </p:sp>
    </p:spTree>
    <p:extLst>
      <p:ext uri="{BB962C8B-B14F-4D97-AF65-F5344CB8AC3E}">
        <p14:creationId xmlns:p14="http://schemas.microsoft.com/office/powerpoint/2010/main" val="2886609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42</a:t>
            </a:fld>
            <a:endParaRPr kumimoji="1" lang="ja-JP" altLang="en-US"/>
          </a:p>
        </p:txBody>
      </p:sp>
    </p:spTree>
    <p:extLst>
      <p:ext uri="{BB962C8B-B14F-4D97-AF65-F5344CB8AC3E}">
        <p14:creationId xmlns:p14="http://schemas.microsoft.com/office/powerpoint/2010/main" val="752990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43</a:t>
            </a:fld>
            <a:endParaRPr kumimoji="1" lang="ja-JP" altLang="en-US"/>
          </a:p>
        </p:txBody>
      </p:sp>
    </p:spTree>
    <p:extLst>
      <p:ext uri="{BB962C8B-B14F-4D97-AF65-F5344CB8AC3E}">
        <p14:creationId xmlns:p14="http://schemas.microsoft.com/office/powerpoint/2010/main" val="1915600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44</a:t>
            </a:fld>
            <a:endParaRPr kumimoji="1" lang="ja-JP" altLang="en-US"/>
          </a:p>
        </p:txBody>
      </p:sp>
    </p:spTree>
    <p:extLst>
      <p:ext uri="{BB962C8B-B14F-4D97-AF65-F5344CB8AC3E}">
        <p14:creationId xmlns:p14="http://schemas.microsoft.com/office/powerpoint/2010/main" val="9736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165412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8017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1037984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282207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428363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9ABCAF3F-81FB-3D40-A7C4-3AA091AB9DE1}"/>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28696595-F421-2848-9790-49E93BE67B64}"/>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B54A13CD-1E35-5F43-839D-2C52B1D52F8A}"/>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D3325DF-C890-A94A-8A84-7F5A8115F68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B127DEA1-6302-CF44-8556-05C6B9E5DE85}"/>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6AC975D4-CC85-2E49-96D9-5D39E1A4A1E2}"/>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0C1548EB-B968-7942-9ECF-D6B7A1B5C447}"/>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B05A976-6AF0-A442-8887-0FCBF574B22B}"/>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84D67A23-E1E9-A141-B698-BFD65ED78434}"/>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角丸四角形 36">
            <a:extLst>
              <a:ext uri="{FF2B5EF4-FFF2-40B4-BE49-F238E27FC236}">
                <a16:creationId xmlns:a16="http://schemas.microsoft.com/office/drawing/2014/main" id="{6ADA9431-8A1F-614C-8AAA-EBE9330470D7}"/>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8" name="角丸四角形 37">
            <a:extLst>
              <a:ext uri="{FF2B5EF4-FFF2-40B4-BE49-F238E27FC236}">
                <a16:creationId xmlns:a16="http://schemas.microsoft.com/office/drawing/2014/main" id="{CFF7A279-9ABE-2942-8191-9C51D2A17910}"/>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34773846-E47B-8E4F-BAA0-E49CEE1FFF3C}"/>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59D7DF9F-B597-0E4A-898E-56824B80F1F4}"/>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角丸四角形 51">
            <a:extLst>
              <a:ext uri="{FF2B5EF4-FFF2-40B4-BE49-F238E27FC236}">
                <a16:creationId xmlns:a16="http://schemas.microsoft.com/office/drawing/2014/main" id="{4A3BCE0B-E3BC-A347-B36E-28DC4ABC9AB2}"/>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D77A3503-33E7-EB42-B76F-51625A2D11E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角丸四角形 53">
            <a:extLst>
              <a:ext uri="{FF2B5EF4-FFF2-40B4-BE49-F238E27FC236}">
                <a16:creationId xmlns:a16="http://schemas.microsoft.com/office/drawing/2014/main" id="{034CA6F0-FA6B-C940-B234-C35D43D7D0D0}"/>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5" name="角丸四角形 54">
            <a:extLst>
              <a:ext uri="{FF2B5EF4-FFF2-40B4-BE49-F238E27FC236}">
                <a16:creationId xmlns:a16="http://schemas.microsoft.com/office/drawing/2014/main" id="{DF5BC312-55DD-6C40-B33D-4796F1C28A1A}"/>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6" name="角丸四角形 55">
            <a:extLst>
              <a:ext uri="{FF2B5EF4-FFF2-40B4-BE49-F238E27FC236}">
                <a16:creationId xmlns:a16="http://schemas.microsoft.com/office/drawing/2014/main" id="{1A7D1965-49A7-C44F-81F0-8F8126360C3D}"/>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D2E22FE6-CD6C-D044-89BF-8A8AAACF5A36}"/>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4507FD8A-7FBC-5F45-8FD9-3B8660028401}"/>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34EDBBE6-6072-AA4C-9179-66B1C20DB4FC}"/>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A2734194-0660-094B-9A27-81ACFD6FEDC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角丸四角形 60">
            <a:extLst>
              <a:ext uri="{FF2B5EF4-FFF2-40B4-BE49-F238E27FC236}">
                <a16:creationId xmlns:a16="http://schemas.microsoft.com/office/drawing/2014/main" id="{7232DC25-3529-E148-8B02-85C9BB9904A7}"/>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2" name="角丸四角形 61">
            <a:extLst>
              <a:ext uri="{FF2B5EF4-FFF2-40B4-BE49-F238E27FC236}">
                <a16:creationId xmlns:a16="http://schemas.microsoft.com/office/drawing/2014/main" id="{3CA0CC2C-DB41-7248-889A-92B1B8EFFF6D}"/>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9" name="テキスト ボックス 98">
            <a:extLst>
              <a:ext uri="{FF2B5EF4-FFF2-40B4-BE49-F238E27FC236}">
                <a16:creationId xmlns:a16="http://schemas.microsoft.com/office/drawing/2014/main" id="{053FC87C-0055-9E4F-B49F-61CC40DE61C0}"/>
              </a:ext>
            </a:extLst>
          </p:cNvPr>
          <p:cNvSpPr txBox="1"/>
          <p:nvPr/>
        </p:nvSpPr>
        <p:spPr>
          <a:xfrm>
            <a:off x="181985" y="690899"/>
            <a:ext cx="176229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100" name="テキスト ボックス 99">
            <a:extLst>
              <a:ext uri="{FF2B5EF4-FFF2-40B4-BE49-F238E27FC236}">
                <a16:creationId xmlns:a16="http://schemas.microsoft.com/office/drawing/2014/main" id="{14101EB3-6C51-CD44-AAA5-7B0BEC1767B9}"/>
              </a:ext>
            </a:extLst>
          </p:cNvPr>
          <p:cNvSpPr txBox="1"/>
          <p:nvPr/>
        </p:nvSpPr>
        <p:spPr>
          <a:xfrm>
            <a:off x="175006" y="11341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01" name="テキスト ボックス 100">
            <a:extLst>
              <a:ext uri="{FF2B5EF4-FFF2-40B4-BE49-F238E27FC236}">
                <a16:creationId xmlns:a16="http://schemas.microsoft.com/office/drawing/2014/main" id="{65D0E301-0D9C-BB49-981D-3B8FEE7E016B}"/>
              </a:ext>
            </a:extLst>
          </p:cNvPr>
          <p:cNvSpPr txBox="1"/>
          <p:nvPr/>
        </p:nvSpPr>
        <p:spPr>
          <a:xfrm>
            <a:off x="175006" y="1977589"/>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an active discovery tool to identify devices connected to the organization's network and update the hardware asset inventory. </a:t>
            </a:r>
          </a:p>
        </p:txBody>
      </p:sp>
      <p:sp>
        <p:nvSpPr>
          <p:cNvPr id="102" name="テキスト ボックス 101">
            <a:extLst>
              <a:ext uri="{FF2B5EF4-FFF2-40B4-BE49-F238E27FC236}">
                <a16:creationId xmlns:a16="http://schemas.microsoft.com/office/drawing/2014/main" id="{9E83BF0F-DEFD-3A4B-883B-9DD325CCC6FE}"/>
              </a:ext>
            </a:extLst>
          </p:cNvPr>
          <p:cNvSpPr txBox="1"/>
          <p:nvPr/>
        </p:nvSpPr>
        <p:spPr>
          <a:xfrm>
            <a:off x="2477905" y="702582"/>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17EC3EE4-8B30-DE4F-939C-20B5107C608E}"/>
              </a:ext>
            </a:extLst>
          </p:cNvPr>
          <p:cNvSpPr txBox="1"/>
          <p:nvPr/>
        </p:nvSpPr>
        <p:spPr>
          <a:xfrm>
            <a:off x="2443006" y="1982292"/>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 passive discovery tool to identify devices connected to the organization's network and automatically update the organization's hardware asset inventory. </a:t>
            </a:r>
          </a:p>
        </p:txBody>
      </p:sp>
      <p:sp>
        <p:nvSpPr>
          <p:cNvPr id="104" name="テキスト ボックス 103">
            <a:extLst>
              <a:ext uri="{FF2B5EF4-FFF2-40B4-BE49-F238E27FC236}">
                <a16:creationId xmlns:a16="http://schemas.microsoft.com/office/drawing/2014/main" id="{03F9988A-5E7A-884B-9F9A-96D58991F842}"/>
              </a:ext>
            </a:extLst>
          </p:cNvPr>
          <p:cNvSpPr txBox="1"/>
          <p:nvPr/>
        </p:nvSpPr>
        <p:spPr>
          <a:xfrm>
            <a:off x="2470926" y="114583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05" name="テキスト ボックス 104">
            <a:extLst>
              <a:ext uri="{FF2B5EF4-FFF2-40B4-BE49-F238E27FC236}">
                <a16:creationId xmlns:a16="http://schemas.microsoft.com/office/drawing/2014/main" id="{B14DD3CC-7292-1B4E-9C7C-9174796AE6E5}"/>
              </a:ext>
            </a:extLst>
          </p:cNvPr>
          <p:cNvSpPr txBox="1"/>
          <p:nvPr/>
        </p:nvSpPr>
        <p:spPr>
          <a:xfrm>
            <a:off x="4767542" y="702582"/>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106" name="テキスト ボックス 105">
            <a:extLst>
              <a:ext uri="{FF2B5EF4-FFF2-40B4-BE49-F238E27FC236}">
                <a16:creationId xmlns:a16="http://schemas.microsoft.com/office/drawing/2014/main" id="{9BAF353B-15FB-D241-B748-E04CF7C45292}"/>
              </a:ext>
            </a:extLst>
          </p:cNvPr>
          <p:cNvSpPr txBox="1"/>
          <p:nvPr/>
        </p:nvSpPr>
        <p:spPr>
          <a:xfrm>
            <a:off x="4725663" y="2003232"/>
            <a:ext cx="2020562" cy="1077218"/>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Use Dynamic Host Configuration Protocol (DHCP) logging on all DHCP servers or IP address management tools to </a:t>
            </a:r>
            <a:r>
              <a:rPr lang="en-US" altLang="ja-JP" sz="900" dirty="0">
                <a:latin typeface="Helvetica Regular" pitchFamily="2" charset="0"/>
                <a:ea typeface="MS PGothic" charset="-128"/>
                <a:cs typeface="Times New Roman" panose="02020603050405020304" pitchFamily="18" charset="0"/>
              </a:rPr>
              <a:t>update</a:t>
            </a:r>
            <a:r>
              <a:rPr lang="en-US" altLang="ja-JP" sz="1050" dirty="0">
                <a:latin typeface="Helvetica Regular" pitchFamily="2" charset="0"/>
                <a:ea typeface="MS PGothic" charset="-128"/>
                <a:cs typeface="Times New Roman" panose="02020603050405020304" pitchFamily="18" charset="0"/>
              </a:rPr>
              <a:t> the organization's hardware asset inventory. </a:t>
            </a:r>
          </a:p>
        </p:txBody>
      </p:sp>
      <p:sp>
        <p:nvSpPr>
          <p:cNvPr id="107" name="テキスト ボックス 106">
            <a:extLst>
              <a:ext uri="{FF2B5EF4-FFF2-40B4-BE49-F238E27FC236}">
                <a16:creationId xmlns:a16="http://schemas.microsoft.com/office/drawing/2014/main" id="{96F437C6-02B6-0A46-B486-B2B1524019DA}"/>
              </a:ext>
            </a:extLst>
          </p:cNvPr>
          <p:cNvSpPr txBox="1"/>
          <p:nvPr/>
        </p:nvSpPr>
        <p:spPr>
          <a:xfrm>
            <a:off x="4760563" y="114583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08" name="テキスト ボックス 107">
            <a:extLst>
              <a:ext uri="{FF2B5EF4-FFF2-40B4-BE49-F238E27FC236}">
                <a16:creationId xmlns:a16="http://schemas.microsoft.com/office/drawing/2014/main" id="{17ABB1C7-A4EE-E34F-9EB3-29A4D4C7CEAC}"/>
              </a:ext>
            </a:extLst>
          </p:cNvPr>
          <p:cNvSpPr txBox="1"/>
          <p:nvPr/>
        </p:nvSpPr>
        <p:spPr>
          <a:xfrm>
            <a:off x="7006159"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109" name="テキスト ボックス 108">
            <a:extLst>
              <a:ext uri="{FF2B5EF4-FFF2-40B4-BE49-F238E27FC236}">
                <a16:creationId xmlns:a16="http://schemas.microsoft.com/office/drawing/2014/main" id="{F5CE3238-957C-8646-9FCC-7A2DF0D36FAE}"/>
              </a:ext>
            </a:extLst>
          </p:cNvPr>
          <p:cNvSpPr txBox="1"/>
          <p:nvPr/>
        </p:nvSpPr>
        <p:spPr>
          <a:xfrm>
            <a:off x="6992200" y="1893347"/>
            <a:ext cx="20135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accurate and up-to-date inventory of all technology assets with the potential to store or process information. </a:t>
            </a:r>
          </a:p>
        </p:txBody>
      </p:sp>
      <p:sp>
        <p:nvSpPr>
          <p:cNvPr id="110" name="テキスト ボックス 109">
            <a:extLst>
              <a:ext uri="{FF2B5EF4-FFF2-40B4-BE49-F238E27FC236}">
                <a16:creationId xmlns:a16="http://schemas.microsoft.com/office/drawing/2014/main" id="{91494844-93C9-6540-909D-F82B496A4430}"/>
              </a:ext>
            </a:extLst>
          </p:cNvPr>
          <p:cNvSpPr txBox="1"/>
          <p:nvPr/>
        </p:nvSpPr>
        <p:spPr>
          <a:xfrm>
            <a:off x="6999180" y="112669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11" name="テキスト ボックス 110">
            <a:extLst>
              <a:ext uri="{FF2B5EF4-FFF2-40B4-BE49-F238E27FC236}">
                <a16:creationId xmlns:a16="http://schemas.microsoft.com/office/drawing/2014/main" id="{969D9D96-67E4-F945-84C4-11554D93D9BD}"/>
              </a:ext>
            </a:extLst>
          </p:cNvPr>
          <p:cNvSpPr txBox="1"/>
          <p:nvPr/>
        </p:nvSpPr>
        <p:spPr>
          <a:xfrm>
            <a:off x="199394" y="3858899"/>
            <a:ext cx="190190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112" name="テキスト ボックス 111">
            <a:extLst>
              <a:ext uri="{FF2B5EF4-FFF2-40B4-BE49-F238E27FC236}">
                <a16:creationId xmlns:a16="http://schemas.microsoft.com/office/drawing/2014/main" id="{D789E9F7-9CF0-5545-9423-5F053739340F}"/>
              </a:ext>
            </a:extLst>
          </p:cNvPr>
          <p:cNvSpPr txBox="1"/>
          <p:nvPr/>
        </p:nvSpPr>
        <p:spPr>
          <a:xfrm>
            <a:off x="178454" y="5068809"/>
            <a:ext cx="2062443"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the hardware asset inventory records the network address, hardware address, machine name, data asset owner, and department for each asset and whether the hardware asset has been approved to connect to the network. </a:t>
            </a:r>
          </a:p>
        </p:txBody>
      </p:sp>
      <p:sp>
        <p:nvSpPr>
          <p:cNvPr id="113" name="テキスト ボックス 112">
            <a:extLst>
              <a:ext uri="{FF2B5EF4-FFF2-40B4-BE49-F238E27FC236}">
                <a16:creationId xmlns:a16="http://schemas.microsoft.com/office/drawing/2014/main" id="{D3943036-4663-A241-B338-BD522DBB6582}"/>
              </a:ext>
            </a:extLst>
          </p:cNvPr>
          <p:cNvSpPr txBox="1"/>
          <p:nvPr/>
        </p:nvSpPr>
        <p:spPr>
          <a:xfrm>
            <a:off x="192415" y="43021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14" name="テキスト ボックス 113">
            <a:extLst>
              <a:ext uri="{FF2B5EF4-FFF2-40B4-BE49-F238E27FC236}">
                <a16:creationId xmlns:a16="http://schemas.microsoft.com/office/drawing/2014/main" id="{7EDB0CE8-3C8C-8F43-B743-567C3BD5995E}"/>
              </a:ext>
            </a:extLst>
          </p:cNvPr>
          <p:cNvSpPr txBox="1"/>
          <p:nvPr/>
        </p:nvSpPr>
        <p:spPr>
          <a:xfrm>
            <a:off x="2454624" y="3864663"/>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endParaRPr lang="en-US" altLang="ja-JP" sz="1400" dirty="0">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BBE480FA-A3B0-F740-B1DD-C60E4073EF9C}"/>
              </a:ext>
            </a:extLst>
          </p:cNvPr>
          <p:cNvSpPr txBox="1"/>
          <p:nvPr/>
        </p:nvSpPr>
        <p:spPr>
          <a:xfrm>
            <a:off x="2447645" y="5207193"/>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unauthorized assets are either removed from the network, quarantined or the inventory is updated in a timely manner. </a:t>
            </a:r>
          </a:p>
        </p:txBody>
      </p:sp>
      <p:sp>
        <p:nvSpPr>
          <p:cNvPr id="116" name="テキスト ボックス 115">
            <a:extLst>
              <a:ext uri="{FF2B5EF4-FFF2-40B4-BE49-F238E27FC236}">
                <a16:creationId xmlns:a16="http://schemas.microsoft.com/office/drawing/2014/main" id="{CEA43BEF-CCB8-734A-9D03-1E90083541B8}"/>
              </a:ext>
            </a:extLst>
          </p:cNvPr>
          <p:cNvSpPr txBox="1"/>
          <p:nvPr/>
        </p:nvSpPr>
        <p:spPr>
          <a:xfrm>
            <a:off x="2447645" y="430791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17" name="テキスト ボックス 116">
            <a:extLst>
              <a:ext uri="{FF2B5EF4-FFF2-40B4-BE49-F238E27FC236}">
                <a16:creationId xmlns:a16="http://schemas.microsoft.com/office/drawing/2014/main" id="{F7354D6F-29A4-B545-B684-F673D8F88159}"/>
              </a:ext>
            </a:extLst>
          </p:cNvPr>
          <p:cNvSpPr txBox="1"/>
          <p:nvPr/>
        </p:nvSpPr>
        <p:spPr>
          <a:xfrm>
            <a:off x="4734968" y="3866319"/>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118" name="テキスト ボックス 117">
            <a:extLst>
              <a:ext uri="{FF2B5EF4-FFF2-40B4-BE49-F238E27FC236}">
                <a16:creationId xmlns:a16="http://schemas.microsoft.com/office/drawing/2014/main" id="{69EF9628-2DD9-4E47-90A9-732D5B80BCE5}"/>
              </a:ext>
            </a:extLst>
          </p:cNvPr>
          <p:cNvSpPr txBox="1"/>
          <p:nvPr/>
        </p:nvSpPr>
        <p:spPr>
          <a:xfrm>
            <a:off x="4727989" y="5076229"/>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port level access control, following 802.1x standards, to control which devices can authenticate to the network. </a:t>
            </a:r>
          </a:p>
        </p:txBody>
      </p:sp>
      <p:sp>
        <p:nvSpPr>
          <p:cNvPr id="119" name="テキスト ボックス 118">
            <a:extLst>
              <a:ext uri="{FF2B5EF4-FFF2-40B4-BE49-F238E27FC236}">
                <a16:creationId xmlns:a16="http://schemas.microsoft.com/office/drawing/2014/main" id="{ECDC69E3-334B-1141-949B-9E0AF57ED0D2}"/>
              </a:ext>
            </a:extLst>
          </p:cNvPr>
          <p:cNvSpPr txBox="1"/>
          <p:nvPr/>
        </p:nvSpPr>
        <p:spPr>
          <a:xfrm>
            <a:off x="4727989" y="430957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
        <p:nvSpPr>
          <p:cNvPr id="120" name="テキスト ボックス 119">
            <a:extLst>
              <a:ext uri="{FF2B5EF4-FFF2-40B4-BE49-F238E27FC236}">
                <a16:creationId xmlns:a16="http://schemas.microsoft.com/office/drawing/2014/main" id="{523E8CAA-9DE6-E64A-93C8-449BB7763207}"/>
              </a:ext>
            </a:extLst>
          </p:cNvPr>
          <p:cNvSpPr txBox="1"/>
          <p:nvPr/>
        </p:nvSpPr>
        <p:spPr>
          <a:xfrm>
            <a:off x="6999180" y="3866319"/>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121" name="テキスト ボックス 120">
            <a:extLst>
              <a:ext uri="{FF2B5EF4-FFF2-40B4-BE49-F238E27FC236}">
                <a16:creationId xmlns:a16="http://schemas.microsoft.com/office/drawing/2014/main" id="{BCF99D00-57A6-2A45-8CE5-08BC2D2AB1E5}"/>
              </a:ext>
            </a:extLst>
          </p:cNvPr>
          <p:cNvSpPr txBox="1"/>
          <p:nvPr/>
        </p:nvSpPr>
        <p:spPr>
          <a:xfrm>
            <a:off x="6992201" y="5166969"/>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client certificates to authenticate hardware assets connecting to the organization's trusted network. </a:t>
            </a:r>
          </a:p>
        </p:txBody>
      </p:sp>
      <p:sp>
        <p:nvSpPr>
          <p:cNvPr id="122" name="テキスト ボックス 121">
            <a:extLst>
              <a:ext uri="{FF2B5EF4-FFF2-40B4-BE49-F238E27FC236}">
                <a16:creationId xmlns:a16="http://schemas.microsoft.com/office/drawing/2014/main" id="{7BB6D207-2FDB-BF41-BEF1-068D24D70C4B}"/>
              </a:ext>
            </a:extLst>
          </p:cNvPr>
          <p:cNvSpPr txBox="1"/>
          <p:nvPr/>
        </p:nvSpPr>
        <p:spPr>
          <a:xfrm>
            <a:off x="6992201" y="430957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Hardware Assets </a:t>
            </a:r>
          </a:p>
        </p:txBody>
      </p:sp>
    </p:spTree>
    <p:extLst>
      <p:ext uri="{BB962C8B-B14F-4D97-AF65-F5344CB8AC3E}">
        <p14:creationId xmlns:p14="http://schemas.microsoft.com/office/powerpoint/2010/main" val="163920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27514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9549E831-581B-7B4A-BBCE-FE9DB80FEBCA}"/>
              </a:ext>
            </a:extLst>
          </p:cNvPr>
          <p:cNvSpPr txBox="1"/>
          <p:nvPr/>
        </p:nvSpPr>
        <p:spPr>
          <a:xfrm>
            <a:off x="173875"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38" name="テキスト ボックス 37">
            <a:extLst>
              <a:ext uri="{FF2B5EF4-FFF2-40B4-BE49-F238E27FC236}">
                <a16:creationId xmlns:a16="http://schemas.microsoft.com/office/drawing/2014/main" id="{BD5B4C71-7660-DC4C-BEB4-C2A7FD108709}"/>
              </a:ext>
            </a:extLst>
          </p:cNvPr>
          <p:cNvSpPr txBox="1"/>
          <p:nvPr/>
        </p:nvSpPr>
        <p:spPr>
          <a:xfrm>
            <a:off x="166896" y="202596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local logging has been enabled on all systems and networking devices. </a:t>
            </a:r>
          </a:p>
        </p:txBody>
      </p:sp>
      <p:sp>
        <p:nvSpPr>
          <p:cNvPr id="39" name="テキスト ボックス 38">
            <a:extLst>
              <a:ext uri="{FF2B5EF4-FFF2-40B4-BE49-F238E27FC236}">
                <a16:creationId xmlns:a16="http://schemas.microsoft.com/office/drawing/2014/main" id="{FC1C7BF7-6FA8-B34F-B9A3-27F595B9D9CA}"/>
              </a:ext>
            </a:extLst>
          </p:cNvPr>
          <p:cNvSpPr txBox="1"/>
          <p:nvPr/>
        </p:nvSpPr>
        <p:spPr>
          <a:xfrm>
            <a:off x="166896" y="114602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41" name="テキスト ボックス 40">
            <a:extLst>
              <a:ext uri="{FF2B5EF4-FFF2-40B4-BE49-F238E27FC236}">
                <a16:creationId xmlns:a16="http://schemas.microsoft.com/office/drawing/2014/main" id="{55C12EF2-2C43-614B-9B29-28C210286461}"/>
              </a:ext>
            </a:extLst>
          </p:cNvPr>
          <p:cNvSpPr txBox="1"/>
          <p:nvPr/>
        </p:nvSpPr>
        <p:spPr>
          <a:xfrm>
            <a:off x="2460152" y="706148"/>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3" name="テキスト ボックス 42">
            <a:extLst>
              <a:ext uri="{FF2B5EF4-FFF2-40B4-BE49-F238E27FC236}">
                <a16:creationId xmlns:a16="http://schemas.microsoft.com/office/drawing/2014/main" id="{2A32C48B-2B0B-C741-8518-2174A430347A}"/>
              </a:ext>
            </a:extLst>
          </p:cNvPr>
          <p:cNvSpPr txBox="1"/>
          <p:nvPr/>
        </p:nvSpPr>
        <p:spPr>
          <a:xfrm>
            <a:off x="2463450" y="1943978"/>
            <a:ext cx="196142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system logging to include detailed information such as an event source, date, user, timestamp, source addresses, destination addresses, and other useful elements. </a:t>
            </a:r>
          </a:p>
        </p:txBody>
      </p:sp>
      <p:sp>
        <p:nvSpPr>
          <p:cNvPr id="45" name="テキスト ボックス 44">
            <a:extLst>
              <a:ext uri="{FF2B5EF4-FFF2-40B4-BE49-F238E27FC236}">
                <a16:creationId xmlns:a16="http://schemas.microsoft.com/office/drawing/2014/main" id="{D8B79392-709E-F446-9831-14D72446897C}"/>
              </a:ext>
            </a:extLst>
          </p:cNvPr>
          <p:cNvSpPr txBox="1"/>
          <p:nvPr/>
        </p:nvSpPr>
        <p:spPr>
          <a:xfrm>
            <a:off x="2453173" y="116874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47" name="テキスト ボックス 46">
            <a:extLst>
              <a:ext uri="{FF2B5EF4-FFF2-40B4-BE49-F238E27FC236}">
                <a16:creationId xmlns:a16="http://schemas.microsoft.com/office/drawing/2014/main" id="{086E622A-AA82-2A44-A504-3EB50F8106AE}"/>
              </a:ext>
            </a:extLst>
          </p:cNvPr>
          <p:cNvSpPr txBox="1"/>
          <p:nvPr/>
        </p:nvSpPr>
        <p:spPr>
          <a:xfrm>
            <a:off x="4753582" y="688156"/>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9" name="テキスト ボックス 48">
            <a:extLst>
              <a:ext uri="{FF2B5EF4-FFF2-40B4-BE49-F238E27FC236}">
                <a16:creationId xmlns:a16="http://schemas.microsoft.com/office/drawing/2014/main" id="{E0191370-DD6C-6C41-944F-F33418DF1C0E}"/>
              </a:ext>
            </a:extLst>
          </p:cNvPr>
          <p:cNvSpPr txBox="1"/>
          <p:nvPr/>
        </p:nvSpPr>
        <p:spPr>
          <a:xfrm>
            <a:off x="4725663" y="1967866"/>
            <a:ext cx="202056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systems that store logs have adequate storage space for the logs generated. </a:t>
            </a:r>
          </a:p>
        </p:txBody>
      </p:sp>
      <p:sp>
        <p:nvSpPr>
          <p:cNvPr id="51" name="テキスト ボックス 50">
            <a:extLst>
              <a:ext uri="{FF2B5EF4-FFF2-40B4-BE49-F238E27FC236}">
                <a16:creationId xmlns:a16="http://schemas.microsoft.com/office/drawing/2014/main" id="{C854765B-EFFE-5B4F-BA71-C4CE0278C721}"/>
              </a:ext>
            </a:extLst>
          </p:cNvPr>
          <p:cNvSpPr txBox="1"/>
          <p:nvPr/>
        </p:nvSpPr>
        <p:spPr>
          <a:xfrm>
            <a:off x="4746603" y="115074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52" name="テキスト ボックス 51">
            <a:extLst>
              <a:ext uri="{FF2B5EF4-FFF2-40B4-BE49-F238E27FC236}">
                <a16:creationId xmlns:a16="http://schemas.microsoft.com/office/drawing/2014/main" id="{FF281EC3-E549-7B43-8090-46922CB6FC38}"/>
              </a:ext>
            </a:extLst>
          </p:cNvPr>
          <p:cNvSpPr txBox="1"/>
          <p:nvPr/>
        </p:nvSpPr>
        <p:spPr>
          <a:xfrm>
            <a:off x="7013139" y="683437"/>
            <a:ext cx="190190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3" name="テキスト ボックス 52">
            <a:extLst>
              <a:ext uri="{FF2B5EF4-FFF2-40B4-BE49-F238E27FC236}">
                <a16:creationId xmlns:a16="http://schemas.microsoft.com/office/drawing/2014/main" id="{4745CF67-DA1A-3345-8BBB-92DB2A487FD2}"/>
              </a:ext>
            </a:extLst>
          </p:cNvPr>
          <p:cNvSpPr txBox="1"/>
          <p:nvPr/>
        </p:nvSpPr>
        <p:spPr>
          <a:xfrm>
            <a:off x="6985220" y="2032947"/>
            <a:ext cx="202056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appropriate logs are being aggregated to a central log management system for analysis and review. </a:t>
            </a:r>
          </a:p>
        </p:txBody>
      </p:sp>
      <p:sp>
        <p:nvSpPr>
          <p:cNvPr id="54" name="テキスト ボックス 53">
            <a:extLst>
              <a:ext uri="{FF2B5EF4-FFF2-40B4-BE49-F238E27FC236}">
                <a16:creationId xmlns:a16="http://schemas.microsoft.com/office/drawing/2014/main" id="{76BA3CE4-6311-9B49-89E5-3E452FFCCEB1}"/>
              </a:ext>
            </a:extLst>
          </p:cNvPr>
          <p:cNvSpPr txBox="1"/>
          <p:nvPr/>
        </p:nvSpPr>
        <p:spPr>
          <a:xfrm>
            <a:off x="7006160" y="114602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55" name="テキスト ボックス 54">
            <a:extLst>
              <a:ext uri="{FF2B5EF4-FFF2-40B4-BE49-F238E27FC236}">
                <a16:creationId xmlns:a16="http://schemas.microsoft.com/office/drawing/2014/main" id="{3B9394E3-185A-EE4A-9CCD-5CA1687A169F}"/>
              </a:ext>
            </a:extLst>
          </p:cNvPr>
          <p:cNvSpPr txBox="1"/>
          <p:nvPr/>
        </p:nvSpPr>
        <p:spPr>
          <a:xfrm>
            <a:off x="194815" y="3866132"/>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CSC6.6</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6" name="テキスト ボックス 55">
            <a:extLst>
              <a:ext uri="{FF2B5EF4-FFF2-40B4-BE49-F238E27FC236}">
                <a16:creationId xmlns:a16="http://schemas.microsoft.com/office/drawing/2014/main" id="{C315BCE2-0C66-1944-AC55-36FD9BDDFF80}"/>
              </a:ext>
            </a:extLst>
          </p:cNvPr>
          <p:cNvSpPr txBox="1"/>
          <p:nvPr/>
        </p:nvSpPr>
        <p:spPr>
          <a:xfrm>
            <a:off x="166896" y="5138862"/>
            <a:ext cx="20135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Security Information and Event Management (SIEM) or log analytic tool for log correlation and analysis </a:t>
            </a:r>
          </a:p>
        </p:txBody>
      </p:sp>
      <p:sp>
        <p:nvSpPr>
          <p:cNvPr id="57" name="テキスト ボックス 56">
            <a:extLst>
              <a:ext uri="{FF2B5EF4-FFF2-40B4-BE49-F238E27FC236}">
                <a16:creationId xmlns:a16="http://schemas.microsoft.com/office/drawing/2014/main" id="{269209D7-6FE0-4D4A-8C1C-AE8D9D2559EF}"/>
              </a:ext>
            </a:extLst>
          </p:cNvPr>
          <p:cNvSpPr txBox="1"/>
          <p:nvPr/>
        </p:nvSpPr>
        <p:spPr>
          <a:xfrm>
            <a:off x="187836" y="432872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58" name="テキスト ボックス 57">
            <a:extLst>
              <a:ext uri="{FF2B5EF4-FFF2-40B4-BE49-F238E27FC236}">
                <a16:creationId xmlns:a16="http://schemas.microsoft.com/office/drawing/2014/main" id="{62E23B53-262E-0743-A754-3C18EA3A969C}"/>
              </a:ext>
            </a:extLst>
          </p:cNvPr>
          <p:cNvSpPr txBox="1"/>
          <p:nvPr/>
        </p:nvSpPr>
        <p:spPr>
          <a:xfrm>
            <a:off x="2448855" y="3873702"/>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CSC6.7</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9" name="テキスト ボックス 58">
            <a:extLst>
              <a:ext uri="{FF2B5EF4-FFF2-40B4-BE49-F238E27FC236}">
                <a16:creationId xmlns:a16="http://schemas.microsoft.com/office/drawing/2014/main" id="{DA8F3608-A509-D54C-A35B-3F1FD57DEF0C}"/>
              </a:ext>
            </a:extLst>
          </p:cNvPr>
          <p:cNvSpPr txBox="1"/>
          <p:nvPr/>
        </p:nvSpPr>
        <p:spPr>
          <a:xfrm>
            <a:off x="2434896" y="5167372"/>
            <a:ext cx="196472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 a regular basis, review logs to identify anomalies or abnormal events. </a:t>
            </a:r>
          </a:p>
        </p:txBody>
      </p:sp>
      <p:sp>
        <p:nvSpPr>
          <p:cNvPr id="60" name="テキスト ボックス 59">
            <a:extLst>
              <a:ext uri="{FF2B5EF4-FFF2-40B4-BE49-F238E27FC236}">
                <a16:creationId xmlns:a16="http://schemas.microsoft.com/office/drawing/2014/main" id="{B9475E39-0EFE-4041-B0F3-78BC7B5E5567}"/>
              </a:ext>
            </a:extLst>
          </p:cNvPr>
          <p:cNvSpPr txBox="1"/>
          <p:nvPr/>
        </p:nvSpPr>
        <p:spPr>
          <a:xfrm>
            <a:off x="2441876" y="43362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61" name="テキスト ボックス 60">
            <a:extLst>
              <a:ext uri="{FF2B5EF4-FFF2-40B4-BE49-F238E27FC236}">
                <a16:creationId xmlns:a16="http://schemas.microsoft.com/office/drawing/2014/main" id="{AB929392-36B6-FC43-A8D9-2CA2A6570419}"/>
              </a:ext>
            </a:extLst>
          </p:cNvPr>
          <p:cNvSpPr txBox="1"/>
          <p:nvPr/>
        </p:nvSpPr>
        <p:spPr>
          <a:xfrm>
            <a:off x="4723834"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CSC6.8</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2" name="テキスト ボックス 61">
            <a:extLst>
              <a:ext uri="{FF2B5EF4-FFF2-40B4-BE49-F238E27FC236}">
                <a16:creationId xmlns:a16="http://schemas.microsoft.com/office/drawing/2014/main" id="{2F4F7628-F494-2141-B1CE-7FE9B0ACB045}"/>
              </a:ext>
            </a:extLst>
          </p:cNvPr>
          <p:cNvSpPr txBox="1"/>
          <p:nvPr/>
        </p:nvSpPr>
        <p:spPr>
          <a:xfrm>
            <a:off x="4716855" y="518698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 a regular basis, tune your SIEM system to better identify actionable events and decrease event noise. </a:t>
            </a:r>
          </a:p>
        </p:txBody>
      </p:sp>
      <p:sp>
        <p:nvSpPr>
          <p:cNvPr id="63" name="テキスト ボックス 62">
            <a:extLst>
              <a:ext uri="{FF2B5EF4-FFF2-40B4-BE49-F238E27FC236}">
                <a16:creationId xmlns:a16="http://schemas.microsoft.com/office/drawing/2014/main" id="{C9CC117D-D1BC-1D4C-AC9D-DCB8E9D60DA0}"/>
              </a:ext>
            </a:extLst>
          </p:cNvPr>
          <p:cNvSpPr txBox="1"/>
          <p:nvPr/>
        </p:nvSpPr>
        <p:spPr>
          <a:xfrm>
            <a:off x="4716855" y="431402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64" name="テキスト ボックス 63">
            <a:extLst>
              <a:ext uri="{FF2B5EF4-FFF2-40B4-BE49-F238E27FC236}">
                <a16:creationId xmlns:a16="http://schemas.microsoft.com/office/drawing/2014/main" id="{1909FC7B-647A-9B47-9A0D-38E922D23FA7}"/>
              </a:ext>
            </a:extLst>
          </p:cNvPr>
          <p:cNvSpPr txBox="1"/>
          <p:nvPr/>
        </p:nvSpPr>
        <p:spPr>
          <a:xfrm>
            <a:off x="7013139" y="386613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0D898137-36AB-6041-B2A8-370B48CF9C63}"/>
              </a:ext>
            </a:extLst>
          </p:cNvPr>
          <p:cNvSpPr txBox="1"/>
          <p:nvPr/>
        </p:nvSpPr>
        <p:spPr>
          <a:xfrm>
            <a:off x="7006160" y="433915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66" name="テキスト ボックス 65">
            <a:extLst>
              <a:ext uri="{FF2B5EF4-FFF2-40B4-BE49-F238E27FC236}">
                <a16:creationId xmlns:a16="http://schemas.microsoft.com/office/drawing/2014/main" id="{C88EA39F-1B74-7046-A950-941321B38F97}"/>
              </a:ext>
            </a:extLst>
          </p:cNvPr>
          <p:cNvSpPr txBox="1"/>
          <p:nvPr/>
        </p:nvSpPr>
        <p:spPr>
          <a:xfrm>
            <a:off x="6978240" y="5076042"/>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only fully supported web browsers and email clients are allowed to execute in the organization, ideally only using the latest version of the browsers and email clients provided by the vendor. </a:t>
            </a:r>
          </a:p>
        </p:txBody>
      </p:sp>
    </p:spTree>
    <p:extLst>
      <p:ext uri="{BB962C8B-B14F-4D97-AF65-F5344CB8AC3E}">
        <p14:creationId xmlns:p14="http://schemas.microsoft.com/office/powerpoint/2010/main" val="332990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77166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4FCE63B0-AC00-6143-A9EA-67FBAD1B9A57}"/>
              </a:ext>
            </a:extLst>
          </p:cNvPr>
          <p:cNvSpPr txBox="1"/>
          <p:nvPr/>
        </p:nvSpPr>
        <p:spPr>
          <a:xfrm>
            <a:off x="173875" y="683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20BD5696-706B-4141-9585-2F54F9F51EC9}"/>
              </a:ext>
            </a:extLst>
          </p:cNvPr>
          <p:cNvSpPr txBox="1"/>
          <p:nvPr/>
        </p:nvSpPr>
        <p:spPr>
          <a:xfrm>
            <a:off x="166896" y="194220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Uninstall or disable any unauthorized browser or email client plugins or add-on applications. </a:t>
            </a:r>
          </a:p>
        </p:txBody>
      </p:sp>
      <p:sp>
        <p:nvSpPr>
          <p:cNvPr id="39" name="テキスト ボックス 38">
            <a:extLst>
              <a:ext uri="{FF2B5EF4-FFF2-40B4-BE49-F238E27FC236}">
                <a16:creationId xmlns:a16="http://schemas.microsoft.com/office/drawing/2014/main" id="{1FFA0121-D735-5843-BF8B-CC84A587555B}"/>
              </a:ext>
            </a:extLst>
          </p:cNvPr>
          <p:cNvSpPr txBox="1"/>
          <p:nvPr/>
        </p:nvSpPr>
        <p:spPr>
          <a:xfrm>
            <a:off x="166896" y="11564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41" name="テキスト ボックス 40">
            <a:extLst>
              <a:ext uri="{FF2B5EF4-FFF2-40B4-BE49-F238E27FC236}">
                <a16:creationId xmlns:a16="http://schemas.microsoft.com/office/drawing/2014/main" id="{26B459C4-7950-9649-802A-538E9B701AA4}"/>
              </a:ext>
            </a:extLst>
          </p:cNvPr>
          <p:cNvSpPr txBox="1"/>
          <p:nvPr/>
        </p:nvSpPr>
        <p:spPr>
          <a:xfrm>
            <a:off x="2460152" y="683437"/>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90225F9C-D792-9848-8133-BB83BC6F295F}"/>
              </a:ext>
            </a:extLst>
          </p:cNvPr>
          <p:cNvSpPr txBox="1"/>
          <p:nvPr/>
        </p:nvSpPr>
        <p:spPr>
          <a:xfrm>
            <a:off x="2453173" y="200502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only authorized scripting languages are able to run in all web browsers and email clients. </a:t>
            </a:r>
          </a:p>
        </p:txBody>
      </p:sp>
      <p:sp>
        <p:nvSpPr>
          <p:cNvPr id="45" name="テキスト ボックス 44">
            <a:extLst>
              <a:ext uri="{FF2B5EF4-FFF2-40B4-BE49-F238E27FC236}">
                <a16:creationId xmlns:a16="http://schemas.microsoft.com/office/drawing/2014/main" id="{A8AECFAE-BBD7-4E40-96CA-6F74B6CD1B9F}"/>
              </a:ext>
            </a:extLst>
          </p:cNvPr>
          <p:cNvSpPr txBox="1"/>
          <p:nvPr/>
        </p:nvSpPr>
        <p:spPr>
          <a:xfrm>
            <a:off x="2453173" y="11564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47" name="テキスト ボックス 46">
            <a:extLst>
              <a:ext uri="{FF2B5EF4-FFF2-40B4-BE49-F238E27FC236}">
                <a16:creationId xmlns:a16="http://schemas.microsoft.com/office/drawing/2014/main" id="{BADA5058-6F35-3742-9434-D63198CF5BAC}"/>
              </a:ext>
            </a:extLst>
          </p:cNvPr>
          <p:cNvSpPr txBox="1"/>
          <p:nvPr/>
        </p:nvSpPr>
        <p:spPr>
          <a:xfrm>
            <a:off x="4734968" y="683437"/>
            <a:ext cx="182511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9" name="テキスト ボックス 48">
            <a:extLst>
              <a:ext uri="{FF2B5EF4-FFF2-40B4-BE49-F238E27FC236}">
                <a16:creationId xmlns:a16="http://schemas.microsoft.com/office/drawing/2014/main" id="{D4E712F7-F963-0B48-87D6-6A3CDF26B19F}"/>
              </a:ext>
            </a:extLst>
          </p:cNvPr>
          <p:cNvSpPr txBox="1"/>
          <p:nvPr/>
        </p:nvSpPr>
        <p:spPr>
          <a:xfrm>
            <a:off x="4727989" y="200502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Enforce network-based URL filters that limit a system's ability to connect to websites not approved by the organization. </a:t>
            </a:r>
          </a:p>
        </p:txBody>
      </p:sp>
      <p:sp>
        <p:nvSpPr>
          <p:cNvPr id="51" name="テキスト ボックス 50">
            <a:extLst>
              <a:ext uri="{FF2B5EF4-FFF2-40B4-BE49-F238E27FC236}">
                <a16:creationId xmlns:a16="http://schemas.microsoft.com/office/drawing/2014/main" id="{D8467482-B24E-6E4C-BB95-B564729E71B0}"/>
              </a:ext>
            </a:extLst>
          </p:cNvPr>
          <p:cNvSpPr txBox="1"/>
          <p:nvPr/>
        </p:nvSpPr>
        <p:spPr>
          <a:xfrm>
            <a:off x="4727989" y="11564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52" name="テキスト ボックス 51">
            <a:extLst>
              <a:ext uri="{FF2B5EF4-FFF2-40B4-BE49-F238E27FC236}">
                <a16:creationId xmlns:a16="http://schemas.microsoft.com/office/drawing/2014/main" id="{783BC0FB-7C91-DE4A-A10C-F087B870E92E}"/>
              </a:ext>
            </a:extLst>
          </p:cNvPr>
          <p:cNvSpPr txBox="1"/>
          <p:nvPr/>
        </p:nvSpPr>
        <p:spPr>
          <a:xfrm>
            <a:off x="7037656" y="683437"/>
            <a:ext cx="176229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72912DF8-C99F-A549-85D7-E534E1E43573}"/>
              </a:ext>
            </a:extLst>
          </p:cNvPr>
          <p:cNvSpPr txBox="1"/>
          <p:nvPr/>
        </p:nvSpPr>
        <p:spPr>
          <a:xfrm>
            <a:off x="7002757" y="1963147"/>
            <a:ext cx="20135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Subscribe to URL categorization services to ensure that they are up- to-date with the most recent website category definitions available. </a:t>
            </a:r>
          </a:p>
        </p:txBody>
      </p:sp>
      <p:sp>
        <p:nvSpPr>
          <p:cNvPr id="54" name="テキスト ボックス 53">
            <a:extLst>
              <a:ext uri="{FF2B5EF4-FFF2-40B4-BE49-F238E27FC236}">
                <a16:creationId xmlns:a16="http://schemas.microsoft.com/office/drawing/2014/main" id="{4C98EC50-E3AB-AF47-8640-46517721649C}"/>
              </a:ext>
            </a:extLst>
          </p:cNvPr>
          <p:cNvSpPr txBox="1"/>
          <p:nvPr/>
        </p:nvSpPr>
        <p:spPr>
          <a:xfrm>
            <a:off x="7030677" y="11564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55" name="テキスト ボックス 54">
            <a:extLst>
              <a:ext uri="{FF2B5EF4-FFF2-40B4-BE49-F238E27FC236}">
                <a16:creationId xmlns:a16="http://schemas.microsoft.com/office/drawing/2014/main" id="{73B6C489-52DE-E240-B09F-EA12EE8C48CF}"/>
              </a:ext>
            </a:extLst>
          </p:cNvPr>
          <p:cNvSpPr txBox="1"/>
          <p:nvPr/>
        </p:nvSpPr>
        <p:spPr>
          <a:xfrm>
            <a:off x="211368" y="3868029"/>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6" name="テキスト ボックス 55">
            <a:extLst>
              <a:ext uri="{FF2B5EF4-FFF2-40B4-BE49-F238E27FC236}">
                <a16:creationId xmlns:a16="http://schemas.microsoft.com/office/drawing/2014/main" id="{DA44A0AD-8367-DE4B-81D0-CB7A161223C8}"/>
              </a:ext>
            </a:extLst>
          </p:cNvPr>
          <p:cNvSpPr txBox="1"/>
          <p:nvPr/>
        </p:nvSpPr>
        <p:spPr>
          <a:xfrm>
            <a:off x="183449" y="5077939"/>
            <a:ext cx="202056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Log all URL requests from each of the organization's systems, whether onsite or a mobile device, in order to identify potentially malicious activity and assist incident handlers with identifying potentially compromised systems. </a:t>
            </a:r>
          </a:p>
        </p:txBody>
      </p:sp>
      <p:sp>
        <p:nvSpPr>
          <p:cNvPr id="57" name="テキスト ボックス 56">
            <a:extLst>
              <a:ext uri="{FF2B5EF4-FFF2-40B4-BE49-F238E27FC236}">
                <a16:creationId xmlns:a16="http://schemas.microsoft.com/office/drawing/2014/main" id="{ABDB6D72-3B0F-824F-8E70-39923FB8FF94}"/>
              </a:ext>
            </a:extLst>
          </p:cNvPr>
          <p:cNvSpPr txBox="1"/>
          <p:nvPr/>
        </p:nvSpPr>
        <p:spPr>
          <a:xfrm>
            <a:off x="204389" y="434104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58" name="テキスト ボックス 57">
            <a:extLst>
              <a:ext uri="{FF2B5EF4-FFF2-40B4-BE49-F238E27FC236}">
                <a16:creationId xmlns:a16="http://schemas.microsoft.com/office/drawing/2014/main" id="{D8C619C0-2BC5-CC46-A3C5-9EC206CF0BAE}"/>
              </a:ext>
            </a:extLst>
          </p:cNvPr>
          <p:cNvSpPr txBox="1"/>
          <p:nvPr/>
        </p:nvSpPr>
        <p:spPr>
          <a:xfrm>
            <a:off x="2460152" y="386589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A1B4E3CF-F5A3-3243-8D46-72A55BF23918}"/>
              </a:ext>
            </a:extLst>
          </p:cNvPr>
          <p:cNvSpPr txBox="1"/>
          <p:nvPr/>
        </p:nvSpPr>
        <p:spPr>
          <a:xfrm>
            <a:off x="2453173" y="517352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DNS filtering services to help block access to known malicious domains. </a:t>
            </a:r>
          </a:p>
        </p:txBody>
      </p:sp>
      <p:sp>
        <p:nvSpPr>
          <p:cNvPr id="60" name="テキスト ボックス 59">
            <a:extLst>
              <a:ext uri="{FF2B5EF4-FFF2-40B4-BE49-F238E27FC236}">
                <a16:creationId xmlns:a16="http://schemas.microsoft.com/office/drawing/2014/main" id="{5DDE4D94-25AC-2047-90B6-846EB2DA3EDA}"/>
              </a:ext>
            </a:extLst>
          </p:cNvPr>
          <p:cNvSpPr txBox="1"/>
          <p:nvPr/>
        </p:nvSpPr>
        <p:spPr>
          <a:xfrm>
            <a:off x="2453173" y="433891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61" name="テキスト ボックス 60">
            <a:extLst>
              <a:ext uri="{FF2B5EF4-FFF2-40B4-BE49-F238E27FC236}">
                <a16:creationId xmlns:a16="http://schemas.microsoft.com/office/drawing/2014/main" id="{FF6865B4-A698-4449-A8EE-1E73A0173162}"/>
              </a:ext>
            </a:extLst>
          </p:cNvPr>
          <p:cNvSpPr txBox="1"/>
          <p:nvPr/>
        </p:nvSpPr>
        <p:spPr>
          <a:xfrm>
            <a:off x="4734968" y="3865170"/>
            <a:ext cx="176927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23D06CF0-68C8-FB46-8EB3-887B0DA10DB3}"/>
              </a:ext>
            </a:extLst>
          </p:cNvPr>
          <p:cNvSpPr txBox="1"/>
          <p:nvPr/>
        </p:nvSpPr>
        <p:spPr>
          <a:xfrm>
            <a:off x="4707049" y="5005280"/>
            <a:ext cx="2013582" cy="14773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To lower the chance of spoofed or modified emails from valid domains, implement Domain-based Message Authentication, Reporting and Conformance (DMARC) policy and verification, starting by implementing the Sender Policy Framework (SPF) and the Domain Keys Identified Mail (DKIM) standards. </a:t>
            </a:r>
          </a:p>
        </p:txBody>
      </p:sp>
      <p:sp>
        <p:nvSpPr>
          <p:cNvPr id="63" name="テキスト ボックス 62">
            <a:extLst>
              <a:ext uri="{FF2B5EF4-FFF2-40B4-BE49-F238E27FC236}">
                <a16:creationId xmlns:a16="http://schemas.microsoft.com/office/drawing/2014/main" id="{B0ED8C92-28F3-2940-A7BA-298EC413EA7B}"/>
              </a:ext>
            </a:extLst>
          </p:cNvPr>
          <p:cNvSpPr txBox="1"/>
          <p:nvPr/>
        </p:nvSpPr>
        <p:spPr>
          <a:xfrm>
            <a:off x="4727989" y="433818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64" name="テキスト ボックス 63">
            <a:extLst>
              <a:ext uri="{FF2B5EF4-FFF2-40B4-BE49-F238E27FC236}">
                <a16:creationId xmlns:a16="http://schemas.microsoft.com/office/drawing/2014/main" id="{89189C68-4B11-2742-A65A-931BBA184AB1}"/>
              </a:ext>
            </a:extLst>
          </p:cNvPr>
          <p:cNvSpPr txBox="1"/>
          <p:nvPr/>
        </p:nvSpPr>
        <p:spPr>
          <a:xfrm>
            <a:off x="7029425" y="386517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7D77442E-93FC-0848-98B7-CBCED360C159}"/>
              </a:ext>
            </a:extLst>
          </p:cNvPr>
          <p:cNvSpPr txBox="1"/>
          <p:nvPr/>
        </p:nvSpPr>
        <p:spPr>
          <a:xfrm>
            <a:off x="6994526" y="5082060"/>
            <a:ext cx="202056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Block all email attachments entering the organization's e-mail gateway if the file types are unnecessary for the organization's business. </a:t>
            </a:r>
          </a:p>
        </p:txBody>
      </p:sp>
      <p:sp>
        <p:nvSpPr>
          <p:cNvPr id="66" name="テキスト ボックス 65">
            <a:extLst>
              <a:ext uri="{FF2B5EF4-FFF2-40B4-BE49-F238E27FC236}">
                <a16:creationId xmlns:a16="http://schemas.microsoft.com/office/drawing/2014/main" id="{4AE13B25-A1B4-A842-A970-AD12ADE439CB}"/>
              </a:ext>
            </a:extLst>
          </p:cNvPr>
          <p:cNvSpPr txBox="1"/>
          <p:nvPr/>
        </p:nvSpPr>
        <p:spPr>
          <a:xfrm>
            <a:off x="7022446" y="433818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Tree>
    <p:extLst>
      <p:ext uri="{BB962C8B-B14F-4D97-AF65-F5344CB8AC3E}">
        <p14:creationId xmlns:p14="http://schemas.microsoft.com/office/powerpoint/2010/main" val="387739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49477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4AEB882-F48C-B34B-996E-77CE6F71DFD1}"/>
              </a:ext>
            </a:extLst>
          </p:cNvPr>
          <p:cNvSpPr txBox="1"/>
          <p:nvPr/>
        </p:nvSpPr>
        <p:spPr>
          <a:xfrm>
            <a:off x="192320" y="683437"/>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CSC7.10</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C4C46E49-6614-954B-B714-B619FFC3ABBF}"/>
              </a:ext>
            </a:extLst>
          </p:cNvPr>
          <p:cNvSpPr txBox="1"/>
          <p:nvPr/>
        </p:nvSpPr>
        <p:spPr>
          <a:xfrm>
            <a:off x="171381" y="1956167"/>
            <a:ext cx="201358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sandboxing to analyze and block inbound email attachments with malicious behavior. </a:t>
            </a:r>
          </a:p>
        </p:txBody>
      </p:sp>
      <p:sp>
        <p:nvSpPr>
          <p:cNvPr id="39" name="テキスト ボックス 38">
            <a:extLst>
              <a:ext uri="{FF2B5EF4-FFF2-40B4-BE49-F238E27FC236}">
                <a16:creationId xmlns:a16="http://schemas.microsoft.com/office/drawing/2014/main" id="{12456010-11E0-644B-92E7-32C6A513891B}"/>
              </a:ext>
            </a:extLst>
          </p:cNvPr>
          <p:cNvSpPr txBox="1"/>
          <p:nvPr/>
        </p:nvSpPr>
        <p:spPr>
          <a:xfrm>
            <a:off x="185341" y="115645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Email and Web Browser Protections </a:t>
            </a:r>
          </a:p>
        </p:txBody>
      </p:sp>
      <p:sp>
        <p:nvSpPr>
          <p:cNvPr id="41" name="テキスト ボックス 40">
            <a:extLst>
              <a:ext uri="{FF2B5EF4-FFF2-40B4-BE49-F238E27FC236}">
                <a16:creationId xmlns:a16="http://schemas.microsoft.com/office/drawing/2014/main" id="{4643E16E-0BAB-E74D-A7FE-B608A9BDB376}"/>
              </a:ext>
            </a:extLst>
          </p:cNvPr>
          <p:cNvSpPr txBox="1"/>
          <p:nvPr/>
        </p:nvSpPr>
        <p:spPr>
          <a:xfrm>
            <a:off x="2500739" y="704220"/>
            <a:ext cx="190190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CSC8.1 (Protect)</a:t>
            </a:r>
          </a:p>
        </p:txBody>
      </p:sp>
      <p:sp>
        <p:nvSpPr>
          <p:cNvPr id="43" name="テキスト ボックス 42">
            <a:extLst>
              <a:ext uri="{FF2B5EF4-FFF2-40B4-BE49-F238E27FC236}">
                <a16:creationId xmlns:a16="http://schemas.microsoft.com/office/drawing/2014/main" id="{BEA0E39E-2F1E-9B47-81F9-DE12BA3B5589}"/>
              </a:ext>
            </a:extLst>
          </p:cNvPr>
          <p:cNvSpPr txBox="1"/>
          <p:nvPr/>
        </p:nvSpPr>
        <p:spPr>
          <a:xfrm>
            <a:off x="2493760" y="1249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45" name="テキスト ボックス 44">
            <a:extLst>
              <a:ext uri="{FF2B5EF4-FFF2-40B4-BE49-F238E27FC236}">
                <a16:creationId xmlns:a16="http://schemas.microsoft.com/office/drawing/2014/main" id="{A6093741-F62C-4B4D-BE05-BA968C5B0EA3}"/>
              </a:ext>
            </a:extLst>
          </p:cNvPr>
          <p:cNvSpPr txBox="1"/>
          <p:nvPr/>
        </p:nvSpPr>
        <p:spPr>
          <a:xfrm>
            <a:off x="2465839" y="1914130"/>
            <a:ext cx="203452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centrally managed antimalware software to continuously monitor and defend each of the organization's workstations and servers. </a:t>
            </a:r>
          </a:p>
        </p:txBody>
      </p:sp>
      <p:sp>
        <p:nvSpPr>
          <p:cNvPr id="47" name="テキスト ボックス 46">
            <a:extLst>
              <a:ext uri="{FF2B5EF4-FFF2-40B4-BE49-F238E27FC236}">
                <a16:creationId xmlns:a16="http://schemas.microsoft.com/office/drawing/2014/main" id="{BACB8FA4-1E4C-9142-B634-7C8833F13BF7}"/>
              </a:ext>
            </a:extLst>
          </p:cNvPr>
          <p:cNvSpPr txBox="1"/>
          <p:nvPr/>
        </p:nvSpPr>
        <p:spPr>
          <a:xfrm>
            <a:off x="4809156" y="70422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9" name="テキスト ボックス 48">
            <a:extLst>
              <a:ext uri="{FF2B5EF4-FFF2-40B4-BE49-F238E27FC236}">
                <a16:creationId xmlns:a16="http://schemas.microsoft.com/office/drawing/2014/main" id="{F734C2D0-090E-584E-83F4-B83AD1C254C1}"/>
              </a:ext>
            </a:extLst>
          </p:cNvPr>
          <p:cNvSpPr txBox="1"/>
          <p:nvPr/>
        </p:nvSpPr>
        <p:spPr>
          <a:xfrm>
            <a:off x="4802177" y="1914130"/>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the organization's antimalware software updates its scanning engine and signature database on a regular basis. </a:t>
            </a:r>
          </a:p>
        </p:txBody>
      </p:sp>
      <p:sp>
        <p:nvSpPr>
          <p:cNvPr id="51" name="テキスト ボックス 50">
            <a:extLst>
              <a:ext uri="{FF2B5EF4-FFF2-40B4-BE49-F238E27FC236}">
                <a16:creationId xmlns:a16="http://schemas.microsoft.com/office/drawing/2014/main" id="{88EED907-43FE-064C-9857-5F6CA1D6CE7A}"/>
              </a:ext>
            </a:extLst>
          </p:cNvPr>
          <p:cNvSpPr txBox="1"/>
          <p:nvPr/>
        </p:nvSpPr>
        <p:spPr>
          <a:xfrm>
            <a:off x="4802177" y="1249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52" name="テキスト ボックス 51">
            <a:extLst>
              <a:ext uri="{FF2B5EF4-FFF2-40B4-BE49-F238E27FC236}">
                <a16:creationId xmlns:a16="http://schemas.microsoft.com/office/drawing/2014/main" id="{A1E6AB82-A425-B44F-9265-2C01EF2AAFB5}"/>
              </a:ext>
            </a:extLst>
          </p:cNvPr>
          <p:cNvSpPr txBox="1"/>
          <p:nvPr/>
        </p:nvSpPr>
        <p:spPr>
          <a:xfrm>
            <a:off x="7012271" y="704220"/>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619A815A-C533-034C-8D33-F783F5F87324}"/>
              </a:ext>
            </a:extLst>
          </p:cNvPr>
          <p:cNvSpPr txBox="1"/>
          <p:nvPr/>
        </p:nvSpPr>
        <p:spPr>
          <a:xfrm>
            <a:off x="6998312" y="1872250"/>
            <a:ext cx="1971702"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anti-exploitation features such as Data Execution Prevention (DEP) or Address Space Layout Randomization (ASLR) that are available in an operating system or deploy appropriate toolkits that can be configured to apply protection to a broader set of applications and executables. </a:t>
            </a:r>
          </a:p>
        </p:txBody>
      </p:sp>
      <p:sp>
        <p:nvSpPr>
          <p:cNvPr id="54" name="テキスト ボックス 53">
            <a:extLst>
              <a:ext uri="{FF2B5EF4-FFF2-40B4-BE49-F238E27FC236}">
                <a16:creationId xmlns:a16="http://schemas.microsoft.com/office/drawing/2014/main" id="{DE6F4BE9-E15F-0E43-BCFD-27E3ADEECAE3}"/>
              </a:ext>
            </a:extLst>
          </p:cNvPr>
          <p:cNvSpPr txBox="1"/>
          <p:nvPr/>
        </p:nvSpPr>
        <p:spPr>
          <a:xfrm>
            <a:off x="7005292" y="1249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55" name="テキスト ボックス 54">
            <a:extLst>
              <a:ext uri="{FF2B5EF4-FFF2-40B4-BE49-F238E27FC236}">
                <a16:creationId xmlns:a16="http://schemas.microsoft.com/office/drawing/2014/main" id="{8A44A65B-3B8D-1440-B4DD-40FAF1100D8F}"/>
              </a:ext>
            </a:extLst>
          </p:cNvPr>
          <p:cNvSpPr txBox="1"/>
          <p:nvPr/>
        </p:nvSpPr>
        <p:spPr>
          <a:xfrm>
            <a:off x="181986" y="3849236"/>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6" name="テキスト ボックス 55">
            <a:extLst>
              <a:ext uri="{FF2B5EF4-FFF2-40B4-BE49-F238E27FC236}">
                <a16:creationId xmlns:a16="http://schemas.microsoft.com/office/drawing/2014/main" id="{5C2FAE5F-ED9D-DE4E-83CB-692F4929BAF6}"/>
              </a:ext>
            </a:extLst>
          </p:cNvPr>
          <p:cNvSpPr txBox="1"/>
          <p:nvPr/>
        </p:nvSpPr>
        <p:spPr>
          <a:xfrm>
            <a:off x="175006" y="5059146"/>
            <a:ext cx="195774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devices so that they automatically conduct an antimalware scan of removable media when inserted or connected. </a:t>
            </a:r>
          </a:p>
        </p:txBody>
      </p:sp>
      <p:sp>
        <p:nvSpPr>
          <p:cNvPr id="57" name="テキスト ボックス 56">
            <a:extLst>
              <a:ext uri="{FF2B5EF4-FFF2-40B4-BE49-F238E27FC236}">
                <a16:creationId xmlns:a16="http://schemas.microsoft.com/office/drawing/2014/main" id="{CCC4CEC0-FF09-0749-8B80-D71240C759F4}"/>
              </a:ext>
            </a:extLst>
          </p:cNvPr>
          <p:cNvSpPr txBox="1"/>
          <p:nvPr/>
        </p:nvSpPr>
        <p:spPr>
          <a:xfrm>
            <a:off x="175007" y="4394788"/>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58" name="テキスト ボックス 57">
            <a:extLst>
              <a:ext uri="{FF2B5EF4-FFF2-40B4-BE49-F238E27FC236}">
                <a16:creationId xmlns:a16="http://schemas.microsoft.com/office/drawing/2014/main" id="{436A040A-AE25-524D-A136-63BF7529F0B7}"/>
              </a:ext>
            </a:extLst>
          </p:cNvPr>
          <p:cNvSpPr txBox="1"/>
          <p:nvPr/>
        </p:nvSpPr>
        <p:spPr>
          <a:xfrm>
            <a:off x="2472818" y="387222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18C2B257-7EB9-2A42-8913-8ACC8215E63A}"/>
              </a:ext>
            </a:extLst>
          </p:cNvPr>
          <p:cNvSpPr txBox="1"/>
          <p:nvPr/>
        </p:nvSpPr>
        <p:spPr>
          <a:xfrm>
            <a:off x="2465839" y="5082130"/>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devices to not auto-run content from removable media. </a:t>
            </a:r>
          </a:p>
        </p:txBody>
      </p:sp>
      <p:sp>
        <p:nvSpPr>
          <p:cNvPr id="60" name="テキスト ボックス 59">
            <a:extLst>
              <a:ext uri="{FF2B5EF4-FFF2-40B4-BE49-F238E27FC236}">
                <a16:creationId xmlns:a16="http://schemas.microsoft.com/office/drawing/2014/main" id="{1A0F5DBB-0DB5-FD42-86C0-906BD6CED79A}"/>
              </a:ext>
            </a:extLst>
          </p:cNvPr>
          <p:cNvSpPr txBox="1"/>
          <p:nvPr/>
        </p:nvSpPr>
        <p:spPr>
          <a:xfrm>
            <a:off x="2465839" y="4417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61" name="テキスト ボックス 60">
            <a:extLst>
              <a:ext uri="{FF2B5EF4-FFF2-40B4-BE49-F238E27FC236}">
                <a16:creationId xmlns:a16="http://schemas.microsoft.com/office/drawing/2014/main" id="{898BDEDF-91FF-E84A-A90A-D7B6BE9A946D}"/>
              </a:ext>
            </a:extLst>
          </p:cNvPr>
          <p:cNvSpPr txBox="1"/>
          <p:nvPr/>
        </p:nvSpPr>
        <p:spPr>
          <a:xfrm>
            <a:off x="4734968" y="3872220"/>
            <a:ext cx="18390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2" name="テキスト ボックス 61">
            <a:extLst>
              <a:ext uri="{FF2B5EF4-FFF2-40B4-BE49-F238E27FC236}">
                <a16:creationId xmlns:a16="http://schemas.microsoft.com/office/drawing/2014/main" id="{0677B26B-79F4-FE48-80F3-BA69F8C50E52}"/>
              </a:ext>
            </a:extLst>
          </p:cNvPr>
          <p:cNvSpPr txBox="1"/>
          <p:nvPr/>
        </p:nvSpPr>
        <p:spPr>
          <a:xfrm>
            <a:off x="4727989" y="5082130"/>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Send all malware detection events to enterprise antimalware administration tools and event log servers for analysis and alerting. </a:t>
            </a:r>
          </a:p>
        </p:txBody>
      </p:sp>
      <p:sp>
        <p:nvSpPr>
          <p:cNvPr id="63" name="テキスト ボックス 62">
            <a:extLst>
              <a:ext uri="{FF2B5EF4-FFF2-40B4-BE49-F238E27FC236}">
                <a16:creationId xmlns:a16="http://schemas.microsoft.com/office/drawing/2014/main" id="{D5B4E3A5-874B-2641-A0CF-BEBB4BC69462}"/>
              </a:ext>
            </a:extLst>
          </p:cNvPr>
          <p:cNvSpPr txBox="1"/>
          <p:nvPr/>
        </p:nvSpPr>
        <p:spPr>
          <a:xfrm>
            <a:off x="4727989" y="4417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64" name="テキスト ボックス 63">
            <a:extLst>
              <a:ext uri="{FF2B5EF4-FFF2-40B4-BE49-F238E27FC236}">
                <a16:creationId xmlns:a16="http://schemas.microsoft.com/office/drawing/2014/main" id="{11871E26-37E0-3E4E-A04B-A7F3A6412CE9}"/>
              </a:ext>
            </a:extLst>
          </p:cNvPr>
          <p:cNvSpPr txBox="1"/>
          <p:nvPr/>
        </p:nvSpPr>
        <p:spPr>
          <a:xfrm>
            <a:off x="7002968" y="3872220"/>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5" name="テキスト ボックス 64">
            <a:extLst>
              <a:ext uri="{FF2B5EF4-FFF2-40B4-BE49-F238E27FC236}">
                <a16:creationId xmlns:a16="http://schemas.microsoft.com/office/drawing/2014/main" id="{12627CD5-BC51-644E-AC9B-07C31620D343}"/>
              </a:ext>
            </a:extLst>
          </p:cNvPr>
          <p:cNvSpPr txBox="1"/>
          <p:nvPr/>
        </p:nvSpPr>
        <p:spPr>
          <a:xfrm>
            <a:off x="6989009" y="5151930"/>
            <a:ext cx="20135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Domain Name System (DNS) query logging to detect hostname lookups for known malicious domains. </a:t>
            </a:r>
          </a:p>
        </p:txBody>
      </p:sp>
      <p:sp>
        <p:nvSpPr>
          <p:cNvPr id="66" name="テキスト ボックス 65">
            <a:extLst>
              <a:ext uri="{FF2B5EF4-FFF2-40B4-BE49-F238E27FC236}">
                <a16:creationId xmlns:a16="http://schemas.microsoft.com/office/drawing/2014/main" id="{BD120D3C-56DB-D144-9E3F-9A3765CCC20F}"/>
              </a:ext>
            </a:extLst>
          </p:cNvPr>
          <p:cNvSpPr txBox="1"/>
          <p:nvPr/>
        </p:nvSpPr>
        <p:spPr>
          <a:xfrm>
            <a:off x="6995989" y="441777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Tree>
    <p:extLst>
      <p:ext uri="{BB962C8B-B14F-4D97-AF65-F5344CB8AC3E}">
        <p14:creationId xmlns:p14="http://schemas.microsoft.com/office/powerpoint/2010/main" val="287688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8293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0FD5690-C27E-1741-A112-B2AE04B9FB9B}"/>
              </a:ext>
            </a:extLst>
          </p:cNvPr>
          <p:cNvSpPr txBox="1"/>
          <p:nvPr/>
        </p:nvSpPr>
        <p:spPr>
          <a:xfrm>
            <a:off x="190428"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CSC8.8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38" name="テキスト ボックス 37">
            <a:extLst>
              <a:ext uri="{FF2B5EF4-FFF2-40B4-BE49-F238E27FC236}">
                <a16:creationId xmlns:a16="http://schemas.microsoft.com/office/drawing/2014/main" id="{0D9581BD-2731-0A46-8BC4-838DD61B3058}"/>
              </a:ext>
            </a:extLst>
          </p:cNvPr>
          <p:cNvSpPr txBox="1"/>
          <p:nvPr/>
        </p:nvSpPr>
        <p:spPr>
          <a:xfrm>
            <a:off x="183449" y="196314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command-line audit logging for command shells, such as Microsoft PowerShell and Bash. </a:t>
            </a:r>
          </a:p>
        </p:txBody>
      </p:sp>
      <p:sp>
        <p:nvSpPr>
          <p:cNvPr id="39" name="テキスト ボックス 38">
            <a:extLst>
              <a:ext uri="{FF2B5EF4-FFF2-40B4-BE49-F238E27FC236}">
                <a16:creationId xmlns:a16="http://schemas.microsoft.com/office/drawing/2014/main" id="{A7AB9D8A-F16C-7B43-9946-A546CCE21FC1}"/>
              </a:ext>
            </a:extLst>
          </p:cNvPr>
          <p:cNvSpPr txBox="1"/>
          <p:nvPr/>
        </p:nvSpPr>
        <p:spPr>
          <a:xfrm>
            <a:off x="183449" y="1228989"/>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Malware Defenses </a:t>
            </a:r>
          </a:p>
        </p:txBody>
      </p:sp>
      <p:sp>
        <p:nvSpPr>
          <p:cNvPr id="41" name="テキスト ボックス 40">
            <a:extLst>
              <a:ext uri="{FF2B5EF4-FFF2-40B4-BE49-F238E27FC236}">
                <a16:creationId xmlns:a16="http://schemas.microsoft.com/office/drawing/2014/main" id="{8E672888-8790-FE4D-B49D-AFF062DB8433}"/>
              </a:ext>
            </a:extLst>
          </p:cNvPr>
          <p:cNvSpPr txBox="1"/>
          <p:nvPr/>
        </p:nvSpPr>
        <p:spPr>
          <a:xfrm>
            <a:off x="2460152" y="683437"/>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CSC9.1 (Identify)</a:t>
            </a:r>
          </a:p>
        </p:txBody>
      </p:sp>
      <p:sp>
        <p:nvSpPr>
          <p:cNvPr id="43" name="テキスト ボックス 42">
            <a:extLst>
              <a:ext uri="{FF2B5EF4-FFF2-40B4-BE49-F238E27FC236}">
                <a16:creationId xmlns:a16="http://schemas.microsoft.com/office/drawing/2014/main" id="{F6571FE7-2FA6-AB43-8D6D-D899313BD30B}"/>
              </a:ext>
            </a:extLst>
          </p:cNvPr>
          <p:cNvSpPr txBox="1"/>
          <p:nvPr/>
        </p:nvSpPr>
        <p:spPr>
          <a:xfrm>
            <a:off x="2453173" y="1187109"/>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Limitation and Control of Network Ports, Protocols, and Services </a:t>
            </a:r>
          </a:p>
        </p:txBody>
      </p:sp>
      <p:sp>
        <p:nvSpPr>
          <p:cNvPr id="45" name="テキスト ボックス 44">
            <a:extLst>
              <a:ext uri="{FF2B5EF4-FFF2-40B4-BE49-F238E27FC236}">
                <a16:creationId xmlns:a16="http://schemas.microsoft.com/office/drawing/2014/main" id="{A402DB16-E190-5043-B72C-5931CB749D56}"/>
              </a:ext>
            </a:extLst>
          </p:cNvPr>
          <p:cNvSpPr txBox="1"/>
          <p:nvPr/>
        </p:nvSpPr>
        <p:spPr>
          <a:xfrm>
            <a:off x="2453173" y="199106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Associate active ports, services and protocols to the hardware assets in the asset inventory. </a:t>
            </a:r>
          </a:p>
        </p:txBody>
      </p:sp>
      <p:sp>
        <p:nvSpPr>
          <p:cNvPr id="47" name="テキスト ボックス 46">
            <a:extLst>
              <a:ext uri="{FF2B5EF4-FFF2-40B4-BE49-F238E27FC236}">
                <a16:creationId xmlns:a16="http://schemas.microsoft.com/office/drawing/2014/main" id="{5AE36349-7D15-C441-98D3-4383B47DADD1}"/>
              </a:ext>
            </a:extLst>
          </p:cNvPr>
          <p:cNvSpPr txBox="1"/>
          <p:nvPr/>
        </p:nvSpPr>
        <p:spPr>
          <a:xfrm>
            <a:off x="4734968" y="683437"/>
            <a:ext cx="181813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CSC9.2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9" name="テキスト ボックス 48">
            <a:extLst>
              <a:ext uri="{FF2B5EF4-FFF2-40B4-BE49-F238E27FC236}">
                <a16:creationId xmlns:a16="http://schemas.microsoft.com/office/drawing/2014/main" id="{5401B834-8FCC-E24D-8ED1-F6BDDC1D2F33}"/>
              </a:ext>
            </a:extLst>
          </p:cNvPr>
          <p:cNvSpPr txBox="1"/>
          <p:nvPr/>
        </p:nvSpPr>
        <p:spPr>
          <a:xfrm>
            <a:off x="4727989" y="189334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only network ports, protocols, and services listening on a system with validated business needs, are running on each system. </a:t>
            </a:r>
          </a:p>
        </p:txBody>
      </p:sp>
      <p:sp>
        <p:nvSpPr>
          <p:cNvPr id="51" name="テキスト ボックス 50">
            <a:extLst>
              <a:ext uri="{FF2B5EF4-FFF2-40B4-BE49-F238E27FC236}">
                <a16:creationId xmlns:a16="http://schemas.microsoft.com/office/drawing/2014/main" id="{A3F181B5-11FF-AF4B-A2E1-56DAD36F7379}"/>
              </a:ext>
            </a:extLst>
          </p:cNvPr>
          <p:cNvSpPr txBox="1"/>
          <p:nvPr/>
        </p:nvSpPr>
        <p:spPr>
          <a:xfrm>
            <a:off x="4727989" y="1187109"/>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Limitation and Control of Network Ports, Protocols, and Services </a:t>
            </a:r>
          </a:p>
        </p:txBody>
      </p:sp>
      <p:sp>
        <p:nvSpPr>
          <p:cNvPr id="52" name="テキスト ボックス 51">
            <a:extLst>
              <a:ext uri="{FF2B5EF4-FFF2-40B4-BE49-F238E27FC236}">
                <a16:creationId xmlns:a16="http://schemas.microsoft.com/office/drawing/2014/main" id="{3D8F7116-461B-CC41-B204-49080E1CDEAE}"/>
              </a:ext>
            </a:extLst>
          </p:cNvPr>
          <p:cNvSpPr txBox="1"/>
          <p:nvPr/>
        </p:nvSpPr>
        <p:spPr>
          <a:xfrm>
            <a:off x="6999504" y="683437"/>
            <a:ext cx="190190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CSC9.3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3" name="テキスト ボックス 52">
            <a:extLst>
              <a:ext uri="{FF2B5EF4-FFF2-40B4-BE49-F238E27FC236}">
                <a16:creationId xmlns:a16="http://schemas.microsoft.com/office/drawing/2014/main" id="{3150DCF8-3988-7B44-A2E8-37097981DB87}"/>
              </a:ext>
            </a:extLst>
          </p:cNvPr>
          <p:cNvSpPr txBox="1"/>
          <p:nvPr/>
        </p:nvSpPr>
        <p:spPr>
          <a:xfrm>
            <a:off x="6992525" y="189334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Perform automated port scans on a regular basis against all systems and alert if unauthorized ports are detected on a system. </a:t>
            </a:r>
          </a:p>
        </p:txBody>
      </p:sp>
      <p:sp>
        <p:nvSpPr>
          <p:cNvPr id="54" name="テキスト ボックス 53">
            <a:extLst>
              <a:ext uri="{FF2B5EF4-FFF2-40B4-BE49-F238E27FC236}">
                <a16:creationId xmlns:a16="http://schemas.microsoft.com/office/drawing/2014/main" id="{975E6CE0-82D1-B041-B67B-B319479CC67E}"/>
              </a:ext>
            </a:extLst>
          </p:cNvPr>
          <p:cNvSpPr txBox="1"/>
          <p:nvPr/>
        </p:nvSpPr>
        <p:spPr>
          <a:xfrm>
            <a:off x="6992525" y="1187109"/>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Limitation and Control of Network Ports, Protocols, and Services </a:t>
            </a:r>
          </a:p>
        </p:txBody>
      </p:sp>
      <p:sp>
        <p:nvSpPr>
          <p:cNvPr id="55" name="テキスト ボックス 54">
            <a:extLst>
              <a:ext uri="{FF2B5EF4-FFF2-40B4-BE49-F238E27FC236}">
                <a16:creationId xmlns:a16="http://schemas.microsoft.com/office/drawing/2014/main" id="{B1730E8E-AF7A-4D4A-91C9-3557EB9EC3C4}"/>
              </a:ext>
            </a:extLst>
          </p:cNvPr>
          <p:cNvSpPr txBox="1"/>
          <p:nvPr/>
        </p:nvSpPr>
        <p:spPr>
          <a:xfrm>
            <a:off x="181985" y="383975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CSC9.4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6" name="テキスト ボックス 55">
            <a:extLst>
              <a:ext uri="{FF2B5EF4-FFF2-40B4-BE49-F238E27FC236}">
                <a16:creationId xmlns:a16="http://schemas.microsoft.com/office/drawing/2014/main" id="{008AE84C-AFB5-304F-91CB-61BA6FF84FA3}"/>
              </a:ext>
            </a:extLst>
          </p:cNvPr>
          <p:cNvSpPr txBox="1"/>
          <p:nvPr/>
        </p:nvSpPr>
        <p:spPr>
          <a:xfrm>
            <a:off x="175006" y="5049662"/>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Apply host-based firewalls or port filtering tools on end systems, with a default-deny rule that drops all traffic except those services and ports that are explicitly allowed. </a:t>
            </a:r>
          </a:p>
        </p:txBody>
      </p:sp>
      <p:sp>
        <p:nvSpPr>
          <p:cNvPr id="57" name="テキスト ボックス 56">
            <a:extLst>
              <a:ext uri="{FF2B5EF4-FFF2-40B4-BE49-F238E27FC236}">
                <a16:creationId xmlns:a16="http://schemas.microsoft.com/office/drawing/2014/main" id="{EA2E4390-5B74-2F46-8647-69043A2DB9DE}"/>
              </a:ext>
            </a:extLst>
          </p:cNvPr>
          <p:cNvSpPr txBox="1"/>
          <p:nvPr/>
        </p:nvSpPr>
        <p:spPr>
          <a:xfrm>
            <a:off x="175006" y="4343424"/>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Limitation and Control of Network Ports, Protocols, and Services </a:t>
            </a:r>
          </a:p>
        </p:txBody>
      </p:sp>
      <p:sp>
        <p:nvSpPr>
          <p:cNvPr id="58" name="テキスト ボックス 57">
            <a:extLst>
              <a:ext uri="{FF2B5EF4-FFF2-40B4-BE49-F238E27FC236}">
                <a16:creationId xmlns:a16="http://schemas.microsoft.com/office/drawing/2014/main" id="{7CB25771-6C2D-3844-844D-7D2C87AC382C}"/>
              </a:ext>
            </a:extLst>
          </p:cNvPr>
          <p:cNvSpPr txBox="1"/>
          <p:nvPr/>
        </p:nvSpPr>
        <p:spPr>
          <a:xfrm>
            <a:off x="2460152" y="3851210"/>
            <a:ext cx="18390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CSC9.5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9" name="テキスト ボックス 58">
            <a:extLst>
              <a:ext uri="{FF2B5EF4-FFF2-40B4-BE49-F238E27FC236}">
                <a16:creationId xmlns:a16="http://schemas.microsoft.com/office/drawing/2014/main" id="{2991188A-A663-1C4D-BA49-E39A08C64E9B}"/>
              </a:ext>
            </a:extLst>
          </p:cNvPr>
          <p:cNvSpPr txBox="1"/>
          <p:nvPr/>
        </p:nvSpPr>
        <p:spPr>
          <a:xfrm>
            <a:off x="2453173" y="5186764"/>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Place application firewalls in front of any critical servers to verify and validate the traffic going to the server. </a:t>
            </a:r>
          </a:p>
        </p:txBody>
      </p:sp>
      <p:sp>
        <p:nvSpPr>
          <p:cNvPr id="60" name="テキスト ボックス 59">
            <a:extLst>
              <a:ext uri="{FF2B5EF4-FFF2-40B4-BE49-F238E27FC236}">
                <a16:creationId xmlns:a16="http://schemas.microsoft.com/office/drawing/2014/main" id="{B4F39958-6514-C34C-9433-EEFD5F7A71E8}"/>
              </a:ext>
            </a:extLst>
          </p:cNvPr>
          <p:cNvSpPr txBox="1"/>
          <p:nvPr/>
        </p:nvSpPr>
        <p:spPr>
          <a:xfrm>
            <a:off x="2453173" y="4354882"/>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Limitation and Control of Network Ports, Protocols, and Services </a:t>
            </a:r>
          </a:p>
        </p:txBody>
      </p:sp>
      <p:sp>
        <p:nvSpPr>
          <p:cNvPr id="61" name="テキスト ボックス 60">
            <a:extLst>
              <a:ext uri="{FF2B5EF4-FFF2-40B4-BE49-F238E27FC236}">
                <a16:creationId xmlns:a16="http://schemas.microsoft.com/office/drawing/2014/main" id="{56DEC926-0482-7048-9BA6-4C13B8BF8D9A}"/>
              </a:ext>
            </a:extLst>
          </p:cNvPr>
          <p:cNvSpPr txBox="1"/>
          <p:nvPr/>
        </p:nvSpPr>
        <p:spPr>
          <a:xfrm>
            <a:off x="4734968" y="3863704"/>
            <a:ext cx="175531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CSC10.1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8D8C5672-8EEA-094E-8BEA-497709585587}"/>
              </a:ext>
            </a:extLst>
          </p:cNvPr>
          <p:cNvSpPr txBox="1"/>
          <p:nvPr/>
        </p:nvSpPr>
        <p:spPr>
          <a:xfrm>
            <a:off x="4727989" y="4416236"/>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Recovery Capabilities </a:t>
            </a:r>
          </a:p>
        </p:txBody>
      </p:sp>
      <p:sp>
        <p:nvSpPr>
          <p:cNvPr id="63" name="テキスト ボックス 62">
            <a:extLst>
              <a:ext uri="{FF2B5EF4-FFF2-40B4-BE49-F238E27FC236}">
                <a16:creationId xmlns:a16="http://schemas.microsoft.com/office/drawing/2014/main" id="{EAF12857-A1B0-E14D-A347-31FA477BBEA2}"/>
              </a:ext>
            </a:extLst>
          </p:cNvPr>
          <p:cNvSpPr txBox="1"/>
          <p:nvPr/>
        </p:nvSpPr>
        <p:spPr>
          <a:xfrm>
            <a:off x="4727989" y="5073614"/>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system data is automatically backed up on regular basis. </a:t>
            </a:r>
          </a:p>
        </p:txBody>
      </p:sp>
      <p:sp>
        <p:nvSpPr>
          <p:cNvPr id="64" name="テキスト ボックス 63">
            <a:extLst>
              <a:ext uri="{FF2B5EF4-FFF2-40B4-BE49-F238E27FC236}">
                <a16:creationId xmlns:a16="http://schemas.microsoft.com/office/drawing/2014/main" id="{6C3ECAD2-9695-B947-8BE5-8E7DB5CCB705}"/>
              </a:ext>
            </a:extLst>
          </p:cNvPr>
          <p:cNvSpPr txBox="1"/>
          <p:nvPr/>
        </p:nvSpPr>
        <p:spPr>
          <a:xfrm>
            <a:off x="7020444" y="3863704"/>
            <a:ext cx="1713437"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CSC10.2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6D965005-0E78-8549-94EC-C14A9D208485}"/>
              </a:ext>
            </a:extLst>
          </p:cNvPr>
          <p:cNvSpPr txBox="1"/>
          <p:nvPr/>
        </p:nvSpPr>
        <p:spPr>
          <a:xfrm>
            <a:off x="6992525" y="5073614"/>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each of the organization's key systems are backed up as a complete system, through processes such as imaging, to enable the quick recovery of an entire system. </a:t>
            </a:r>
          </a:p>
        </p:txBody>
      </p:sp>
      <p:sp>
        <p:nvSpPr>
          <p:cNvPr id="66" name="テキスト ボックス 65">
            <a:extLst>
              <a:ext uri="{FF2B5EF4-FFF2-40B4-BE49-F238E27FC236}">
                <a16:creationId xmlns:a16="http://schemas.microsoft.com/office/drawing/2014/main" id="{824F7158-ABD9-E244-AA65-A19EBA5DFBBD}"/>
              </a:ext>
            </a:extLst>
          </p:cNvPr>
          <p:cNvSpPr txBox="1"/>
          <p:nvPr/>
        </p:nvSpPr>
        <p:spPr>
          <a:xfrm>
            <a:off x="7013465" y="4416236"/>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Recovery Capabilities </a:t>
            </a:r>
          </a:p>
        </p:txBody>
      </p:sp>
    </p:spTree>
    <p:extLst>
      <p:ext uri="{BB962C8B-B14F-4D97-AF65-F5344CB8AC3E}">
        <p14:creationId xmlns:p14="http://schemas.microsoft.com/office/powerpoint/2010/main" val="315241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99174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A1EBDBEA-0328-F04A-9B54-24AC77C39E8C}"/>
              </a:ext>
            </a:extLst>
          </p:cNvPr>
          <p:cNvSpPr txBox="1"/>
          <p:nvPr/>
        </p:nvSpPr>
        <p:spPr>
          <a:xfrm>
            <a:off x="183449" y="719210"/>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CSC10.3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199E221A-384F-394D-8F66-13137FC380A7}"/>
              </a:ext>
            </a:extLst>
          </p:cNvPr>
          <p:cNvSpPr txBox="1"/>
          <p:nvPr/>
        </p:nvSpPr>
        <p:spPr>
          <a:xfrm>
            <a:off x="176470" y="1929120"/>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Test data integrity on backup media on a regular basis by performing a data restoration process to ensure that the backup is properly working. </a:t>
            </a:r>
          </a:p>
        </p:txBody>
      </p:sp>
      <p:sp>
        <p:nvSpPr>
          <p:cNvPr id="45" name="テキスト ボックス 44">
            <a:extLst>
              <a:ext uri="{FF2B5EF4-FFF2-40B4-BE49-F238E27FC236}">
                <a16:creationId xmlns:a16="http://schemas.microsoft.com/office/drawing/2014/main" id="{86694287-53CD-1548-B5FA-910F49887614}"/>
              </a:ext>
            </a:extLst>
          </p:cNvPr>
          <p:cNvSpPr txBox="1"/>
          <p:nvPr/>
        </p:nvSpPr>
        <p:spPr>
          <a:xfrm>
            <a:off x="176470" y="127174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Recovery Capabilities </a:t>
            </a:r>
          </a:p>
        </p:txBody>
      </p:sp>
      <p:sp>
        <p:nvSpPr>
          <p:cNvPr id="47" name="テキスト ボックス 46">
            <a:extLst>
              <a:ext uri="{FF2B5EF4-FFF2-40B4-BE49-F238E27FC236}">
                <a16:creationId xmlns:a16="http://schemas.microsoft.com/office/drawing/2014/main" id="{C209C269-D872-6546-A974-2F64A42A30E7}"/>
              </a:ext>
            </a:extLst>
          </p:cNvPr>
          <p:cNvSpPr txBox="1"/>
          <p:nvPr/>
        </p:nvSpPr>
        <p:spPr>
          <a:xfrm>
            <a:off x="2458428" y="718564"/>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CSC10.4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9" name="テキスト ボックス 48">
            <a:extLst>
              <a:ext uri="{FF2B5EF4-FFF2-40B4-BE49-F238E27FC236}">
                <a16:creationId xmlns:a16="http://schemas.microsoft.com/office/drawing/2014/main" id="{12CAF2AA-E168-1940-9598-825CC8FB3AC5}"/>
              </a:ext>
            </a:extLst>
          </p:cNvPr>
          <p:cNvSpPr txBox="1"/>
          <p:nvPr/>
        </p:nvSpPr>
        <p:spPr>
          <a:xfrm>
            <a:off x="2451449" y="1928474"/>
            <a:ext cx="195774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backups are properly protected via physical security or encryption when they are stored, as well as when they are moved across the network. This includes remote backups and cloud services. </a:t>
            </a:r>
          </a:p>
        </p:txBody>
      </p:sp>
      <p:sp>
        <p:nvSpPr>
          <p:cNvPr id="51" name="テキスト ボックス 50">
            <a:extLst>
              <a:ext uri="{FF2B5EF4-FFF2-40B4-BE49-F238E27FC236}">
                <a16:creationId xmlns:a16="http://schemas.microsoft.com/office/drawing/2014/main" id="{D2A4CAF6-10C7-A142-962B-13B115924DE5}"/>
              </a:ext>
            </a:extLst>
          </p:cNvPr>
          <p:cNvSpPr txBox="1"/>
          <p:nvPr/>
        </p:nvSpPr>
        <p:spPr>
          <a:xfrm>
            <a:off x="2451449" y="1271096"/>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Recovery Capabilities </a:t>
            </a:r>
          </a:p>
        </p:txBody>
      </p:sp>
      <p:sp>
        <p:nvSpPr>
          <p:cNvPr id="52" name="テキスト ボックス 51">
            <a:extLst>
              <a:ext uri="{FF2B5EF4-FFF2-40B4-BE49-F238E27FC236}">
                <a16:creationId xmlns:a16="http://schemas.microsoft.com/office/drawing/2014/main" id="{62FFE8EF-842D-9B48-9F30-3E3013785DF0}"/>
              </a:ext>
            </a:extLst>
          </p:cNvPr>
          <p:cNvSpPr txBox="1"/>
          <p:nvPr/>
        </p:nvSpPr>
        <p:spPr>
          <a:xfrm>
            <a:off x="4734968" y="718564"/>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CSC10.5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625DFB7F-0054-7941-84E4-278D603F6269}"/>
              </a:ext>
            </a:extLst>
          </p:cNvPr>
          <p:cNvSpPr txBox="1"/>
          <p:nvPr/>
        </p:nvSpPr>
        <p:spPr>
          <a:xfrm>
            <a:off x="4727989" y="1928474"/>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backups have at least one backup destination that is not continuously addressable through operating system calls. </a:t>
            </a:r>
          </a:p>
        </p:txBody>
      </p:sp>
      <p:sp>
        <p:nvSpPr>
          <p:cNvPr id="54" name="テキスト ボックス 53">
            <a:extLst>
              <a:ext uri="{FF2B5EF4-FFF2-40B4-BE49-F238E27FC236}">
                <a16:creationId xmlns:a16="http://schemas.microsoft.com/office/drawing/2014/main" id="{61DEBD99-E1EA-EB40-95D2-60AE50B8F000}"/>
              </a:ext>
            </a:extLst>
          </p:cNvPr>
          <p:cNvSpPr txBox="1"/>
          <p:nvPr/>
        </p:nvSpPr>
        <p:spPr>
          <a:xfrm>
            <a:off x="4727989" y="1271096"/>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Recovery Capabilities </a:t>
            </a:r>
          </a:p>
        </p:txBody>
      </p:sp>
      <p:sp>
        <p:nvSpPr>
          <p:cNvPr id="55" name="テキスト ボックス 54">
            <a:extLst>
              <a:ext uri="{FF2B5EF4-FFF2-40B4-BE49-F238E27FC236}">
                <a16:creationId xmlns:a16="http://schemas.microsoft.com/office/drawing/2014/main" id="{A5C67CBD-DD53-2B42-BC8E-9563432EF75A}"/>
              </a:ext>
            </a:extLst>
          </p:cNvPr>
          <p:cNvSpPr txBox="1"/>
          <p:nvPr/>
        </p:nvSpPr>
        <p:spPr>
          <a:xfrm>
            <a:off x="7012271" y="718564"/>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56" name="テキスト ボックス 55">
            <a:extLst>
              <a:ext uri="{FF2B5EF4-FFF2-40B4-BE49-F238E27FC236}">
                <a16:creationId xmlns:a16="http://schemas.microsoft.com/office/drawing/2014/main" id="{1FAF1FD2-B890-0D48-8B94-B1BE06D53149}"/>
              </a:ext>
            </a:extLst>
          </p:cNvPr>
          <p:cNvSpPr txBox="1"/>
          <p:nvPr/>
        </p:nvSpPr>
        <p:spPr>
          <a:xfrm>
            <a:off x="7012272" y="1160104"/>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57" name="テキスト ボックス 56">
            <a:extLst>
              <a:ext uri="{FF2B5EF4-FFF2-40B4-BE49-F238E27FC236}">
                <a16:creationId xmlns:a16="http://schemas.microsoft.com/office/drawing/2014/main" id="{3F4D5151-CE41-2C48-ADC3-B14FE311969A}"/>
              </a:ext>
            </a:extLst>
          </p:cNvPr>
          <p:cNvSpPr txBox="1"/>
          <p:nvPr/>
        </p:nvSpPr>
        <p:spPr>
          <a:xfrm>
            <a:off x="7012271" y="1928474"/>
            <a:ext cx="195774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standard, documented security configuration standards for all authorized network devices. </a:t>
            </a:r>
          </a:p>
        </p:txBody>
      </p:sp>
      <p:sp>
        <p:nvSpPr>
          <p:cNvPr id="58" name="テキスト ボックス 57">
            <a:extLst>
              <a:ext uri="{FF2B5EF4-FFF2-40B4-BE49-F238E27FC236}">
                <a16:creationId xmlns:a16="http://schemas.microsoft.com/office/drawing/2014/main" id="{42822510-B80B-6F4E-AC76-02262AC2B797}"/>
              </a:ext>
            </a:extLst>
          </p:cNvPr>
          <p:cNvSpPr txBox="1"/>
          <p:nvPr/>
        </p:nvSpPr>
        <p:spPr>
          <a:xfrm>
            <a:off x="183449" y="3887210"/>
            <a:ext cx="185304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59" name="テキスト ボックス 58">
            <a:extLst>
              <a:ext uri="{FF2B5EF4-FFF2-40B4-BE49-F238E27FC236}">
                <a16:creationId xmlns:a16="http://schemas.microsoft.com/office/drawing/2014/main" id="{51DC1FD3-F47A-5443-9097-35B7B9D6A668}"/>
              </a:ext>
            </a:extLst>
          </p:cNvPr>
          <p:cNvSpPr txBox="1"/>
          <p:nvPr/>
        </p:nvSpPr>
        <p:spPr>
          <a:xfrm>
            <a:off x="155529" y="5097120"/>
            <a:ext cx="2013583"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All configuration rules that allow traffic to flow through network devices should be documented in a configuration management system with a specific business reason for each rule, a specific individual’s name responsible for that business need, and an expected duration of the need. </a:t>
            </a:r>
          </a:p>
        </p:txBody>
      </p:sp>
      <p:sp>
        <p:nvSpPr>
          <p:cNvPr id="60" name="テキスト ボックス 59">
            <a:extLst>
              <a:ext uri="{FF2B5EF4-FFF2-40B4-BE49-F238E27FC236}">
                <a16:creationId xmlns:a16="http://schemas.microsoft.com/office/drawing/2014/main" id="{231ED6CA-B19F-DC42-B822-94B1D5C707B2}"/>
              </a:ext>
            </a:extLst>
          </p:cNvPr>
          <p:cNvSpPr txBox="1"/>
          <p:nvPr/>
        </p:nvSpPr>
        <p:spPr>
          <a:xfrm>
            <a:off x="183450" y="4328750"/>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61" name="テキスト ボックス 60">
            <a:extLst>
              <a:ext uri="{FF2B5EF4-FFF2-40B4-BE49-F238E27FC236}">
                <a16:creationId xmlns:a16="http://schemas.microsoft.com/office/drawing/2014/main" id="{783988FB-1C2B-9E44-B82B-A9EE1CADF8A5}"/>
              </a:ext>
            </a:extLst>
          </p:cNvPr>
          <p:cNvSpPr txBox="1"/>
          <p:nvPr/>
        </p:nvSpPr>
        <p:spPr>
          <a:xfrm>
            <a:off x="2423529" y="3887210"/>
            <a:ext cx="186002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2" name="テキスト ボックス 61">
            <a:extLst>
              <a:ext uri="{FF2B5EF4-FFF2-40B4-BE49-F238E27FC236}">
                <a16:creationId xmlns:a16="http://schemas.microsoft.com/office/drawing/2014/main" id="{BC3A95D6-C5EF-2444-99A5-81C85233B37A}"/>
              </a:ext>
            </a:extLst>
          </p:cNvPr>
          <p:cNvSpPr txBox="1"/>
          <p:nvPr/>
        </p:nvSpPr>
        <p:spPr>
          <a:xfrm>
            <a:off x="2423529" y="5097120"/>
            <a:ext cx="195774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Compare all network device configuration against approved security configurations defined for each network device in use and alert when any deviations are discovered. </a:t>
            </a:r>
          </a:p>
        </p:txBody>
      </p:sp>
      <p:sp>
        <p:nvSpPr>
          <p:cNvPr id="63" name="テキスト ボックス 62">
            <a:extLst>
              <a:ext uri="{FF2B5EF4-FFF2-40B4-BE49-F238E27FC236}">
                <a16:creationId xmlns:a16="http://schemas.microsoft.com/office/drawing/2014/main" id="{BF5A8882-DACF-CA4B-BD02-E96CAD0DF66D}"/>
              </a:ext>
            </a:extLst>
          </p:cNvPr>
          <p:cNvSpPr txBox="1"/>
          <p:nvPr/>
        </p:nvSpPr>
        <p:spPr>
          <a:xfrm>
            <a:off x="2423530" y="4328750"/>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64" name="テキスト ボックス 63">
            <a:extLst>
              <a:ext uri="{FF2B5EF4-FFF2-40B4-BE49-F238E27FC236}">
                <a16:creationId xmlns:a16="http://schemas.microsoft.com/office/drawing/2014/main" id="{8168B73C-7D13-844F-86C2-2DAF9CFE7A34}"/>
              </a:ext>
            </a:extLst>
          </p:cNvPr>
          <p:cNvSpPr txBox="1"/>
          <p:nvPr/>
        </p:nvSpPr>
        <p:spPr>
          <a:xfrm>
            <a:off x="4721172" y="3873546"/>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2E0F2983-C830-DE4D-964D-F3A4780D6BA3}"/>
              </a:ext>
            </a:extLst>
          </p:cNvPr>
          <p:cNvSpPr txBox="1"/>
          <p:nvPr/>
        </p:nvSpPr>
        <p:spPr>
          <a:xfrm>
            <a:off x="4721172" y="5174196"/>
            <a:ext cx="195774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Install the latest stable version of any security-related updates on all network devices. </a:t>
            </a:r>
          </a:p>
        </p:txBody>
      </p:sp>
      <p:sp>
        <p:nvSpPr>
          <p:cNvPr id="66" name="テキスト ボックス 65">
            <a:extLst>
              <a:ext uri="{FF2B5EF4-FFF2-40B4-BE49-F238E27FC236}">
                <a16:creationId xmlns:a16="http://schemas.microsoft.com/office/drawing/2014/main" id="{FF2546AC-D65B-4D40-8615-846E343E8441}"/>
              </a:ext>
            </a:extLst>
          </p:cNvPr>
          <p:cNvSpPr txBox="1"/>
          <p:nvPr/>
        </p:nvSpPr>
        <p:spPr>
          <a:xfrm>
            <a:off x="4721173" y="4315086"/>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67" name="テキスト ボックス 66">
            <a:extLst>
              <a:ext uri="{FF2B5EF4-FFF2-40B4-BE49-F238E27FC236}">
                <a16:creationId xmlns:a16="http://schemas.microsoft.com/office/drawing/2014/main" id="{F2691A55-919F-DD4B-8903-5FD8E019D7F0}"/>
              </a:ext>
            </a:extLst>
          </p:cNvPr>
          <p:cNvSpPr txBox="1"/>
          <p:nvPr/>
        </p:nvSpPr>
        <p:spPr>
          <a:xfrm>
            <a:off x="7017092" y="3867800"/>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8" name="テキスト ボックス 67">
            <a:extLst>
              <a:ext uri="{FF2B5EF4-FFF2-40B4-BE49-F238E27FC236}">
                <a16:creationId xmlns:a16="http://schemas.microsoft.com/office/drawing/2014/main" id="{DA388052-4632-E345-929C-BD3B4E29A2E4}"/>
              </a:ext>
            </a:extLst>
          </p:cNvPr>
          <p:cNvSpPr txBox="1"/>
          <p:nvPr/>
        </p:nvSpPr>
        <p:spPr>
          <a:xfrm>
            <a:off x="6989172" y="5147510"/>
            <a:ext cx="202056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Manage all network devices using multi-factor authentication and encrypted sessions. </a:t>
            </a:r>
          </a:p>
        </p:txBody>
      </p:sp>
      <p:sp>
        <p:nvSpPr>
          <p:cNvPr id="69" name="テキスト ボックス 68">
            <a:extLst>
              <a:ext uri="{FF2B5EF4-FFF2-40B4-BE49-F238E27FC236}">
                <a16:creationId xmlns:a16="http://schemas.microsoft.com/office/drawing/2014/main" id="{41D77492-3618-F046-B418-6593B66B4640}"/>
              </a:ext>
            </a:extLst>
          </p:cNvPr>
          <p:cNvSpPr txBox="1"/>
          <p:nvPr/>
        </p:nvSpPr>
        <p:spPr>
          <a:xfrm>
            <a:off x="7017093" y="4309340"/>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Tree>
    <p:extLst>
      <p:ext uri="{BB962C8B-B14F-4D97-AF65-F5344CB8AC3E}">
        <p14:creationId xmlns:p14="http://schemas.microsoft.com/office/powerpoint/2010/main" val="154116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58050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20879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CD9DD83-9850-E54E-A941-A70408D23788}"/>
              </a:ext>
            </a:extLst>
          </p:cNvPr>
          <p:cNvSpPr txBox="1"/>
          <p:nvPr/>
        </p:nvSpPr>
        <p:spPr>
          <a:xfrm>
            <a:off x="166896" y="683437"/>
            <a:ext cx="195774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0AAED8A2-5AAA-D744-82D8-27929C3A1E4A}"/>
              </a:ext>
            </a:extLst>
          </p:cNvPr>
          <p:cNvSpPr txBox="1"/>
          <p:nvPr/>
        </p:nvSpPr>
        <p:spPr>
          <a:xfrm>
            <a:off x="166896" y="1893347"/>
            <a:ext cx="195774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network engineers use a dedicated machine for all administrative tasks or tasks requiring elevated access. </a:t>
            </a:r>
          </a:p>
        </p:txBody>
      </p:sp>
      <p:sp>
        <p:nvSpPr>
          <p:cNvPr id="39" name="テキスト ボックス 38">
            <a:extLst>
              <a:ext uri="{FF2B5EF4-FFF2-40B4-BE49-F238E27FC236}">
                <a16:creationId xmlns:a16="http://schemas.microsoft.com/office/drawing/2014/main" id="{76100D32-DC5A-4F42-9CFE-761DC5AE38B9}"/>
              </a:ext>
            </a:extLst>
          </p:cNvPr>
          <p:cNvSpPr txBox="1"/>
          <p:nvPr/>
        </p:nvSpPr>
        <p:spPr>
          <a:xfrm>
            <a:off x="166897" y="112497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41" name="テキスト ボックス 40">
            <a:extLst>
              <a:ext uri="{FF2B5EF4-FFF2-40B4-BE49-F238E27FC236}">
                <a16:creationId xmlns:a16="http://schemas.microsoft.com/office/drawing/2014/main" id="{71470EE0-84CE-CD40-A580-8F9DC0C52AB2}"/>
              </a:ext>
            </a:extLst>
          </p:cNvPr>
          <p:cNvSpPr txBox="1"/>
          <p:nvPr/>
        </p:nvSpPr>
        <p:spPr>
          <a:xfrm>
            <a:off x="2443006" y="710217"/>
            <a:ext cx="179719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CSC11.7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A513D837-276B-F740-8F55-455C8207CCDA}"/>
              </a:ext>
            </a:extLst>
          </p:cNvPr>
          <p:cNvSpPr txBox="1"/>
          <p:nvPr/>
        </p:nvSpPr>
        <p:spPr>
          <a:xfrm>
            <a:off x="2443006" y="1850327"/>
            <a:ext cx="1957743"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Manage the network infrastructure across network connections that are separated from the business use of that network, relying on separate VLANs or, preferably, on entirely different physical connectivity for management sessions for network devices. </a:t>
            </a:r>
          </a:p>
        </p:txBody>
      </p:sp>
      <p:sp>
        <p:nvSpPr>
          <p:cNvPr id="45" name="テキスト ボックス 44">
            <a:extLst>
              <a:ext uri="{FF2B5EF4-FFF2-40B4-BE49-F238E27FC236}">
                <a16:creationId xmlns:a16="http://schemas.microsoft.com/office/drawing/2014/main" id="{B1955F65-B328-AA48-8E28-EA9D5940EE10}"/>
              </a:ext>
            </a:extLst>
          </p:cNvPr>
          <p:cNvSpPr txBox="1"/>
          <p:nvPr/>
        </p:nvSpPr>
        <p:spPr>
          <a:xfrm>
            <a:off x="2443007" y="115175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Secure Configuration for Network Devices, such as Firewalls, Routers, and Switches</a:t>
            </a:r>
          </a:p>
        </p:txBody>
      </p:sp>
      <p:sp>
        <p:nvSpPr>
          <p:cNvPr id="47" name="テキスト ボックス 46">
            <a:extLst>
              <a:ext uri="{FF2B5EF4-FFF2-40B4-BE49-F238E27FC236}">
                <a16:creationId xmlns:a16="http://schemas.microsoft.com/office/drawing/2014/main" id="{80DC2AFA-45CE-2948-9727-A54BA5F92F6C}"/>
              </a:ext>
            </a:extLst>
          </p:cNvPr>
          <p:cNvSpPr txBox="1"/>
          <p:nvPr/>
        </p:nvSpPr>
        <p:spPr>
          <a:xfrm>
            <a:off x="4764245" y="685667"/>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49" name="テキスト ボックス 48">
            <a:extLst>
              <a:ext uri="{FF2B5EF4-FFF2-40B4-BE49-F238E27FC236}">
                <a16:creationId xmlns:a16="http://schemas.microsoft.com/office/drawing/2014/main" id="{82E05C47-A5B6-864D-BF9B-30C75AD2A7AF}"/>
              </a:ext>
            </a:extLst>
          </p:cNvPr>
          <p:cNvSpPr txBox="1"/>
          <p:nvPr/>
        </p:nvSpPr>
        <p:spPr>
          <a:xfrm>
            <a:off x="4757266" y="123132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1" name="テキスト ボックス 50">
            <a:extLst>
              <a:ext uri="{FF2B5EF4-FFF2-40B4-BE49-F238E27FC236}">
                <a16:creationId xmlns:a16="http://schemas.microsoft.com/office/drawing/2014/main" id="{9260BBB7-A72E-C841-81F6-9CC9E41DE8BB}"/>
              </a:ext>
            </a:extLst>
          </p:cNvPr>
          <p:cNvSpPr txBox="1"/>
          <p:nvPr/>
        </p:nvSpPr>
        <p:spPr>
          <a:xfrm>
            <a:off x="4725663" y="1972357"/>
            <a:ext cx="2066125"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up-to-date inventory of all of the organization's network boundaries. </a:t>
            </a:r>
          </a:p>
        </p:txBody>
      </p:sp>
      <p:sp>
        <p:nvSpPr>
          <p:cNvPr id="52" name="テキスト ボックス 51">
            <a:extLst>
              <a:ext uri="{FF2B5EF4-FFF2-40B4-BE49-F238E27FC236}">
                <a16:creationId xmlns:a16="http://schemas.microsoft.com/office/drawing/2014/main" id="{A5B70EEE-E661-DC4F-939E-250B9268BC23}"/>
              </a:ext>
            </a:extLst>
          </p:cNvPr>
          <p:cNvSpPr txBox="1"/>
          <p:nvPr/>
        </p:nvSpPr>
        <p:spPr>
          <a:xfrm>
            <a:off x="7022308" y="704220"/>
            <a:ext cx="199962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3" name="テキスト ボックス 52">
            <a:extLst>
              <a:ext uri="{FF2B5EF4-FFF2-40B4-BE49-F238E27FC236}">
                <a16:creationId xmlns:a16="http://schemas.microsoft.com/office/drawing/2014/main" id="{541F0E38-8F47-B14A-AED4-615DA05358AA}"/>
              </a:ext>
            </a:extLst>
          </p:cNvPr>
          <p:cNvSpPr txBox="1"/>
          <p:nvPr/>
        </p:nvSpPr>
        <p:spPr>
          <a:xfrm>
            <a:off x="6994389" y="1914130"/>
            <a:ext cx="20275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Perform regular scans from outside each trusted network boundary to detect any unauthorized connections which are accessible across the boundary. </a:t>
            </a:r>
          </a:p>
        </p:txBody>
      </p:sp>
      <p:sp>
        <p:nvSpPr>
          <p:cNvPr id="54" name="テキスト ボックス 53">
            <a:extLst>
              <a:ext uri="{FF2B5EF4-FFF2-40B4-BE49-F238E27FC236}">
                <a16:creationId xmlns:a16="http://schemas.microsoft.com/office/drawing/2014/main" id="{39504D74-9D4F-7F4A-A579-BD4AC8710BD8}"/>
              </a:ext>
            </a:extLst>
          </p:cNvPr>
          <p:cNvSpPr txBox="1"/>
          <p:nvPr/>
        </p:nvSpPr>
        <p:spPr>
          <a:xfrm>
            <a:off x="7015329" y="1249880"/>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5" name="テキスト ボックス 54">
            <a:extLst>
              <a:ext uri="{FF2B5EF4-FFF2-40B4-BE49-F238E27FC236}">
                <a16:creationId xmlns:a16="http://schemas.microsoft.com/office/drawing/2014/main" id="{FFE67707-69D8-B14F-89F9-855AD1FF5CA6}"/>
              </a:ext>
            </a:extLst>
          </p:cNvPr>
          <p:cNvSpPr txBox="1"/>
          <p:nvPr/>
        </p:nvSpPr>
        <p:spPr>
          <a:xfrm>
            <a:off x="209905" y="3851437"/>
            <a:ext cx="19856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81AE7756-06CA-F14E-A1C4-8EF19B6D37C3}"/>
              </a:ext>
            </a:extLst>
          </p:cNvPr>
          <p:cNvSpPr txBox="1"/>
          <p:nvPr/>
        </p:nvSpPr>
        <p:spPr>
          <a:xfrm>
            <a:off x="175006" y="5061347"/>
            <a:ext cx="202056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Deny communications with known malicious or unused Internet IP addresses and limit access only to trusted and necessary IP address ranges at each of the organization's network boundaries. </a:t>
            </a:r>
          </a:p>
        </p:txBody>
      </p:sp>
      <p:sp>
        <p:nvSpPr>
          <p:cNvPr id="57" name="テキスト ボックス 56">
            <a:extLst>
              <a:ext uri="{FF2B5EF4-FFF2-40B4-BE49-F238E27FC236}">
                <a16:creationId xmlns:a16="http://schemas.microsoft.com/office/drawing/2014/main" id="{B20E1C44-76A8-8442-A712-2B9DD5A5EAA4}"/>
              </a:ext>
            </a:extLst>
          </p:cNvPr>
          <p:cNvSpPr txBox="1"/>
          <p:nvPr/>
        </p:nvSpPr>
        <p:spPr>
          <a:xfrm>
            <a:off x="202926"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8" name="テキスト ボックス 57">
            <a:extLst>
              <a:ext uri="{FF2B5EF4-FFF2-40B4-BE49-F238E27FC236}">
                <a16:creationId xmlns:a16="http://schemas.microsoft.com/office/drawing/2014/main" id="{D2749857-869B-8C45-B800-7FC3C95370BD}"/>
              </a:ext>
            </a:extLst>
          </p:cNvPr>
          <p:cNvSpPr txBox="1"/>
          <p:nvPr/>
        </p:nvSpPr>
        <p:spPr>
          <a:xfrm>
            <a:off x="2468595"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5D9D6A68-BDCE-5A42-9504-7FC1827CE27C}"/>
              </a:ext>
            </a:extLst>
          </p:cNvPr>
          <p:cNvSpPr txBox="1"/>
          <p:nvPr/>
        </p:nvSpPr>
        <p:spPr>
          <a:xfrm>
            <a:off x="2440676" y="4977587"/>
            <a:ext cx="202754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Deny communication over unauthorized TCP or UDP ports or application traffic to ensure that only authorized protocols are allowed to cross the network boundary in or out of the network at each of the organization's network boundaries. </a:t>
            </a:r>
          </a:p>
        </p:txBody>
      </p:sp>
      <p:sp>
        <p:nvSpPr>
          <p:cNvPr id="60" name="テキスト ボックス 59">
            <a:extLst>
              <a:ext uri="{FF2B5EF4-FFF2-40B4-BE49-F238E27FC236}">
                <a16:creationId xmlns:a16="http://schemas.microsoft.com/office/drawing/2014/main" id="{BF565C79-683F-CF4F-8471-3687B2716C34}"/>
              </a:ext>
            </a:extLst>
          </p:cNvPr>
          <p:cNvSpPr txBox="1"/>
          <p:nvPr/>
        </p:nvSpPr>
        <p:spPr>
          <a:xfrm>
            <a:off x="2461616"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61" name="テキスト ボックス 60">
            <a:extLst>
              <a:ext uri="{FF2B5EF4-FFF2-40B4-BE49-F238E27FC236}">
                <a16:creationId xmlns:a16="http://schemas.microsoft.com/office/drawing/2014/main" id="{B2DF6A2B-B02C-6D46-88EA-657D35AF2215}"/>
              </a:ext>
            </a:extLst>
          </p:cNvPr>
          <p:cNvSpPr txBox="1"/>
          <p:nvPr/>
        </p:nvSpPr>
        <p:spPr>
          <a:xfrm>
            <a:off x="4724531" y="3851437"/>
            <a:ext cx="18739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2" name="テキスト ボックス 61">
            <a:extLst>
              <a:ext uri="{FF2B5EF4-FFF2-40B4-BE49-F238E27FC236}">
                <a16:creationId xmlns:a16="http://schemas.microsoft.com/office/drawing/2014/main" id="{81AAD846-247D-E447-AFED-10A00FF31A28}"/>
              </a:ext>
            </a:extLst>
          </p:cNvPr>
          <p:cNvSpPr txBox="1"/>
          <p:nvPr/>
        </p:nvSpPr>
        <p:spPr>
          <a:xfrm>
            <a:off x="4717552" y="506134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monitoring systems to record network packets passing through the boundary at each of the organization's network boundaries. </a:t>
            </a:r>
          </a:p>
        </p:txBody>
      </p:sp>
      <p:sp>
        <p:nvSpPr>
          <p:cNvPr id="63" name="テキスト ボックス 62">
            <a:extLst>
              <a:ext uri="{FF2B5EF4-FFF2-40B4-BE49-F238E27FC236}">
                <a16:creationId xmlns:a16="http://schemas.microsoft.com/office/drawing/2014/main" id="{C1A4A410-5B29-454D-9F5E-A37C56C29E47}"/>
              </a:ext>
            </a:extLst>
          </p:cNvPr>
          <p:cNvSpPr txBox="1"/>
          <p:nvPr/>
        </p:nvSpPr>
        <p:spPr>
          <a:xfrm>
            <a:off x="4717552"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64" name="テキスト ボックス 63">
            <a:extLst>
              <a:ext uri="{FF2B5EF4-FFF2-40B4-BE49-F238E27FC236}">
                <a16:creationId xmlns:a16="http://schemas.microsoft.com/office/drawing/2014/main" id="{2C60A207-7062-AE41-8279-BF3F3EF5E76A}"/>
              </a:ext>
            </a:extLst>
          </p:cNvPr>
          <p:cNvSpPr txBox="1"/>
          <p:nvPr/>
        </p:nvSpPr>
        <p:spPr>
          <a:xfrm>
            <a:off x="7015329" y="3867756"/>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5" name="テキスト ボックス 64">
            <a:extLst>
              <a:ext uri="{FF2B5EF4-FFF2-40B4-BE49-F238E27FC236}">
                <a16:creationId xmlns:a16="http://schemas.microsoft.com/office/drawing/2014/main" id="{21873390-15E9-104B-8359-9A8EB410B265}"/>
              </a:ext>
            </a:extLst>
          </p:cNvPr>
          <p:cNvSpPr txBox="1"/>
          <p:nvPr/>
        </p:nvSpPr>
        <p:spPr>
          <a:xfrm>
            <a:off x="7008350" y="5077666"/>
            <a:ext cx="195774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network-based Intrusion Detection Systems (IDS) sensors to look for unusual attack mechanisms and detect compromise of these systems at each of the organization's network boundaries. </a:t>
            </a:r>
          </a:p>
        </p:txBody>
      </p:sp>
      <p:sp>
        <p:nvSpPr>
          <p:cNvPr id="66" name="テキスト ボックス 65">
            <a:extLst>
              <a:ext uri="{FF2B5EF4-FFF2-40B4-BE49-F238E27FC236}">
                <a16:creationId xmlns:a16="http://schemas.microsoft.com/office/drawing/2014/main" id="{DC39313C-FDCD-554C-900E-398B3D2597FB}"/>
              </a:ext>
            </a:extLst>
          </p:cNvPr>
          <p:cNvSpPr txBox="1"/>
          <p:nvPr/>
        </p:nvSpPr>
        <p:spPr>
          <a:xfrm>
            <a:off x="7008350" y="4413416"/>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Tree>
    <p:extLst>
      <p:ext uri="{BB962C8B-B14F-4D97-AF65-F5344CB8AC3E}">
        <p14:creationId xmlns:p14="http://schemas.microsoft.com/office/powerpoint/2010/main" val="41292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30609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4B89646B-6831-B244-A07D-7780694BAEB5}"/>
              </a:ext>
            </a:extLst>
          </p:cNvPr>
          <p:cNvSpPr txBox="1"/>
          <p:nvPr/>
        </p:nvSpPr>
        <p:spPr>
          <a:xfrm>
            <a:off x="173875"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9A977114-C3DD-AC4D-B4F2-5C628C79A251}"/>
              </a:ext>
            </a:extLst>
          </p:cNvPr>
          <p:cNvSpPr txBox="1"/>
          <p:nvPr/>
        </p:nvSpPr>
        <p:spPr>
          <a:xfrm>
            <a:off x="166896" y="189334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network-based Intrusion Prevention Systems (IPS) to block malicious network traffic at each of the organization's network boundaries. </a:t>
            </a:r>
          </a:p>
        </p:txBody>
      </p:sp>
      <p:sp>
        <p:nvSpPr>
          <p:cNvPr id="39" name="テキスト ボックス 38">
            <a:extLst>
              <a:ext uri="{FF2B5EF4-FFF2-40B4-BE49-F238E27FC236}">
                <a16:creationId xmlns:a16="http://schemas.microsoft.com/office/drawing/2014/main" id="{35B632A0-8C3E-6446-890C-795F21E4BF35}"/>
              </a:ext>
            </a:extLst>
          </p:cNvPr>
          <p:cNvSpPr txBox="1"/>
          <p:nvPr/>
        </p:nvSpPr>
        <p:spPr>
          <a:xfrm>
            <a:off x="166896" y="1229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41" name="テキスト ボックス 40">
            <a:extLst>
              <a:ext uri="{FF2B5EF4-FFF2-40B4-BE49-F238E27FC236}">
                <a16:creationId xmlns:a16="http://schemas.microsoft.com/office/drawing/2014/main" id="{892A3FD1-31C0-C640-A2DB-B599DBF31829}"/>
              </a:ext>
            </a:extLst>
          </p:cNvPr>
          <p:cNvSpPr txBox="1"/>
          <p:nvPr/>
        </p:nvSpPr>
        <p:spPr>
          <a:xfrm>
            <a:off x="2460152" y="688831"/>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3" name="テキスト ボックス 42">
            <a:extLst>
              <a:ext uri="{FF2B5EF4-FFF2-40B4-BE49-F238E27FC236}">
                <a16:creationId xmlns:a16="http://schemas.microsoft.com/office/drawing/2014/main" id="{E454B1F9-5E1F-0B47-BBD3-EB72B238231B}"/>
              </a:ext>
            </a:extLst>
          </p:cNvPr>
          <p:cNvSpPr txBox="1"/>
          <p:nvPr/>
        </p:nvSpPr>
        <p:spPr>
          <a:xfrm>
            <a:off x="2453173" y="1898741"/>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the collection of NetFlow and logging data on all network boundary devices. </a:t>
            </a:r>
          </a:p>
        </p:txBody>
      </p:sp>
      <p:sp>
        <p:nvSpPr>
          <p:cNvPr id="45" name="テキスト ボックス 44">
            <a:extLst>
              <a:ext uri="{FF2B5EF4-FFF2-40B4-BE49-F238E27FC236}">
                <a16:creationId xmlns:a16="http://schemas.microsoft.com/office/drawing/2014/main" id="{0086D8AB-F5A4-6D47-BF29-BA19684B79C1}"/>
              </a:ext>
            </a:extLst>
          </p:cNvPr>
          <p:cNvSpPr txBox="1"/>
          <p:nvPr/>
        </p:nvSpPr>
        <p:spPr>
          <a:xfrm>
            <a:off x="2453173" y="1234491"/>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47" name="テキスト ボックス 46">
            <a:extLst>
              <a:ext uri="{FF2B5EF4-FFF2-40B4-BE49-F238E27FC236}">
                <a16:creationId xmlns:a16="http://schemas.microsoft.com/office/drawing/2014/main" id="{BBBCE426-91B2-6C4B-B19A-7D939A2978ED}"/>
              </a:ext>
            </a:extLst>
          </p:cNvPr>
          <p:cNvSpPr txBox="1"/>
          <p:nvPr/>
        </p:nvSpPr>
        <p:spPr>
          <a:xfrm>
            <a:off x="4724531" y="683437"/>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9" name="テキスト ボックス 48">
            <a:extLst>
              <a:ext uri="{FF2B5EF4-FFF2-40B4-BE49-F238E27FC236}">
                <a16:creationId xmlns:a16="http://schemas.microsoft.com/office/drawing/2014/main" id="{90607DE7-DF24-304B-A461-07E2E028EED4}"/>
              </a:ext>
            </a:extLst>
          </p:cNvPr>
          <p:cNvSpPr txBox="1"/>
          <p:nvPr/>
        </p:nvSpPr>
        <p:spPr>
          <a:xfrm>
            <a:off x="4717552" y="189334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network traffic to or from the Internet passes through an authenticated application layer proxy that is configured to filter unauthorized connections. </a:t>
            </a:r>
          </a:p>
        </p:txBody>
      </p:sp>
      <p:sp>
        <p:nvSpPr>
          <p:cNvPr id="51" name="テキスト ボックス 50">
            <a:extLst>
              <a:ext uri="{FF2B5EF4-FFF2-40B4-BE49-F238E27FC236}">
                <a16:creationId xmlns:a16="http://schemas.microsoft.com/office/drawing/2014/main" id="{DE72AA79-40CB-D748-B215-8E14EDF19403}"/>
              </a:ext>
            </a:extLst>
          </p:cNvPr>
          <p:cNvSpPr txBox="1"/>
          <p:nvPr/>
        </p:nvSpPr>
        <p:spPr>
          <a:xfrm>
            <a:off x="4717552" y="1229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2" name="テキスト ボックス 51">
            <a:extLst>
              <a:ext uri="{FF2B5EF4-FFF2-40B4-BE49-F238E27FC236}">
                <a16:creationId xmlns:a16="http://schemas.microsoft.com/office/drawing/2014/main" id="{52093B96-02EC-E141-8230-5925983C839A}"/>
              </a:ext>
            </a:extLst>
          </p:cNvPr>
          <p:cNvSpPr txBox="1"/>
          <p:nvPr/>
        </p:nvSpPr>
        <p:spPr>
          <a:xfrm>
            <a:off x="6999510"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CSC12.10</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3" name="テキスト ボックス 52">
            <a:extLst>
              <a:ext uri="{FF2B5EF4-FFF2-40B4-BE49-F238E27FC236}">
                <a16:creationId xmlns:a16="http://schemas.microsoft.com/office/drawing/2014/main" id="{872B985E-440B-8E4D-9330-7EDB7795F3F8}"/>
              </a:ext>
            </a:extLst>
          </p:cNvPr>
          <p:cNvSpPr txBox="1"/>
          <p:nvPr/>
        </p:nvSpPr>
        <p:spPr>
          <a:xfrm>
            <a:off x="6992531" y="198408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Decrypt all encrypted network traffic at the boundary proxy prior to analyzing the content. </a:t>
            </a:r>
          </a:p>
        </p:txBody>
      </p:sp>
      <p:sp>
        <p:nvSpPr>
          <p:cNvPr id="54" name="テキスト ボックス 53">
            <a:extLst>
              <a:ext uri="{FF2B5EF4-FFF2-40B4-BE49-F238E27FC236}">
                <a16:creationId xmlns:a16="http://schemas.microsoft.com/office/drawing/2014/main" id="{9502B25F-A386-E248-994B-B19C50BA3341}"/>
              </a:ext>
            </a:extLst>
          </p:cNvPr>
          <p:cNvSpPr txBox="1"/>
          <p:nvPr/>
        </p:nvSpPr>
        <p:spPr>
          <a:xfrm>
            <a:off x="6992531" y="1229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5" name="テキスト ボックス 54">
            <a:extLst>
              <a:ext uri="{FF2B5EF4-FFF2-40B4-BE49-F238E27FC236}">
                <a16:creationId xmlns:a16="http://schemas.microsoft.com/office/drawing/2014/main" id="{3665ED2D-AD74-6948-9C22-B5D2494982DB}"/>
              </a:ext>
            </a:extLst>
          </p:cNvPr>
          <p:cNvSpPr txBox="1"/>
          <p:nvPr/>
        </p:nvSpPr>
        <p:spPr>
          <a:xfrm>
            <a:off x="190428" y="3851785"/>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CSC12.11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5528AFFE-8900-C940-978D-8EC2E562F20C}"/>
              </a:ext>
            </a:extLst>
          </p:cNvPr>
          <p:cNvSpPr txBox="1"/>
          <p:nvPr/>
        </p:nvSpPr>
        <p:spPr>
          <a:xfrm>
            <a:off x="183449" y="5061695"/>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Require all remote login access to the organization's network to encrypt data in transit and use multi-factor authentication. </a:t>
            </a:r>
          </a:p>
        </p:txBody>
      </p:sp>
      <p:sp>
        <p:nvSpPr>
          <p:cNvPr id="57" name="テキスト ボックス 56">
            <a:extLst>
              <a:ext uri="{FF2B5EF4-FFF2-40B4-BE49-F238E27FC236}">
                <a16:creationId xmlns:a16="http://schemas.microsoft.com/office/drawing/2014/main" id="{9E330A27-9C7C-FB40-AFA0-567FA2B68254}"/>
              </a:ext>
            </a:extLst>
          </p:cNvPr>
          <p:cNvSpPr txBox="1"/>
          <p:nvPr/>
        </p:nvSpPr>
        <p:spPr>
          <a:xfrm>
            <a:off x="183449" y="4397445"/>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58" name="テキスト ボックス 57">
            <a:extLst>
              <a:ext uri="{FF2B5EF4-FFF2-40B4-BE49-F238E27FC236}">
                <a16:creationId xmlns:a16="http://schemas.microsoft.com/office/drawing/2014/main" id="{D7DA59CE-CCB2-BE45-9ADE-4FB246907363}"/>
              </a:ext>
            </a:extLst>
          </p:cNvPr>
          <p:cNvSpPr txBox="1"/>
          <p:nvPr/>
        </p:nvSpPr>
        <p:spPr>
          <a:xfrm>
            <a:off x="2460152" y="3851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CSC12.12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425DA0D7-3CF3-D448-A68E-D9A908DB95DB}"/>
              </a:ext>
            </a:extLst>
          </p:cNvPr>
          <p:cNvSpPr txBox="1"/>
          <p:nvPr/>
        </p:nvSpPr>
        <p:spPr>
          <a:xfrm>
            <a:off x="2453173" y="5054367"/>
            <a:ext cx="1957742"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Scan all enterprise devices remotely logging into the organization's network prior to accessing the network to ensure that each of the organization's security policies has been enforced in the same manner as local network devices. </a:t>
            </a:r>
          </a:p>
        </p:txBody>
      </p:sp>
      <p:sp>
        <p:nvSpPr>
          <p:cNvPr id="60" name="テキスト ボックス 59">
            <a:extLst>
              <a:ext uri="{FF2B5EF4-FFF2-40B4-BE49-F238E27FC236}">
                <a16:creationId xmlns:a16="http://schemas.microsoft.com/office/drawing/2014/main" id="{0237BCAE-25DD-924D-AB36-CDDF88442FA3}"/>
              </a:ext>
            </a:extLst>
          </p:cNvPr>
          <p:cNvSpPr txBox="1"/>
          <p:nvPr/>
        </p:nvSpPr>
        <p:spPr>
          <a:xfrm>
            <a:off x="2453173"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Boundary Defense </a:t>
            </a:r>
          </a:p>
        </p:txBody>
      </p:sp>
      <p:sp>
        <p:nvSpPr>
          <p:cNvPr id="61" name="テキスト ボックス 60">
            <a:extLst>
              <a:ext uri="{FF2B5EF4-FFF2-40B4-BE49-F238E27FC236}">
                <a16:creationId xmlns:a16="http://schemas.microsoft.com/office/drawing/2014/main" id="{73FBB9F5-974E-E346-BC50-4FBCFFC22052}"/>
              </a:ext>
            </a:extLst>
          </p:cNvPr>
          <p:cNvSpPr txBox="1"/>
          <p:nvPr/>
        </p:nvSpPr>
        <p:spPr>
          <a:xfrm>
            <a:off x="4724531" y="3863704"/>
            <a:ext cx="183209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62" name="テキスト ボックス 61">
            <a:extLst>
              <a:ext uri="{FF2B5EF4-FFF2-40B4-BE49-F238E27FC236}">
                <a16:creationId xmlns:a16="http://schemas.microsoft.com/office/drawing/2014/main" id="{B6442A48-FCE0-234D-B9CC-33C6C17F74A7}"/>
              </a:ext>
            </a:extLst>
          </p:cNvPr>
          <p:cNvSpPr txBox="1"/>
          <p:nvPr/>
        </p:nvSpPr>
        <p:spPr>
          <a:xfrm>
            <a:off x="4717552" y="4409364"/>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63" name="テキスト ボックス 62">
            <a:extLst>
              <a:ext uri="{FF2B5EF4-FFF2-40B4-BE49-F238E27FC236}">
                <a16:creationId xmlns:a16="http://schemas.microsoft.com/office/drawing/2014/main" id="{57534ABA-977E-1F46-86FD-F534E9C923D0}"/>
              </a:ext>
            </a:extLst>
          </p:cNvPr>
          <p:cNvSpPr txBox="1"/>
          <p:nvPr/>
        </p:nvSpPr>
        <p:spPr>
          <a:xfrm>
            <a:off x="4717552" y="5073614"/>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inventory of all sensitive information stored, processed, or transmitted by the organization's technology systems, including those located onsite or at a remote service provider. </a:t>
            </a:r>
          </a:p>
        </p:txBody>
      </p:sp>
      <p:sp>
        <p:nvSpPr>
          <p:cNvPr id="64" name="テキスト ボックス 63">
            <a:extLst>
              <a:ext uri="{FF2B5EF4-FFF2-40B4-BE49-F238E27FC236}">
                <a16:creationId xmlns:a16="http://schemas.microsoft.com/office/drawing/2014/main" id="{3A9792EF-1E63-8441-9C78-96C2DDE76A50}"/>
              </a:ext>
            </a:extLst>
          </p:cNvPr>
          <p:cNvSpPr txBox="1"/>
          <p:nvPr/>
        </p:nvSpPr>
        <p:spPr>
          <a:xfrm>
            <a:off x="7027429"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ED55A002-8C4C-A340-8386-E220CDD7D5D1}"/>
              </a:ext>
            </a:extLst>
          </p:cNvPr>
          <p:cNvSpPr txBox="1"/>
          <p:nvPr/>
        </p:nvSpPr>
        <p:spPr>
          <a:xfrm>
            <a:off x="6999510" y="5082287"/>
            <a:ext cx="201358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Remove sensitive data or systems not regularly accessed by the organization from the network. </a:t>
            </a:r>
          </a:p>
        </p:txBody>
      </p:sp>
      <p:sp>
        <p:nvSpPr>
          <p:cNvPr id="66" name="テキスト ボックス 65">
            <a:extLst>
              <a:ext uri="{FF2B5EF4-FFF2-40B4-BE49-F238E27FC236}">
                <a16:creationId xmlns:a16="http://schemas.microsoft.com/office/drawing/2014/main" id="{2AD2F030-5877-A24B-BD62-FA968D390CA5}"/>
              </a:ext>
            </a:extLst>
          </p:cNvPr>
          <p:cNvSpPr txBox="1"/>
          <p:nvPr/>
        </p:nvSpPr>
        <p:spPr>
          <a:xfrm>
            <a:off x="7020450"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Tree>
    <p:extLst>
      <p:ext uri="{BB962C8B-B14F-4D97-AF65-F5344CB8AC3E}">
        <p14:creationId xmlns:p14="http://schemas.microsoft.com/office/powerpoint/2010/main" val="354272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69154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AD5FE2E3-D6C4-D843-8533-CEF176FDA0DD}"/>
              </a:ext>
            </a:extLst>
          </p:cNvPr>
          <p:cNvSpPr txBox="1"/>
          <p:nvPr/>
        </p:nvSpPr>
        <p:spPr>
          <a:xfrm>
            <a:off x="173875"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38" name="テキスト ボックス 37">
            <a:extLst>
              <a:ext uri="{FF2B5EF4-FFF2-40B4-BE49-F238E27FC236}">
                <a16:creationId xmlns:a16="http://schemas.microsoft.com/office/drawing/2014/main" id="{BC5FA8BE-0A05-564A-944F-D51AEFCCCE67}"/>
              </a:ext>
            </a:extLst>
          </p:cNvPr>
          <p:cNvSpPr txBox="1"/>
          <p:nvPr/>
        </p:nvSpPr>
        <p:spPr>
          <a:xfrm>
            <a:off x="166896" y="1893347"/>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an automated tool on network perimeters that monitors for unauthorized transfer of sensitive information and blocks such transfers while alerting information security professionals. </a:t>
            </a:r>
          </a:p>
        </p:txBody>
      </p:sp>
      <p:sp>
        <p:nvSpPr>
          <p:cNvPr id="39" name="テキスト ボックス 38">
            <a:extLst>
              <a:ext uri="{FF2B5EF4-FFF2-40B4-BE49-F238E27FC236}">
                <a16:creationId xmlns:a16="http://schemas.microsoft.com/office/drawing/2014/main" id="{5762F8B1-CC1A-4C4B-BD9A-D283F5A49834}"/>
              </a:ext>
            </a:extLst>
          </p:cNvPr>
          <p:cNvSpPr txBox="1"/>
          <p:nvPr/>
        </p:nvSpPr>
        <p:spPr>
          <a:xfrm>
            <a:off x="166896" y="1229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41" name="テキスト ボックス 40">
            <a:extLst>
              <a:ext uri="{FF2B5EF4-FFF2-40B4-BE49-F238E27FC236}">
                <a16:creationId xmlns:a16="http://schemas.microsoft.com/office/drawing/2014/main" id="{860F52E7-07A0-F64A-9966-8BEB6AB39672}"/>
              </a:ext>
            </a:extLst>
          </p:cNvPr>
          <p:cNvSpPr txBox="1"/>
          <p:nvPr/>
        </p:nvSpPr>
        <p:spPr>
          <a:xfrm>
            <a:off x="2490734"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9F3218FE-ED5B-434F-9478-47567BA6976E}"/>
              </a:ext>
            </a:extLst>
          </p:cNvPr>
          <p:cNvSpPr txBox="1"/>
          <p:nvPr/>
        </p:nvSpPr>
        <p:spPr>
          <a:xfrm>
            <a:off x="2441875" y="2005027"/>
            <a:ext cx="201358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Only allow access to authorized cloud storage or email providers. </a:t>
            </a:r>
          </a:p>
        </p:txBody>
      </p:sp>
      <p:sp>
        <p:nvSpPr>
          <p:cNvPr id="45" name="テキスト ボックス 44">
            <a:extLst>
              <a:ext uri="{FF2B5EF4-FFF2-40B4-BE49-F238E27FC236}">
                <a16:creationId xmlns:a16="http://schemas.microsoft.com/office/drawing/2014/main" id="{7894B34F-00D5-2C40-AC64-62F15AEC4E3C}"/>
              </a:ext>
            </a:extLst>
          </p:cNvPr>
          <p:cNvSpPr txBox="1"/>
          <p:nvPr/>
        </p:nvSpPr>
        <p:spPr>
          <a:xfrm>
            <a:off x="2483755" y="1229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47" name="テキスト ボックス 46">
            <a:extLst>
              <a:ext uri="{FF2B5EF4-FFF2-40B4-BE49-F238E27FC236}">
                <a16:creationId xmlns:a16="http://schemas.microsoft.com/office/drawing/2014/main" id="{12BB375F-2856-4F45-B0F6-4CF5BB600FBC}"/>
              </a:ext>
            </a:extLst>
          </p:cNvPr>
          <p:cNvSpPr txBox="1"/>
          <p:nvPr/>
        </p:nvSpPr>
        <p:spPr>
          <a:xfrm>
            <a:off x="4724531" y="703821"/>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9" name="テキスト ボックス 48">
            <a:extLst>
              <a:ext uri="{FF2B5EF4-FFF2-40B4-BE49-F238E27FC236}">
                <a16:creationId xmlns:a16="http://schemas.microsoft.com/office/drawing/2014/main" id="{76929DB1-B25C-DE4C-8477-333F763CB4FB}"/>
              </a:ext>
            </a:extLst>
          </p:cNvPr>
          <p:cNvSpPr txBox="1"/>
          <p:nvPr/>
        </p:nvSpPr>
        <p:spPr>
          <a:xfrm>
            <a:off x="4717552" y="1913731"/>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Monitor all traffic leaving the organization and detect any unauthorized use of encryption. </a:t>
            </a:r>
          </a:p>
        </p:txBody>
      </p:sp>
      <p:sp>
        <p:nvSpPr>
          <p:cNvPr id="51" name="テキスト ボックス 50">
            <a:extLst>
              <a:ext uri="{FF2B5EF4-FFF2-40B4-BE49-F238E27FC236}">
                <a16:creationId xmlns:a16="http://schemas.microsoft.com/office/drawing/2014/main" id="{DA4D56E1-DFC2-7D4C-8517-1376738BBC42}"/>
              </a:ext>
            </a:extLst>
          </p:cNvPr>
          <p:cNvSpPr txBox="1"/>
          <p:nvPr/>
        </p:nvSpPr>
        <p:spPr>
          <a:xfrm>
            <a:off x="4717552" y="1249481"/>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52" name="テキスト ボックス 51">
            <a:extLst>
              <a:ext uri="{FF2B5EF4-FFF2-40B4-BE49-F238E27FC236}">
                <a16:creationId xmlns:a16="http://schemas.microsoft.com/office/drawing/2014/main" id="{DCFA5F3F-EF9D-A040-A0CA-B19432B9EBE5}"/>
              </a:ext>
            </a:extLst>
          </p:cNvPr>
          <p:cNvSpPr txBox="1"/>
          <p:nvPr/>
        </p:nvSpPr>
        <p:spPr>
          <a:xfrm>
            <a:off x="7002967" y="688831"/>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4DA3867C-B92B-F64D-A0AC-5867C814BEBE}"/>
              </a:ext>
            </a:extLst>
          </p:cNvPr>
          <p:cNvSpPr txBox="1"/>
          <p:nvPr/>
        </p:nvSpPr>
        <p:spPr>
          <a:xfrm>
            <a:off x="6995988" y="1898741"/>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approved whole disk encryption software to encrypt the hard drive of all mobile devices. </a:t>
            </a:r>
          </a:p>
        </p:txBody>
      </p:sp>
      <p:sp>
        <p:nvSpPr>
          <p:cNvPr id="54" name="テキスト ボックス 53">
            <a:extLst>
              <a:ext uri="{FF2B5EF4-FFF2-40B4-BE49-F238E27FC236}">
                <a16:creationId xmlns:a16="http://schemas.microsoft.com/office/drawing/2014/main" id="{ACFE160D-6795-B740-867D-653584DC4DF5}"/>
              </a:ext>
            </a:extLst>
          </p:cNvPr>
          <p:cNvSpPr txBox="1"/>
          <p:nvPr/>
        </p:nvSpPr>
        <p:spPr>
          <a:xfrm>
            <a:off x="6995988" y="1234491"/>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55" name="テキスト ボックス 54">
            <a:extLst>
              <a:ext uri="{FF2B5EF4-FFF2-40B4-BE49-F238E27FC236}">
                <a16:creationId xmlns:a16="http://schemas.microsoft.com/office/drawing/2014/main" id="{D13270C2-1C56-4949-B8F7-8B6C70D2965F}"/>
              </a:ext>
            </a:extLst>
          </p:cNvPr>
          <p:cNvSpPr txBox="1"/>
          <p:nvPr/>
        </p:nvSpPr>
        <p:spPr>
          <a:xfrm>
            <a:off x="180854" y="386917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6173CF82-B108-EA4C-B6BA-4B5872E85090}"/>
              </a:ext>
            </a:extLst>
          </p:cNvPr>
          <p:cNvSpPr txBox="1"/>
          <p:nvPr/>
        </p:nvSpPr>
        <p:spPr>
          <a:xfrm>
            <a:off x="173875" y="5079082"/>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If USB storage devices are required, enterprise software should be used that can configure systems to allow the use of specific devices. </a:t>
            </a:r>
          </a:p>
        </p:txBody>
      </p:sp>
      <p:sp>
        <p:nvSpPr>
          <p:cNvPr id="57" name="テキスト ボックス 56">
            <a:extLst>
              <a:ext uri="{FF2B5EF4-FFF2-40B4-BE49-F238E27FC236}">
                <a16:creationId xmlns:a16="http://schemas.microsoft.com/office/drawing/2014/main" id="{457BFFE7-C0CA-A946-A09F-91A9663ECCA0}"/>
              </a:ext>
            </a:extLst>
          </p:cNvPr>
          <p:cNvSpPr txBox="1"/>
          <p:nvPr/>
        </p:nvSpPr>
        <p:spPr>
          <a:xfrm>
            <a:off x="173875" y="441483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58" name="テキスト ボックス 57">
            <a:extLst>
              <a:ext uri="{FF2B5EF4-FFF2-40B4-BE49-F238E27FC236}">
                <a16:creationId xmlns:a16="http://schemas.microsoft.com/office/drawing/2014/main" id="{14845FA0-B89E-DB4D-8CDD-9201E4870C81}"/>
              </a:ext>
            </a:extLst>
          </p:cNvPr>
          <p:cNvSpPr txBox="1"/>
          <p:nvPr/>
        </p:nvSpPr>
        <p:spPr>
          <a:xfrm>
            <a:off x="2460152"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89292694-EB08-0D4A-87C2-DAEB89A7AC3D}"/>
              </a:ext>
            </a:extLst>
          </p:cNvPr>
          <p:cNvSpPr txBox="1"/>
          <p:nvPr/>
        </p:nvSpPr>
        <p:spPr>
          <a:xfrm>
            <a:off x="2453173" y="506134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systems not to write data to external removable media, if there is no business need for supporting such devices. </a:t>
            </a:r>
          </a:p>
        </p:txBody>
      </p:sp>
      <p:sp>
        <p:nvSpPr>
          <p:cNvPr id="60" name="テキスト ボックス 59">
            <a:extLst>
              <a:ext uri="{FF2B5EF4-FFF2-40B4-BE49-F238E27FC236}">
                <a16:creationId xmlns:a16="http://schemas.microsoft.com/office/drawing/2014/main" id="{25D00ACB-ACAA-7E41-B1E5-5CDF5164470F}"/>
              </a:ext>
            </a:extLst>
          </p:cNvPr>
          <p:cNvSpPr txBox="1"/>
          <p:nvPr/>
        </p:nvSpPr>
        <p:spPr>
          <a:xfrm>
            <a:off x="2453173"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61" name="テキスト ボックス 60">
            <a:extLst>
              <a:ext uri="{FF2B5EF4-FFF2-40B4-BE49-F238E27FC236}">
                <a16:creationId xmlns:a16="http://schemas.microsoft.com/office/drawing/2014/main" id="{00DE14F4-3394-FA4A-94B8-424600E90E50}"/>
              </a:ext>
            </a:extLst>
          </p:cNvPr>
          <p:cNvSpPr txBox="1"/>
          <p:nvPr/>
        </p:nvSpPr>
        <p:spPr>
          <a:xfrm>
            <a:off x="4724531"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CSC13.9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F23F0666-7D59-014E-B130-94A2649645D5}"/>
              </a:ext>
            </a:extLst>
          </p:cNvPr>
          <p:cNvSpPr txBox="1"/>
          <p:nvPr/>
        </p:nvSpPr>
        <p:spPr>
          <a:xfrm>
            <a:off x="4717552" y="506134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If USB storage devices are required, all data stored on such devices must be encrypted while at rest. </a:t>
            </a:r>
          </a:p>
        </p:txBody>
      </p:sp>
      <p:sp>
        <p:nvSpPr>
          <p:cNvPr id="63" name="テキスト ボックス 62">
            <a:extLst>
              <a:ext uri="{FF2B5EF4-FFF2-40B4-BE49-F238E27FC236}">
                <a16:creationId xmlns:a16="http://schemas.microsoft.com/office/drawing/2014/main" id="{36110856-552C-B447-B546-CC5D360F924A}"/>
              </a:ext>
            </a:extLst>
          </p:cNvPr>
          <p:cNvSpPr txBox="1"/>
          <p:nvPr/>
        </p:nvSpPr>
        <p:spPr>
          <a:xfrm>
            <a:off x="4717552" y="439709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Data Protection </a:t>
            </a:r>
          </a:p>
        </p:txBody>
      </p:sp>
      <p:sp>
        <p:nvSpPr>
          <p:cNvPr id="64" name="テキスト ボックス 63">
            <a:extLst>
              <a:ext uri="{FF2B5EF4-FFF2-40B4-BE49-F238E27FC236}">
                <a16:creationId xmlns:a16="http://schemas.microsoft.com/office/drawing/2014/main" id="{790820BE-DA6C-0645-A0CD-DEC72E3CF801}"/>
              </a:ext>
            </a:extLst>
          </p:cNvPr>
          <p:cNvSpPr txBox="1"/>
          <p:nvPr/>
        </p:nvSpPr>
        <p:spPr>
          <a:xfrm>
            <a:off x="6999510" y="3869172"/>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4A7A6846-977D-E240-9F28-141505ADFF78}"/>
              </a:ext>
            </a:extLst>
          </p:cNvPr>
          <p:cNvSpPr txBox="1"/>
          <p:nvPr/>
        </p:nvSpPr>
        <p:spPr>
          <a:xfrm>
            <a:off x="6992531" y="434566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66" name="テキスト ボックス 65">
            <a:extLst>
              <a:ext uri="{FF2B5EF4-FFF2-40B4-BE49-F238E27FC236}">
                <a16:creationId xmlns:a16="http://schemas.microsoft.com/office/drawing/2014/main" id="{5D82ECD8-8A25-124D-A910-31247260C65F}"/>
              </a:ext>
            </a:extLst>
          </p:cNvPr>
          <p:cNvSpPr txBox="1"/>
          <p:nvPr/>
        </p:nvSpPr>
        <p:spPr>
          <a:xfrm>
            <a:off x="6992531" y="5079082"/>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Segment the network based on the label or classification level of the information stored on the servers, locate all sensitive information on separated Virtual Local Area Networks (VLANs). </a:t>
            </a:r>
          </a:p>
        </p:txBody>
      </p:sp>
    </p:spTree>
    <p:extLst>
      <p:ext uri="{BB962C8B-B14F-4D97-AF65-F5344CB8AC3E}">
        <p14:creationId xmlns:p14="http://schemas.microsoft.com/office/powerpoint/2010/main" val="161508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92882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9E0D1CE-6D84-FC46-AC10-463531F7029F}"/>
              </a:ext>
            </a:extLst>
          </p:cNvPr>
          <p:cNvSpPr txBox="1"/>
          <p:nvPr/>
        </p:nvSpPr>
        <p:spPr>
          <a:xfrm>
            <a:off x="190428"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DE67AB96-E33A-7842-BC42-48FA9964C0C1}"/>
              </a:ext>
            </a:extLst>
          </p:cNvPr>
          <p:cNvSpPr txBox="1"/>
          <p:nvPr/>
        </p:nvSpPr>
        <p:spPr>
          <a:xfrm>
            <a:off x="183449" y="1893347"/>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firewall filtering between VLANs to ensure that only authorized systems are able to communicate with other systems necessary to fulfill their specific responsibilities. </a:t>
            </a:r>
          </a:p>
        </p:txBody>
      </p:sp>
      <p:sp>
        <p:nvSpPr>
          <p:cNvPr id="39" name="テキスト ボックス 38">
            <a:extLst>
              <a:ext uri="{FF2B5EF4-FFF2-40B4-BE49-F238E27FC236}">
                <a16:creationId xmlns:a16="http://schemas.microsoft.com/office/drawing/2014/main" id="{A2D2144C-9AEC-4F4C-B757-9063B9477335}"/>
              </a:ext>
            </a:extLst>
          </p:cNvPr>
          <p:cNvSpPr txBox="1"/>
          <p:nvPr/>
        </p:nvSpPr>
        <p:spPr>
          <a:xfrm>
            <a:off x="183449" y="1159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41" name="テキスト ボックス 40">
            <a:extLst>
              <a:ext uri="{FF2B5EF4-FFF2-40B4-BE49-F238E27FC236}">
                <a16:creationId xmlns:a16="http://schemas.microsoft.com/office/drawing/2014/main" id="{0A3D60B1-328F-6342-8432-3BD629790A51}"/>
              </a:ext>
            </a:extLst>
          </p:cNvPr>
          <p:cNvSpPr txBox="1"/>
          <p:nvPr/>
        </p:nvSpPr>
        <p:spPr>
          <a:xfrm>
            <a:off x="2491694"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331A5A18-6969-CF45-B003-12C6DFBB6B31}"/>
              </a:ext>
            </a:extLst>
          </p:cNvPr>
          <p:cNvSpPr txBox="1"/>
          <p:nvPr/>
        </p:nvSpPr>
        <p:spPr>
          <a:xfrm>
            <a:off x="2484715" y="1893347"/>
            <a:ext cx="195774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all workstation to workstation communication to limit an attacker's ability to move laterally and compromise neighboring systems, through technologies such as Private VLANs or micro segmentation. </a:t>
            </a:r>
          </a:p>
        </p:txBody>
      </p:sp>
      <p:sp>
        <p:nvSpPr>
          <p:cNvPr id="45" name="テキスト ボックス 44">
            <a:extLst>
              <a:ext uri="{FF2B5EF4-FFF2-40B4-BE49-F238E27FC236}">
                <a16:creationId xmlns:a16="http://schemas.microsoft.com/office/drawing/2014/main" id="{B3B4ECA1-5B82-E04F-B258-91FF56DFED05}"/>
              </a:ext>
            </a:extLst>
          </p:cNvPr>
          <p:cNvSpPr txBox="1"/>
          <p:nvPr/>
        </p:nvSpPr>
        <p:spPr>
          <a:xfrm>
            <a:off x="2484715" y="1159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47" name="テキスト ボックス 46">
            <a:extLst>
              <a:ext uri="{FF2B5EF4-FFF2-40B4-BE49-F238E27FC236}">
                <a16:creationId xmlns:a16="http://schemas.microsoft.com/office/drawing/2014/main" id="{7366DAD6-2C7E-6F47-8AA2-AE63A6CC0AE6}"/>
              </a:ext>
            </a:extLst>
          </p:cNvPr>
          <p:cNvSpPr txBox="1"/>
          <p:nvPr/>
        </p:nvSpPr>
        <p:spPr>
          <a:xfrm>
            <a:off x="4734968"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9" name="テキスト ボックス 48">
            <a:extLst>
              <a:ext uri="{FF2B5EF4-FFF2-40B4-BE49-F238E27FC236}">
                <a16:creationId xmlns:a16="http://schemas.microsoft.com/office/drawing/2014/main" id="{7BD7DF23-FD86-8045-8297-F940A795C645}"/>
              </a:ext>
            </a:extLst>
          </p:cNvPr>
          <p:cNvSpPr txBox="1"/>
          <p:nvPr/>
        </p:nvSpPr>
        <p:spPr>
          <a:xfrm>
            <a:off x="4727989" y="1893347"/>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Encrypt all sensitive information in transit. </a:t>
            </a:r>
          </a:p>
        </p:txBody>
      </p:sp>
      <p:sp>
        <p:nvSpPr>
          <p:cNvPr id="51" name="テキスト ボックス 50">
            <a:extLst>
              <a:ext uri="{FF2B5EF4-FFF2-40B4-BE49-F238E27FC236}">
                <a16:creationId xmlns:a16="http://schemas.microsoft.com/office/drawing/2014/main" id="{5D1C1FEC-5A75-DE46-BBC4-E19EE9517976}"/>
              </a:ext>
            </a:extLst>
          </p:cNvPr>
          <p:cNvSpPr txBox="1"/>
          <p:nvPr/>
        </p:nvSpPr>
        <p:spPr>
          <a:xfrm>
            <a:off x="4727989" y="1159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52" name="テキスト ボックス 51">
            <a:extLst>
              <a:ext uri="{FF2B5EF4-FFF2-40B4-BE49-F238E27FC236}">
                <a16:creationId xmlns:a16="http://schemas.microsoft.com/office/drawing/2014/main" id="{D45460DA-2B59-D140-8FAF-F497782B7FE3}"/>
              </a:ext>
            </a:extLst>
          </p:cNvPr>
          <p:cNvSpPr txBox="1"/>
          <p:nvPr/>
        </p:nvSpPr>
        <p:spPr>
          <a:xfrm>
            <a:off x="7019251"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3" name="テキスト ボックス 52">
            <a:extLst>
              <a:ext uri="{FF2B5EF4-FFF2-40B4-BE49-F238E27FC236}">
                <a16:creationId xmlns:a16="http://schemas.microsoft.com/office/drawing/2014/main" id="{9C0D4513-E7A4-3F49-A6B2-844D5FA3457B}"/>
              </a:ext>
            </a:extLst>
          </p:cNvPr>
          <p:cNvSpPr txBox="1"/>
          <p:nvPr/>
        </p:nvSpPr>
        <p:spPr>
          <a:xfrm>
            <a:off x="7001611" y="1822844"/>
            <a:ext cx="2024243"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an active discovery tool to identify all sensitive information stored, processed, or transmitted by the organization's technology systems, including those located onsite or at a remote service provider and update the organization's sensitive information inventory. </a:t>
            </a:r>
          </a:p>
        </p:txBody>
      </p:sp>
      <p:sp>
        <p:nvSpPr>
          <p:cNvPr id="54" name="テキスト ボックス 53">
            <a:extLst>
              <a:ext uri="{FF2B5EF4-FFF2-40B4-BE49-F238E27FC236}">
                <a16:creationId xmlns:a16="http://schemas.microsoft.com/office/drawing/2014/main" id="{229A3EFC-8CE1-BA41-9526-AB13D0DF1A26}"/>
              </a:ext>
            </a:extLst>
          </p:cNvPr>
          <p:cNvSpPr txBox="1"/>
          <p:nvPr/>
        </p:nvSpPr>
        <p:spPr>
          <a:xfrm>
            <a:off x="7012272" y="1159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55" name="テキスト ボックス 54">
            <a:extLst>
              <a:ext uri="{FF2B5EF4-FFF2-40B4-BE49-F238E27FC236}">
                <a16:creationId xmlns:a16="http://schemas.microsoft.com/office/drawing/2014/main" id="{B90A8E31-D934-2F45-9470-4900400C0581}"/>
              </a:ext>
            </a:extLst>
          </p:cNvPr>
          <p:cNvSpPr txBox="1"/>
          <p:nvPr/>
        </p:nvSpPr>
        <p:spPr>
          <a:xfrm>
            <a:off x="209906" y="386627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8C7BE517-FC8A-5546-81A1-EF2320E2A049}"/>
              </a:ext>
            </a:extLst>
          </p:cNvPr>
          <p:cNvSpPr txBox="1"/>
          <p:nvPr/>
        </p:nvSpPr>
        <p:spPr>
          <a:xfrm>
            <a:off x="175006" y="5118060"/>
            <a:ext cx="204150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Protect all information stored on systems with file system, network share, claims, application, or database specific access control lists. </a:t>
            </a:r>
          </a:p>
        </p:txBody>
      </p:sp>
      <p:sp>
        <p:nvSpPr>
          <p:cNvPr id="57" name="テキスト ボックス 56">
            <a:extLst>
              <a:ext uri="{FF2B5EF4-FFF2-40B4-BE49-F238E27FC236}">
                <a16:creationId xmlns:a16="http://schemas.microsoft.com/office/drawing/2014/main" id="{1F4F1415-55B3-EF43-9225-66DFEDC73AF8}"/>
              </a:ext>
            </a:extLst>
          </p:cNvPr>
          <p:cNvSpPr txBox="1"/>
          <p:nvPr/>
        </p:nvSpPr>
        <p:spPr>
          <a:xfrm>
            <a:off x="202927" y="434276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58" name="テキスト ボックス 57">
            <a:extLst>
              <a:ext uri="{FF2B5EF4-FFF2-40B4-BE49-F238E27FC236}">
                <a16:creationId xmlns:a16="http://schemas.microsoft.com/office/drawing/2014/main" id="{5402B135-2D0D-814A-AACA-86D946081858}"/>
              </a:ext>
            </a:extLst>
          </p:cNvPr>
          <p:cNvSpPr txBox="1"/>
          <p:nvPr/>
        </p:nvSpPr>
        <p:spPr>
          <a:xfrm>
            <a:off x="2460152"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C14D72EA-BD4D-334E-9CAA-1066BF8DFEE4}"/>
              </a:ext>
            </a:extLst>
          </p:cNvPr>
          <p:cNvSpPr txBox="1"/>
          <p:nvPr/>
        </p:nvSpPr>
        <p:spPr>
          <a:xfrm>
            <a:off x="2442510" y="5075307"/>
            <a:ext cx="2010285"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an automated tool, such as host-based Data Loss Prevention, to enforce access controls to data even when the data is copied off a system. </a:t>
            </a:r>
          </a:p>
        </p:txBody>
      </p:sp>
      <p:sp>
        <p:nvSpPr>
          <p:cNvPr id="60" name="テキスト ボックス 59">
            <a:extLst>
              <a:ext uri="{FF2B5EF4-FFF2-40B4-BE49-F238E27FC236}">
                <a16:creationId xmlns:a16="http://schemas.microsoft.com/office/drawing/2014/main" id="{A2D4192A-F235-1C4C-B16E-3E146B380028}"/>
              </a:ext>
            </a:extLst>
          </p:cNvPr>
          <p:cNvSpPr txBox="1"/>
          <p:nvPr/>
        </p:nvSpPr>
        <p:spPr>
          <a:xfrm>
            <a:off x="2453173" y="4327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61" name="テキスト ボックス 60">
            <a:extLst>
              <a:ext uri="{FF2B5EF4-FFF2-40B4-BE49-F238E27FC236}">
                <a16:creationId xmlns:a16="http://schemas.microsoft.com/office/drawing/2014/main" id="{5F1F8DE5-4305-0B43-B199-E8250E48A7B3}"/>
              </a:ext>
            </a:extLst>
          </p:cNvPr>
          <p:cNvSpPr txBox="1"/>
          <p:nvPr/>
        </p:nvSpPr>
        <p:spPr>
          <a:xfrm>
            <a:off x="4734968"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62E4A3FC-CD90-744D-880D-E506FFE0AC81}"/>
              </a:ext>
            </a:extLst>
          </p:cNvPr>
          <p:cNvSpPr txBox="1"/>
          <p:nvPr/>
        </p:nvSpPr>
        <p:spPr>
          <a:xfrm>
            <a:off x="4707049" y="5061347"/>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Encrypt all sensitive information at rest using a tool that requires a secondary authentication mechanism not integrated into the operating system, in order to access the information. </a:t>
            </a:r>
          </a:p>
        </p:txBody>
      </p:sp>
      <p:sp>
        <p:nvSpPr>
          <p:cNvPr id="63" name="テキスト ボックス 62">
            <a:extLst>
              <a:ext uri="{FF2B5EF4-FFF2-40B4-BE49-F238E27FC236}">
                <a16:creationId xmlns:a16="http://schemas.microsoft.com/office/drawing/2014/main" id="{BAD25909-754D-F54A-9FB3-B06E204BF424}"/>
              </a:ext>
            </a:extLst>
          </p:cNvPr>
          <p:cNvSpPr txBox="1"/>
          <p:nvPr/>
        </p:nvSpPr>
        <p:spPr>
          <a:xfrm>
            <a:off x="4727989" y="432793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
        <p:nvSpPr>
          <p:cNvPr id="64" name="テキスト ボックス 63">
            <a:extLst>
              <a:ext uri="{FF2B5EF4-FFF2-40B4-BE49-F238E27FC236}">
                <a16:creationId xmlns:a16="http://schemas.microsoft.com/office/drawing/2014/main" id="{25FC0C2D-2394-974A-A718-BBBB53BD8D00}"/>
              </a:ext>
            </a:extLst>
          </p:cNvPr>
          <p:cNvSpPr txBox="1"/>
          <p:nvPr/>
        </p:nvSpPr>
        <p:spPr>
          <a:xfrm>
            <a:off x="7029530" y="386627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CSC14.9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5" name="テキスト ボックス 64">
            <a:extLst>
              <a:ext uri="{FF2B5EF4-FFF2-40B4-BE49-F238E27FC236}">
                <a16:creationId xmlns:a16="http://schemas.microsoft.com/office/drawing/2014/main" id="{9FD55CE4-9302-3C45-A14C-A67A73C4ED68}"/>
              </a:ext>
            </a:extLst>
          </p:cNvPr>
          <p:cNvSpPr txBox="1"/>
          <p:nvPr/>
        </p:nvSpPr>
        <p:spPr>
          <a:xfrm>
            <a:off x="7001611" y="5076180"/>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Enforce detailed audit logging for access to sensitive data or changes to sensitive data (utilizing tools such as File Integrity Monitoring or Security Information and Event Monitoring). </a:t>
            </a:r>
          </a:p>
        </p:txBody>
      </p:sp>
      <p:sp>
        <p:nvSpPr>
          <p:cNvPr id="66" name="テキスト ボックス 65">
            <a:extLst>
              <a:ext uri="{FF2B5EF4-FFF2-40B4-BE49-F238E27FC236}">
                <a16:creationId xmlns:a16="http://schemas.microsoft.com/office/drawing/2014/main" id="{EA56DBBB-6BDD-E54F-9AE7-2B092ABA9CAA}"/>
              </a:ext>
            </a:extLst>
          </p:cNvPr>
          <p:cNvSpPr txBox="1"/>
          <p:nvPr/>
        </p:nvSpPr>
        <p:spPr>
          <a:xfrm>
            <a:off x="7022551" y="434276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Access Based on the Need to Know </a:t>
            </a:r>
          </a:p>
        </p:txBody>
      </p:sp>
    </p:spTree>
    <p:extLst>
      <p:ext uri="{BB962C8B-B14F-4D97-AF65-F5344CB8AC3E}">
        <p14:creationId xmlns:p14="http://schemas.microsoft.com/office/powerpoint/2010/main" val="47729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5872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3BE6925-C9ED-E843-BBF7-83AAA0ADFAD4}"/>
              </a:ext>
            </a:extLst>
          </p:cNvPr>
          <p:cNvSpPr txBox="1"/>
          <p:nvPr/>
        </p:nvSpPr>
        <p:spPr>
          <a:xfrm>
            <a:off x="173875" y="683437"/>
            <a:ext cx="18460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38" name="テキスト ボックス 37">
            <a:extLst>
              <a:ext uri="{FF2B5EF4-FFF2-40B4-BE49-F238E27FC236}">
                <a16:creationId xmlns:a16="http://schemas.microsoft.com/office/drawing/2014/main" id="{D1E792CC-676A-8646-AA37-0574D08D35A2}"/>
              </a:ext>
            </a:extLst>
          </p:cNvPr>
          <p:cNvSpPr txBox="1"/>
          <p:nvPr/>
        </p:nvSpPr>
        <p:spPr>
          <a:xfrm>
            <a:off x="166896" y="123602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39" name="テキスト ボックス 38">
            <a:extLst>
              <a:ext uri="{FF2B5EF4-FFF2-40B4-BE49-F238E27FC236}">
                <a16:creationId xmlns:a16="http://schemas.microsoft.com/office/drawing/2014/main" id="{C8CC9EFB-51F0-9F40-BEB8-BE8A5E46E772}"/>
              </a:ext>
            </a:extLst>
          </p:cNvPr>
          <p:cNvSpPr txBox="1"/>
          <p:nvPr/>
        </p:nvSpPr>
        <p:spPr>
          <a:xfrm>
            <a:off x="166896" y="189334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inventory of authorized wireless access points connected to the wired network. </a:t>
            </a:r>
          </a:p>
        </p:txBody>
      </p:sp>
      <p:sp>
        <p:nvSpPr>
          <p:cNvPr id="41" name="テキスト ボックス 40">
            <a:extLst>
              <a:ext uri="{FF2B5EF4-FFF2-40B4-BE49-F238E27FC236}">
                <a16:creationId xmlns:a16="http://schemas.microsoft.com/office/drawing/2014/main" id="{D8613A27-5C88-B544-8224-D4A818B52EF7}"/>
              </a:ext>
            </a:extLst>
          </p:cNvPr>
          <p:cNvSpPr txBox="1"/>
          <p:nvPr/>
        </p:nvSpPr>
        <p:spPr>
          <a:xfrm>
            <a:off x="2469794" y="683792"/>
            <a:ext cx="178323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3" name="テキスト ボックス 42">
            <a:extLst>
              <a:ext uri="{FF2B5EF4-FFF2-40B4-BE49-F238E27FC236}">
                <a16:creationId xmlns:a16="http://schemas.microsoft.com/office/drawing/2014/main" id="{B2CCA633-6412-CF47-AA20-D16BA2845583}"/>
              </a:ext>
            </a:extLst>
          </p:cNvPr>
          <p:cNvSpPr txBox="1"/>
          <p:nvPr/>
        </p:nvSpPr>
        <p:spPr>
          <a:xfrm>
            <a:off x="2441875" y="1907662"/>
            <a:ext cx="20135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network vulnerability scanning tools to detect and alert on unauthorized wireless access points connected to the wired network. </a:t>
            </a:r>
          </a:p>
        </p:txBody>
      </p:sp>
      <p:sp>
        <p:nvSpPr>
          <p:cNvPr id="45" name="テキスト ボックス 44">
            <a:extLst>
              <a:ext uri="{FF2B5EF4-FFF2-40B4-BE49-F238E27FC236}">
                <a16:creationId xmlns:a16="http://schemas.microsoft.com/office/drawing/2014/main" id="{9BF21D1B-60C0-174E-8277-93A1D5FC747D}"/>
              </a:ext>
            </a:extLst>
          </p:cNvPr>
          <p:cNvSpPr txBox="1"/>
          <p:nvPr/>
        </p:nvSpPr>
        <p:spPr>
          <a:xfrm>
            <a:off x="2462815" y="123637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47" name="テキスト ボックス 46">
            <a:extLst>
              <a:ext uri="{FF2B5EF4-FFF2-40B4-BE49-F238E27FC236}">
                <a16:creationId xmlns:a16="http://schemas.microsoft.com/office/drawing/2014/main" id="{B52112FD-005F-9543-9E3B-D29C848C115B}"/>
              </a:ext>
            </a:extLst>
          </p:cNvPr>
          <p:cNvSpPr txBox="1"/>
          <p:nvPr/>
        </p:nvSpPr>
        <p:spPr>
          <a:xfrm>
            <a:off x="4739622" y="683437"/>
            <a:ext cx="1727397"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49" name="テキスト ボックス 48">
            <a:extLst>
              <a:ext uri="{FF2B5EF4-FFF2-40B4-BE49-F238E27FC236}">
                <a16:creationId xmlns:a16="http://schemas.microsoft.com/office/drawing/2014/main" id="{D0B22DA5-92D9-6E48-9E5E-218305AFF421}"/>
              </a:ext>
            </a:extLst>
          </p:cNvPr>
          <p:cNvSpPr txBox="1"/>
          <p:nvPr/>
        </p:nvSpPr>
        <p:spPr>
          <a:xfrm>
            <a:off x="4725663" y="1893347"/>
            <a:ext cx="20135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a wireless intrusion detection system (WIDS) to detect and alert on unauthorized wireless access points connected to the network. </a:t>
            </a:r>
          </a:p>
        </p:txBody>
      </p:sp>
      <p:sp>
        <p:nvSpPr>
          <p:cNvPr id="51" name="テキスト ボックス 50">
            <a:extLst>
              <a:ext uri="{FF2B5EF4-FFF2-40B4-BE49-F238E27FC236}">
                <a16:creationId xmlns:a16="http://schemas.microsoft.com/office/drawing/2014/main" id="{958845A1-53C2-544D-AA08-1E6A5EBA9A5E}"/>
              </a:ext>
            </a:extLst>
          </p:cNvPr>
          <p:cNvSpPr txBox="1"/>
          <p:nvPr/>
        </p:nvSpPr>
        <p:spPr>
          <a:xfrm>
            <a:off x="4732643" y="123602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52" name="テキスト ボックス 51">
            <a:extLst>
              <a:ext uri="{FF2B5EF4-FFF2-40B4-BE49-F238E27FC236}">
                <a16:creationId xmlns:a16="http://schemas.microsoft.com/office/drawing/2014/main" id="{51B7DBAB-CEC3-8740-AFEA-6350F74D0430}"/>
              </a:ext>
            </a:extLst>
          </p:cNvPr>
          <p:cNvSpPr txBox="1"/>
          <p:nvPr/>
        </p:nvSpPr>
        <p:spPr>
          <a:xfrm>
            <a:off x="7000641" y="683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EC273476-9584-AE47-87BD-4F22F82AFCA8}"/>
              </a:ext>
            </a:extLst>
          </p:cNvPr>
          <p:cNvSpPr txBox="1"/>
          <p:nvPr/>
        </p:nvSpPr>
        <p:spPr>
          <a:xfrm>
            <a:off x="6993662" y="189334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wireless access on devices that do not have a business purpose for wireless access. </a:t>
            </a:r>
          </a:p>
        </p:txBody>
      </p:sp>
      <p:sp>
        <p:nvSpPr>
          <p:cNvPr id="54" name="テキスト ボックス 53">
            <a:extLst>
              <a:ext uri="{FF2B5EF4-FFF2-40B4-BE49-F238E27FC236}">
                <a16:creationId xmlns:a16="http://schemas.microsoft.com/office/drawing/2014/main" id="{3B66616D-511F-2E48-8CB3-099EF9A176C8}"/>
              </a:ext>
            </a:extLst>
          </p:cNvPr>
          <p:cNvSpPr txBox="1"/>
          <p:nvPr/>
        </p:nvSpPr>
        <p:spPr>
          <a:xfrm>
            <a:off x="6993662" y="123602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55" name="テキスト ボックス 54">
            <a:extLst>
              <a:ext uri="{FF2B5EF4-FFF2-40B4-BE49-F238E27FC236}">
                <a16:creationId xmlns:a16="http://schemas.microsoft.com/office/drawing/2014/main" id="{0BA0DF3F-CBE3-8C4A-939B-3FC7231E79FE}"/>
              </a:ext>
            </a:extLst>
          </p:cNvPr>
          <p:cNvSpPr txBox="1"/>
          <p:nvPr/>
        </p:nvSpPr>
        <p:spPr>
          <a:xfrm>
            <a:off x="183449" y="3851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024F29D2-E9AD-4D4A-B736-C41721FAF2AE}"/>
              </a:ext>
            </a:extLst>
          </p:cNvPr>
          <p:cNvSpPr txBox="1"/>
          <p:nvPr/>
        </p:nvSpPr>
        <p:spPr>
          <a:xfrm>
            <a:off x="176470" y="5061347"/>
            <a:ext cx="195774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wireless access on client machines that do have an essential wireless business purpose, to allow access only to authorized wireless networks and to restrict access to other wireless networks. </a:t>
            </a:r>
          </a:p>
        </p:txBody>
      </p:sp>
      <p:sp>
        <p:nvSpPr>
          <p:cNvPr id="57" name="テキスト ボックス 56">
            <a:extLst>
              <a:ext uri="{FF2B5EF4-FFF2-40B4-BE49-F238E27FC236}">
                <a16:creationId xmlns:a16="http://schemas.microsoft.com/office/drawing/2014/main" id="{6C632A9E-9AC9-EB4D-A6F2-30316DBA6752}"/>
              </a:ext>
            </a:extLst>
          </p:cNvPr>
          <p:cNvSpPr txBox="1"/>
          <p:nvPr/>
        </p:nvSpPr>
        <p:spPr>
          <a:xfrm>
            <a:off x="176470" y="440402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58" name="テキスト ボックス 57">
            <a:extLst>
              <a:ext uri="{FF2B5EF4-FFF2-40B4-BE49-F238E27FC236}">
                <a16:creationId xmlns:a16="http://schemas.microsoft.com/office/drawing/2014/main" id="{A8F1563B-7973-D340-A878-911892740F89}"/>
              </a:ext>
            </a:extLst>
          </p:cNvPr>
          <p:cNvSpPr txBox="1"/>
          <p:nvPr/>
        </p:nvSpPr>
        <p:spPr>
          <a:xfrm>
            <a:off x="2443006" y="3851437"/>
            <a:ext cx="185304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8881FB57-E159-7545-8EB9-30AD249D6936}"/>
              </a:ext>
            </a:extLst>
          </p:cNvPr>
          <p:cNvSpPr txBox="1"/>
          <p:nvPr/>
        </p:nvSpPr>
        <p:spPr>
          <a:xfrm>
            <a:off x="2436027" y="5061347"/>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peer-to-peer (ad-hoc) wireless network capabilities on wireless clients. </a:t>
            </a:r>
          </a:p>
        </p:txBody>
      </p:sp>
      <p:sp>
        <p:nvSpPr>
          <p:cNvPr id="60" name="テキスト ボックス 59">
            <a:extLst>
              <a:ext uri="{FF2B5EF4-FFF2-40B4-BE49-F238E27FC236}">
                <a16:creationId xmlns:a16="http://schemas.microsoft.com/office/drawing/2014/main" id="{47ED11E6-CFEB-3B4C-994F-EB1146529A45}"/>
              </a:ext>
            </a:extLst>
          </p:cNvPr>
          <p:cNvSpPr txBox="1"/>
          <p:nvPr/>
        </p:nvSpPr>
        <p:spPr>
          <a:xfrm>
            <a:off x="2436027" y="4404022"/>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61" name="テキスト ボックス 60">
            <a:extLst>
              <a:ext uri="{FF2B5EF4-FFF2-40B4-BE49-F238E27FC236}">
                <a16:creationId xmlns:a16="http://schemas.microsoft.com/office/drawing/2014/main" id="{842F6FA2-F6F7-C549-A530-7E6357BCDB4B}"/>
              </a:ext>
            </a:extLst>
          </p:cNvPr>
          <p:cNvSpPr txBox="1"/>
          <p:nvPr/>
        </p:nvSpPr>
        <p:spPr>
          <a:xfrm>
            <a:off x="4752452" y="3863704"/>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1BF0BF44-2625-A549-BF53-29E88675A818}"/>
              </a:ext>
            </a:extLst>
          </p:cNvPr>
          <p:cNvSpPr txBox="1"/>
          <p:nvPr/>
        </p:nvSpPr>
        <p:spPr>
          <a:xfrm>
            <a:off x="4717552" y="5073614"/>
            <a:ext cx="204150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Leverage the Advanced Encryption Standard (AES) to encrypt wireless data in transit. </a:t>
            </a:r>
          </a:p>
        </p:txBody>
      </p:sp>
      <p:sp>
        <p:nvSpPr>
          <p:cNvPr id="63" name="テキスト ボックス 62">
            <a:extLst>
              <a:ext uri="{FF2B5EF4-FFF2-40B4-BE49-F238E27FC236}">
                <a16:creationId xmlns:a16="http://schemas.microsoft.com/office/drawing/2014/main" id="{A8B49BA4-2065-DB49-82DB-EB0F2E90262B}"/>
              </a:ext>
            </a:extLst>
          </p:cNvPr>
          <p:cNvSpPr txBox="1"/>
          <p:nvPr/>
        </p:nvSpPr>
        <p:spPr>
          <a:xfrm>
            <a:off x="4745473" y="4416289"/>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64" name="テキスト ボックス 63">
            <a:extLst>
              <a:ext uri="{FF2B5EF4-FFF2-40B4-BE49-F238E27FC236}">
                <a16:creationId xmlns:a16="http://schemas.microsoft.com/office/drawing/2014/main" id="{061AF239-94F8-0B43-AAD3-FD2DD6FAA750}"/>
              </a:ext>
            </a:extLst>
          </p:cNvPr>
          <p:cNvSpPr txBox="1"/>
          <p:nvPr/>
        </p:nvSpPr>
        <p:spPr>
          <a:xfrm>
            <a:off x="7030722" y="3863704"/>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5" name="テキスト ボックス 64">
            <a:extLst>
              <a:ext uri="{FF2B5EF4-FFF2-40B4-BE49-F238E27FC236}">
                <a16:creationId xmlns:a16="http://schemas.microsoft.com/office/drawing/2014/main" id="{A15756FC-4957-1648-A23F-910B252168FF}"/>
              </a:ext>
            </a:extLst>
          </p:cNvPr>
          <p:cNvSpPr txBox="1"/>
          <p:nvPr/>
        </p:nvSpPr>
        <p:spPr>
          <a:xfrm>
            <a:off x="6988842" y="5073614"/>
            <a:ext cx="206942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wireless networks use authentication protocols such as Extensible Authentication Protocol- Transport Layer Security (EAP/TLS), that requires mutual, multi-factor authentication. </a:t>
            </a:r>
          </a:p>
        </p:txBody>
      </p:sp>
      <p:sp>
        <p:nvSpPr>
          <p:cNvPr id="66" name="テキスト ボックス 65">
            <a:extLst>
              <a:ext uri="{FF2B5EF4-FFF2-40B4-BE49-F238E27FC236}">
                <a16:creationId xmlns:a16="http://schemas.microsoft.com/office/drawing/2014/main" id="{E4BFCCFC-40A7-AA4D-9BF9-1CDFBC5906B2}"/>
              </a:ext>
            </a:extLst>
          </p:cNvPr>
          <p:cNvSpPr txBox="1"/>
          <p:nvPr/>
        </p:nvSpPr>
        <p:spPr>
          <a:xfrm>
            <a:off x="7023743" y="4416289"/>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Tree>
    <p:extLst>
      <p:ext uri="{BB962C8B-B14F-4D97-AF65-F5344CB8AC3E}">
        <p14:creationId xmlns:p14="http://schemas.microsoft.com/office/powerpoint/2010/main" val="301441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E8A179AC-1B40-E242-AA25-C696308A7F44}"/>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ABD78DB-0DA7-EA4E-AE99-F61DF9B4D81D}"/>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C02A4E01-30FA-904D-A653-C1F4529C11CF}"/>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F9542BE7-C224-EA43-8B0C-0ECD53323EA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7B0F4F26-2A70-1740-A679-578084F885CB}"/>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BF5B20D5-8671-7841-953A-EE84098591B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11636B55-4323-B848-96D3-D04FE3791AB8}"/>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02A1A648-051C-7F49-91CA-DF5EB5582124}"/>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DF910229-C1E0-A64F-83EA-CDD7C5273286}"/>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F5F77D79-8ACA-2D47-83BB-60F670A1211F}"/>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0F0F5EB-21FB-DE43-AB8E-2B6434FBF5BE}"/>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440551DB-76D8-884E-A724-0102A9FEF221}"/>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410821D1-F3DE-8B47-A005-81A604329BE9}"/>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52338E4B-DC2F-F64C-B161-6917559EC7FA}"/>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923EA338-F08B-FA40-94CF-EDA9F3D1C868}"/>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818B541-5940-2149-8926-2AA3261B7100}"/>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A53E2409-5BB7-1649-89B6-0EF0DCC6210E}"/>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9054ACFF-F133-EC4D-B7C6-1D14FB3A0585}"/>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C3AC5908-F266-DC45-993F-C190BBE4FFE3}"/>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FFD1BFF7-3514-5E45-A0F5-AC4537362689}"/>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0CE56C03-4F89-F54B-9E21-EC703E03651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4E4FAA94-5388-724D-B4E8-AFA3DEB2A86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7EF17403-6C6C-7E47-B8EC-DDE09D276CC6}"/>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7D4DA75-4E65-B748-8A09-679FDCB02C39}"/>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69BB9BA3-3139-D844-9E4E-4135C0C3FDCE}"/>
              </a:ext>
            </a:extLst>
          </p:cNvPr>
          <p:cNvSpPr txBox="1"/>
          <p:nvPr/>
        </p:nvSpPr>
        <p:spPr>
          <a:xfrm>
            <a:off x="181985" y="693075"/>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16318C03-4147-994C-9495-F80B89BEB2D3}"/>
              </a:ext>
            </a:extLst>
          </p:cNvPr>
          <p:cNvSpPr txBox="1"/>
          <p:nvPr/>
        </p:nvSpPr>
        <p:spPr>
          <a:xfrm>
            <a:off x="175006" y="116425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69" name="テキスト ボックス 68">
            <a:extLst>
              <a:ext uri="{FF2B5EF4-FFF2-40B4-BE49-F238E27FC236}">
                <a16:creationId xmlns:a16="http://schemas.microsoft.com/office/drawing/2014/main" id="{36ABB18C-8834-C84A-AB8B-9749F4DD279A}"/>
              </a:ext>
            </a:extLst>
          </p:cNvPr>
          <p:cNvSpPr txBox="1"/>
          <p:nvPr/>
        </p:nvSpPr>
        <p:spPr>
          <a:xfrm>
            <a:off x="175006" y="1993725"/>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up-to-date list of all authorized software that is required in the enterprise for any business purpose on any business system. </a:t>
            </a:r>
          </a:p>
        </p:txBody>
      </p:sp>
      <p:sp>
        <p:nvSpPr>
          <p:cNvPr id="70" name="テキスト ボックス 69">
            <a:extLst>
              <a:ext uri="{FF2B5EF4-FFF2-40B4-BE49-F238E27FC236}">
                <a16:creationId xmlns:a16="http://schemas.microsoft.com/office/drawing/2014/main" id="{B902E18D-1707-A849-923A-B47245DC67D9}"/>
              </a:ext>
            </a:extLst>
          </p:cNvPr>
          <p:cNvSpPr txBox="1"/>
          <p:nvPr/>
        </p:nvSpPr>
        <p:spPr>
          <a:xfrm>
            <a:off x="2460152" y="695704"/>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C3055E42-DF9F-1C42-B914-40C9E092A3B1}"/>
              </a:ext>
            </a:extLst>
          </p:cNvPr>
          <p:cNvSpPr txBox="1"/>
          <p:nvPr/>
        </p:nvSpPr>
        <p:spPr>
          <a:xfrm>
            <a:off x="2453173" y="1905614"/>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only software applications or operating systems currently supported by the software's vendor are added to the organization's authorized software inventory. </a:t>
            </a:r>
          </a:p>
        </p:txBody>
      </p:sp>
      <p:sp>
        <p:nvSpPr>
          <p:cNvPr id="72" name="テキスト ボックス 71">
            <a:extLst>
              <a:ext uri="{FF2B5EF4-FFF2-40B4-BE49-F238E27FC236}">
                <a16:creationId xmlns:a16="http://schemas.microsoft.com/office/drawing/2014/main" id="{7DACF6B3-CAE6-7C4A-8AA6-E4F2366D53B8}"/>
              </a:ext>
            </a:extLst>
          </p:cNvPr>
          <p:cNvSpPr txBox="1"/>
          <p:nvPr/>
        </p:nvSpPr>
        <p:spPr>
          <a:xfrm>
            <a:off x="2453173" y="116688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73" name="テキスト ボックス 72">
            <a:extLst>
              <a:ext uri="{FF2B5EF4-FFF2-40B4-BE49-F238E27FC236}">
                <a16:creationId xmlns:a16="http://schemas.microsoft.com/office/drawing/2014/main" id="{41CA6009-CBA3-6A46-971D-37AB321A1054}"/>
              </a:ext>
            </a:extLst>
          </p:cNvPr>
          <p:cNvSpPr txBox="1"/>
          <p:nvPr/>
        </p:nvSpPr>
        <p:spPr>
          <a:xfrm>
            <a:off x="4734968"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B8A9B760-A626-C64F-A69F-047A80B2C3F1}"/>
              </a:ext>
            </a:extLst>
          </p:cNvPr>
          <p:cNvSpPr txBox="1"/>
          <p:nvPr/>
        </p:nvSpPr>
        <p:spPr>
          <a:xfrm>
            <a:off x="4727989" y="2005027"/>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software inventory tools throughout the organization to automate the documentation of all software on business systems. </a:t>
            </a:r>
          </a:p>
        </p:txBody>
      </p:sp>
      <p:sp>
        <p:nvSpPr>
          <p:cNvPr id="75" name="テキスト ボックス 74">
            <a:extLst>
              <a:ext uri="{FF2B5EF4-FFF2-40B4-BE49-F238E27FC236}">
                <a16:creationId xmlns:a16="http://schemas.microsoft.com/office/drawing/2014/main" id="{280C42A8-09AE-8648-88AA-4A08A24DA7DC}"/>
              </a:ext>
            </a:extLst>
          </p:cNvPr>
          <p:cNvSpPr txBox="1"/>
          <p:nvPr/>
        </p:nvSpPr>
        <p:spPr>
          <a:xfrm>
            <a:off x="4727989" y="1154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76" name="テキスト ボックス 75">
            <a:extLst>
              <a:ext uri="{FF2B5EF4-FFF2-40B4-BE49-F238E27FC236}">
                <a16:creationId xmlns:a16="http://schemas.microsoft.com/office/drawing/2014/main" id="{E692CA56-C7CA-624E-BDDF-61F6A5D7FD26}"/>
              </a:ext>
            </a:extLst>
          </p:cNvPr>
          <p:cNvSpPr txBox="1"/>
          <p:nvPr/>
        </p:nvSpPr>
        <p:spPr>
          <a:xfrm>
            <a:off x="7019251" y="691943"/>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C14CDD6F-663D-354D-A1C0-EE33B1495B8F}"/>
              </a:ext>
            </a:extLst>
          </p:cNvPr>
          <p:cNvSpPr txBox="1"/>
          <p:nvPr/>
        </p:nvSpPr>
        <p:spPr>
          <a:xfrm>
            <a:off x="7012272" y="1971653"/>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software inventory system should track the name, version, publisher, and install date for all software, including operating systems authorized by the organization. </a:t>
            </a:r>
          </a:p>
        </p:txBody>
      </p:sp>
      <p:sp>
        <p:nvSpPr>
          <p:cNvPr id="78" name="テキスト ボックス 77">
            <a:extLst>
              <a:ext uri="{FF2B5EF4-FFF2-40B4-BE49-F238E27FC236}">
                <a16:creationId xmlns:a16="http://schemas.microsoft.com/office/drawing/2014/main" id="{1CC47927-9768-FB47-8D60-38877E108563}"/>
              </a:ext>
            </a:extLst>
          </p:cNvPr>
          <p:cNvSpPr txBox="1"/>
          <p:nvPr/>
        </p:nvSpPr>
        <p:spPr>
          <a:xfrm>
            <a:off x="7012272" y="116311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79" name="テキスト ボックス 78">
            <a:extLst>
              <a:ext uri="{FF2B5EF4-FFF2-40B4-BE49-F238E27FC236}">
                <a16:creationId xmlns:a16="http://schemas.microsoft.com/office/drawing/2014/main" id="{DFD46D2A-B089-614D-BB06-C35D2FED9A2E}"/>
              </a:ext>
            </a:extLst>
          </p:cNvPr>
          <p:cNvSpPr txBox="1"/>
          <p:nvPr/>
        </p:nvSpPr>
        <p:spPr>
          <a:xfrm>
            <a:off x="181985" y="3861075"/>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endParaRPr lang="en-US" altLang="ja-JP" sz="1400" dirty="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25CC9253-AE43-A746-92EF-C838F7EF9DAB}"/>
              </a:ext>
            </a:extLst>
          </p:cNvPr>
          <p:cNvSpPr txBox="1"/>
          <p:nvPr/>
        </p:nvSpPr>
        <p:spPr>
          <a:xfrm>
            <a:off x="175006" y="5161725"/>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software inventory system should be tied into the hardware asset inventory so all devices and associated software are tracked from a single location. </a:t>
            </a:r>
          </a:p>
        </p:txBody>
      </p:sp>
      <p:sp>
        <p:nvSpPr>
          <p:cNvPr id="81" name="テキスト ボックス 80">
            <a:extLst>
              <a:ext uri="{FF2B5EF4-FFF2-40B4-BE49-F238E27FC236}">
                <a16:creationId xmlns:a16="http://schemas.microsoft.com/office/drawing/2014/main" id="{786387BA-8E4A-BB48-9F99-BB4A89D04741}"/>
              </a:ext>
            </a:extLst>
          </p:cNvPr>
          <p:cNvSpPr txBox="1"/>
          <p:nvPr/>
        </p:nvSpPr>
        <p:spPr>
          <a:xfrm>
            <a:off x="175006" y="433225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82" name="テキスト ボックス 81">
            <a:extLst>
              <a:ext uri="{FF2B5EF4-FFF2-40B4-BE49-F238E27FC236}">
                <a16:creationId xmlns:a16="http://schemas.microsoft.com/office/drawing/2014/main" id="{BD2F4A5A-3E82-834A-BCBA-4ABDFCD69DED}"/>
              </a:ext>
            </a:extLst>
          </p:cNvPr>
          <p:cNvSpPr txBox="1"/>
          <p:nvPr/>
        </p:nvSpPr>
        <p:spPr>
          <a:xfrm>
            <a:off x="2460152" y="3861075"/>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CSC2.6</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endParaRPr lang="en-US" altLang="ja-JP" sz="1400" dirty="0">
              <a:latin typeface="Helvetica Regular" pitchFamily="2" charset="0"/>
              <a:ea typeface="MS PGothic" charset="-128"/>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B507110F-DEFE-F642-BECE-4BA895B5778E}"/>
              </a:ext>
            </a:extLst>
          </p:cNvPr>
          <p:cNvSpPr txBox="1"/>
          <p:nvPr/>
        </p:nvSpPr>
        <p:spPr>
          <a:xfrm>
            <a:off x="2453173" y="5203605"/>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unauthorized software is either removed or the inventory is updated in a timely manner. </a:t>
            </a:r>
          </a:p>
        </p:txBody>
      </p:sp>
      <p:sp>
        <p:nvSpPr>
          <p:cNvPr id="84" name="テキスト ボックス 83">
            <a:extLst>
              <a:ext uri="{FF2B5EF4-FFF2-40B4-BE49-F238E27FC236}">
                <a16:creationId xmlns:a16="http://schemas.microsoft.com/office/drawing/2014/main" id="{B558A8CF-C83E-6042-8FED-C13614A8BCF1}"/>
              </a:ext>
            </a:extLst>
          </p:cNvPr>
          <p:cNvSpPr txBox="1"/>
          <p:nvPr/>
        </p:nvSpPr>
        <p:spPr>
          <a:xfrm>
            <a:off x="2453173" y="433225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85" name="テキスト ボックス 84">
            <a:extLst>
              <a:ext uri="{FF2B5EF4-FFF2-40B4-BE49-F238E27FC236}">
                <a16:creationId xmlns:a16="http://schemas.microsoft.com/office/drawing/2014/main" id="{8F1B6D23-1844-6F48-9AAC-2B61250875E3}"/>
              </a:ext>
            </a:extLst>
          </p:cNvPr>
          <p:cNvSpPr txBox="1"/>
          <p:nvPr/>
        </p:nvSpPr>
        <p:spPr>
          <a:xfrm>
            <a:off x="4751251" y="3851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CSC2.7</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86" name="テキスト ボックス 85">
            <a:extLst>
              <a:ext uri="{FF2B5EF4-FFF2-40B4-BE49-F238E27FC236}">
                <a16:creationId xmlns:a16="http://schemas.microsoft.com/office/drawing/2014/main" id="{4562ADF0-455A-9F47-B4FD-23D2EA9DF419}"/>
              </a:ext>
            </a:extLst>
          </p:cNvPr>
          <p:cNvSpPr txBox="1"/>
          <p:nvPr/>
        </p:nvSpPr>
        <p:spPr>
          <a:xfrm>
            <a:off x="4744272" y="5061347"/>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application whitelisting technology on all assets to ensure that only authorized software executes and all unauthorized software is blocked from executing on assets. </a:t>
            </a:r>
          </a:p>
        </p:txBody>
      </p:sp>
      <p:sp>
        <p:nvSpPr>
          <p:cNvPr id="87" name="テキスト ボックス 86">
            <a:extLst>
              <a:ext uri="{FF2B5EF4-FFF2-40B4-BE49-F238E27FC236}">
                <a16:creationId xmlns:a16="http://schemas.microsoft.com/office/drawing/2014/main" id="{7802420D-49C8-C740-B392-D8C29D0DA4C6}"/>
              </a:ext>
            </a:extLst>
          </p:cNvPr>
          <p:cNvSpPr txBox="1"/>
          <p:nvPr/>
        </p:nvSpPr>
        <p:spPr>
          <a:xfrm>
            <a:off x="4744272" y="4322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88" name="テキスト ボックス 87">
            <a:extLst>
              <a:ext uri="{FF2B5EF4-FFF2-40B4-BE49-F238E27FC236}">
                <a16:creationId xmlns:a16="http://schemas.microsoft.com/office/drawing/2014/main" id="{59CF4066-9C59-2944-9463-217BDF3AC1EA}"/>
              </a:ext>
            </a:extLst>
          </p:cNvPr>
          <p:cNvSpPr txBox="1"/>
          <p:nvPr/>
        </p:nvSpPr>
        <p:spPr>
          <a:xfrm>
            <a:off x="7000641" y="3861075"/>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CSC2.8</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0FC23EA0-C348-B34F-9A0D-8E6BAE338C6B}"/>
              </a:ext>
            </a:extLst>
          </p:cNvPr>
          <p:cNvSpPr txBox="1"/>
          <p:nvPr/>
        </p:nvSpPr>
        <p:spPr>
          <a:xfrm>
            <a:off x="6993662" y="5140785"/>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organization's application whitelisting software must ensure that only authorized software libraries (such as *.</a:t>
            </a:r>
            <a:r>
              <a:rPr lang="en-US" altLang="ja-JP" sz="900" dirty="0" err="1">
                <a:latin typeface="Helvetica Regular" pitchFamily="2" charset="0"/>
                <a:ea typeface="MS PGothic" charset="-128"/>
                <a:cs typeface="Times New Roman" panose="02020603050405020304" pitchFamily="18" charset="0"/>
              </a:rPr>
              <a:t>dll</a:t>
            </a:r>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ocx</a:t>
            </a:r>
            <a:r>
              <a:rPr lang="en-US" altLang="ja-JP" sz="900" dirty="0">
                <a:latin typeface="Helvetica Regular" pitchFamily="2" charset="0"/>
                <a:ea typeface="MS PGothic" charset="-128"/>
                <a:cs typeface="Times New Roman" panose="02020603050405020304" pitchFamily="18" charset="0"/>
              </a:rPr>
              <a:t>, *.so, etc.) are allowed to load into a system process. </a:t>
            </a:r>
          </a:p>
        </p:txBody>
      </p:sp>
      <p:sp>
        <p:nvSpPr>
          <p:cNvPr id="90" name="テキスト ボックス 89">
            <a:extLst>
              <a:ext uri="{FF2B5EF4-FFF2-40B4-BE49-F238E27FC236}">
                <a16:creationId xmlns:a16="http://schemas.microsoft.com/office/drawing/2014/main" id="{4CD530FB-BF27-6242-92F3-FFBC0E601611}"/>
              </a:ext>
            </a:extLst>
          </p:cNvPr>
          <p:cNvSpPr txBox="1"/>
          <p:nvPr/>
        </p:nvSpPr>
        <p:spPr>
          <a:xfrm>
            <a:off x="6993662" y="433225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Tree>
    <p:extLst>
      <p:ext uri="{BB962C8B-B14F-4D97-AF65-F5344CB8AC3E}">
        <p14:creationId xmlns:p14="http://schemas.microsoft.com/office/powerpoint/2010/main" val="187791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7957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9FF60D52-BF82-5347-8B6A-12451168FC02}"/>
              </a:ext>
            </a:extLst>
          </p:cNvPr>
          <p:cNvSpPr txBox="1"/>
          <p:nvPr/>
        </p:nvSpPr>
        <p:spPr>
          <a:xfrm>
            <a:off x="195810" y="69218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D30D3E9B-36AB-DC44-B037-3B9432BC325B}"/>
              </a:ext>
            </a:extLst>
          </p:cNvPr>
          <p:cNvSpPr txBox="1"/>
          <p:nvPr/>
        </p:nvSpPr>
        <p:spPr>
          <a:xfrm>
            <a:off x="153931" y="1978872"/>
            <a:ext cx="2048481"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wireless peripheral access of devices (such as Bluetooth and NFC), unless such access is required for a business purpose. </a:t>
            </a:r>
          </a:p>
        </p:txBody>
      </p:sp>
      <p:sp>
        <p:nvSpPr>
          <p:cNvPr id="39" name="テキスト ボックス 38">
            <a:extLst>
              <a:ext uri="{FF2B5EF4-FFF2-40B4-BE49-F238E27FC236}">
                <a16:creationId xmlns:a16="http://schemas.microsoft.com/office/drawing/2014/main" id="{1D82F752-0943-AF4A-9658-E7E1BB6884AA}"/>
              </a:ext>
            </a:extLst>
          </p:cNvPr>
          <p:cNvSpPr txBox="1"/>
          <p:nvPr/>
        </p:nvSpPr>
        <p:spPr>
          <a:xfrm>
            <a:off x="188831" y="1244767"/>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41" name="テキスト ボックス 40">
            <a:extLst>
              <a:ext uri="{FF2B5EF4-FFF2-40B4-BE49-F238E27FC236}">
                <a16:creationId xmlns:a16="http://schemas.microsoft.com/office/drawing/2014/main" id="{0EACE6CF-A954-4B47-97AE-BC95F8837E43}"/>
              </a:ext>
            </a:extLst>
          </p:cNvPr>
          <p:cNvSpPr txBox="1"/>
          <p:nvPr/>
        </p:nvSpPr>
        <p:spPr>
          <a:xfrm>
            <a:off x="2456830" y="700730"/>
            <a:ext cx="197868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CSC15.10</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43" name="テキスト ボックス 42">
            <a:extLst>
              <a:ext uri="{FF2B5EF4-FFF2-40B4-BE49-F238E27FC236}">
                <a16:creationId xmlns:a16="http://schemas.microsoft.com/office/drawing/2014/main" id="{4889065A-FF8A-6B4C-B618-0D2E3738B6AC}"/>
              </a:ext>
            </a:extLst>
          </p:cNvPr>
          <p:cNvSpPr txBox="1"/>
          <p:nvPr/>
        </p:nvSpPr>
        <p:spPr>
          <a:xfrm>
            <a:off x="2421931" y="1917620"/>
            <a:ext cx="20135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Create a separate wireless network for personal or untrusted devices. Enterprise access from this network should be treated as untrusted and filtered and audited accordingly. </a:t>
            </a:r>
          </a:p>
        </p:txBody>
      </p:sp>
      <p:sp>
        <p:nvSpPr>
          <p:cNvPr id="45" name="テキスト ボックス 44">
            <a:extLst>
              <a:ext uri="{FF2B5EF4-FFF2-40B4-BE49-F238E27FC236}">
                <a16:creationId xmlns:a16="http://schemas.microsoft.com/office/drawing/2014/main" id="{3F98B12F-8480-7048-8E8B-2F3E5DB3230B}"/>
              </a:ext>
            </a:extLst>
          </p:cNvPr>
          <p:cNvSpPr txBox="1"/>
          <p:nvPr/>
        </p:nvSpPr>
        <p:spPr>
          <a:xfrm>
            <a:off x="2449851" y="1253315"/>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Wireless Access Control </a:t>
            </a:r>
          </a:p>
        </p:txBody>
      </p:sp>
      <p:sp>
        <p:nvSpPr>
          <p:cNvPr id="47" name="テキスト ボックス 46">
            <a:extLst>
              <a:ext uri="{FF2B5EF4-FFF2-40B4-BE49-F238E27FC236}">
                <a16:creationId xmlns:a16="http://schemas.microsoft.com/office/drawing/2014/main" id="{D02BA32C-969C-AD4C-8637-886F1B9A088E}"/>
              </a:ext>
            </a:extLst>
          </p:cNvPr>
          <p:cNvSpPr txBox="1"/>
          <p:nvPr/>
        </p:nvSpPr>
        <p:spPr>
          <a:xfrm>
            <a:off x="4759362" y="70292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49" name="テキスト ボックス 48">
            <a:extLst>
              <a:ext uri="{FF2B5EF4-FFF2-40B4-BE49-F238E27FC236}">
                <a16:creationId xmlns:a16="http://schemas.microsoft.com/office/drawing/2014/main" id="{D79182B0-C8C4-9243-8D42-DBB49EC9B665}"/>
              </a:ext>
            </a:extLst>
          </p:cNvPr>
          <p:cNvSpPr txBox="1"/>
          <p:nvPr/>
        </p:nvSpPr>
        <p:spPr>
          <a:xfrm>
            <a:off x="4752383" y="117872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1" name="テキスト ボックス 50">
            <a:extLst>
              <a:ext uri="{FF2B5EF4-FFF2-40B4-BE49-F238E27FC236}">
                <a16:creationId xmlns:a16="http://schemas.microsoft.com/office/drawing/2014/main" id="{D19517F4-6DC4-4B4B-8186-02844CB25FE4}"/>
              </a:ext>
            </a:extLst>
          </p:cNvPr>
          <p:cNvSpPr txBox="1"/>
          <p:nvPr/>
        </p:nvSpPr>
        <p:spPr>
          <a:xfrm>
            <a:off x="4752383" y="1912832"/>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inventory of each of the organization's authentication systems, including those located onsite or at a remote service provider. </a:t>
            </a:r>
          </a:p>
        </p:txBody>
      </p:sp>
      <p:sp>
        <p:nvSpPr>
          <p:cNvPr id="52" name="テキスト ボックス 51">
            <a:extLst>
              <a:ext uri="{FF2B5EF4-FFF2-40B4-BE49-F238E27FC236}">
                <a16:creationId xmlns:a16="http://schemas.microsoft.com/office/drawing/2014/main" id="{F730E20D-AB36-8F4F-BEEC-41C8F1EA69C2}"/>
              </a:ext>
            </a:extLst>
          </p:cNvPr>
          <p:cNvSpPr txBox="1"/>
          <p:nvPr/>
        </p:nvSpPr>
        <p:spPr>
          <a:xfrm>
            <a:off x="7012372" y="692182"/>
            <a:ext cx="178323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512468C9-E827-9640-A3BE-B2FF0F9CAF3C}"/>
              </a:ext>
            </a:extLst>
          </p:cNvPr>
          <p:cNvSpPr txBox="1"/>
          <p:nvPr/>
        </p:nvSpPr>
        <p:spPr>
          <a:xfrm>
            <a:off x="6966810" y="1916052"/>
            <a:ext cx="2066125"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access for all accounts through as few centralized points of authentication as possible, including network, security, and cloud systems. </a:t>
            </a:r>
          </a:p>
        </p:txBody>
      </p:sp>
      <p:sp>
        <p:nvSpPr>
          <p:cNvPr id="54" name="テキスト ボックス 53">
            <a:extLst>
              <a:ext uri="{FF2B5EF4-FFF2-40B4-BE49-F238E27FC236}">
                <a16:creationId xmlns:a16="http://schemas.microsoft.com/office/drawing/2014/main" id="{1A0678F5-C3C5-8E4F-A29B-C44098E38A24}"/>
              </a:ext>
            </a:extLst>
          </p:cNvPr>
          <p:cNvSpPr txBox="1"/>
          <p:nvPr/>
        </p:nvSpPr>
        <p:spPr>
          <a:xfrm>
            <a:off x="7005393" y="116798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5" name="テキスト ボックス 54">
            <a:extLst>
              <a:ext uri="{FF2B5EF4-FFF2-40B4-BE49-F238E27FC236}">
                <a16:creationId xmlns:a16="http://schemas.microsoft.com/office/drawing/2014/main" id="{0069113E-A4C6-DC46-B432-62C6C6BD11C7}"/>
              </a:ext>
            </a:extLst>
          </p:cNvPr>
          <p:cNvSpPr txBox="1"/>
          <p:nvPr/>
        </p:nvSpPr>
        <p:spPr>
          <a:xfrm>
            <a:off x="180244" y="3851010"/>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977EAD62-0E40-D34E-80E0-80846B5EC4E4}"/>
              </a:ext>
            </a:extLst>
          </p:cNvPr>
          <p:cNvSpPr txBox="1"/>
          <p:nvPr/>
        </p:nvSpPr>
        <p:spPr>
          <a:xfrm>
            <a:off x="145345" y="5067900"/>
            <a:ext cx="202056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Require multi-factor authentication for all user accounts, on all systems, whether managed onsite or by a third-party provider. </a:t>
            </a:r>
          </a:p>
        </p:txBody>
      </p:sp>
      <p:sp>
        <p:nvSpPr>
          <p:cNvPr id="57" name="テキスト ボックス 56">
            <a:extLst>
              <a:ext uri="{FF2B5EF4-FFF2-40B4-BE49-F238E27FC236}">
                <a16:creationId xmlns:a16="http://schemas.microsoft.com/office/drawing/2014/main" id="{502CC588-FA17-1C4B-AEB2-2097526E0863}"/>
              </a:ext>
            </a:extLst>
          </p:cNvPr>
          <p:cNvSpPr txBox="1"/>
          <p:nvPr/>
        </p:nvSpPr>
        <p:spPr>
          <a:xfrm>
            <a:off x="173265" y="432681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8" name="テキスト ボックス 57">
            <a:extLst>
              <a:ext uri="{FF2B5EF4-FFF2-40B4-BE49-F238E27FC236}">
                <a16:creationId xmlns:a16="http://schemas.microsoft.com/office/drawing/2014/main" id="{4FF1DDEB-797D-6B4C-9B19-14C135F097A8}"/>
              </a:ext>
            </a:extLst>
          </p:cNvPr>
          <p:cNvSpPr txBox="1"/>
          <p:nvPr/>
        </p:nvSpPr>
        <p:spPr>
          <a:xfrm>
            <a:off x="2428910" y="3866221"/>
            <a:ext cx="18739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CSC16.4</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9" name="テキスト ボックス 58">
            <a:extLst>
              <a:ext uri="{FF2B5EF4-FFF2-40B4-BE49-F238E27FC236}">
                <a16:creationId xmlns:a16="http://schemas.microsoft.com/office/drawing/2014/main" id="{AE454D54-E413-1145-B95F-5EA6D2AB56B0}"/>
              </a:ext>
            </a:extLst>
          </p:cNvPr>
          <p:cNvSpPr txBox="1"/>
          <p:nvPr/>
        </p:nvSpPr>
        <p:spPr>
          <a:xfrm>
            <a:off x="2428910" y="5076131"/>
            <a:ext cx="195076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Encrypt or hash with a salt all authentication credentials when stored. </a:t>
            </a:r>
          </a:p>
        </p:txBody>
      </p:sp>
      <p:sp>
        <p:nvSpPr>
          <p:cNvPr id="60" name="テキスト ボックス 59">
            <a:extLst>
              <a:ext uri="{FF2B5EF4-FFF2-40B4-BE49-F238E27FC236}">
                <a16:creationId xmlns:a16="http://schemas.microsoft.com/office/drawing/2014/main" id="{D5E0AC6B-712D-9E4F-A9AF-C05ECC81B765}"/>
              </a:ext>
            </a:extLst>
          </p:cNvPr>
          <p:cNvSpPr txBox="1"/>
          <p:nvPr/>
        </p:nvSpPr>
        <p:spPr>
          <a:xfrm>
            <a:off x="2421931" y="434202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61" name="テキスト ボックス 60">
            <a:extLst>
              <a:ext uri="{FF2B5EF4-FFF2-40B4-BE49-F238E27FC236}">
                <a16:creationId xmlns:a16="http://schemas.microsoft.com/office/drawing/2014/main" id="{286DD684-8260-3F49-9B21-E84FF15817DD}"/>
              </a:ext>
            </a:extLst>
          </p:cNvPr>
          <p:cNvSpPr txBox="1"/>
          <p:nvPr/>
        </p:nvSpPr>
        <p:spPr>
          <a:xfrm>
            <a:off x="4710537" y="3851010"/>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CSC16.5</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62" name="テキスト ボックス 61">
            <a:extLst>
              <a:ext uri="{FF2B5EF4-FFF2-40B4-BE49-F238E27FC236}">
                <a16:creationId xmlns:a16="http://schemas.microsoft.com/office/drawing/2014/main" id="{50081B69-9FEA-4341-AEBB-27290CE0B64A}"/>
              </a:ext>
            </a:extLst>
          </p:cNvPr>
          <p:cNvSpPr txBox="1"/>
          <p:nvPr/>
        </p:nvSpPr>
        <p:spPr>
          <a:xfrm>
            <a:off x="4703558" y="5060920"/>
            <a:ext cx="202056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account usernames and authentication credentials are transmitted across networks using encrypted channels. </a:t>
            </a:r>
          </a:p>
        </p:txBody>
      </p:sp>
      <p:sp>
        <p:nvSpPr>
          <p:cNvPr id="63" name="テキスト ボックス 62">
            <a:extLst>
              <a:ext uri="{FF2B5EF4-FFF2-40B4-BE49-F238E27FC236}">
                <a16:creationId xmlns:a16="http://schemas.microsoft.com/office/drawing/2014/main" id="{AB55D485-678F-3A4B-BB1A-B39C46195742}"/>
              </a:ext>
            </a:extLst>
          </p:cNvPr>
          <p:cNvSpPr txBox="1"/>
          <p:nvPr/>
        </p:nvSpPr>
        <p:spPr>
          <a:xfrm>
            <a:off x="4703558" y="432681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64" name="テキスト ボックス 63">
            <a:extLst>
              <a:ext uri="{FF2B5EF4-FFF2-40B4-BE49-F238E27FC236}">
                <a16:creationId xmlns:a16="http://schemas.microsoft.com/office/drawing/2014/main" id="{7DA7BE87-27F5-F142-AC97-AA126C429BB3}"/>
              </a:ext>
            </a:extLst>
          </p:cNvPr>
          <p:cNvSpPr txBox="1"/>
          <p:nvPr/>
        </p:nvSpPr>
        <p:spPr>
          <a:xfrm>
            <a:off x="7012372" y="3866221"/>
            <a:ext cx="186700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CSC16.6</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(Identify)</a:t>
            </a:r>
          </a:p>
        </p:txBody>
      </p:sp>
      <p:sp>
        <p:nvSpPr>
          <p:cNvPr id="65" name="テキスト ボックス 64">
            <a:extLst>
              <a:ext uri="{FF2B5EF4-FFF2-40B4-BE49-F238E27FC236}">
                <a16:creationId xmlns:a16="http://schemas.microsoft.com/office/drawing/2014/main" id="{C0BF83C6-17AF-2347-B550-26199DA65634}"/>
              </a:ext>
            </a:extLst>
          </p:cNvPr>
          <p:cNvSpPr txBox="1"/>
          <p:nvPr/>
        </p:nvSpPr>
        <p:spPr>
          <a:xfrm>
            <a:off x="7005393" y="5076131"/>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an inventory of all accounts organized by authentication system. </a:t>
            </a:r>
          </a:p>
        </p:txBody>
      </p:sp>
      <p:sp>
        <p:nvSpPr>
          <p:cNvPr id="66" name="テキスト ボックス 65">
            <a:extLst>
              <a:ext uri="{FF2B5EF4-FFF2-40B4-BE49-F238E27FC236}">
                <a16:creationId xmlns:a16="http://schemas.microsoft.com/office/drawing/2014/main" id="{5E45B98C-0054-4842-9864-BFA39C3E230B}"/>
              </a:ext>
            </a:extLst>
          </p:cNvPr>
          <p:cNvSpPr txBox="1"/>
          <p:nvPr/>
        </p:nvSpPr>
        <p:spPr>
          <a:xfrm>
            <a:off x="7005393" y="434202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Tree>
    <p:extLst>
      <p:ext uri="{BB962C8B-B14F-4D97-AF65-F5344CB8AC3E}">
        <p14:creationId xmlns:p14="http://schemas.microsoft.com/office/powerpoint/2010/main" val="133687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794069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F7D6C951-5081-D94B-9C09-6EAD5962BD19}"/>
              </a:ext>
            </a:extLst>
          </p:cNvPr>
          <p:cNvSpPr txBox="1"/>
          <p:nvPr/>
        </p:nvSpPr>
        <p:spPr>
          <a:xfrm>
            <a:off x="211368"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CSC16.7</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38" name="テキスト ボックス 37">
            <a:extLst>
              <a:ext uri="{FF2B5EF4-FFF2-40B4-BE49-F238E27FC236}">
                <a16:creationId xmlns:a16="http://schemas.microsoft.com/office/drawing/2014/main" id="{6DB7071B-E071-9248-82E0-DBC81A257DFA}"/>
              </a:ext>
            </a:extLst>
          </p:cNvPr>
          <p:cNvSpPr txBox="1"/>
          <p:nvPr/>
        </p:nvSpPr>
        <p:spPr>
          <a:xfrm>
            <a:off x="183449" y="1893347"/>
            <a:ext cx="202056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Establish and follow an automated process for revoking system access by disabling accounts immediately upon termination or change of responsibilities of an employee or contractor. </a:t>
            </a:r>
          </a:p>
        </p:txBody>
      </p:sp>
      <p:sp>
        <p:nvSpPr>
          <p:cNvPr id="39" name="テキスト ボックス 38">
            <a:extLst>
              <a:ext uri="{FF2B5EF4-FFF2-40B4-BE49-F238E27FC236}">
                <a16:creationId xmlns:a16="http://schemas.microsoft.com/office/drawing/2014/main" id="{387D9BAA-3470-6E4B-B61B-9431C3CDE1C5}"/>
              </a:ext>
            </a:extLst>
          </p:cNvPr>
          <p:cNvSpPr txBox="1"/>
          <p:nvPr/>
        </p:nvSpPr>
        <p:spPr>
          <a:xfrm>
            <a:off x="204389" y="1159242"/>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41" name="テキスト ボックス 40">
            <a:extLst>
              <a:ext uri="{FF2B5EF4-FFF2-40B4-BE49-F238E27FC236}">
                <a16:creationId xmlns:a16="http://schemas.microsoft.com/office/drawing/2014/main" id="{A92E151F-ABEF-0C46-B4C1-C4754A061360}"/>
              </a:ext>
            </a:extLst>
          </p:cNvPr>
          <p:cNvSpPr txBox="1"/>
          <p:nvPr/>
        </p:nvSpPr>
        <p:spPr>
          <a:xfrm>
            <a:off x="2491694" y="700331"/>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CSC16.8</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p>
        </p:txBody>
      </p:sp>
      <p:sp>
        <p:nvSpPr>
          <p:cNvPr id="43" name="テキスト ボックス 42">
            <a:extLst>
              <a:ext uri="{FF2B5EF4-FFF2-40B4-BE49-F238E27FC236}">
                <a16:creationId xmlns:a16="http://schemas.microsoft.com/office/drawing/2014/main" id="{36E59F41-59DE-9644-BCD9-02D6A6B4BFE4}"/>
              </a:ext>
            </a:extLst>
          </p:cNvPr>
          <p:cNvSpPr txBox="1"/>
          <p:nvPr/>
        </p:nvSpPr>
        <p:spPr>
          <a:xfrm>
            <a:off x="2449815" y="1917221"/>
            <a:ext cx="201358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any account that cannot be associated with a business process or business owner. </a:t>
            </a:r>
          </a:p>
        </p:txBody>
      </p:sp>
      <p:sp>
        <p:nvSpPr>
          <p:cNvPr id="45" name="テキスト ボックス 44">
            <a:extLst>
              <a:ext uri="{FF2B5EF4-FFF2-40B4-BE49-F238E27FC236}">
                <a16:creationId xmlns:a16="http://schemas.microsoft.com/office/drawing/2014/main" id="{608F75DB-1B0B-074F-9CBB-EEAC248B1D12}"/>
              </a:ext>
            </a:extLst>
          </p:cNvPr>
          <p:cNvSpPr txBox="1"/>
          <p:nvPr/>
        </p:nvSpPr>
        <p:spPr>
          <a:xfrm>
            <a:off x="2484715" y="117613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47" name="テキスト ボックス 46">
            <a:extLst>
              <a:ext uri="{FF2B5EF4-FFF2-40B4-BE49-F238E27FC236}">
                <a16:creationId xmlns:a16="http://schemas.microsoft.com/office/drawing/2014/main" id="{4A3006C6-C997-1E4B-AF28-E29FFAA0FC39}"/>
              </a:ext>
            </a:extLst>
          </p:cNvPr>
          <p:cNvSpPr txBox="1"/>
          <p:nvPr/>
        </p:nvSpPr>
        <p:spPr>
          <a:xfrm>
            <a:off x="4723331" y="688831"/>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CSC16.9</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p>
        </p:txBody>
      </p:sp>
      <p:sp>
        <p:nvSpPr>
          <p:cNvPr id="49" name="テキスト ボックス 48">
            <a:extLst>
              <a:ext uri="{FF2B5EF4-FFF2-40B4-BE49-F238E27FC236}">
                <a16:creationId xmlns:a16="http://schemas.microsoft.com/office/drawing/2014/main" id="{611FCB31-9C59-6947-AE6E-E7394429F2B1}"/>
              </a:ext>
            </a:extLst>
          </p:cNvPr>
          <p:cNvSpPr txBox="1"/>
          <p:nvPr/>
        </p:nvSpPr>
        <p:spPr>
          <a:xfrm>
            <a:off x="4684749" y="1898741"/>
            <a:ext cx="2017265"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Automatically disable dormant accounts after a set period of inactivity. </a:t>
            </a:r>
          </a:p>
        </p:txBody>
      </p:sp>
      <p:sp>
        <p:nvSpPr>
          <p:cNvPr id="51" name="テキスト ボックス 50">
            <a:extLst>
              <a:ext uri="{FF2B5EF4-FFF2-40B4-BE49-F238E27FC236}">
                <a16:creationId xmlns:a16="http://schemas.microsoft.com/office/drawing/2014/main" id="{6B9A0DD8-431F-9046-AA86-7E37FC2AF873}"/>
              </a:ext>
            </a:extLst>
          </p:cNvPr>
          <p:cNvSpPr txBox="1"/>
          <p:nvPr/>
        </p:nvSpPr>
        <p:spPr>
          <a:xfrm>
            <a:off x="4716352" y="116463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2" name="テキスト ボックス 51">
            <a:extLst>
              <a:ext uri="{FF2B5EF4-FFF2-40B4-BE49-F238E27FC236}">
                <a16:creationId xmlns:a16="http://schemas.microsoft.com/office/drawing/2014/main" id="{9049EE94-FCC3-8141-AC23-6D1284A1A41F}"/>
              </a:ext>
            </a:extLst>
          </p:cNvPr>
          <p:cNvSpPr txBox="1"/>
          <p:nvPr/>
        </p:nvSpPr>
        <p:spPr>
          <a:xfrm>
            <a:off x="7009946" y="700331"/>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CSC16.10</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3" name="テキスト ボックス 52">
            <a:extLst>
              <a:ext uri="{FF2B5EF4-FFF2-40B4-BE49-F238E27FC236}">
                <a16:creationId xmlns:a16="http://schemas.microsoft.com/office/drawing/2014/main" id="{C4E048A9-5C62-DB41-BF21-2F7AE083890C}"/>
              </a:ext>
            </a:extLst>
          </p:cNvPr>
          <p:cNvSpPr txBox="1"/>
          <p:nvPr/>
        </p:nvSpPr>
        <p:spPr>
          <a:xfrm>
            <a:off x="6975047" y="1938161"/>
            <a:ext cx="201358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accounts have an expiration date that is monitored and enforced. </a:t>
            </a:r>
          </a:p>
        </p:txBody>
      </p:sp>
      <p:sp>
        <p:nvSpPr>
          <p:cNvPr id="54" name="テキスト ボックス 53">
            <a:extLst>
              <a:ext uri="{FF2B5EF4-FFF2-40B4-BE49-F238E27FC236}">
                <a16:creationId xmlns:a16="http://schemas.microsoft.com/office/drawing/2014/main" id="{952C62A2-16B0-464B-97E2-5542C635DD2A}"/>
              </a:ext>
            </a:extLst>
          </p:cNvPr>
          <p:cNvSpPr txBox="1"/>
          <p:nvPr/>
        </p:nvSpPr>
        <p:spPr>
          <a:xfrm>
            <a:off x="7002967" y="117613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5" name="テキスト ボックス 54">
            <a:extLst>
              <a:ext uri="{FF2B5EF4-FFF2-40B4-BE49-F238E27FC236}">
                <a16:creationId xmlns:a16="http://schemas.microsoft.com/office/drawing/2014/main" id="{B8AB092B-76C5-1A4E-8292-05CAD315E304}"/>
              </a:ext>
            </a:extLst>
          </p:cNvPr>
          <p:cNvSpPr txBox="1"/>
          <p:nvPr/>
        </p:nvSpPr>
        <p:spPr>
          <a:xfrm>
            <a:off x="183449" y="3863704"/>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CSC16.11</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p>
        </p:txBody>
      </p:sp>
      <p:sp>
        <p:nvSpPr>
          <p:cNvPr id="56" name="テキスト ボックス 55">
            <a:extLst>
              <a:ext uri="{FF2B5EF4-FFF2-40B4-BE49-F238E27FC236}">
                <a16:creationId xmlns:a16="http://schemas.microsoft.com/office/drawing/2014/main" id="{5A21A80E-1449-8240-B2A7-7957FBCE94D1}"/>
              </a:ext>
            </a:extLst>
          </p:cNvPr>
          <p:cNvSpPr txBox="1"/>
          <p:nvPr/>
        </p:nvSpPr>
        <p:spPr>
          <a:xfrm>
            <a:off x="176470" y="5073614"/>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Automatically lock workstation sessions after a standard period of inactivity. </a:t>
            </a:r>
          </a:p>
        </p:txBody>
      </p:sp>
      <p:sp>
        <p:nvSpPr>
          <p:cNvPr id="57" name="テキスト ボックス 56">
            <a:extLst>
              <a:ext uri="{FF2B5EF4-FFF2-40B4-BE49-F238E27FC236}">
                <a16:creationId xmlns:a16="http://schemas.microsoft.com/office/drawing/2014/main" id="{D91D6560-C43E-914B-A7CD-C7025551A95C}"/>
              </a:ext>
            </a:extLst>
          </p:cNvPr>
          <p:cNvSpPr txBox="1"/>
          <p:nvPr/>
        </p:nvSpPr>
        <p:spPr>
          <a:xfrm>
            <a:off x="176470" y="433950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58" name="テキスト ボックス 57">
            <a:extLst>
              <a:ext uri="{FF2B5EF4-FFF2-40B4-BE49-F238E27FC236}">
                <a16:creationId xmlns:a16="http://schemas.microsoft.com/office/drawing/2014/main" id="{A0A02872-9E51-3C41-9EE1-D36B41524493}"/>
              </a:ext>
            </a:extLst>
          </p:cNvPr>
          <p:cNvSpPr txBox="1"/>
          <p:nvPr/>
        </p:nvSpPr>
        <p:spPr>
          <a:xfrm>
            <a:off x="2449815" y="3863704"/>
            <a:ext cx="183209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CSC16.12</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59" name="テキスト ボックス 58">
            <a:extLst>
              <a:ext uri="{FF2B5EF4-FFF2-40B4-BE49-F238E27FC236}">
                <a16:creationId xmlns:a16="http://schemas.microsoft.com/office/drawing/2014/main" id="{D6CDAEE4-9081-534E-8543-B267C38E2DB6}"/>
              </a:ext>
            </a:extLst>
          </p:cNvPr>
          <p:cNvSpPr txBox="1"/>
          <p:nvPr/>
        </p:nvSpPr>
        <p:spPr>
          <a:xfrm>
            <a:off x="2442836" y="5073614"/>
            <a:ext cx="19577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Monitor attempts to access deactivated accounts through audit logging. </a:t>
            </a:r>
          </a:p>
        </p:txBody>
      </p:sp>
      <p:sp>
        <p:nvSpPr>
          <p:cNvPr id="60" name="テキスト ボックス 59">
            <a:extLst>
              <a:ext uri="{FF2B5EF4-FFF2-40B4-BE49-F238E27FC236}">
                <a16:creationId xmlns:a16="http://schemas.microsoft.com/office/drawing/2014/main" id="{416B5D5A-8C80-7D4E-8206-BA6CF34CDBA7}"/>
              </a:ext>
            </a:extLst>
          </p:cNvPr>
          <p:cNvSpPr txBox="1"/>
          <p:nvPr/>
        </p:nvSpPr>
        <p:spPr>
          <a:xfrm>
            <a:off x="2442836" y="433950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61" name="テキスト ボックス 60">
            <a:extLst>
              <a:ext uri="{FF2B5EF4-FFF2-40B4-BE49-F238E27FC236}">
                <a16:creationId xmlns:a16="http://schemas.microsoft.com/office/drawing/2014/main" id="{BE622028-094F-A846-A560-3149EFFC9BFE}"/>
              </a:ext>
            </a:extLst>
          </p:cNvPr>
          <p:cNvSpPr txBox="1"/>
          <p:nvPr/>
        </p:nvSpPr>
        <p:spPr>
          <a:xfrm>
            <a:off x="4734968" y="3863704"/>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CSC16.13</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2" name="テキスト ボックス 61">
            <a:extLst>
              <a:ext uri="{FF2B5EF4-FFF2-40B4-BE49-F238E27FC236}">
                <a16:creationId xmlns:a16="http://schemas.microsoft.com/office/drawing/2014/main" id="{59B6E33F-6072-AE46-B8E2-C34042273400}"/>
              </a:ext>
            </a:extLst>
          </p:cNvPr>
          <p:cNvSpPr txBox="1"/>
          <p:nvPr/>
        </p:nvSpPr>
        <p:spPr>
          <a:xfrm>
            <a:off x="4727989" y="5073614"/>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Alert when users deviate from normal login behavior, such as time-of-day, workstation location and duration. </a:t>
            </a:r>
          </a:p>
        </p:txBody>
      </p:sp>
      <p:sp>
        <p:nvSpPr>
          <p:cNvPr id="63" name="テキスト ボックス 62">
            <a:extLst>
              <a:ext uri="{FF2B5EF4-FFF2-40B4-BE49-F238E27FC236}">
                <a16:creationId xmlns:a16="http://schemas.microsoft.com/office/drawing/2014/main" id="{33076C1A-8B77-274A-A70A-69C68E89849C}"/>
              </a:ext>
            </a:extLst>
          </p:cNvPr>
          <p:cNvSpPr txBox="1"/>
          <p:nvPr/>
        </p:nvSpPr>
        <p:spPr>
          <a:xfrm>
            <a:off x="4727989" y="433950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Account Monitoring and Control </a:t>
            </a:r>
          </a:p>
        </p:txBody>
      </p:sp>
      <p:sp>
        <p:nvSpPr>
          <p:cNvPr id="64" name="テキスト ボックス 63">
            <a:extLst>
              <a:ext uri="{FF2B5EF4-FFF2-40B4-BE49-F238E27FC236}">
                <a16:creationId xmlns:a16="http://schemas.microsoft.com/office/drawing/2014/main" id="{714B6B6B-32C3-9548-AF46-51954CBECFD8}"/>
              </a:ext>
            </a:extLst>
          </p:cNvPr>
          <p:cNvSpPr txBox="1"/>
          <p:nvPr/>
        </p:nvSpPr>
        <p:spPr>
          <a:xfrm>
            <a:off x="7027240" y="3893852"/>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CSC17.1</a:t>
            </a:r>
          </a:p>
        </p:txBody>
      </p:sp>
      <p:sp>
        <p:nvSpPr>
          <p:cNvPr id="65" name="テキスト ボックス 64">
            <a:extLst>
              <a:ext uri="{FF2B5EF4-FFF2-40B4-BE49-F238E27FC236}">
                <a16:creationId xmlns:a16="http://schemas.microsoft.com/office/drawing/2014/main" id="{A290CDD1-56FB-8B41-B096-9CC3C827D3D0}"/>
              </a:ext>
            </a:extLst>
          </p:cNvPr>
          <p:cNvSpPr txBox="1"/>
          <p:nvPr/>
        </p:nvSpPr>
        <p:spPr>
          <a:xfrm>
            <a:off x="6978381" y="4363311"/>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66" name="テキスト ボックス 65">
            <a:extLst>
              <a:ext uri="{FF2B5EF4-FFF2-40B4-BE49-F238E27FC236}">
                <a16:creationId xmlns:a16="http://schemas.microsoft.com/office/drawing/2014/main" id="{A93B4B30-0CF4-8E44-8D53-AA8F6BB4FABB}"/>
              </a:ext>
            </a:extLst>
          </p:cNvPr>
          <p:cNvSpPr txBox="1"/>
          <p:nvPr/>
        </p:nvSpPr>
        <p:spPr>
          <a:xfrm>
            <a:off x="6999320" y="5103762"/>
            <a:ext cx="2020561"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Perform a skills gap analysis to understand the skills and behaviors workforce members are not adhering to, using this information to build a baseline education roadmap. </a:t>
            </a:r>
          </a:p>
        </p:txBody>
      </p:sp>
    </p:spTree>
    <p:extLst>
      <p:ext uri="{BB962C8B-B14F-4D97-AF65-F5344CB8AC3E}">
        <p14:creationId xmlns:p14="http://schemas.microsoft.com/office/powerpoint/2010/main" val="4260253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150846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C2BD78D8-212C-5942-A693-207949FB60BD}"/>
              </a:ext>
            </a:extLst>
          </p:cNvPr>
          <p:cNvSpPr txBox="1"/>
          <p:nvPr/>
        </p:nvSpPr>
        <p:spPr>
          <a:xfrm>
            <a:off x="232308"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CSC17.2</a:t>
            </a:r>
          </a:p>
        </p:txBody>
      </p:sp>
      <p:sp>
        <p:nvSpPr>
          <p:cNvPr id="38" name="テキスト ボックス 37">
            <a:extLst>
              <a:ext uri="{FF2B5EF4-FFF2-40B4-BE49-F238E27FC236}">
                <a16:creationId xmlns:a16="http://schemas.microsoft.com/office/drawing/2014/main" id="{2CC0C221-5121-CA4B-BD9C-3F1537183335}"/>
              </a:ext>
            </a:extLst>
          </p:cNvPr>
          <p:cNvSpPr txBox="1"/>
          <p:nvPr/>
        </p:nvSpPr>
        <p:spPr>
          <a:xfrm>
            <a:off x="197408" y="1893347"/>
            <a:ext cx="2020561"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Deliver training to address the skills gap identified to positively impact workforce members' security behavior. </a:t>
            </a:r>
          </a:p>
        </p:txBody>
      </p:sp>
      <p:sp>
        <p:nvSpPr>
          <p:cNvPr id="39" name="テキスト ボックス 38">
            <a:extLst>
              <a:ext uri="{FF2B5EF4-FFF2-40B4-BE49-F238E27FC236}">
                <a16:creationId xmlns:a16="http://schemas.microsoft.com/office/drawing/2014/main" id="{2945F7A7-C385-AE4F-8685-4B53DECD53A8}"/>
              </a:ext>
            </a:extLst>
          </p:cNvPr>
          <p:cNvSpPr txBox="1"/>
          <p:nvPr/>
        </p:nvSpPr>
        <p:spPr>
          <a:xfrm>
            <a:off x="183449" y="1159876"/>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41" name="テキスト ボックス 40">
            <a:extLst>
              <a:ext uri="{FF2B5EF4-FFF2-40B4-BE49-F238E27FC236}">
                <a16:creationId xmlns:a16="http://schemas.microsoft.com/office/drawing/2014/main" id="{4D293203-FB3A-3C40-839E-931D0237C571}"/>
              </a:ext>
            </a:extLst>
          </p:cNvPr>
          <p:cNvSpPr txBox="1"/>
          <p:nvPr/>
        </p:nvSpPr>
        <p:spPr>
          <a:xfrm>
            <a:off x="2491865"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CSC17.3</a:t>
            </a:r>
          </a:p>
        </p:txBody>
      </p:sp>
      <p:sp>
        <p:nvSpPr>
          <p:cNvPr id="43" name="テキスト ボックス 42">
            <a:extLst>
              <a:ext uri="{FF2B5EF4-FFF2-40B4-BE49-F238E27FC236}">
                <a16:creationId xmlns:a16="http://schemas.microsoft.com/office/drawing/2014/main" id="{B229FAA8-6B5B-824B-ADC2-05B11969A377}"/>
              </a:ext>
            </a:extLst>
          </p:cNvPr>
          <p:cNvSpPr txBox="1"/>
          <p:nvPr/>
        </p:nvSpPr>
        <p:spPr>
          <a:xfrm>
            <a:off x="2477905" y="1872407"/>
            <a:ext cx="199962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Create a security awareness program for all workforce members to complete on a regular basis to ensure they understand and exhibit the necessary behaviors and skills to help ensure the security of the organization. </a:t>
            </a:r>
          </a:p>
        </p:txBody>
      </p:sp>
      <p:sp>
        <p:nvSpPr>
          <p:cNvPr id="45" name="テキスト ボックス 44">
            <a:extLst>
              <a:ext uri="{FF2B5EF4-FFF2-40B4-BE49-F238E27FC236}">
                <a16:creationId xmlns:a16="http://schemas.microsoft.com/office/drawing/2014/main" id="{47CF83C2-73BB-F443-8802-F1F0C57ACA25}"/>
              </a:ext>
            </a:extLst>
          </p:cNvPr>
          <p:cNvSpPr txBox="1"/>
          <p:nvPr/>
        </p:nvSpPr>
        <p:spPr>
          <a:xfrm>
            <a:off x="2443006" y="1159876"/>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47" name="テキスト ボックス 46">
            <a:extLst>
              <a:ext uri="{FF2B5EF4-FFF2-40B4-BE49-F238E27FC236}">
                <a16:creationId xmlns:a16="http://schemas.microsoft.com/office/drawing/2014/main" id="{C9C292A4-29FF-1C4E-AB42-D54994BC6F6D}"/>
              </a:ext>
            </a:extLst>
          </p:cNvPr>
          <p:cNvSpPr txBox="1"/>
          <p:nvPr/>
        </p:nvSpPr>
        <p:spPr>
          <a:xfrm>
            <a:off x="4766411"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CSC17.4</a:t>
            </a:r>
          </a:p>
        </p:txBody>
      </p:sp>
      <p:sp>
        <p:nvSpPr>
          <p:cNvPr id="49" name="テキスト ボックス 48">
            <a:extLst>
              <a:ext uri="{FF2B5EF4-FFF2-40B4-BE49-F238E27FC236}">
                <a16:creationId xmlns:a16="http://schemas.microsoft.com/office/drawing/2014/main" id="{32C598FE-1FD2-2F4B-A0E6-24AB658E5672}"/>
              </a:ext>
            </a:extLst>
          </p:cNvPr>
          <p:cNvSpPr txBox="1"/>
          <p:nvPr/>
        </p:nvSpPr>
        <p:spPr>
          <a:xfrm>
            <a:off x="4745472" y="1893347"/>
            <a:ext cx="200660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the organization's security awareness program is updated frequently (at least annually) to address new technologies, threats, standards and business requirements. </a:t>
            </a:r>
          </a:p>
        </p:txBody>
      </p:sp>
      <p:sp>
        <p:nvSpPr>
          <p:cNvPr id="51" name="テキスト ボックス 50">
            <a:extLst>
              <a:ext uri="{FF2B5EF4-FFF2-40B4-BE49-F238E27FC236}">
                <a16:creationId xmlns:a16="http://schemas.microsoft.com/office/drawing/2014/main" id="{F2936006-5FA7-114E-8EE9-EA0C1E31A234}"/>
              </a:ext>
            </a:extLst>
          </p:cNvPr>
          <p:cNvSpPr txBox="1"/>
          <p:nvPr/>
        </p:nvSpPr>
        <p:spPr>
          <a:xfrm>
            <a:off x="4717552" y="1159876"/>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52" name="テキスト ボックス 51">
            <a:extLst>
              <a:ext uri="{FF2B5EF4-FFF2-40B4-BE49-F238E27FC236}">
                <a16:creationId xmlns:a16="http://schemas.microsoft.com/office/drawing/2014/main" id="{89379D78-C9AF-3C41-AD69-C3F7CBC4F165}"/>
              </a:ext>
            </a:extLst>
          </p:cNvPr>
          <p:cNvSpPr txBox="1"/>
          <p:nvPr/>
        </p:nvSpPr>
        <p:spPr>
          <a:xfrm>
            <a:off x="7025524" y="688831"/>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CSC17.5</a:t>
            </a:r>
          </a:p>
        </p:txBody>
      </p:sp>
      <p:sp>
        <p:nvSpPr>
          <p:cNvPr id="53" name="テキスト ボックス 52">
            <a:extLst>
              <a:ext uri="{FF2B5EF4-FFF2-40B4-BE49-F238E27FC236}">
                <a16:creationId xmlns:a16="http://schemas.microsoft.com/office/drawing/2014/main" id="{8E59D96D-6B87-E648-A478-D8BF1709E7FD}"/>
              </a:ext>
            </a:extLst>
          </p:cNvPr>
          <p:cNvSpPr txBox="1"/>
          <p:nvPr/>
        </p:nvSpPr>
        <p:spPr>
          <a:xfrm>
            <a:off x="6997604" y="1898741"/>
            <a:ext cx="202056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Train workforce members on the importance of enabling and utilizing secure authentication </a:t>
            </a:r>
          </a:p>
        </p:txBody>
      </p:sp>
      <p:sp>
        <p:nvSpPr>
          <p:cNvPr id="54" name="テキスト ボックス 53">
            <a:extLst>
              <a:ext uri="{FF2B5EF4-FFF2-40B4-BE49-F238E27FC236}">
                <a16:creationId xmlns:a16="http://schemas.microsoft.com/office/drawing/2014/main" id="{3A8B172E-1896-AD47-8A29-5418FF8982C5}"/>
              </a:ext>
            </a:extLst>
          </p:cNvPr>
          <p:cNvSpPr txBox="1"/>
          <p:nvPr/>
        </p:nvSpPr>
        <p:spPr>
          <a:xfrm>
            <a:off x="6976665" y="1158290"/>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55" name="テキスト ボックス 54">
            <a:extLst>
              <a:ext uri="{FF2B5EF4-FFF2-40B4-BE49-F238E27FC236}">
                <a16:creationId xmlns:a16="http://schemas.microsoft.com/office/drawing/2014/main" id="{4D6FF4DF-2FED-7E46-A5EB-A7C2935378FF}"/>
              </a:ext>
            </a:extLst>
          </p:cNvPr>
          <p:cNvSpPr txBox="1"/>
          <p:nvPr/>
        </p:nvSpPr>
        <p:spPr>
          <a:xfrm>
            <a:off x="225325" y="3865124"/>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CSC17.6</a:t>
            </a:r>
          </a:p>
        </p:txBody>
      </p:sp>
      <p:sp>
        <p:nvSpPr>
          <p:cNvPr id="56" name="テキスト ボックス 55">
            <a:extLst>
              <a:ext uri="{FF2B5EF4-FFF2-40B4-BE49-F238E27FC236}">
                <a16:creationId xmlns:a16="http://schemas.microsoft.com/office/drawing/2014/main" id="{47920AD1-3A2B-E24B-ABB2-4395CE0AD2D6}"/>
              </a:ext>
            </a:extLst>
          </p:cNvPr>
          <p:cNvSpPr txBox="1"/>
          <p:nvPr/>
        </p:nvSpPr>
        <p:spPr>
          <a:xfrm>
            <a:off x="197405" y="5095974"/>
            <a:ext cx="202056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Train the workforce on how to identify different forms of social engineering attacks, such as phishing, phone scams and impersonation calls. </a:t>
            </a:r>
          </a:p>
        </p:txBody>
      </p:sp>
      <p:sp>
        <p:nvSpPr>
          <p:cNvPr id="57" name="テキスト ボックス 56">
            <a:extLst>
              <a:ext uri="{FF2B5EF4-FFF2-40B4-BE49-F238E27FC236}">
                <a16:creationId xmlns:a16="http://schemas.microsoft.com/office/drawing/2014/main" id="{B2BDACBF-9352-BD41-B2F5-712DD63AD3D4}"/>
              </a:ext>
            </a:extLst>
          </p:cNvPr>
          <p:cNvSpPr txBox="1"/>
          <p:nvPr/>
        </p:nvSpPr>
        <p:spPr>
          <a:xfrm>
            <a:off x="176466" y="4334583"/>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58" name="テキスト ボックス 57">
            <a:extLst>
              <a:ext uri="{FF2B5EF4-FFF2-40B4-BE49-F238E27FC236}">
                <a16:creationId xmlns:a16="http://schemas.microsoft.com/office/drawing/2014/main" id="{01C62FFE-1E3C-D84C-AAEF-CA4B726EDCB5}"/>
              </a:ext>
            </a:extLst>
          </p:cNvPr>
          <p:cNvSpPr txBox="1"/>
          <p:nvPr/>
        </p:nvSpPr>
        <p:spPr>
          <a:xfrm>
            <a:off x="2487075" y="3865124"/>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CSC17.7</a:t>
            </a:r>
          </a:p>
        </p:txBody>
      </p:sp>
      <p:sp>
        <p:nvSpPr>
          <p:cNvPr id="59" name="テキスト ボックス 58">
            <a:extLst>
              <a:ext uri="{FF2B5EF4-FFF2-40B4-BE49-F238E27FC236}">
                <a16:creationId xmlns:a16="http://schemas.microsoft.com/office/drawing/2014/main" id="{936CB4E4-43D2-594C-8C73-D6DCAFC0EA95}"/>
              </a:ext>
            </a:extLst>
          </p:cNvPr>
          <p:cNvSpPr txBox="1"/>
          <p:nvPr/>
        </p:nvSpPr>
        <p:spPr>
          <a:xfrm>
            <a:off x="2480096" y="5082014"/>
            <a:ext cx="19926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Train workforce on how to identify and properly store, transfer, archive and destroy sensitive information. </a:t>
            </a:r>
          </a:p>
        </p:txBody>
      </p:sp>
      <p:sp>
        <p:nvSpPr>
          <p:cNvPr id="60" name="テキスト ボックス 59">
            <a:extLst>
              <a:ext uri="{FF2B5EF4-FFF2-40B4-BE49-F238E27FC236}">
                <a16:creationId xmlns:a16="http://schemas.microsoft.com/office/drawing/2014/main" id="{CFE051AF-8E0B-E245-B621-65155E7CADE6}"/>
              </a:ext>
            </a:extLst>
          </p:cNvPr>
          <p:cNvSpPr txBox="1"/>
          <p:nvPr/>
        </p:nvSpPr>
        <p:spPr>
          <a:xfrm>
            <a:off x="2438216" y="4334583"/>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61" name="テキスト ボックス 60">
            <a:extLst>
              <a:ext uri="{FF2B5EF4-FFF2-40B4-BE49-F238E27FC236}">
                <a16:creationId xmlns:a16="http://schemas.microsoft.com/office/drawing/2014/main" id="{E085E4DD-2EBC-0A4C-83C5-4BB05F411B37}"/>
              </a:ext>
            </a:extLst>
          </p:cNvPr>
          <p:cNvSpPr txBox="1"/>
          <p:nvPr/>
        </p:nvSpPr>
        <p:spPr>
          <a:xfrm>
            <a:off x="4744479" y="3865124"/>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CSC17.8</a:t>
            </a:r>
          </a:p>
        </p:txBody>
      </p:sp>
      <p:sp>
        <p:nvSpPr>
          <p:cNvPr id="62" name="テキスト ボックス 61">
            <a:extLst>
              <a:ext uri="{FF2B5EF4-FFF2-40B4-BE49-F238E27FC236}">
                <a16:creationId xmlns:a16="http://schemas.microsoft.com/office/drawing/2014/main" id="{76AA8EF7-6B5D-234B-A918-47C8C84730FA}"/>
              </a:ext>
            </a:extLst>
          </p:cNvPr>
          <p:cNvSpPr txBox="1"/>
          <p:nvPr/>
        </p:nvSpPr>
        <p:spPr>
          <a:xfrm>
            <a:off x="4702599" y="5075034"/>
            <a:ext cx="206942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Train workforce members to be aware of causes for unintentional data exposures, such as losing their mobile devices or emailing the wrong person due to autocomplete in email. </a:t>
            </a:r>
          </a:p>
        </p:txBody>
      </p:sp>
      <p:sp>
        <p:nvSpPr>
          <p:cNvPr id="63" name="テキスト ボックス 62">
            <a:extLst>
              <a:ext uri="{FF2B5EF4-FFF2-40B4-BE49-F238E27FC236}">
                <a16:creationId xmlns:a16="http://schemas.microsoft.com/office/drawing/2014/main" id="{D53F0464-273F-DD45-9E04-CC4DFBEDEAF0}"/>
              </a:ext>
            </a:extLst>
          </p:cNvPr>
          <p:cNvSpPr txBox="1"/>
          <p:nvPr/>
        </p:nvSpPr>
        <p:spPr>
          <a:xfrm>
            <a:off x="4695620" y="4334583"/>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
        <p:nvSpPr>
          <p:cNvPr id="64" name="テキスト ボックス 63">
            <a:extLst>
              <a:ext uri="{FF2B5EF4-FFF2-40B4-BE49-F238E27FC236}">
                <a16:creationId xmlns:a16="http://schemas.microsoft.com/office/drawing/2014/main" id="{07975241-5D75-8C4E-986C-20F3EA1D4A1F}"/>
              </a:ext>
            </a:extLst>
          </p:cNvPr>
          <p:cNvSpPr txBox="1"/>
          <p:nvPr/>
        </p:nvSpPr>
        <p:spPr>
          <a:xfrm>
            <a:off x="7012479" y="3865124"/>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CSC17.9</a:t>
            </a:r>
          </a:p>
        </p:txBody>
      </p:sp>
      <p:sp>
        <p:nvSpPr>
          <p:cNvPr id="65" name="テキスト ボックス 64">
            <a:extLst>
              <a:ext uri="{FF2B5EF4-FFF2-40B4-BE49-F238E27FC236}">
                <a16:creationId xmlns:a16="http://schemas.microsoft.com/office/drawing/2014/main" id="{6F29E5CF-F4F1-8E43-9835-7871DC4D6742}"/>
              </a:ext>
            </a:extLst>
          </p:cNvPr>
          <p:cNvSpPr txBox="1"/>
          <p:nvPr/>
        </p:nvSpPr>
        <p:spPr>
          <a:xfrm>
            <a:off x="6984559" y="5075034"/>
            <a:ext cx="2006601"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Train employees to be able to identify the most common indicators of an incident and be able to report such an incident. </a:t>
            </a:r>
          </a:p>
        </p:txBody>
      </p:sp>
      <p:sp>
        <p:nvSpPr>
          <p:cNvPr id="66" name="テキスト ボックス 65">
            <a:extLst>
              <a:ext uri="{FF2B5EF4-FFF2-40B4-BE49-F238E27FC236}">
                <a16:creationId xmlns:a16="http://schemas.microsoft.com/office/drawing/2014/main" id="{06C6D4CE-0368-2E45-940A-C6C991F528EF}"/>
              </a:ext>
            </a:extLst>
          </p:cNvPr>
          <p:cNvSpPr txBox="1"/>
          <p:nvPr/>
        </p:nvSpPr>
        <p:spPr>
          <a:xfrm>
            <a:off x="6963620" y="4334583"/>
            <a:ext cx="206942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Implement a Security Awareness and Training Program </a:t>
            </a:r>
          </a:p>
        </p:txBody>
      </p:sp>
    </p:spTree>
    <p:extLst>
      <p:ext uri="{BB962C8B-B14F-4D97-AF65-F5344CB8AC3E}">
        <p14:creationId xmlns:p14="http://schemas.microsoft.com/office/powerpoint/2010/main" val="409322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237669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D79B392-F9D3-9A40-9E7F-BC18E9D5CD78}"/>
              </a:ext>
            </a:extLst>
          </p:cNvPr>
          <p:cNvSpPr txBox="1"/>
          <p:nvPr/>
        </p:nvSpPr>
        <p:spPr>
          <a:xfrm>
            <a:off x="195810"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CSC18.1</a:t>
            </a:r>
          </a:p>
        </p:txBody>
      </p:sp>
      <p:sp>
        <p:nvSpPr>
          <p:cNvPr id="38" name="テキスト ボックス 37">
            <a:extLst>
              <a:ext uri="{FF2B5EF4-FFF2-40B4-BE49-F238E27FC236}">
                <a16:creationId xmlns:a16="http://schemas.microsoft.com/office/drawing/2014/main" id="{388E1AA1-081E-7442-8A4D-AD74FF69B835}"/>
              </a:ext>
            </a:extLst>
          </p:cNvPr>
          <p:cNvSpPr txBox="1"/>
          <p:nvPr/>
        </p:nvSpPr>
        <p:spPr>
          <a:xfrm>
            <a:off x="160911" y="1222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39" name="テキスト ボックス 38">
            <a:extLst>
              <a:ext uri="{FF2B5EF4-FFF2-40B4-BE49-F238E27FC236}">
                <a16:creationId xmlns:a16="http://schemas.microsoft.com/office/drawing/2014/main" id="{2D62B515-2DCA-9D4D-B149-D44D4379A0C5}"/>
              </a:ext>
            </a:extLst>
          </p:cNvPr>
          <p:cNvSpPr txBox="1"/>
          <p:nvPr/>
        </p:nvSpPr>
        <p:spPr>
          <a:xfrm>
            <a:off x="153931" y="1914287"/>
            <a:ext cx="204848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Establish secure coding practices appropriate to the programming language and development environment being used. </a:t>
            </a:r>
          </a:p>
        </p:txBody>
      </p:sp>
      <p:sp>
        <p:nvSpPr>
          <p:cNvPr id="41" name="テキスト ボックス 40">
            <a:extLst>
              <a:ext uri="{FF2B5EF4-FFF2-40B4-BE49-F238E27FC236}">
                <a16:creationId xmlns:a16="http://schemas.microsoft.com/office/drawing/2014/main" id="{88FF9D17-6632-A047-A686-B565312D3826}"/>
              </a:ext>
            </a:extLst>
          </p:cNvPr>
          <p:cNvSpPr txBox="1"/>
          <p:nvPr/>
        </p:nvSpPr>
        <p:spPr>
          <a:xfrm>
            <a:off x="2472959" y="684606"/>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CSC18.2</a:t>
            </a:r>
          </a:p>
        </p:txBody>
      </p:sp>
      <p:sp>
        <p:nvSpPr>
          <p:cNvPr id="43" name="テキスト ボックス 42">
            <a:extLst>
              <a:ext uri="{FF2B5EF4-FFF2-40B4-BE49-F238E27FC236}">
                <a16:creationId xmlns:a16="http://schemas.microsoft.com/office/drawing/2014/main" id="{110D39FA-840B-EE40-8B4C-A2B05CF9DC19}"/>
              </a:ext>
            </a:extLst>
          </p:cNvPr>
          <p:cNvSpPr txBox="1"/>
          <p:nvPr/>
        </p:nvSpPr>
        <p:spPr>
          <a:xfrm>
            <a:off x="2438060" y="1894516"/>
            <a:ext cx="205546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For in-house developed software, ensure that explicit error checking is performed and documented for all input, including for size, data type, and acceptable ranges or formats. </a:t>
            </a:r>
          </a:p>
        </p:txBody>
      </p:sp>
      <p:sp>
        <p:nvSpPr>
          <p:cNvPr id="45" name="テキスト ボックス 44">
            <a:extLst>
              <a:ext uri="{FF2B5EF4-FFF2-40B4-BE49-F238E27FC236}">
                <a16:creationId xmlns:a16="http://schemas.microsoft.com/office/drawing/2014/main" id="{C158D4CB-9E74-1749-A26B-C2FA81A30CD4}"/>
              </a:ext>
            </a:extLst>
          </p:cNvPr>
          <p:cNvSpPr txBox="1"/>
          <p:nvPr/>
        </p:nvSpPr>
        <p:spPr>
          <a:xfrm>
            <a:off x="2438060" y="1223865"/>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47" name="テキスト ボックス 46">
            <a:extLst>
              <a:ext uri="{FF2B5EF4-FFF2-40B4-BE49-F238E27FC236}">
                <a16:creationId xmlns:a16="http://schemas.microsoft.com/office/drawing/2014/main" id="{630C702D-1A01-B643-8A0E-A9908F9B2377}"/>
              </a:ext>
            </a:extLst>
          </p:cNvPr>
          <p:cNvSpPr txBox="1"/>
          <p:nvPr/>
        </p:nvSpPr>
        <p:spPr>
          <a:xfrm>
            <a:off x="4752451"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CSC18.3</a:t>
            </a:r>
          </a:p>
        </p:txBody>
      </p:sp>
      <p:sp>
        <p:nvSpPr>
          <p:cNvPr id="49" name="テキスト ボックス 48">
            <a:extLst>
              <a:ext uri="{FF2B5EF4-FFF2-40B4-BE49-F238E27FC236}">
                <a16:creationId xmlns:a16="http://schemas.microsoft.com/office/drawing/2014/main" id="{ACF7C284-9715-B84E-872D-F7BD2D967614}"/>
              </a:ext>
            </a:extLst>
          </p:cNvPr>
          <p:cNvSpPr txBox="1"/>
          <p:nvPr/>
        </p:nvSpPr>
        <p:spPr>
          <a:xfrm>
            <a:off x="4717552" y="1893347"/>
            <a:ext cx="205546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Verify that the version of all software acquired from outside your organization is still supported by the developer or appropriately hardened based on developer security recommendations. </a:t>
            </a:r>
          </a:p>
        </p:txBody>
      </p:sp>
      <p:sp>
        <p:nvSpPr>
          <p:cNvPr id="51" name="テキスト ボックス 50">
            <a:extLst>
              <a:ext uri="{FF2B5EF4-FFF2-40B4-BE49-F238E27FC236}">
                <a16:creationId xmlns:a16="http://schemas.microsoft.com/office/drawing/2014/main" id="{2F6DEDC9-46B4-6942-8997-B0F966C669DF}"/>
              </a:ext>
            </a:extLst>
          </p:cNvPr>
          <p:cNvSpPr txBox="1"/>
          <p:nvPr/>
        </p:nvSpPr>
        <p:spPr>
          <a:xfrm>
            <a:off x="4717552" y="1222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52" name="テキスト ボックス 51">
            <a:extLst>
              <a:ext uri="{FF2B5EF4-FFF2-40B4-BE49-F238E27FC236}">
                <a16:creationId xmlns:a16="http://schemas.microsoft.com/office/drawing/2014/main" id="{83F6E901-9BC1-304D-9BD3-2827EA16A866}"/>
              </a:ext>
            </a:extLst>
          </p:cNvPr>
          <p:cNvSpPr txBox="1"/>
          <p:nvPr/>
        </p:nvSpPr>
        <p:spPr>
          <a:xfrm>
            <a:off x="7031357"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CSC18.4</a:t>
            </a:r>
          </a:p>
        </p:txBody>
      </p:sp>
      <p:sp>
        <p:nvSpPr>
          <p:cNvPr id="53" name="テキスト ボックス 52">
            <a:extLst>
              <a:ext uri="{FF2B5EF4-FFF2-40B4-BE49-F238E27FC236}">
                <a16:creationId xmlns:a16="http://schemas.microsoft.com/office/drawing/2014/main" id="{BE9EE06B-A238-3A47-B5C8-39180907D03F}"/>
              </a:ext>
            </a:extLst>
          </p:cNvPr>
          <p:cNvSpPr txBox="1"/>
          <p:nvPr/>
        </p:nvSpPr>
        <p:spPr>
          <a:xfrm>
            <a:off x="6996458" y="1893347"/>
            <a:ext cx="19926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Only use up-to-date and trusted third-party components for the software developed by the organization. </a:t>
            </a:r>
          </a:p>
        </p:txBody>
      </p:sp>
      <p:sp>
        <p:nvSpPr>
          <p:cNvPr id="54" name="テキスト ボックス 53">
            <a:extLst>
              <a:ext uri="{FF2B5EF4-FFF2-40B4-BE49-F238E27FC236}">
                <a16:creationId xmlns:a16="http://schemas.microsoft.com/office/drawing/2014/main" id="{C65DB776-7128-3044-85AE-AFB459FCC978}"/>
              </a:ext>
            </a:extLst>
          </p:cNvPr>
          <p:cNvSpPr txBox="1"/>
          <p:nvPr/>
        </p:nvSpPr>
        <p:spPr>
          <a:xfrm>
            <a:off x="6996458" y="1222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55" name="テキスト ボックス 54">
            <a:extLst>
              <a:ext uri="{FF2B5EF4-FFF2-40B4-BE49-F238E27FC236}">
                <a16:creationId xmlns:a16="http://schemas.microsoft.com/office/drawing/2014/main" id="{08983F0F-7C38-9F44-AA7A-5C795D94CD50}"/>
              </a:ext>
            </a:extLst>
          </p:cNvPr>
          <p:cNvSpPr txBox="1"/>
          <p:nvPr/>
        </p:nvSpPr>
        <p:spPr>
          <a:xfrm>
            <a:off x="209905" y="387237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CSC18.5</a:t>
            </a:r>
          </a:p>
        </p:txBody>
      </p:sp>
      <p:sp>
        <p:nvSpPr>
          <p:cNvPr id="56" name="テキスト ボックス 55">
            <a:extLst>
              <a:ext uri="{FF2B5EF4-FFF2-40B4-BE49-F238E27FC236}">
                <a16:creationId xmlns:a16="http://schemas.microsoft.com/office/drawing/2014/main" id="{10F39D54-6E54-D74C-983A-5E8E203B4272}"/>
              </a:ext>
            </a:extLst>
          </p:cNvPr>
          <p:cNvSpPr txBox="1"/>
          <p:nvPr/>
        </p:nvSpPr>
        <p:spPr>
          <a:xfrm>
            <a:off x="175006" y="5082287"/>
            <a:ext cx="199264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only standardized and extensively reviewed encryption algorithms. </a:t>
            </a:r>
          </a:p>
        </p:txBody>
      </p:sp>
      <p:sp>
        <p:nvSpPr>
          <p:cNvPr id="57" name="テキスト ボックス 56">
            <a:extLst>
              <a:ext uri="{FF2B5EF4-FFF2-40B4-BE49-F238E27FC236}">
                <a16:creationId xmlns:a16="http://schemas.microsoft.com/office/drawing/2014/main" id="{5C1554BA-F0C4-F44D-9797-AF0C897F6A9C}"/>
              </a:ext>
            </a:extLst>
          </p:cNvPr>
          <p:cNvSpPr txBox="1"/>
          <p:nvPr/>
        </p:nvSpPr>
        <p:spPr>
          <a:xfrm>
            <a:off x="175006" y="441163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58" name="テキスト ボックス 57">
            <a:extLst>
              <a:ext uri="{FF2B5EF4-FFF2-40B4-BE49-F238E27FC236}">
                <a16:creationId xmlns:a16="http://schemas.microsoft.com/office/drawing/2014/main" id="{0EE2B5C2-C221-2D45-98BE-96C63C9800C3}"/>
              </a:ext>
            </a:extLst>
          </p:cNvPr>
          <p:cNvSpPr txBox="1"/>
          <p:nvPr/>
        </p:nvSpPr>
        <p:spPr>
          <a:xfrm>
            <a:off x="2488637" y="385184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CSC18.6</a:t>
            </a:r>
          </a:p>
        </p:txBody>
      </p:sp>
      <p:sp>
        <p:nvSpPr>
          <p:cNvPr id="59" name="テキスト ボックス 58">
            <a:extLst>
              <a:ext uri="{FF2B5EF4-FFF2-40B4-BE49-F238E27FC236}">
                <a16:creationId xmlns:a16="http://schemas.microsoft.com/office/drawing/2014/main" id="{BF3B3461-325C-1046-B21C-A3E5F8C490D8}"/>
              </a:ext>
            </a:extLst>
          </p:cNvPr>
          <p:cNvSpPr txBox="1"/>
          <p:nvPr/>
        </p:nvSpPr>
        <p:spPr>
          <a:xfrm>
            <a:off x="2453738" y="5061757"/>
            <a:ext cx="20484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software development personnel receive training in writing secure code for their specific development environment and responsibilities. </a:t>
            </a:r>
          </a:p>
        </p:txBody>
      </p:sp>
      <p:sp>
        <p:nvSpPr>
          <p:cNvPr id="60" name="テキスト ボックス 59">
            <a:extLst>
              <a:ext uri="{FF2B5EF4-FFF2-40B4-BE49-F238E27FC236}">
                <a16:creationId xmlns:a16="http://schemas.microsoft.com/office/drawing/2014/main" id="{FFA5164B-209E-404E-8AD7-D6F51C3AA505}"/>
              </a:ext>
            </a:extLst>
          </p:cNvPr>
          <p:cNvSpPr txBox="1"/>
          <p:nvPr/>
        </p:nvSpPr>
        <p:spPr>
          <a:xfrm>
            <a:off x="2453738" y="439110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61" name="テキスト ボックス 60">
            <a:extLst>
              <a:ext uri="{FF2B5EF4-FFF2-40B4-BE49-F238E27FC236}">
                <a16:creationId xmlns:a16="http://schemas.microsoft.com/office/drawing/2014/main" id="{6890EF48-886C-C347-968E-277780C24B06}"/>
              </a:ext>
            </a:extLst>
          </p:cNvPr>
          <p:cNvSpPr txBox="1"/>
          <p:nvPr/>
        </p:nvSpPr>
        <p:spPr>
          <a:xfrm>
            <a:off x="4752451" y="3863704"/>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CSC18.7</a:t>
            </a:r>
          </a:p>
        </p:txBody>
      </p:sp>
      <p:sp>
        <p:nvSpPr>
          <p:cNvPr id="62" name="テキスト ボックス 61">
            <a:extLst>
              <a:ext uri="{FF2B5EF4-FFF2-40B4-BE49-F238E27FC236}">
                <a16:creationId xmlns:a16="http://schemas.microsoft.com/office/drawing/2014/main" id="{F5638262-4389-924C-9FBF-8C98938BEE32}"/>
              </a:ext>
            </a:extLst>
          </p:cNvPr>
          <p:cNvSpPr txBox="1"/>
          <p:nvPr/>
        </p:nvSpPr>
        <p:spPr>
          <a:xfrm>
            <a:off x="4717552" y="5073614"/>
            <a:ext cx="19926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Apply static and dynamic analysis tools to verify that secure coding practices are being adhered to for internally developed software. </a:t>
            </a:r>
          </a:p>
        </p:txBody>
      </p:sp>
      <p:sp>
        <p:nvSpPr>
          <p:cNvPr id="63" name="テキスト ボックス 62">
            <a:extLst>
              <a:ext uri="{FF2B5EF4-FFF2-40B4-BE49-F238E27FC236}">
                <a16:creationId xmlns:a16="http://schemas.microsoft.com/office/drawing/2014/main" id="{AADDC2D3-8D7D-7A41-8AC5-8033A40CC1A6}"/>
              </a:ext>
            </a:extLst>
          </p:cNvPr>
          <p:cNvSpPr txBox="1"/>
          <p:nvPr/>
        </p:nvSpPr>
        <p:spPr>
          <a:xfrm>
            <a:off x="4717552" y="4402963"/>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64" name="テキスト ボックス 63">
            <a:extLst>
              <a:ext uri="{FF2B5EF4-FFF2-40B4-BE49-F238E27FC236}">
                <a16:creationId xmlns:a16="http://schemas.microsoft.com/office/drawing/2014/main" id="{D7D9F85F-1028-6448-9618-1F9CFE3D3C94}"/>
              </a:ext>
            </a:extLst>
          </p:cNvPr>
          <p:cNvSpPr txBox="1"/>
          <p:nvPr/>
        </p:nvSpPr>
        <p:spPr>
          <a:xfrm>
            <a:off x="7031357" y="3851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CSC18.8</a:t>
            </a:r>
          </a:p>
        </p:txBody>
      </p:sp>
      <p:sp>
        <p:nvSpPr>
          <p:cNvPr id="65" name="テキスト ボックス 64">
            <a:extLst>
              <a:ext uri="{FF2B5EF4-FFF2-40B4-BE49-F238E27FC236}">
                <a16:creationId xmlns:a16="http://schemas.microsoft.com/office/drawing/2014/main" id="{21115535-07B1-A84B-850D-BA05D6CB44BE}"/>
              </a:ext>
            </a:extLst>
          </p:cNvPr>
          <p:cNvSpPr txBox="1"/>
          <p:nvPr/>
        </p:nvSpPr>
        <p:spPr>
          <a:xfrm>
            <a:off x="6996458" y="5061347"/>
            <a:ext cx="20484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Establish a process to accept and address reports of software vulnerabilities, including providing a means for external entities to contact your security group. </a:t>
            </a:r>
          </a:p>
        </p:txBody>
      </p:sp>
      <p:sp>
        <p:nvSpPr>
          <p:cNvPr id="66" name="テキスト ボックス 65">
            <a:extLst>
              <a:ext uri="{FF2B5EF4-FFF2-40B4-BE49-F238E27FC236}">
                <a16:creationId xmlns:a16="http://schemas.microsoft.com/office/drawing/2014/main" id="{9DDF9964-97F1-804F-B675-E1F2237DA101}"/>
              </a:ext>
            </a:extLst>
          </p:cNvPr>
          <p:cNvSpPr txBox="1"/>
          <p:nvPr/>
        </p:nvSpPr>
        <p:spPr>
          <a:xfrm>
            <a:off x="6996458" y="4390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Tree>
    <p:extLst>
      <p:ext uri="{BB962C8B-B14F-4D97-AF65-F5344CB8AC3E}">
        <p14:creationId xmlns:p14="http://schemas.microsoft.com/office/powerpoint/2010/main" val="1995096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977583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B3058A4-B6B0-9D4D-A43F-0305B8552658}"/>
              </a:ext>
            </a:extLst>
          </p:cNvPr>
          <p:cNvSpPr txBox="1"/>
          <p:nvPr/>
        </p:nvSpPr>
        <p:spPr>
          <a:xfrm>
            <a:off x="209906"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CSC18.9</a:t>
            </a:r>
          </a:p>
        </p:txBody>
      </p:sp>
      <p:sp>
        <p:nvSpPr>
          <p:cNvPr id="38" name="テキスト ボックス 37">
            <a:extLst>
              <a:ext uri="{FF2B5EF4-FFF2-40B4-BE49-F238E27FC236}">
                <a16:creationId xmlns:a16="http://schemas.microsoft.com/office/drawing/2014/main" id="{1CB1D39D-EB7A-B542-A592-B0D18F5E2023}"/>
              </a:ext>
            </a:extLst>
          </p:cNvPr>
          <p:cNvSpPr txBox="1"/>
          <p:nvPr/>
        </p:nvSpPr>
        <p:spPr>
          <a:xfrm>
            <a:off x="175006" y="1893347"/>
            <a:ext cx="206244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separate environments for production and nonproduction systems. Developers should not have unmonitored access to production environments. </a:t>
            </a:r>
          </a:p>
        </p:txBody>
      </p:sp>
      <p:sp>
        <p:nvSpPr>
          <p:cNvPr id="39" name="テキスト ボックス 38">
            <a:extLst>
              <a:ext uri="{FF2B5EF4-FFF2-40B4-BE49-F238E27FC236}">
                <a16:creationId xmlns:a16="http://schemas.microsoft.com/office/drawing/2014/main" id="{0617D132-3BC3-A04F-9AFB-1FF19A37CF00}"/>
              </a:ext>
            </a:extLst>
          </p:cNvPr>
          <p:cNvSpPr txBox="1"/>
          <p:nvPr/>
        </p:nvSpPr>
        <p:spPr>
          <a:xfrm>
            <a:off x="175007" y="1222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41" name="テキスト ボックス 40">
            <a:extLst>
              <a:ext uri="{FF2B5EF4-FFF2-40B4-BE49-F238E27FC236}">
                <a16:creationId xmlns:a16="http://schemas.microsoft.com/office/drawing/2014/main" id="{E88DB61A-51BD-1D49-98A6-590EF55A6A6B}"/>
              </a:ext>
            </a:extLst>
          </p:cNvPr>
          <p:cNvSpPr txBox="1"/>
          <p:nvPr/>
        </p:nvSpPr>
        <p:spPr>
          <a:xfrm>
            <a:off x="2476390" y="704220"/>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CSC18.10</a:t>
            </a:r>
          </a:p>
        </p:txBody>
      </p:sp>
      <p:sp>
        <p:nvSpPr>
          <p:cNvPr id="43" name="テキスト ボックス 42">
            <a:extLst>
              <a:ext uri="{FF2B5EF4-FFF2-40B4-BE49-F238E27FC236}">
                <a16:creationId xmlns:a16="http://schemas.microsoft.com/office/drawing/2014/main" id="{8CD46B09-9127-BD42-88E1-8811930C7C82}"/>
              </a:ext>
            </a:extLst>
          </p:cNvPr>
          <p:cNvSpPr txBox="1"/>
          <p:nvPr/>
        </p:nvSpPr>
        <p:spPr>
          <a:xfrm>
            <a:off x="2441491" y="1914130"/>
            <a:ext cx="205546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Protect web applications by deploying web application firewalls (WAFs) that inspect all traffic flowing to the web application for common web application attacks. </a:t>
            </a:r>
          </a:p>
        </p:txBody>
      </p:sp>
      <p:sp>
        <p:nvSpPr>
          <p:cNvPr id="45" name="テキスト ボックス 44">
            <a:extLst>
              <a:ext uri="{FF2B5EF4-FFF2-40B4-BE49-F238E27FC236}">
                <a16:creationId xmlns:a16="http://schemas.microsoft.com/office/drawing/2014/main" id="{B9CBF9FA-11CF-CE4A-97D7-67A9A1BE6500}"/>
              </a:ext>
            </a:extLst>
          </p:cNvPr>
          <p:cNvSpPr txBox="1"/>
          <p:nvPr/>
        </p:nvSpPr>
        <p:spPr>
          <a:xfrm>
            <a:off x="2441491" y="1243479"/>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47" name="テキスト ボックス 46">
            <a:extLst>
              <a:ext uri="{FF2B5EF4-FFF2-40B4-BE49-F238E27FC236}">
                <a16:creationId xmlns:a16="http://schemas.microsoft.com/office/drawing/2014/main" id="{FD508235-2450-BA49-950B-C2632FF9DCB4}"/>
              </a:ext>
            </a:extLst>
          </p:cNvPr>
          <p:cNvSpPr txBox="1"/>
          <p:nvPr/>
        </p:nvSpPr>
        <p:spPr>
          <a:xfrm>
            <a:off x="4767542"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CSC18.11</a:t>
            </a:r>
          </a:p>
        </p:txBody>
      </p:sp>
      <p:sp>
        <p:nvSpPr>
          <p:cNvPr id="49" name="テキスト ボックス 48">
            <a:extLst>
              <a:ext uri="{FF2B5EF4-FFF2-40B4-BE49-F238E27FC236}">
                <a16:creationId xmlns:a16="http://schemas.microsoft.com/office/drawing/2014/main" id="{46307EBB-69E2-684E-B784-17A6D5DD8FD0}"/>
              </a:ext>
            </a:extLst>
          </p:cNvPr>
          <p:cNvSpPr txBox="1"/>
          <p:nvPr/>
        </p:nvSpPr>
        <p:spPr>
          <a:xfrm>
            <a:off x="4725663" y="1914287"/>
            <a:ext cx="204150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For applications that rely on a database, use standard hardening configuration templates. </a:t>
            </a:r>
          </a:p>
        </p:txBody>
      </p:sp>
      <p:sp>
        <p:nvSpPr>
          <p:cNvPr id="51" name="テキスト ボックス 50">
            <a:extLst>
              <a:ext uri="{FF2B5EF4-FFF2-40B4-BE49-F238E27FC236}">
                <a16:creationId xmlns:a16="http://schemas.microsoft.com/office/drawing/2014/main" id="{5CBE6809-8EEC-754E-820C-EE5BC1F283C5}"/>
              </a:ext>
            </a:extLst>
          </p:cNvPr>
          <p:cNvSpPr txBox="1"/>
          <p:nvPr/>
        </p:nvSpPr>
        <p:spPr>
          <a:xfrm>
            <a:off x="4732643" y="1222696"/>
            <a:ext cx="19926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Application Software Security </a:t>
            </a:r>
          </a:p>
        </p:txBody>
      </p:sp>
      <p:sp>
        <p:nvSpPr>
          <p:cNvPr id="52" name="テキスト ボックス 51">
            <a:extLst>
              <a:ext uri="{FF2B5EF4-FFF2-40B4-BE49-F238E27FC236}">
                <a16:creationId xmlns:a16="http://schemas.microsoft.com/office/drawing/2014/main" id="{75229F76-DD74-2740-8641-EF25FA295126}"/>
              </a:ext>
            </a:extLst>
          </p:cNvPr>
          <p:cNvSpPr txBox="1"/>
          <p:nvPr/>
        </p:nvSpPr>
        <p:spPr>
          <a:xfrm>
            <a:off x="7011653"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CSC19.1</a:t>
            </a:r>
          </a:p>
        </p:txBody>
      </p:sp>
      <p:sp>
        <p:nvSpPr>
          <p:cNvPr id="53" name="テキスト ボックス 52">
            <a:extLst>
              <a:ext uri="{FF2B5EF4-FFF2-40B4-BE49-F238E27FC236}">
                <a16:creationId xmlns:a16="http://schemas.microsoft.com/office/drawing/2014/main" id="{E47FAF86-A143-4743-9413-A946FD80F8A5}"/>
              </a:ext>
            </a:extLst>
          </p:cNvPr>
          <p:cNvSpPr txBox="1"/>
          <p:nvPr/>
        </p:nvSpPr>
        <p:spPr>
          <a:xfrm>
            <a:off x="7004673" y="1166116"/>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54" name="テキスト ボックス 53">
            <a:extLst>
              <a:ext uri="{FF2B5EF4-FFF2-40B4-BE49-F238E27FC236}">
                <a16:creationId xmlns:a16="http://schemas.microsoft.com/office/drawing/2014/main" id="{728214BA-5A46-5C49-A257-9F759EF4543D}"/>
              </a:ext>
            </a:extLst>
          </p:cNvPr>
          <p:cNvSpPr txBox="1"/>
          <p:nvPr/>
        </p:nvSpPr>
        <p:spPr>
          <a:xfrm>
            <a:off x="7004673" y="1893347"/>
            <a:ext cx="196472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there are written incident response plans that defines roles of personnel as well as phases of incident handling/management. </a:t>
            </a:r>
          </a:p>
        </p:txBody>
      </p:sp>
      <p:sp>
        <p:nvSpPr>
          <p:cNvPr id="55" name="テキスト ボックス 54">
            <a:extLst>
              <a:ext uri="{FF2B5EF4-FFF2-40B4-BE49-F238E27FC236}">
                <a16:creationId xmlns:a16="http://schemas.microsoft.com/office/drawing/2014/main" id="{D0E93675-9BE5-2D44-B7B9-A3F74B8222B6}"/>
              </a:ext>
            </a:extLst>
          </p:cNvPr>
          <p:cNvSpPr txBox="1"/>
          <p:nvPr/>
        </p:nvSpPr>
        <p:spPr>
          <a:xfrm>
            <a:off x="195810" y="3866406"/>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CSC19.2</a:t>
            </a:r>
          </a:p>
        </p:txBody>
      </p:sp>
      <p:sp>
        <p:nvSpPr>
          <p:cNvPr id="56" name="テキスト ボックス 55">
            <a:extLst>
              <a:ext uri="{FF2B5EF4-FFF2-40B4-BE49-F238E27FC236}">
                <a16:creationId xmlns:a16="http://schemas.microsoft.com/office/drawing/2014/main" id="{873ED81F-70ED-6F48-8FFB-B009AA2FB9BE}"/>
              </a:ext>
            </a:extLst>
          </p:cNvPr>
          <p:cNvSpPr txBox="1"/>
          <p:nvPr/>
        </p:nvSpPr>
        <p:spPr>
          <a:xfrm>
            <a:off x="188830" y="5076316"/>
            <a:ext cx="196472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Assign job titles and duties for handling computer and network incidents to specific individuals and ensure tracking and documentation throughout the incident through resolution. </a:t>
            </a:r>
          </a:p>
        </p:txBody>
      </p:sp>
      <p:sp>
        <p:nvSpPr>
          <p:cNvPr id="57" name="テキスト ボックス 56">
            <a:extLst>
              <a:ext uri="{FF2B5EF4-FFF2-40B4-BE49-F238E27FC236}">
                <a16:creationId xmlns:a16="http://schemas.microsoft.com/office/drawing/2014/main" id="{99A3D570-A860-4646-8B89-D49D25104309}"/>
              </a:ext>
            </a:extLst>
          </p:cNvPr>
          <p:cNvSpPr txBox="1"/>
          <p:nvPr/>
        </p:nvSpPr>
        <p:spPr>
          <a:xfrm>
            <a:off x="188830" y="4349085"/>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58" name="テキスト ボックス 57">
            <a:extLst>
              <a:ext uri="{FF2B5EF4-FFF2-40B4-BE49-F238E27FC236}">
                <a16:creationId xmlns:a16="http://schemas.microsoft.com/office/drawing/2014/main" id="{5079DC92-5437-D745-8C62-AFC7BADE839A}"/>
              </a:ext>
            </a:extLst>
          </p:cNvPr>
          <p:cNvSpPr txBox="1"/>
          <p:nvPr/>
        </p:nvSpPr>
        <p:spPr>
          <a:xfrm>
            <a:off x="2441491" y="3866406"/>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CSC19.3</a:t>
            </a:r>
          </a:p>
        </p:txBody>
      </p:sp>
      <p:sp>
        <p:nvSpPr>
          <p:cNvPr id="59" name="テキスト ボックス 58">
            <a:extLst>
              <a:ext uri="{FF2B5EF4-FFF2-40B4-BE49-F238E27FC236}">
                <a16:creationId xmlns:a16="http://schemas.microsoft.com/office/drawing/2014/main" id="{452C98E9-CECA-3A4E-8B44-656AB2C983FA}"/>
              </a:ext>
            </a:extLst>
          </p:cNvPr>
          <p:cNvSpPr txBox="1"/>
          <p:nvPr/>
        </p:nvSpPr>
        <p:spPr>
          <a:xfrm>
            <a:off x="2434511" y="5076316"/>
            <a:ext cx="196472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Designate management personnel, as well as backups, who will support the incident handling process by acting in key decision-making roles. </a:t>
            </a:r>
          </a:p>
        </p:txBody>
      </p:sp>
      <p:sp>
        <p:nvSpPr>
          <p:cNvPr id="60" name="テキスト ボックス 59">
            <a:extLst>
              <a:ext uri="{FF2B5EF4-FFF2-40B4-BE49-F238E27FC236}">
                <a16:creationId xmlns:a16="http://schemas.microsoft.com/office/drawing/2014/main" id="{10F52A7C-0282-9047-9508-E16ECA346586}"/>
              </a:ext>
            </a:extLst>
          </p:cNvPr>
          <p:cNvSpPr txBox="1"/>
          <p:nvPr/>
        </p:nvSpPr>
        <p:spPr>
          <a:xfrm>
            <a:off x="2434511" y="4349085"/>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61" name="テキスト ボックス 60">
            <a:extLst>
              <a:ext uri="{FF2B5EF4-FFF2-40B4-BE49-F238E27FC236}">
                <a16:creationId xmlns:a16="http://schemas.microsoft.com/office/drawing/2014/main" id="{A251E7F6-9A51-0143-935A-82CEF473AB13}"/>
              </a:ext>
            </a:extLst>
          </p:cNvPr>
          <p:cNvSpPr txBox="1"/>
          <p:nvPr/>
        </p:nvSpPr>
        <p:spPr>
          <a:xfrm>
            <a:off x="4767542" y="3866406"/>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CSC19.4</a:t>
            </a:r>
          </a:p>
        </p:txBody>
      </p:sp>
      <p:sp>
        <p:nvSpPr>
          <p:cNvPr id="62" name="テキスト ボックス 61">
            <a:extLst>
              <a:ext uri="{FF2B5EF4-FFF2-40B4-BE49-F238E27FC236}">
                <a16:creationId xmlns:a16="http://schemas.microsoft.com/office/drawing/2014/main" id="{9B5A119D-97E8-D74A-A710-3B4CC9A9A712}"/>
              </a:ext>
            </a:extLst>
          </p:cNvPr>
          <p:cNvSpPr txBox="1"/>
          <p:nvPr/>
        </p:nvSpPr>
        <p:spPr>
          <a:xfrm>
            <a:off x="4725662" y="5041416"/>
            <a:ext cx="2041504"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Devise organization-wide standards for the time required for system administrators and other workforce members to report anomalous events to the incident handling team, the mechanisms for such reporting, and the kind of information that should be included in the incident notification. </a:t>
            </a:r>
          </a:p>
        </p:txBody>
      </p:sp>
      <p:sp>
        <p:nvSpPr>
          <p:cNvPr id="63" name="テキスト ボックス 62">
            <a:extLst>
              <a:ext uri="{FF2B5EF4-FFF2-40B4-BE49-F238E27FC236}">
                <a16:creationId xmlns:a16="http://schemas.microsoft.com/office/drawing/2014/main" id="{39B85616-8ED0-154A-ADDF-AD7F69B3808F}"/>
              </a:ext>
            </a:extLst>
          </p:cNvPr>
          <p:cNvSpPr txBox="1"/>
          <p:nvPr/>
        </p:nvSpPr>
        <p:spPr>
          <a:xfrm>
            <a:off x="4760562" y="4349085"/>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64" name="テキスト ボックス 63">
            <a:extLst>
              <a:ext uri="{FF2B5EF4-FFF2-40B4-BE49-F238E27FC236}">
                <a16:creationId xmlns:a16="http://schemas.microsoft.com/office/drawing/2014/main" id="{5D76BBA3-9E03-584B-9833-018D25EC8D9C}"/>
              </a:ext>
            </a:extLst>
          </p:cNvPr>
          <p:cNvSpPr txBox="1"/>
          <p:nvPr/>
        </p:nvSpPr>
        <p:spPr>
          <a:xfrm>
            <a:off x="7042214" y="3866406"/>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CSC19.5</a:t>
            </a:r>
          </a:p>
        </p:txBody>
      </p:sp>
      <p:sp>
        <p:nvSpPr>
          <p:cNvPr id="65" name="テキスト ボックス 64">
            <a:extLst>
              <a:ext uri="{FF2B5EF4-FFF2-40B4-BE49-F238E27FC236}">
                <a16:creationId xmlns:a16="http://schemas.microsoft.com/office/drawing/2014/main" id="{209F6024-593E-0548-A080-AFF4707B3384}"/>
              </a:ext>
            </a:extLst>
          </p:cNvPr>
          <p:cNvSpPr txBox="1"/>
          <p:nvPr/>
        </p:nvSpPr>
        <p:spPr>
          <a:xfrm>
            <a:off x="7007314" y="5076316"/>
            <a:ext cx="202754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Assemble and maintain information on third-party contact information to be used to report a security incident, such as Law Enforcement, relevant government departments, vendors, and ISAC partners. </a:t>
            </a:r>
          </a:p>
        </p:txBody>
      </p:sp>
      <p:sp>
        <p:nvSpPr>
          <p:cNvPr id="66" name="テキスト ボックス 65">
            <a:extLst>
              <a:ext uri="{FF2B5EF4-FFF2-40B4-BE49-F238E27FC236}">
                <a16:creationId xmlns:a16="http://schemas.microsoft.com/office/drawing/2014/main" id="{CD38CE3B-AC47-C741-8E92-AD0907CC1649}"/>
              </a:ext>
            </a:extLst>
          </p:cNvPr>
          <p:cNvSpPr txBox="1"/>
          <p:nvPr/>
        </p:nvSpPr>
        <p:spPr>
          <a:xfrm>
            <a:off x="7035234" y="4349085"/>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Tree>
    <p:extLst>
      <p:ext uri="{BB962C8B-B14F-4D97-AF65-F5344CB8AC3E}">
        <p14:creationId xmlns:p14="http://schemas.microsoft.com/office/powerpoint/2010/main" val="34430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906548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636132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23FF99FD-8374-C844-A61C-BFED51F17632}"/>
              </a:ext>
            </a:extLst>
          </p:cNvPr>
          <p:cNvSpPr txBox="1"/>
          <p:nvPr/>
        </p:nvSpPr>
        <p:spPr>
          <a:xfrm>
            <a:off x="215051"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CSC19.6</a:t>
            </a:r>
          </a:p>
        </p:txBody>
      </p:sp>
      <p:sp>
        <p:nvSpPr>
          <p:cNvPr id="38" name="テキスト ボックス 37">
            <a:extLst>
              <a:ext uri="{FF2B5EF4-FFF2-40B4-BE49-F238E27FC236}">
                <a16:creationId xmlns:a16="http://schemas.microsoft.com/office/drawing/2014/main" id="{9DC8B6A7-9399-ED40-B8B6-9DF39A9318ED}"/>
              </a:ext>
            </a:extLst>
          </p:cNvPr>
          <p:cNvSpPr txBox="1"/>
          <p:nvPr/>
        </p:nvSpPr>
        <p:spPr>
          <a:xfrm>
            <a:off x="183449" y="1893347"/>
            <a:ext cx="2017265"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Publish information for all workforce members, regarding reporting computer anomalies and incidents to the incident handling team. Such information should be included in routine employee awareness activities. </a:t>
            </a:r>
          </a:p>
        </p:txBody>
      </p:sp>
      <p:sp>
        <p:nvSpPr>
          <p:cNvPr id="39" name="テキスト ボックス 38">
            <a:extLst>
              <a:ext uri="{FF2B5EF4-FFF2-40B4-BE49-F238E27FC236}">
                <a16:creationId xmlns:a16="http://schemas.microsoft.com/office/drawing/2014/main" id="{4A96F444-416D-C64A-AD78-35D4526B3A32}"/>
              </a:ext>
            </a:extLst>
          </p:cNvPr>
          <p:cNvSpPr txBox="1"/>
          <p:nvPr/>
        </p:nvSpPr>
        <p:spPr>
          <a:xfrm>
            <a:off x="208071" y="1166116"/>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41" name="テキスト ボックス 40">
            <a:extLst>
              <a:ext uri="{FF2B5EF4-FFF2-40B4-BE49-F238E27FC236}">
                <a16:creationId xmlns:a16="http://schemas.microsoft.com/office/drawing/2014/main" id="{0C383E57-324B-1F46-BF2F-2991FDF2A23A}"/>
              </a:ext>
            </a:extLst>
          </p:cNvPr>
          <p:cNvSpPr txBox="1"/>
          <p:nvPr/>
        </p:nvSpPr>
        <p:spPr>
          <a:xfrm>
            <a:off x="2449986"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CSC19.7</a:t>
            </a:r>
          </a:p>
        </p:txBody>
      </p:sp>
      <p:sp>
        <p:nvSpPr>
          <p:cNvPr id="43" name="テキスト ボックス 42">
            <a:extLst>
              <a:ext uri="{FF2B5EF4-FFF2-40B4-BE49-F238E27FC236}">
                <a16:creationId xmlns:a16="http://schemas.microsoft.com/office/drawing/2014/main" id="{6B741273-E731-CC4D-AC9B-0256C11A550D}"/>
              </a:ext>
            </a:extLst>
          </p:cNvPr>
          <p:cNvSpPr txBox="1"/>
          <p:nvPr/>
        </p:nvSpPr>
        <p:spPr>
          <a:xfrm>
            <a:off x="2443006" y="1893347"/>
            <a:ext cx="202056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Plan and conduct routine incident response exercises and scenarios for the workforce involved in the incident response to maintain awareness and comfort in responding to real world threats. </a:t>
            </a:r>
          </a:p>
        </p:txBody>
      </p:sp>
      <p:sp>
        <p:nvSpPr>
          <p:cNvPr id="45" name="テキスト ボックス 44">
            <a:extLst>
              <a:ext uri="{FF2B5EF4-FFF2-40B4-BE49-F238E27FC236}">
                <a16:creationId xmlns:a16="http://schemas.microsoft.com/office/drawing/2014/main" id="{1941EF10-2FF4-3340-8789-65650C2135AA}"/>
              </a:ext>
            </a:extLst>
          </p:cNvPr>
          <p:cNvSpPr txBox="1"/>
          <p:nvPr/>
        </p:nvSpPr>
        <p:spPr>
          <a:xfrm>
            <a:off x="2443006" y="1166116"/>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47" name="テキスト ボックス 46">
            <a:extLst>
              <a:ext uri="{FF2B5EF4-FFF2-40B4-BE49-F238E27FC236}">
                <a16:creationId xmlns:a16="http://schemas.microsoft.com/office/drawing/2014/main" id="{FAD05C56-9E33-BC44-AA62-71CBE5F32FCF}"/>
              </a:ext>
            </a:extLst>
          </p:cNvPr>
          <p:cNvSpPr txBox="1"/>
          <p:nvPr/>
        </p:nvSpPr>
        <p:spPr>
          <a:xfrm>
            <a:off x="4764998"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CSC19.8</a:t>
            </a:r>
          </a:p>
        </p:txBody>
      </p:sp>
      <p:sp>
        <p:nvSpPr>
          <p:cNvPr id="49" name="テキスト ボックス 48">
            <a:extLst>
              <a:ext uri="{FF2B5EF4-FFF2-40B4-BE49-F238E27FC236}">
                <a16:creationId xmlns:a16="http://schemas.microsoft.com/office/drawing/2014/main" id="{56172FFA-E046-6A43-87C8-CA18452FE366}"/>
              </a:ext>
            </a:extLst>
          </p:cNvPr>
          <p:cNvSpPr txBox="1"/>
          <p:nvPr/>
        </p:nvSpPr>
        <p:spPr>
          <a:xfrm>
            <a:off x="4758018" y="1893347"/>
            <a:ext cx="196472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Create incident scoring and prioritization schema based on known or potential impact to your organization. </a:t>
            </a:r>
          </a:p>
        </p:txBody>
      </p:sp>
      <p:sp>
        <p:nvSpPr>
          <p:cNvPr id="51" name="テキスト ボックス 50">
            <a:extLst>
              <a:ext uri="{FF2B5EF4-FFF2-40B4-BE49-F238E27FC236}">
                <a16:creationId xmlns:a16="http://schemas.microsoft.com/office/drawing/2014/main" id="{08596A6F-040B-A44E-8C76-AD7B82231A66}"/>
              </a:ext>
            </a:extLst>
          </p:cNvPr>
          <p:cNvSpPr txBox="1"/>
          <p:nvPr/>
        </p:nvSpPr>
        <p:spPr>
          <a:xfrm>
            <a:off x="4758018" y="1166116"/>
            <a:ext cx="1964723"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Incident Response and Management </a:t>
            </a:r>
          </a:p>
        </p:txBody>
      </p:sp>
      <p:sp>
        <p:nvSpPr>
          <p:cNvPr id="52" name="テキスト ボックス 51">
            <a:extLst>
              <a:ext uri="{FF2B5EF4-FFF2-40B4-BE49-F238E27FC236}">
                <a16:creationId xmlns:a16="http://schemas.microsoft.com/office/drawing/2014/main" id="{6817ED1E-9247-DE4F-95A1-E7A4799CFBE7}"/>
              </a:ext>
            </a:extLst>
          </p:cNvPr>
          <p:cNvSpPr txBox="1"/>
          <p:nvPr/>
        </p:nvSpPr>
        <p:spPr>
          <a:xfrm>
            <a:off x="7024555"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CSC20.1</a:t>
            </a:r>
          </a:p>
        </p:txBody>
      </p:sp>
      <p:sp>
        <p:nvSpPr>
          <p:cNvPr id="53" name="テキスト ボックス 52">
            <a:extLst>
              <a:ext uri="{FF2B5EF4-FFF2-40B4-BE49-F238E27FC236}">
                <a16:creationId xmlns:a16="http://schemas.microsoft.com/office/drawing/2014/main" id="{23135229-4F31-B74C-A007-9135476EA812}"/>
              </a:ext>
            </a:extLst>
          </p:cNvPr>
          <p:cNvSpPr txBox="1"/>
          <p:nvPr/>
        </p:nvSpPr>
        <p:spPr>
          <a:xfrm>
            <a:off x="7017576" y="115284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54" name="テキスト ボックス 53">
            <a:extLst>
              <a:ext uri="{FF2B5EF4-FFF2-40B4-BE49-F238E27FC236}">
                <a16:creationId xmlns:a16="http://schemas.microsoft.com/office/drawing/2014/main" id="{49833391-FDEE-9847-8A6E-C21A8B5744D5}"/>
              </a:ext>
            </a:extLst>
          </p:cNvPr>
          <p:cNvSpPr txBox="1"/>
          <p:nvPr/>
        </p:nvSpPr>
        <p:spPr>
          <a:xfrm>
            <a:off x="6996636" y="1900327"/>
            <a:ext cx="202056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Establish a program for penetration tests that includes a full scope of blended attacks, such as wireless, client-based, and web application attacks. </a:t>
            </a:r>
          </a:p>
        </p:txBody>
      </p:sp>
      <p:sp>
        <p:nvSpPr>
          <p:cNvPr id="55" name="テキスト ボックス 54">
            <a:extLst>
              <a:ext uri="{FF2B5EF4-FFF2-40B4-BE49-F238E27FC236}">
                <a16:creationId xmlns:a16="http://schemas.microsoft.com/office/drawing/2014/main" id="{7575073B-E68C-B14B-A2F8-1D8CB3699F5E}"/>
              </a:ext>
            </a:extLst>
          </p:cNvPr>
          <p:cNvSpPr txBox="1"/>
          <p:nvPr/>
        </p:nvSpPr>
        <p:spPr>
          <a:xfrm>
            <a:off x="171381" y="3865488"/>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CSC20.2</a:t>
            </a:r>
          </a:p>
        </p:txBody>
      </p:sp>
      <p:sp>
        <p:nvSpPr>
          <p:cNvPr id="56" name="テキスト ボックス 55">
            <a:extLst>
              <a:ext uri="{FF2B5EF4-FFF2-40B4-BE49-F238E27FC236}">
                <a16:creationId xmlns:a16="http://schemas.microsoft.com/office/drawing/2014/main" id="{90834EBB-9D9E-A94B-8473-BB0667E38A8D}"/>
              </a:ext>
            </a:extLst>
          </p:cNvPr>
          <p:cNvSpPr txBox="1"/>
          <p:nvPr/>
        </p:nvSpPr>
        <p:spPr>
          <a:xfrm>
            <a:off x="164402" y="5075398"/>
            <a:ext cx="20135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Conduct regular external and internal penetration tests to identify vulnerabilities and attack vectors that can be used to exploit enterprise systems successfully. </a:t>
            </a:r>
          </a:p>
        </p:txBody>
      </p:sp>
      <p:sp>
        <p:nvSpPr>
          <p:cNvPr id="57" name="テキスト ボックス 56">
            <a:extLst>
              <a:ext uri="{FF2B5EF4-FFF2-40B4-BE49-F238E27FC236}">
                <a16:creationId xmlns:a16="http://schemas.microsoft.com/office/drawing/2014/main" id="{1F0175FB-183A-6E4E-918C-BADD65AE5AAD}"/>
              </a:ext>
            </a:extLst>
          </p:cNvPr>
          <p:cNvSpPr txBox="1"/>
          <p:nvPr/>
        </p:nvSpPr>
        <p:spPr>
          <a:xfrm>
            <a:off x="164402" y="43348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58" name="テキスト ボックス 57">
            <a:extLst>
              <a:ext uri="{FF2B5EF4-FFF2-40B4-BE49-F238E27FC236}">
                <a16:creationId xmlns:a16="http://schemas.microsoft.com/office/drawing/2014/main" id="{95E1D617-BC73-294B-A891-C20B6C953760}"/>
              </a:ext>
            </a:extLst>
          </p:cNvPr>
          <p:cNvSpPr txBox="1"/>
          <p:nvPr/>
        </p:nvSpPr>
        <p:spPr>
          <a:xfrm>
            <a:off x="2476390" y="3865488"/>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CSC20.3</a:t>
            </a:r>
          </a:p>
        </p:txBody>
      </p:sp>
      <p:sp>
        <p:nvSpPr>
          <p:cNvPr id="59" name="テキスト ボックス 58">
            <a:extLst>
              <a:ext uri="{FF2B5EF4-FFF2-40B4-BE49-F238E27FC236}">
                <a16:creationId xmlns:a16="http://schemas.microsoft.com/office/drawing/2014/main" id="{0CC1E638-F37F-8E42-8B8D-02F0C4E94533}"/>
              </a:ext>
            </a:extLst>
          </p:cNvPr>
          <p:cNvSpPr txBox="1"/>
          <p:nvPr/>
        </p:nvSpPr>
        <p:spPr>
          <a:xfrm>
            <a:off x="2448471" y="5089358"/>
            <a:ext cx="201358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Perform periodic Red Team exercises to test organizational readiness to identify and stop attacks or to respond quickly and effectively. </a:t>
            </a:r>
          </a:p>
        </p:txBody>
      </p:sp>
      <p:sp>
        <p:nvSpPr>
          <p:cNvPr id="60" name="テキスト ボックス 59">
            <a:extLst>
              <a:ext uri="{FF2B5EF4-FFF2-40B4-BE49-F238E27FC236}">
                <a16:creationId xmlns:a16="http://schemas.microsoft.com/office/drawing/2014/main" id="{1D71A5DB-F51B-D541-933A-A454F88BACE2}"/>
              </a:ext>
            </a:extLst>
          </p:cNvPr>
          <p:cNvSpPr txBox="1"/>
          <p:nvPr/>
        </p:nvSpPr>
        <p:spPr>
          <a:xfrm>
            <a:off x="2469411" y="43348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61" name="テキスト ボックス 60">
            <a:extLst>
              <a:ext uri="{FF2B5EF4-FFF2-40B4-BE49-F238E27FC236}">
                <a16:creationId xmlns:a16="http://schemas.microsoft.com/office/drawing/2014/main" id="{B4D2C380-C3F9-6246-A169-768962851BC1}"/>
              </a:ext>
            </a:extLst>
          </p:cNvPr>
          <p:cNvSpPr txBox="1"/>
          <p:nvPr/>
        </p:nvSpPr>
        <p:spPr>
          <a:xfrm>
            <a:off x="4757065" y="3865488"/>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CSC20.4</a:t>
            </a:r>
          </a:p>
        </p:txBody>
      </p:sp>
      <p:sp>
        <p:nvSpPr>
          <p:cNvPr id="62" name="テキスト ボックス 61">
            <a:extLst>
              <a:ext uri="{FF2B5EF4-FFF2-40B4-BE49-F238E27FC236}">
                <a16:creationId xmlns:a16="http://schemas.microsoft.com/office/drawing/2014/main" id="{22DD78E0-7AC9-7B44-94C8-30B942F7FD3E}"/>
              </a:ext>
            </a:extLst>
          </p:cNvPr>
          <p:cNvSpPr txBox="1"/>
          <p:nvPr/>
        </p:nvSpPr>
        <p:spPr>
          <a:xfrm>
            <a:off x="4729146" y="5040498"/>
            <a:ext cx="2027542"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Include tests for the presence of unprotected system information and artifacts that would be useful to attackers, including network diagrams, configuration files, older penetration test reports, emails or documents containing passwords or other information critical to system operation. </a:t>
            </a:r>
          </a:p>
        </p:txBody>
      </p:sp>
      <p:sp>
        <p:nvSpPr>
          <p:cNvPr id="63" name="テキスト ボックス 62">
            <a:extLst>
              <a:ext uri="{FF2B5EF4-FFF2-40B4-BE49-F238E27FC236}">
                <a16:creationId xmlns:a16="http://schemas.microsoft.com/office/drawing/2014/main" id="{00843571-24F8-2743-B976-165827BDB3D2}"/>
              </a:ext>
            </a:extLst>
          </p:cNvPr>
          <p:cNvSpPr txBox="1"/>
          <p:nvPr/>
        </p:nvSpPr>
        <p:spPr>
          <a:xfrm>
            <a:off x="4750086" y="43348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64" name="テキスト ボックス 63">
            <a:extLst>
              <a:ext uri="{FF2B5EF4-FFF2-40B4-BE49-F238E27FC236}">
                <a16:creationId xmlns:a16="http://schemas.microsoft.com/office/drawing/2014/main" id="{468BBCA4-1156-E94F-9763-D2F64BD77DCB}"/>
              </a:ext>
            </a:extLst>
          </p:cNvPr>
          <p:cNvSpPr txBox="1"/>
          <p:nvPr/>
        </p:nvSpPr>
        <p:spPr>
          <a:xfrm>
            <a:off x="7016622" y="3865488"/>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CSC20.5</a:t>
            </a:r>
          </a:p>
        </p:txBody>
      </p:sp>
      <p:sp>
        <p:nvSpPr>
          <p:cNvPr id="65" name="テキスト ボックス 64">
            <a:extLst>
              <a:ext uri="{FF2B5EF4-FFF2-40B4-BE49-F238E27FC236}">
                <a16:creationId xmlns:a16="http://schemas.microsoft.com/office/drawing/2014/main" id="{BB808974-C42C-EF4C-ABAB-FB5959CA11EF}"/>
              </a:ext>
            </a:extLst>
          </p:cNvPr>
          <p:cNvSpPr txBox="1"/>
          <p:nvPr/>
        </p:nvSpPr>
        <p:spPr>
          <a:xfrm>
            <a:off x="6995682" y="5005598"/>
            <a:ext cx="2048483"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Create a test bed that mimics a production environment for specific penetration tests and Red Team attacks against elements that are not typically tested in production, such as attacks against supervisory control and data acquisition and other control systems. </a:t>
            </a:r>
          </a:p>
        </p:txBody>
      </p:sp>
      <p:sp>
        <p:nvSpPr>
          <p:cNvPr id="66" name="テキスト ボックス 65">
            <a:extLst>
              <a:ext uri="{FF2B5EF4-FFF2-40B4-BE49-F238E27FC236}">
                <a16:creationId xmlns:a16="http://schemas.microsoft.com/office/drawing/2014/main" id="{FFFEA4A1-58BC-3842-9461-D922C7D80440}"/>
              </a:ext>
            </a:extLst>
          </p:cNvPr>
          <p:cNvSpPr txBox="1"/>
          <p:nvPr/>
        </p:nvSpPr>
        <p:spPr>
          <a:xfrm>
            <a:off x="7009643" y="43348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Tree>
    <p:extLst>
      <p:ext uri="{BB962C8B-B14F-4D97-AF65-F5344CB8AC3E}">
        <p14:creationId xmlns:p14="http://schemas.microsoft.com/office/powerpoint/2010/main" val="1505833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853092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B66EDD8F-0432-8D44-A11A-2892BDC7A335}"/>
              </a:ext>
            </a:extLst>
          </p:cNvPr>
          <p:cNvSpPr txBox="1"/>
          <p:nvPr/>
        </p:nvSpPr>
        <p:spPr>
          <a:xfrm>
            <a:off x="190428" y="697765"/>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CSC20.6</a:t>
            </a:r>
          </a:p>
        </p:txBody>
      </p:sp>
      <p:sp>
        <p:nvSpPr>
          <p:cNvPr id="38" name="テキスト ボックス 37">
            <a:extLst>
              <a:ext uri="{FF2B5EF4-FFF2-40B4-BE49-F238E27FC236}">
                <a16:creationId xmlns:a16="http://schemas.microsoft.com/office/drawing/2014/main" id="{FBBE6A9C-4E22-314A-95B3-73EB9B51EFD4}"/>
              </a:ext>
            </a:extLst>
          </p:cNvPr>
          <p:cNvSpPr txBox="1"/>
          <p:nvPr/>
        </p:nvSpPr>
        <p:spPr>
          <a:xfrm>
            <a:off x="183449" y="1935595"/>
            <a:ext cx="1957742"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vulnerability scanning and penetration testing tools in concert.</a:t>
            </a:r>
          </a:p>
        </p:txBody>
      </p:sp>
      <p:sp>
        <p:nvSpPr>
          <p:cNvPr id="39" name="テキスト ボックス 38">
            <a:extLst>
              <a:ext uri="{FF2B5EF4-FFF2-40B4-BE49-F238E27FC236}">
                <a16:creationId xmlns:a16="http://schemas.microsoft.com/office/drawing/2014/main" id="{A285132B-2E11-0C4A-9F6C-5D2C30894EB8}"/>
              </a:ext>
            </a:extLst>
          </p:cNvPr>
          <p:cNvSpPr txBox="1"/>
          <p:nvPr/>
        </p:nvSpPr>
        <p:spPr>
          <a:xfrm>
            <a:off x="183449" y="116717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41" name="テキスト ボックス 40">
            <a:extLst>
              <a:ext uri="{FF2B5EF4-FFF2-40B4-BE49-F238E27FC236}">
                <a16:creationId xmlns:a16="http://schemas.microsoft.com/office/drawing/2014/main" id="{306A0A30-8EB1-7E44-B6EE-7BD475486F7B}"/>
              </a:ext>
            </a:extLst>
          </p:cNvPr>
          <p:cNvSpPr txBox="1"/>
          <p:nvPr/>
        </p:nvSpPr>
        <p:spPr>
          <a:xfrm>
            <a:off x="2460152" y="704719"/>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CSC20.7</a:t>
            </a:r>
          </a:p>
        </p:txBody>
      </p:sp>
      <p:sp>
        <p:nvSpPr>
          <p:cNvPr id="43" name="テキスト ボックス 42">
            <a:extLst>
              <a:ext uri="{FF2B5EF4-FFF2-40B4-BE49-F238E27FC236}">
                <a16:creationId xmlns:a16="http://schemas.microsoft.com/office/drawing/2014/main" id="{4E431192-6BBD-0F4C-8864-32F1A26CFC97}"/>
              </a:ext>
            </a:extLst>
          </p:cNvPr>
          <p:cNvSpPr txBox="1"/>
          <p:nvPr/>
        </p:nvSpPr>
        <p:spPr>
          <a:xfrm>
            <a:off x="2453173" y="1914629"/>
            <a:ext cx="19577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Wherever possible, ensure that Red Teams results are documented using open, machine-readable standards (e.g., SCAP). </a:t>
            </a:r>
          </a:p>
        </p:txBody>
      </p:sp>
      <p:sp>
        <p:nvSpPr>
          <p:cNvPr id="45" name="テキスト ボックス 44">
            <a:extLst>
              <a:ext uri="{FF2B5EF4-FFF2-40B4-BE49-F238E27FC236}">
                <a16:creationId xmlns:a16="http://schemas.microsoft.com/office/drawing/2014/main" id="{82D06821-0B84-4F44-81CE-678935FA27F5}"/>
              </a:ext>
            </a:extLst>
          </p:cNvPr>
          <p:cNvSpPr txBox="1"/>
          <p:nvPr/>
        </p:nvSpPr>
        <p:spPr>
          <a:xfrm>
            <a:off x="2453173" y="117412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
        <p:nvSpPr>
          <p:cNvPr id="47" name="テキスト ボックス 46">
            <a:extLst>
              <a:ext uri="{FF2B5EF4-FFF2-40B4-BE49-F238E27FC236}">
                <a16:creationId xmlns:a16="http://schemas.microsoft.com/office/drawing/2014/main" id="{614C9871-300F-8140-9B4F-8DE80846B291}"/>
              </a:ext>
            </a:extLst>
          </p:cNvPr>
          <p:cNvSpPr txBox="1"/>
          <p:nvPr/>
        </p:nvSpPr>
        <p:spPr>
          <a:xfrm>
            <a:off x="4769447" y="683437"/>
            <a:ext cx="109220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CSC20.8</a:t>
            </a:r>
          </a:p>
        </p:txBody>
      </p:sp>
      <p:sp>
        <p:nvSpPr>
          <p:cNvPr id="49" name="テキスト ボックス 48">
            <a:extLst>
              <a:ext uri="{FF2B5EF4-FFF2-40B4-BE49-F238E27FC236}">
                <a16:creationId xmlns:a16="http://schemas.microsoft.com/office/drawing/2014/main" id="{DADF1B87-D40E-D74B-A57B-AAA3F4F371C8}"/>
              </a:ext>
            </a:extLst>
          </p:cNvPr>
          <p:cNvSpPr txBox="1"/>
          <p:nvPr/>
        </p:nvSpPr>
        <p:spPr>
          <a:xfrm>
            <a:off x="4734548" y="1858447"/>
            <a:ext cx="202056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Any user or system accounts used to perform penetration testing should be controlled and monitored to make sure they are only being used for legitimate purposes, and are removed or restored to normal function after testing is over. </a:t>
            </a:r>
          </a:p>
        </p:txBody>
      </p:sp>
      <p:sp>
        <p:nvSpPr>
          <p:cNvPr id="51" name="テキスト ボックス 50">
            <a:extLst>
              <a:ext uri="{FF2B5EF4-FFF2-40B4-BE49-F238E27FC236}">
                <a16:creationId xmlns:a16="http://schemas.microsoft.com/office/drawing/2014/main" id="{A3DECE95-199C-614E-B015-0DE9A997194F}"/>
              </a:ext>
            </a:extLst>
          </p:cNvPr>
          <p:cNvSpPr txBox="1"/>
          <p:nvPr/>
        </p:nvSpPr>
        <p:spPr>
          <a:xfrm>
            <a:off x="4762468" y="115284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Penetration Tests and Red Team Exercises </a:t>
            </a:r>
          </a:p>
        </p:txBody>
      </p:sp>
    </p:spTree>
    <p:extLst>
      <p:ext uri="{BB962C8B-B14F-4D97-AF65-F5344CB8AC3E}">
        <p14:creationId xmlns:p14="http://schemas.microsoft.com/office/powerpoint/2010/main" val="1005568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69157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7CB3591C-E0C4-AB49-BABF-8112F25F67E6}"/>
              </a:ext>
            </a:extLst>
          </p:cNvPr>
          <p:cNvSpPr txBox="1"/>
          <p:nvPr/>
        </p:nvSpPr>
        <p:spPr>
          <a:xfrm>
            <a:off x="173875"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CSC2.9</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73603818-7EE0-2648-86ED-1EC5BB992A26}"/>
              </a:ext>
            </a:extLst>
          </p:cNvPr>
          <p:cNvSpPr txBox="1"/>
          <p:nvPr/>
        </p:nvSpPr>
        <p:spPr>
          <a:xfrm>
            <a:off x="166896" y="1893347"/>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organization's application whitelisting software must ensure that only authorized, digitally signed scripts (such as *.ps1,</a:t>
            </a:r>
            <a:r>
              <a:rPr lang="ja-JP" altLang="en-US" sz="900">
                <a:latin typeface="Helvetica Regular" pitchFamily="2" charset="0"/>
                <a:ea typeface="MS PGothic" charset="-128"/>
                <a:cs typeface="Times New Roman" panose="02020603050405020304" pitchFamily="18" charset="0"/>
              </a:rPr>
              <a:t> </a:t>
            </a:r>
            <a:r>
              <a:rPr lang="en-US" altLang="ja-JP" sz="900" dirty="0">
                <a:latin typeface="Helvetica Regular" pitchFamily="2" charset="0"/>
                <a:ea typeface="MS PGothic" charset="-128"/>
                <a:cs typeface="Times New Roman" panose="02020603050405020304" pitchFamily="18" charset="0"/>
              </a:rPr>
              <a:t>*.</a:t>
            </a:r>
            <a:r>
              <a:rPr lang="en-US" altLang="ja-JP" sz="900" dirty="0" err="1">
                <a:latin typeface="Helvetica Regular" pitchFamily="2" charset="0"/>
                <a:ea typeface="MS PGothic" charset="-128"/>
                <a:cs typeface="Times New Roman" panose="02020603050405020304" pitchFamily="18" charset="0"/>
              </a:rPr>
              <a:t>py</a:t>
            </a:r>
            <a:r>
              <a:rPr lang="en-US" altLang="ja-JP" sz="900" dirty="0">
                <a:latin typeface="Helvetica Regular" pitchFamily="2" charset="0"/>
                <a:ea typeface="MS PGothic" charset="-128"/>
                <a:cs typeface="Times New Roman" panose="02020603050405020304" pitchFamily="18" charset="0"/>
              </a:rPr>
              <a:t>, macros, etc.) are allowed to run on a system. </a:t>
            </a:r>
          </a:p>
        </p:txBody>
      </p:sp>
      <p:sp>
        <p:nvSpPr>
          <p:cNvPr id="69" name="テキスト ボックス 68">
            <a:extLst>
              <a:ext uri="{FF2B5EF4-FFF2-40B4-BE49-F238E27FC236}">
                <a16:creationId xmlns:a16="http://schemas.microsoft.com/office/drawing/2014/main" id="{D3DD5230-CA62-244E-94E6-7F6085843A1B}"/>
              </a:ext>
            </a:extLst>
          </p:cNvPr>
          <p:cNvSpPr txBox="1"/>
          <p:nvPr/>
        </p:nvSpPr>
        <p:spPr>
          <a:xfrm>
            <a:off x="166896" y="1154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70" name="テキスト ボックス 69">
            <a:extLst>
              <a:ext uri="{FF2B5EF4-FFF2-40B4-BE49-F238E27FC236}">
                <a16:creationId xmlns:a16="http://schemas.microsoft.com/office/drawing/2014/main" id="{626EFAE6-EDE8-1542-9D50-4F3F6631A882}"/>
              </a:ext>
            </a:extLst>
          </p:cNvPr>
          <p:cNvSpPr txBox="1"/>
          <p:nvPr/>
        </p:nvSpPr>
        <p:spPr>
          <a:xfrm>
            <a:off x="2460152"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CSC2.10</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0E4F3B50-9F4D-4344-8D12-69495F34072C}"/>
              </a:ext>
            </a:extLst>
          </p:cNvPr>
          <p:cNvSpPr txBox="1"/>
          <p:nvPr/>
        </p:nvSpPr>
        <p:spPr>
          <a:xfrm>
            <a:off x="2453173" y="201898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Physically or logically segregated systems should be used to isolate and run software that is required for business operations but incur higher risk for the organization. </a:t>
            </a:r>
          </a:p>
        </p:txBody>
      </p:sp>
      <p:sp>
        <p:nvSpPr>
          <p:cNvPr id="72" name="テキスト ボックス 71">
            <a:extLst>
              <a:ext uri="{FF2B5EF4-FFF2-40B4-BE49-F238E27FC236}">
                <a16:creationId xmlns:a16="http://schemas.microsoft.com/office/drawing/2014/main" id="{F01788F1-FFBE-294C-8888-0124E8272C05}"/>
              </a:ext>
            </a:extLst>
          </p:cNvPr>
          <p:cNvSpPr txBox="1"/>
          <p:nvPr/>
        </p:nvSpPr>
        <p:spPr>
          <a:xfrm>
            <a:off x="2453173" y="1154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Inventory and Control of Software Assets </a:t>
            </a:r>
          </a:p>
        </p:txBody>
      </p:sp>
      <p:sp>
        <p:nvSpPr>
          <p:cNvPr id="73" name="テキスト ボックス 72">
            <a:extLst>
              <a:ext uri="{FF2B5EF4-FFF2-40B4-BE49-F238E27FC236}">
                <a16:creationId xmlns:a16="http://schemas.microsoft.com/office/drawing/2014/main" id="{14D2E92D-0290-FC4B-975B-0ED58FD8A2F0}"/>
              </a:ext>
            </a:extLst>
          </p:cNvPr>
          <p:cNvSpPr txBox="1"/>
          <p:nvPr/>
        </p:nvSpPr>
        <p:spPr>
          <a:xfrm>
            <a:off x="4736808" y="707182"/>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07C943CD-77E3-A140-8908-88AAB660E90E}"/>
              </a:ext>
            </a:extLst>
          </p:cNvPr>
          <p:cNvSpPr txBox="1"/>
          <p:nvPr/>
        </p:nvSpPr>
        <p:spPr>
          <a:xfrm>
            <a:off x="4729829" y="117835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75" name="テキスト ボックス 74">
            <a:extLst>
              <a:ext uri="{FF2B5EF4-FFF2-40B4-BE49-F238E27FC236}">
                <a16:creationId xmlns:a16="http://schemas.microsoft.com/office/drawing/2014/main" id="{36EFD945-F124-1D4C-9956-A7CEDB3BDA4E}"/>
              </a:ext>
            </a:extLst>
          </p:cNvPr>
          <p:cNvSpPr txBox="1"/>
          <p:nvPr/>
        </p:nvSpPr>
        <p:spPr>
          <a:xfrm>
            <a:off x="4705206" y="1917092"/>
            <a:ext cx="2017265"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an up-to-date SCAP- compliant vulnerability scanning tool to automatically scan all systems on the network on a weekly or more frequent basis to identify all potential vulnerabilities on the organization's systems. </a:t>
            </a:r>
          </a:p>
        </p:txBody>
      </p:sp>
      <p:sp>
        <p:nvSpPr>
          <p:cNvPr id="76" name="テキスト ボックス 75">
            <a:extLst>
              <a:ext uri="{FF2B5EF4-FFF2-40B4-BE49-F238E27FC236}">
                <a16:creationId xmlns:a16="http://schemas.microsoft.com/office/drawing/2014/main" id="{829EF42A-4533-C244-B96F-2CC4AEBD6CC4}"/>
              </a:ext>
            </a:extLst>
          </p:cNvPr>
          <p:cNvSpPr txBox="1"/>
          <p:nvPr/>
        </p:nvSpPr>
        <p:spPr>
          <a:xfrm>
            <a:off x="7039707" y="680301"/>
            <a:ext cx="179719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93F40A82-776E-A44D-99C0-FB71DC55CDCD}"/>
              </a:ext>
            </a:extLst>
          </p:cNvPr>
          <p:cNvSpPr txBox="1"/>
          <p:nvPr/>
        </p:nvSpPr>
        <p:spPr>
          <a:xfrm>
            <a:off x="7004808" y="1980951"/>
            <a:ext cx="20275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Perform authenticated vulnerability scanning with agents running locally on each system or with remote scanners that are configured with elevated rights on the system being tested. </a:t>
            </a:r>
          </a:p>
        </p:txBody>
      </p:sp>
      <p:sp>
        <p:nvSpPr>
          <p:cNvPr id="78" name="テキスト ボックス 77">
            <a:extLst>
              <a:ext uri="{FF2B5EF4-FFF2-40B4-BE49-F238E27FC236}">
                <a16:creationId xmlns:a16="http://schemas.microsoft.com/office/drawing/2014/main" id="{15757E3E-A378-6046-A8F2-CD3EABBE0DDD}"/>
              </a:ext>
            </a:extLst>
          </p:cNvPr>
          <p:cNvSpPr txBox="1"/>
          <p:nvPr/>
        </p:nvSpPr>
        <p:spPr>
          <a:xfrm>
            <a:off x="7032728" y="115147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79" name="テキスト ボックス 78">
            <a:extLst>
              <a:ext uri="{FF2B5EF4-FFF2-40B4-BE49-F238E27FC236}">
                <a16:creationId xmlns:a16="http://schemas.microsoft.com/office/drawing/2014/main" id="{AA34581E-7AD8-574F-973C-43F0960BA025}"/>
              </a:ext>
            </a:extLst>
          </p:cNvPr>
          <p:cNvSpPr txBox="1"/>
          <p:nvPr/>
        </p:nvSpPr>
        <p:spPr>
          <a:xfrm>
            <a:off x="226522" y="3863704"/>
            <a:ext cx="179021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5D52B06B-5A31-AA45-BC3D-61A2835AED94}"/>
              </a:ext>
            </a:extLst>
          </p:cNvPr>
          <p:cNvSpPr txBox="1"/>
          <p:nvPr/>
        </p:nvSpPr>
        <p:spPr>
          <a:xfrm>
            <a:off x="184643" y="5073614"/>
            <a:ext cx="202056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a dedicated account for authenticated vulnerability scans, which should not be used for any other administrative activities and should be tied to specific machines at specific IP addresses. </a:t>
            </a:r>
          </a:p>
        </p:txBody>
      </p:sp>
      <p:sp>
        <p:nvSpPr>
          <p:cNvPr id="81" name="テキスト ボックス 80">
            <a:extLst>
              <a:ext uri="{FF2B5EF4-FFF2-40B4-BE49-F238E27FC236}">
                <a16:creationId xmlns:a16="http://schemas.microsoft.com/office/drawing/2014/main" id="{6DE78B6C-5FE1-8B4E-8D32-90BCCCAAE517}"/>
              </a:ext>
            </a:extLst>
          </p:cNvPr>
          <p:cNvSpPr txBox="1"/>
          <p:nvPr/>
        </p:nvSpPr>
        <p:spPr>
          <a:xfrm>
            <a:off x="219543" y="434186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82" name="テキスト ボックス 81">
            <a:extLst>
              <a:ext uri="{FF2B5EF4-FFF2-40B4-BE49-F238E27FC236}">
                <a16:creationId xmlns:a16="http://schemas.microsoft.com/office/drawing/2014/main" id="{6AEA2C80-48C8-8C4F-8BC1-2224DDDE5DF3}"/>
              </a:ext>
            </a:extLst>
          </p:cNvPr>
          <p:cNvSpPr txBox="1"/>
          <p:nvPr/>
        </p:nvSpPr>
        <p:spPr>
          <a:xfrm>
            <a:off x="2460152" y="3851437"/>
            <a:ext cx="18390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B9A7261E-ADE7-2147-9901-1305553E796C}"/>
              </a:ext>
            </a:extLst>
          </p:cNvPr>
          <p:cNvSpPr txBox="1"/>
          <p:nvPr/>
        </p:nvSpPr>
        <p:spPr>
          <a:xfrm>
            <a:off x="2453173" y="5166047"/>
            <a:ext cx="195774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automated software update tools in order to ensure that the operating systems are running the most recent security updates provided by the software vendor. </a:t>
            </a:r>
          </a:p>
        </p:txBody>
      </p:sp>
      <p:sp>
        <p:nvSpPr>
          <p:cNvPr id="84" name="テキスト ボックス 83">
            <a:extLst>
              <a:ext uri="{FF2B5EF4-FFF2-40B4-BE49-F238E27FC236}">
                <a16:creationId xmlns:a16="http://schemas.microsoft.com/office/drawing/2014/main" id="{60DBD642-86FF-3444-935B-E75D10AD12E4}"/>
              </a:ext>
            </a:extLst>
          </p:cNvPr>
          <p:cNvSpPr txBox="1"/>
          <p:nvPr/>
        </p:nvSpPr>
        <p:spPr>
          <a:xfrm>
            <a:off x="2453173" y="4322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85" name="テキスト ボックス 84">
            <a:extLst>
              <a:ext uri="{FF2B5EF4-FFF2-40B4-BE49-F238E27FC236}">
                <a16:creationId xmlns:a16="http://schemas.microsoft.com/office/drawing/2014/main" id="{704EC9B6-D422-7541-9109-B2ACB83A6344}"/>
              </a:ext>
            </a:extLst>
          </p:cNvPr>
          <p:cNvSpPr txBox="1"/>
          <p:nvPr/>
        </p:nvSpPr>
        <p:spPr>
          <a:xfrm>
            <a:off x="4720733" y="3851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86" name="テキスト ボックス 85">
            <a:extLst>
              <a:ext uri="{FF2B5EF4-FFF2-40B4-BE49-F238E27FC236}">
                <a16:creationId xmlns:a16="http://schemas.microsoft.com/office/drawing/2014/main" id="{ECD23FEF-45BA-434F-BE21-C82039660156}"/>
              </a:ext>
            </a:extLst>
          </p:cNvPr>
          <p:cNvSpPr txBox="1"/>
          <p:nvPr/>
        </p:nvSpPr>
        <p:spPr>
          <a:xfrm>
            <a:off x="4699794" y="5131147"/>
            <a:ext cx="201358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automated software update tools in order to ensure that third- party software on all systems is running the most recent security updates provided by the software vendor. </a:t>
            </a:r>
          </a:p>
        </p:txBody>
      </p:sp>
      <p:sp>
        <p:nvSpPr>
          <p:cNvPr id="87" name="テキスト ボックス 86">
            <a:extLst>
              <a:ext uri="{FF2B5EF4-FFF2-40B4-BE49-F238E27FC236}">
                <a16:creationId xmlns:a16="http://schemas.microsoft.com/office/drawing/2014/main" id="{7FCD6A9D-4384-A34C-A0F7-890CAFA5486C}"/>
              </a:ext>
            </a:extLst>
          </p:cNvPr>
          <p:cNvSpPr txBox="1"/>
          <p:nvPr/>
        </p:nvSpPr>
        <p:spPr>
          <a:xfrm>
            <a:off x="4713754" y="4322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88" name="テキスト ボックス 87">
            <a:extLst>
              <a:ext uri="{FF2B5EF4-FFF2-40B4-BE49-F238E27FC236}">
                <a16:creationId xmlns:a16="http://schemas.microsoft.com/office/drawing/2014/main" id="{0412DD5C-EEEE-5240-B3DA-138ECDC8B97D}"/>
              </a:ext>
            </a:extLst>
          </p:cNvPr>
          <p:cNvSpPr txBox="1"/>
          <p:nvPr/>
        </p:nvSpPr>
        <p:spPr>
          <a:xfrm>
            <a:off x="6988733" y="3848301"/>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CSC3.6</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endParaRPr lang="en-US" altLang="ja-JP" sz="1400" dirty="0">
              <a:latin typeface="Helvetica Regular" pitchFamily="2" charset="0"/>
              <a:ea typeface="MS PGothic" charset="-128"/>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307D2A1C-4FA4-EF44-B0FB-9CA4A603D2E2}"/>
              </a:ext>
            </a:extLst>
          </p:cNvPr>
          <p:cNvSpPr txBox="1"/>
          <p:nvPr/>
        </p:nvSpPr>
        <p:spPr>
          <a:xfrm>
            <a:off x="6967793" y="5169891"/>
            <a:ext cx="201358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Regularly compare the results from back-to-back vulnerability scans to verify that vulnerabilities have been remediated in a timely manner. </a:t>
            </a:r>
          </a:p>
        </p:txBody>
      </p:sp>
      <p:sp>
        <p:nvSpPr>
          <p:cNvPr id="90" name="テキスト ボックス 89">
            <a:extLst>
              <a:ext uri="{FF2B5EF4-FFF2-40B4-BE49-F238E27FC236}">
                <a16:creationId xmlns:a16="http://schemas.microsoft.com/office/drawing/2014/main" id="{E7B8F78C-70E0-6046-BEA6-BDB95DB0E6AB}"/>
              </a:ext>
            </a:extLst>
          </p:cNvPr>
          <p:cNvSpPr txBox="1"/>
          <p:nvPr/>
        </p:nvSpPr>
        <p:spPr>
          <a:xfrm>
            <a:off x="6981754" y="431947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Tree>
    <p:extLst>
      <p:ext uri="{BB962C8B-B14F-4D97-AF65-F5344CB8AC3E}">
        <p14:creationId xmlns:p14="http://schemas.microsoft.com/office/powerpoint/2010/main" val="311506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6067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79A05BAA-9AAA-FD4D-AD43-ED61E979CF0F}"/>
              </a:ext>
            </a:extLst>
          </p:cNvPr>
          <p:cNvSpPr txBox="1"/>
          <p:nvPr/>
        </p:nvSpPr>
        <p:spPr>
          <a:xfrm>
            <a:off x="199300" y="683437"/>
            <a:ext cx="195076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CSC3.7</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(Respond)</a:t>
            </a:r>
            <a:endParaRPr lang="en-US" altLang="ja-JP" sz="1400" dirty="0">
              <a:latin typeface="Helvetica Regular" pitchFamily="2" charset="0"/>
              <a:ea typeface="MS PGothic"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0200A1D6-3767-6041-8CB7-4AD2300197A7}"/>
              </a:ext>
            </a:extLst>
          </p:cNvPr>
          <p:cNvSpPr txBox="1"/>
          <p:nvPr/>
        </p:nvSpPr>
        <p:spPr>
          <a:xfrm>
            <a:off x="171381" y="1984087"/>
            <a:ext cx="2013582"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 risk-rating process to prioritize the remediation of discovered vulnerabilities. </a:t>
            </a:r>
          </a:p>
        </p:txBody>
      </p:sp>
      <p:sp>
        <p:nvSpPr>
          <p:cNvPr id="39" name="テキスト ボックス 38">
            <a:extLst>
              <a:ext uri="{FF2B5EF4-FFF2-40B4-BE49-F238E27FC236}">
                <a16:creationId xmlns:a16="http://schemas.microsoft.com/office/drawing/2014/main" id="{AC5ABA69-7A49-4A47-BE5E-92B00E922675}"/>
              </a:ext>
            </a:extLst>
          </p:cNvPr>
          <p:cNvSpPr txBox="1"/>
          <p:nvPr/>
        </p:nvSpPr>
        <p:spPr>
          <a:xfrm>
            <a:off x="192321" y="115461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Continuous Vulnerability Management </a:t>
            </a:r>
          </a:p>
        </p:txBody>
      </p:sp>
      <p:sp>
        <p:nvSpPr>
          <p:cNvPr id="41" name="テキスト ボックス 40">
            <a:extLst>
              <a:ext uri="{FF2B5EF4-FFF2-40B4-BE49-F238E27FC236}">
                <a16:creationId xmlns:a16="http://schemas.microsoft.com/office/drawing/2014/main" id="{CAFFFC50-4642-0D4D-BAF4-CF80565D94E4}"/>
              </a:ext>
            </a:extLst>
          </p:cNvPr>
          <p:cNvSpPr txBox="1"/>
          <p:nvPr/>
        </p:nvSpPr>
        <p:spPr>
          <a:xfrm>
            <a:off x="2484944" y="683437"/>
            <a:ext cx="190888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29EAC680-42E1-684B-A22A-CF50CB6B0184}"/>
              </a:ext>
            </a:extLst>
          </p:cNvPr>
          <p:cNvSpPr txBox="1"/>
          <p:nvPr/>
        </p:nvSpPr>
        <p:spPr>
          <a:xfrm>
            <a:off x="2439381" y="1154613"/>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45" name="テキスト ボックス 44">
            <a:extLst>
              <a:ext uri="{FF2B5EF4-FFF2-40B4-BE49-F238E27FC236}">
                <a16:creationId xmlns:a16="http://schemas.microsoft.com/office/drawing/2014/main" id="{96599060-C6DD-1E4F-936C-4D897440C676}"/>
              </a:ext>
            </a:extLst>
          </p:cNvPr>
          <p:cNvSpPr txBox="1"/>
          <p:nvPr/>
        </p:nvSpPr>
        <p:spPr>
          <a:xfrm>
            <a:off x="2439381" y="1893347"/>
            <a:ext cx="2052166"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automated tools to inventory all administrative accounts, including domain and local accounts, to ensure that only authorized individuals have elevated privileges. </a:t>
            </a:r>
          </a:p>
        </p:txBody>
      </p:sp>
      <p:sp>
        <p:nvSpPr>
          <p:cNvPr id="47" name="テキスト ボックス 46">
            <a:extLst>
              <a:ext uri="{FF2B5EF4-FFF2-40B4-BE49-F238E27FC236}">
                <a16:creationId xmlns:a16="http://schemas.microsoft.com/office/drawing/2014/main" id="{8A94DF67-2F5B-A64A-9EF4-7B482F7F6102}"/>
              </a:ext>
            </a:extLst>
          </p:cNvPr>
          <p:cNvSpPr txBox="1"/>
          <p:nvPr/>
        </p:nvSpPr>
        <p:spPr>
          <a:xfrm>
            <a:off x="4769703" y="683437"/>
            <a:ext cx="188096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49" name="テキスト ボックス 48">
            <a:extLst>
              <a:ext uri="{FF2B5EF4-FFF2-40B4-BE49-F238E27FC236}">
                <a16:creationId xmlns:a16="http://schemas.microsoft.com/office/drawing/2014/main" id="{F2AB5BC0-D638-E84D-878D-FC11268F522E}"/>
              </a:ext>
            </a:extLst>
          </p:cNvPr>
          <p:cNvSpPr txBox="1"/>
          <p:nvPr/>
        </p:nvSpPr>
        <p:spPr>
          <a:xfrm>
            <a:off x="4724140" y="1921267"/>
            <a:ext cx="2052166"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Before deploying any new asset, change all default passwords to have values consistent with administrative level accounts </a:t>
            </a:r>
          </a:p>
        </p:txBody>
      </p:sp>
      <p:sp>
        <p:nvSpPr>
          <p:cNvPr id="51" name="テキスト ボックス 50">
            <a:extLst>
              <a:ext uri="{FF2B5EF4-FFF2-40B4-BE49-F238E27FC236}">
                <a16:creationId xmlns:a16="http://schemas.microsoft.com/office/drawing/2014/main" id="{5AE40C80-F824-D740-804F-34C198A33ED0}"/>
              </a:ext>
            </a:extLst>
          </p:cNvPr>
          <p:cNvSpPr txBox="1"/>
          <p:nvPr/>
        </p:nvSpPr>
        <p:spPr>
          <a:xfrm>
            <a:off x="4724140" y="1154613"/>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52" name="テキスト ボックス 51">
            <a:extLst>
              <a:ext uri="{FF2B5EF4-FFF2-40B4-BE49-F238E27FC236}">
                <a16:creationId xmlns:a16="http://schemas.microsoft.com/office/drawing/2014/main" id="{589DDD28-6337-EE43-AE3A-4C85B5A01B94}"/>
              </a:ext>
            </a:extLst>
          </p:cNvPr>
          <p:cNvSpPr txBox="1"/>
          <p:nvPr/>
        </p:nvSpPr>
        <p:spPr>
          <a:xfrm>
            <a:off x="7001318" y="683437"/>
            <a:ext cx="190190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917028B6-38A8-D045-AF22-70436B6E4B06}"/>
              </a:ext>
            </a:extLst>
          </p:cNvPr>
          <p:cNvSpPr txBox="1"/>
          <p:nvPr/>
        </p:nvSpPr>
        <p:spPr>
          <a:xfrm>
            <a:off x="6980378" y="1879387"/>
            <a:ext cx="2006603"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all users with administrative account access use a dedicated or secondary account for elevated activities. This account should only be used for administrative activities and not internet browsing, email, or similar activities. </a:t>
            </a:r>
          </a:p>
        </p:txBody>
      </p:sp>
      <p:sp>
        <p:nvSpPr>
          <p:cNvPr id="54" name="テキスト ボックス 53">
            <a:extLst>
              <a:ext uri="{FF2B5EF4-FFF2-40B4-BE49-F238E27FC236}">
                <a16:creationId xmlns:a16="http://schemas.microsoft.com/office/drawing/2014/main" id="{312F2D86-7711-D94D-AC9E-8FD21EAC79A3}"/>
              </a:ext>
            </a:extLst>
          </p:cNvPr>
          <p:cNvSpPr txBox="1"/>
          <p:nvPr/>
        </p:nvSpPr>
        <p:spPr>
          <a:xfrm>
            <a:off x="6955755" y="1154613"/>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55" name="テキスト ボックス 54">
            <a:extLst>
              <a:ext uri="{FF2B5EF4-FFF2-40B4-BE49-F238E27FC236}">
                <a16:creationId xmlns:a16="http://schemas.microsoft.com/office/drawing/2014/main" id="{4D95AAC2-B198-F94A-9A73-514430B280E9}"/>
              </a:ext>
            </a:extLst>
          </p:cNvPr>
          <p:cNvSpPr txBox="1"/>
          <p:nvPr/>
        </p:nvSpPr>
        <p:spPr>
          <a:xfrm>
            <a:off x="209964" y="3851437"/>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A8A822CD-1F53-F440-9920-D2E81734A839}"/>
              </a:ext>
            </a:extLst>
          </p:cNvPr>
          <p:cNvSpPr txBox="1"/>
          <p:nvPr/>
        </p:nvSpPr>
        <p:spPr>
          <a:xfrm>
            <a:off x="171381" y="5096247"/>
            <a:ext cx="2052166"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Where multi-factor authentication is not supported (such as local administrator, root, or service accounts), accounts will use passwords that are unique to that system. </a:t>
            </a:r>
          </a:p>
        </p:txBody>
      </p:sp>
      <p:sp>
        <p:nvSpPr>
          <p:cNvPr id="57" name="テキスト ボックス 56">
            <a:extLst>
              <a:ext uri="{FF2B5EF4-FFF2-40B4-BE49-F238E27FC236}">
                <a16:creationId xmlns:a16="http://schemas.microsoft.com/office/drawing/2014/main" id="{137D3A40-3847-0642-8FD8-E5E297A2DE57}"/>
              </a:ext>
            </a:extLst>
          </p:cNvPr>
          <p:cNvSpPr txBox="1"/>
          <p:nvPr/>
        </p:nvSpPr>
        <p:spPr>
          <a:xfrm>
            <a:off x="164401" y="4322613"/>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58" name="テキスト ボックス 57">
            <a:extLst>
              <a:ext uri="{FF2B5EF4-FFF2-40B4-BE49-F238E27FC236}">
                <a16:creationId xmlns:a16="http://schemas.microsoft.com/office/drawing/2014/main" id="{270D455B-B11B-BE42-9642-9515581D9D71}"/>
              </a:ext>
            </a:extLst>
          </p:cNvPr>
          <p:cNvSpPr txBox="1"/>
          <p:nvPr/>
        </p:nvSpPr>
        <p:spPr>
          <a:xfrm>
            <a:off x="2479180" y="3864080"/>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FA4C5B27-98BE-5042-9CF0-A7FADC78E01A}"/>
              </a:ext>
            </a:extLst>
          </p:cNvPr>
          <p:cNvSpPr txBox="1"/>
          <p:nvPr/>
        </p:nvSpPr>
        <p:spPr>
          <a:xfrm>
            <a:off x="2482477" y="5143790"/>
            <a:ext cx="194746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multi-factor authentication and encrypted channels for all administrative account access. </a:t>
            </a:r>
          </a:p>
        </p:txBody>
      </p:sp>
      <p:sp>
        <p:nvSpPr>
          <p:cNvPr id="60" name="テキスト ボックス 59">
            <a:extLst>
              <a:ext uri="{FF2B5EF4-FFF2-40B4-BE49-F238E27FC236}">
                <a16:creationId xmlns:a16="http://schemas.microsoft.com/office/drawing/2014/main" id="{477146EE-0630-9F43-9F2E-7826B71A7919}"/>
              </a:ext>
            </a:extLst>
          </p:cNvPr>
          <p:cNvSpPr txBox="1"/>
          <p:nvPr/>
        </p:nvSpPr>
        <p:spPr>
          <a:xfrm>
            <a:off x="2433617" y="4335256"/>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61" name="テキスト ボックス 60">
            <a:extLst>
              <a:ext uri="{FF2B5EF4-FFF2-40B4-BE49-F238E27FC236}">
                <a16:creationId xmlns:a16="http://schemas.microsoft.com/office/drawing/2014/main" id="{8DF40937-4594-2244-966E-493E7C72CB9A}"/>
              </a:ext>
            </a:extLst>
          </p:cNvPr>
          <p:cNvSpPr txBox="1"/>
          <p:nvPr/>
        </p:nvSpPr>
        <p:spPr>
          <a:xfrm>
            <a:off x="4769703" y="3864080"/>
            <a:ext cx="183209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CSC4.6</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1C5DAA95-259D-A746-AC83-AD67CB7620F7}"/>
              </a:ext>
            </a:extLst>
          </p:cNvPr>
          <p:cNvSpPr txBox="1"/>
          <p:nvPr/>
        </p:nvSpPr>
        <p:spPr>
          <a:xfrm>
            <a:off x="4748763" y="5185670"/>
            <a:ext cx="200660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administrators use a dedicated machine for all administrative tasks or tasks requiring administrative access. </a:t>
            </a:r>
          </a:p>
        </p:txBody>
      </p:sp>
      <p:sp>
        <p:nvSpPr>
          <p:cNvPr id="63" name="テキスト ボックス 62">
            <a:extLst>
              <a:ext uri="{FF2B5EF4-FFF2-40B4-BE49-F238E27FC236}">
                <a16:creationId xmlns:a16="http://schemas.microsoft.com/office/drawing/2014/main" id="{315ECCB6-10E6-C141-833D-A348F29A87A7}"/>
              </a:ext>
            </a:extLst>
          </p:cNvPr>
          <p:cNvSpPr txBox="1"/>
          <p:nvPr/>
        </p:nvSpPr>
        <p:spPr>
          <a:xfrm>
            <a:off x="4724140" y="4335256"/>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64" name="テキスト ボックス 63">
            <a:extLst>
              <a:ext uri="{FF2B5EF4-FFF2-40B4-BE49-F238E27FC236}">
                <a16:creationId xmlns:a16="http://schemas.microsoft.com/office/drawing/2014/main" id="{BC219503-F949-6A4B-9BD3-5CC077192232}"/>
              </a:ext>
            </a:extLst>
          </p:cNvPr>
          <p:cNvSpPr txBox="1"/>
          <p:nvPr/>
        </p:nvSpPr>
        <p:spPr>
          <a:xfrm>
            <a:off x="7029260" y="3851437"/>
            <a:ext cx="18949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CSC4.7</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19C112B6-541E-BE42-BD29-3D233A5BAE1B}"/>
              </a:ext>
            </a:extLst>
          </p:cNvPr>
          <p:cNvSpPr txBox="1"/>
          <p:nvPr/>
        </p:nvSpPr>
        <p:spPr>
          <a:xfrm>
            <a:off x="7008320" y="5061347"/>
            <a:ext cx="200660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 access to scripting tools (such as Microsoft PowerShell and Python) to only administrative or development users with the need to access those capabilities. </a:t>
            </a:r>
          </a:p>
        </p:txBody>
      </p:sp>
      <p:sp>
        <p:nvSpPr>
          <p:cNvPr id="66" name="テキスト ボックス 65">
            <a:extLst>
              <a:ext uri="{FF2B5EF4-FFF2-40B4-BE49-F238E27FC236}">
                <a16:creationId xmlns:a16="http://schemas.microsoft.com/office/drawing/2014/main" id="{24ACB1B6-E5F6-4E4B-97A1-DF2E77E7D91F}"/>
              </a:ext>
            </a:extLst>
          </p:cNvPr>
          <p:cNvSpPr txBox="1"/>
          <p:nvPr/>
        </p:nvSpPr>
        <p:spPr>
          <a:xfrm>
            <a:off x="6983697" y="4322613"/>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Tree>
    <p:extLst>
      <p:ext uri="{BB962C8B-B14F-4D97-AF65-F5344CB8AC3E}">
        <p14:creationId xmlns:p14="http://schemas.microsoft.com/office/powerpoint/2010/main" val="308186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51348" y="5776"/>
            <a:ext cx="2868093"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(Back)</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0070C0"/>
                </a:solidFill>
                <a:latin typeface="Helvetica Regular" pitchFamily="2" charset="0"/>
                <a:ea typeface="MS PGothic" charset="-128"/>
                <a:cs typeface="Times New Roman" panose="02020603050405020304" pitchFamily="18" charset="0"/>
              </a:rPr>
              <a:t>Defense Card</a:t>
            </a:r>
          </a:p>
          <a:p>
            <a:pPr algn="ctr"/>
            <a:r>
              <a:rPr lang="en-US" altLang="ja-JP" sz="2400" dirty="0">
                <a:solidFill>
                  <a:srgbClr val="0070C0"/>
                </a:solidFill>
                <a:latin typeface="Helvetica Regular" pitchFamily="2" charset="0"/>
                <a:ea typeface="MS PGothic" charset="-128"/>
                <a:cs typeface="Times New Roman" panose="02020603050405020304" pitchFamily="18" charset="0"/>
              </a:rPr>
              <a:t>(CSC)</a:t>
            </a: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75323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22492" y="5776"/>
            <a:ext cx="2925801"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Defense Card (Front)</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B7E0AE1C-1ECB-DA45-8A8C-B80580F780AC}"/>
              </a:ext>
            </a:extLst>
          </p:cNvPr>
          <p:cNvSpPr txBox="1"/>
          <p:nvPr/>
        </p:nvSpPr>
        <p:spPr>
          <a:xfrm>
            <a:off x="213589" y="690899"/>
            <a:ext cx="191586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CSC4.8</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0AE5032B-4170-4448-818F-CC219B0BFD47}"/>
              </a:ext>
            </a:extLst>
          </p:cNvPr>
          <p:cNvSpPr txBox="1"/>
          <p:nvPr/>
        </p:nvSpPr>
        <p:spPr>
          <a:xfrm>
            <a:off x="175006" y="1977589"/>
            <a:ext cx="2052166"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systems to issue a log entry and alert when an account is added to or removed from any group assigned administrative privileges. </a:t>
            </a:r>
          </a:p>
        </p:txBody>
      </p:sp>
      <p:sp>
        <p:nvSpPr>
          <p:cNvPr id="39" name="テキスト ボックス 38">
            <a:extLst>
              <a:ext uri="{FF2B5EF4-FFF2-40B4-BE49-F238E27FC236}">
                <a16:creationId xmlns:a16="http://schemas.microsoft.com/office/drawing/2014/main" id="{E57E9E60-2D1D-624D-A8C6-7163AC3B40E7}"/>
              </a:ext>
            </a:extLst>
          </p:cNvPr>
          <p:cNvSpPr txBox="1"/>
          <p:nvPr/>
        </p:nvSpPr>
        <p:spPr>
          <a:xfrm>
            <a:off x="168026" y="1162075"/>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41" name="テキスト ボックス 40">
            <a:extLst>
              <a:ext uri="{FF2B5EF4-FFF2-40B4-BE49-F238E27FC236}">
                <a16:creationId xmlns:a16="http://schemas.microsoft.com/office/drawing/2014/main" id="{4A872719-BF69-9A4D-B4E4-DB9FE30763BF}"/>
              </a:ext>
            </a:extLst>
          </p:cNvPr>
          <p:cNvSpPr txBox="1"/>
          <p:nvPr/>
        </p:nvSpPr>
        <p:spPr>
          <a:xfrm>
            <a:off x="2488569" y="703821"/>
            <a:ext cx="1811159"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CSC4.9</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E4A70EC-FE97-6547-9353-C90C60461823}"/>
              </a:ext>
            </a:extLst>
          </p:cNvPr>
          <p:cNvSpPr txBox="1"/>
          <p:nvPr/>
        </p:nvSpPr>
        <p:spPr>
          <a:xfrm>
            <a:off x="2470926" y="1913731"/>
            <a:ext cx="2003305"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Configure systems to issue a log entry and alert on unsuccessful logins to an administrative account. </a:t>
            </a:r>
          </a:p>
        </p:txBody>
      </p:sp>
      <p:sp>
        <p:nvSpPr>
          <p:cNvPr id="45" name="テキスト ボックス 44">
            <a:extLst>
              <a:ext uri="{FF2B5EF4-FFF2-40B4-BE49-F238E27FC236}">
                <a16:creationId xmlns:a16="http://schemas.microsoft.com/office/drawing/2014/main" id="{4E3D827D-7C07-4D44-8551-56D632D8222D}"/>
              </a:ext>
            </a:extLst>
          </p:cNvPr>
          <p:cNvSpPr txBox="1"/>
          <p:nvPr/>
        </p:nvSpPr>
        <p:spPr>
          <a:xfrm>
            <a:off x="2443006" y="1174997"/>
            <a:ext cx="2052166"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Controlled Use of Administrative Privileges </a:t>
            </a:r>
          </a:p>
        </p:txBody>
      </p:sp>
      <p:sp>
        <p:nvSpPr>
          <p:cNvPr id="47" name="テキスト ボックス 46">
            <a:extLst>
              <a:ext uri="{FF2B5EF4-FFF2-40B4-BE49-F238E27FC236}">
                <a16:creationId xmlns:a16="http://schemas.microsoft.com/office/drawing/2014/main" id="{3D730647-DA9E-0A4D-B48E-892274CEF5E2}"/>
              </a:ext>
            </a:extLst>
          </p:cNvPr>
          <p:cNvSpPr txBox="1"/>
          <p:nvPr/>
        </p:nvSpPr>
        <p:spPr>
          <a:xfrm>
            <a:off x="4750285" y="703821"/>
            <a:ext cx="1978683"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CSC5.1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49" name="テキスト ボックス 48">
            <a:extLst>
              <a:ext uri="{FF2B5EF4-FFF2-40B4-BE49-F238E27FC236}">
                <a16:creationId xmlns:a16="http://schemas.microsoft.com/office/drawing/2014/main" id="{DF4B3420-8E96-3B4A-9F53-4FA13AC84402}"/>
              </a:ext>
            </a:extLst>
          </p:cNvPr>
          <p:cNvSpPr txBox="1"/>
          <p:nvPr/>
        </p:nvSpPr>
        <p:spPr>
          <a:xfrm>
            <a:off x="4725663" y="1162879"/>
            <a:ext cx="2003305" cy="461665"/>
          </a:xfrm>
          <a:prstGeom prst="rect">
            <a:avLst/>
          </a:prstGeom>
          <a:noFill/>
        </p:spPr>
        <p:txBody>
          <a:bodyPr wrap="square" rtlCol="0">
            <a:spAutoFit/>
          </a:bodyPr>
          <a:lstStyle/>
          <a:p>
            <a:r>
              <a:rPr lang="en-US" altLang="ja-JP" sz="800" dirty="0">
                <a:latin typeface="Helvetica Regular" pitchFamily="2" charset="0"/>
                <a:ea typeface="MS PGothic" charset="-128"/>
                <a:cs typeface="Times New Roman" panose="02020603050405020304" pitchFamily="18" charset="0"/>
              </a:rPr>
              <a:t>Secure Configurations for Hardware and Software on Mobile Devices, Laptops, Workstations, and Servers </a:t>
            </a:r>
          </a:p>
        </p:txBody>
      </p:sp>
      <p:sp>
        <p:nvSpPr>
          <p:cNvPr id="51" name="テキスト ボックス 50">
            <a:extLst>
              <a:ext uri="{FF2B5EF4-FFF2-40B4-BE49-F238E27FC236}">
                <a16:creationId xmlns:a16="http://schemas.microsoft.com/office/drawing/2014/main" id="{565550D9-B47F-FD4A-AA7E-0AE75851F2B1}"/>
              </a:ext>
            </a:extLst>
          </p:cNvPr>
          <p:cNvSpPr txBox="1"/>
          <p:nvPr/>
        </p:nvSpPr>
        <p:spPr>
          <a:xfrm>
            <a:off x="4725663" y="2046351"/>
            <a:ext cx="2003305"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documented, standard security configuration standards for all authorized operating systems and software. </a:t>
            </a:r>
          </a:p>
        </p:txBody>
      </p:sp>
      <p:sp>
        <p:nvSpPr>
          <p:cNvPr id="52" name="テキスト ボックス 51">
            <a:extLst>
              <a:ext uri="{FF2B5EF4-FFF2-40B4-BE49-F238E27FC236}">
                <a16:creationId xmlns:a16="http://schemas.microsoft.com/office/drawing/2014/main" id="{60BE440E-5C09-524B-89F9-AF9573D02D05}"/>
              </a:ext>
            </a:extLst>
          </p:cNvPr>
          <p:cNvSpPr txBox="1"/>
          <p:nvPr/>
        </p:nvSpPr>
        <p:spPr>
          <a:xfrm>
            <a:off x="7046204" y="688640"/>
            <a:ext cx="188794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CSC5.2</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B7DA8929-66F6-5C42-A705-E2FF71BFC4C8}"/>
              </a:ext>
            </a:extLst>
          </p:cNvPr>
          <p:cNvSpPr txBox="1"/>
          <p:nvPr/>
        </p:nvSpPr>
        <p:spPr>
          <a:xfrm>
            <a:off x="6993662" y="1996270"/>
            <a:ext cx="2066126"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Maintain secure images or templates for all systems in the enterprise based on the organization's approved configuration standards. </a:t>
            </a:r>
          </a:p>
        </p:txBody>
      </p:sp>
      <p:sp>
        <p:nvSpPr>
          <p:cNvPr id="54" name="テキスト ボックス 53">
            <a:extLst>
              <a:ext uri="{FF2B5EF4-FFF2-40B4-BE49-F238E27FC236}">
                <a16:creationId xmlns:a16="http://schemas.microsoft.com/office/drawing/2014/main" id="{DF7A62A1-93B2-5B47-B9B8-987FC3FBAF8F}"/>
              </a:ext>
            </a:extLst>
          </p:cNvPr>
          <p:cNvSpPr txBox="1"/>
          <p:nvPr/>
        </p:nvSpPr>
        <p:spPr>
          <a:xfrm>
            <a:off x="7021582" y="1147698"/>
            <a:ext cx="2003305" cy="461665"/>
          </a:xfrm>
          <a:prstGeom prst="rect">
            <a:avLst/>
          </a:prstGeom>
          <a:noFill/>
        </p:spPr>
        <p:txBody>
          <a:bodyPr wrap="square" rtlCol="0">
            <a:spAutoFit/>
          </a:bodyPr>
          <a:lstStyle/>
          <a:p>
            <a:r>
              <a:rPr lang="en-US" altLang="ja-JP" sz="800" dirty="0">
                <a:latin typeface="Helvetica Regular" pitchFamily="2" charset="0"/>
                <a:ea typeface="MS PGothic" charset="-128"/>
                <a:cs typeface="Times New Roman" panose="02020603050405020304" pitchFamily="18" charset="0"/>
              </a:rPr>
              <a:t>Secure Configurations for Hardware and Software on Mobile Devices, Laptops, Workstations, and Servers </a:t>
            </a:r>
          </a:p>
        </p:txBody>
      </p:sp>
      <p:sp>
        <p:nvSpPr>
          <p:cNvPr id="55" name="テキスト ボックス 54">
            <a:extLst>
              <a:ext uri="{FF2B5EF4-FFF2-40B4-BE49-F238E27FC236}">
                <a16:creationId xmlns:a16="http://schemas.microsoft.com/office/drawing/2014/main" id="{1A3F113C-77C4-944A-A673-98C5347CF4DA}"/>
              </a:ext>
            </a:extLst>
          </p:cNvPr>
          <p:cNvSpPr txBox="1"/>
          <p:nvPr/>
        </p:nvSpPr>
        <p:spPr>
          <a:xfrm>
            <a:off x="192648" y="3836317"/>
            <a:ext cx="1783238"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CSC5.3</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5E673B24-ED8C-B34A-857E-2F373A7D67AA}"/>
              </a:ext>
            </a:extLst>
          </p:cNvPr>
          <p:cNvSpPr txBox="1"/>
          <p:nvPr/>
        </p:nvSpPr>
        <p:spPr>
          <a:xfrm>
            <a:off x="168026" y="5046227"/>
            <a:ext cx="2003305"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Store the master images and templates on securely configured servers, validated with integrity monitoring tools, to ensure that only authorized changes to the images are possible. </a:t>
            </a:r>
          </a:p>
        </p:txBody>
      </p:sp>
      <p:sp>
        <p:nvSpPr>
          <p:cNvPr id="57" name="テキスト ボックス 56">
            <a:extLst>
              <a:ext uri="{FF2B5EF4-FFF2-40B4-BE49-F238E27FC236}">
                <a16:creationId xmlns:a16="http://schemas.microsoft.com/office/drawing/2014/main" id="{0531F7B1-7487-BF44-BE4B-74A5B5861907}"/>
              </a:ext>
            </a:extLst>
          </p:cNvPr>
          <p:cNvSpPr txBox="1"/>
          <p:nvPr/>
        </p:nvSpPr>
        <p:spPr>
          <a:xfrm>
            <a:off x="168026" y="4295375"/>
            <a:ext cx="2003305" cy="461665"/>
          </a:xfrm>
          <a:prstGeom prst="rect">
            <a:avLst/>
          </a:prstGeom>
          <a:noFill/>
        </p:spPr>
        <p:txBody>
          <a:bodyPr wrap="square" rtlCol="0">
            <a:spAutoFit/>
          </a:bodyPr>
          <a:lstStyle/>
          <a:p>
            <a:r>
              <a:rPr lang="en-US" altLang="ja-JP" sz="800" dirty="0">
                <a:latin typeface="Helvetica Regular" pitchFamily="2" charset="0"/>
                <a:ea typeface="MS PGothic" charset="-128"/>
                <a:cs typeface="Times New Roman" panose="02020603050405020304" pitchFamily="18" charset="0"/>
              </a:rPr>
              <a:t>Secure Configurations for Hardware and Software on Mobile Devices, Laptops, Workstations, and Servers </a:t>
            </a:r>
          </a:p>
        </p:txBody>
      </p:sp>
      <p:sp>
        <p:nvSpPr>
          <p:cNvPr id="58" name="テキスト ボックス 57">
            <a:extLst>
              <a:ext uri="{FF2B5EF4-FFF2-40B4-BE49-F238E27FC236}">
                <a16:creationId xmlns:a16="http://schemas.microsoft.com/office/drawing/2014/main" id="{D3718098-C923-5847-B290-7AB364B6D600}"/>
              </a:ext>
            </a:extLst>
          </p:cNvPr>
          <p:cNvSpPr txBox="1"/>
          <p:nvPr/>
        </p:nvSpPr>
        <p:spPr>
          <a:xfrm>
            <a:off x="2460648" y="3836317"/>
            <a:ext cx="1929821"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CSC5.4</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(Protect)</a:t>
            </a:r>
            <a:endParaRPr lang="en-US" altLang="ja-JP" sz="1400" dirty="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ECF496ED-0C3D-304B-9546-D5F521AADD68}"/>
              </a:ext>
            </a:extLst>
          </p:cNvPr>
          <p:cNvSpPr txBox="1"/>
          <p:nvPr/>
        </p:nvSpPr>
        <p:spPr>
          <a:xfrm>
            <a:off x="2436026" y="5046227"/>
            <a:ext cx="2003305"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Deploy system configuration management tools that will automatically enforce and redeploy configuration settings to systems at regularly scheduled intervals. </a:t>
            </a:r>
          </a:p>
        </p:txBody>
      </p:sp>
      <p:sp>
        <p:nvSpPr>
          <p:cNvPr id="60" name="テキスト ボックス 59">
            <a:extLst>
              <a:ext uri="{FF2B5EF4-FFF2-40B4-BE49-F238E27FC236}">
                <a16:creationId xmlns:a16="http://schemas.microsoft.com/office/drawing/2014/main" id="{FC26A428-62A6-0549-ABBC-0C332D374890}"/>
              </a:ext>
            </a:extLst>
          </p:cNvPr>
          <p:cNvSpPr txBox="1"/>
          <p:nvPr/>
        </p:nvSpPr>
        <p:spPr>
          <a:xfrm>
            <a:off x="2436026" y="4295375"/>
            <a:ext cx="2003305" cy="461665"/>
          </a:xfrm>
          <a:prstGeom prst="rect">
            <a:avLst/>
          </a:prstGeom>
          <a:noFill/>
        </p:spPr>
        <p:txBody>
          <a:bodyPr wrap="square" rtlCol="0">
            <a:spAutoFit/>
          </a:bodyPr>
          <a:lstStyle/>
          <a:p>
            <a:r>
              <a:rPr lang="en-US" altLang="ja-JP" sz="800" dirty="0">
                <a:latin typeface="Helvetica Regular" pitchFamily="2" charset="0"/>
                <a:ea typeface="MS PGothic" charset="-128"/>
                <a:cs typeface="Times New Roman" panose="02020603050405020304" pitchFamily="18" charset="0"/>
              </a:rPr>
              <a:t>Secure Configurations for Hardware and Software on Mobile Devices, Laptops, Workstations, and Servers </a:t>
            </a:r>
          </a:p>
        </p:txBody>
      </p:sp>
      <p:sp>
        <p:nvSpPr>
          <p:cNvPr id="61" name="テキスト ボックス 60">
            <a:extLst>
              <a:ext uri="{FF2B5EF4-FFF2-40B4-BE49-F238E27FC236}">
                <a16:creationId xmlns:a16="http://schemas.microsoft.com/office/drawing/2014/main" id="{A211CCAD-5A3E-5E4B-8CC0-18D16B085B86}"/>
              </a:ext>
            </a:extLst>
          </p:cNvPr>
          <p:cNvSpPr txBox="1"/>
          <p:nvPr/>
        </p:nvSpPr>
        <p:spPr>
          <a:xfrm>
            <a:off x="4750285" y="3836317"/>
            <a:ext cx="185304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CSC5.5</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endParaRPr lang="en-US" altLang="ja-JP" sz="1400" dirty="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16AB4EC6-C973-A740-B914-DA55C5FB76F1}"/>
              </a:ext>
            </a:extLst>
          </p:cNvPr>
          <p:cNvSpPr txBox="1"/>
          <p:nvPr/>
        </p:nvSpPr>
        <p:spPr>
          <a:xfrm>
            <a:off x="4725663" y="5046227"/>
            <a:ext cx="2003305"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Utilize a Security Content Automation Protocol (SCAP) compliant configuration monitoring system to verify all security configuration elements, catalog approved exceptions, and alert when unauthorized changes occur. </a:t>
            </a:r>
          </a:p>
        </p:txBody>
      </p:sp>
      <p:sp>
        <p:nvSpPr>
          <p:cNvPr id="63" name="テキスト ボックス 62">
            <a:extLst>
              <a:ext uri="{FF2B5EF4-FFF2-40B4-BE49-F238E27FC236}">
                <a16:creationId xmlns:a16="http://schemas.microsoft.com/office/drawing/2014/main" id="{14172F2C-E540-4A43-A14B-00DA72191475}"/>
              </a:ext>
            </a:extLst>
          </p:cNvPr>
          <p:cNvSpPr txBox="1"/>
          <p:nvPr/>
        </p:nvSpPr>
        <p:spPr>
          <a:xfrm>
            <a:off x="4725663" y="4295375"/>
            <a:ext cx="2003305" cy="461665"/>
          </a:xfrm>
          <a:prstGeom prst="rect">
            <a:avLst/>
          </a:prstGeom>
          <a:noFill/>
        </p:spPr>
        <p:txBody>
          <a:bodyPr wrap="square" rtlCol="0">
            <a:spAutoFit/>
          </a:bodyPr>
          <a:lstStyle/>
          <a:p>
            <a:r>
              <a:rPr lang="en-US" altLang="ja-JP" sz="800" dirty="0">
                <a:latin typeface="Helvetica Regular" pitchFamily="2" charset="0"/>
                <a:ea typeface="MS PGothic" charset="-128"/>
                <a:cs typeface="Times New Roman" panose="02020603050405020304" pitchFamily="18" charset="0"/>
              </a:rPr>
              <a:t>Secure Configurations for Hardware and Software on Mobile Devices, Laptops, Workstations, and Servers </a:t>
            </a:r>
          </a:p>
        </p:txBody>
      </p:sp>
      <p:sp>
        <p:nvSpPr>
          <p:cNvPr id="64" name="テキスト ボックス 63">
            <a:extLst>
              <a:ext uri="{FF2B5EF4-FFF2-40B4-BE49-F238E27FC236}">
                <a16:creationId xmlns:a16="http://schemas.microsoft.com/office/drawing/2014/main" id="{0D5D0F8F-BADF-CC46-8003-0FC598551F86}"/>
              </a:ext>
            </a:extLst>
          </p:cNvPr>
          <p:cNvSpPr txBox="1"/>
          <p:nvPr/>
        </p:nvSpPr>
        <p:spPr>
          <a:xfrm>
            <a:off x="7018285" y="3863704"/>
            <a:ext cx="1873980" cy="307777"/>
          </a:xfrm>
          <a:prstGeom prst="rect">
            <a:avLst/>
          </a:prstGeom>
          <a:noFill/>
        </p:spPr>
        <p:txBody>
          <a:bodyPr wrap="square" rtlCol="0">
            <a:spAutoFit/>
          </a:bodyPr>
          <a:lstStyle/>
          <a:p>
            <a:r>
              <a:rPr lang="en-US" altLang="ja-JP" sz="1400" dirty="0">
                <a:solidFill>
                  <a:srgbClr val="00B0F0"/>
                </a:solidFill>
                <a:latin typeface="Helvetica Regular" pitchFamily="2" charset="0"/>
                <a:ea typeface="MS PGothic" charset="-128"/>
                <a:cs typeface="Times New Roman" panose="02020603050405020304" pitchFamily="18" charset="0"/>
              </a:rPr>
              <a:t>CSC6.1</a:t>
            </a:r>
            <a:r>
              <a:rPr lang="ja-JP" altLang="en-US" sz="1400">
                <a:latin typeface="Helvetica Regular" pitchFamily="2" charset="0"/>
                <a:ea typeface="MS PGothic" charset="-128"/>
                <a:cs typeface="Times New Roman" panose="02020603050405020304" pitchFamily="18" charset="0"/>
              </a:rPr>
              <a:t>🌟</a:t>
            </a:r>
            <a:r>
              <a:rPr lang="en-US" altLang="ja-JP" sz="1400" dirty="0">
                <a:latin typeface="Helvetica Regular" pitchFamily="2" charset="0"/>
                <a:ea typeface="MS PGothic" charset="-128"/>
                <a:cs typeface="Times New Roman" panose="02020603050405020304" pitchFamily="18" charset="0"/>
              </a:rPr>
              <a:t> </a:t>
            </a:r>
            <a:r>
              <a:rPr lang="en-US" altLang="ja-JP" sz="1400" dirty="0">
                <a:solidFill>
                  <a:srgbClr val="00B0F0"/>
                </a:solidFill>
                <a:latin typeface="Helvetica Regular" pitchFamily="2" charset="0"/>
                <a:ea typeface="MS PGothic" charset="-128"/>
                <a:cs typeface="Times New Roman" panose="02020603050405020304" pitchFamily="18" charset="0"/>
              </a:rPr>
              <a:t>(Detect)</a:t>
            </a:r>
          </a:p>
        </p:txBody>
      </p:sp>
      <p:sp>
        <p:nvSpPr>
          <p:cNvPr id="65" name="テキスト ボックス 64">
            <a:extLst>
              <a:ext uri="{FF2B5EF4-FFF2-40B4-BE49-F238E27FC236}">
                <a16:creationId xmlns:a16="http://schemas.microsoft.com/office/drawing/2014/main" id="{46B303F4-E9E9-2746-81DF-100CCC05B1EF}"/>
              </a:ext>
            </a:extLst>
          </p:cNvPr>
          <p:cNvSpPr txBox="1"/>
          <p:nvPr/>
        </p:nvSpPr>
        <p:spPr>
          <a:xfrm>
            <a:off x="7011306" y="432629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Maintenance, Monitoring, and Analysis of Audit Logs </a:t>
            </a:r>
          </a:p>
        </p:txBody>
      </p:sp>
      <p:sp>
        <p:nvSpPr>
          <p:cNvPr id="66" name="テキスト ボックス 65">
            <a:extLst>
              <a:ext uri="{FF2B5EF4-FFF2-40B4-BE49-F238E27FC236}">
                <a16:creationId xmlns:a16="http://schemas.microsoft.com/office/drawing/2014/main" id="{BE33CD25-E21E-714B-B7E0-4628E2EB9E18}"/>
              </a:ext>
            </a:extLst>
          </p:cNvPr>
          <p:cNvSpPr txBox="1"/>
          <p:nvPr/>
        </p:nvSpPr>
        <p:spPr>
          <a:xfrm>
            <a:off x="7011306" y="5073614"/>
            <a:ext cx="195774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at least three synchronized time sources from which all servers and network devices retrieve time information on a regular basis so that timestamps in logs are consistent. </a:t>
            </a:r>
          </a:p>
        </p:txBody>
      </p:sp>
    </p:spTree>
    <p:extLst>
      <p:ext uri="{BB962C8B-B14F-4D97-AF65-F5344CB8AC3E}">
        <p14:creationId xmlns:p14="http://schemas.microsoft.com/office/powerpoint/2010/main" val="361700953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73427</TotalTime>
  <Words>6594</Words>
  <Application>Microsoft Macintosh PowerPoint</Application>
  <PresentationFormat>画面に合わせる (4:3)</PresentationFormat>
  <Paragraphs>953</Paragraphs>
  <Slides>44</Slides>
  <Notes>44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44</vt:i4>
      </vt:variant>
    </vt:vector>
  </HeadingPairs>
  <TitlesOfParts>
    <vt:vector size="54" baseType="lpstr">
      <vt:lpstr>MS PGothic</vt:lpstr>
      <vt:lpstr>Yu Gothic</vt:lpstr>
      <vt:lpstr>Yu Gothic</vt:lpstr>
      <vt:lpstr>游ゴシック Light</vt:lpstr>
      <vt:lpstr>Arial</vt:lpstr>
      <vt:lpstr>Calibri</vt:lpstr>
      <vt:lpstr>Calibri Light</vt:lpstr>
      <vt:lpstr>Helvetica Regular</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427</cp:revision>
  <cp:lastPrinted>2018-07-21T03:46:44Z</cp:lastPrinted>
  <dcterms:created xsi:type="dcterms:W3CDTF">2017-04-24T01:48:29Z</dcterms:created>
  <dcterms:modified xsi:type="dcterms:W3CDTF">2019-01-27T06:35:56Z</dcterms:modified>
</cp:coreProperties>
</file>