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8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8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8D56-1863-45F3-BFB1-C2B5D1A022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C6FA-AE97-4FAB-8677-9B9EF0C06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979143" y="457200"/>
            <a:ext cx="5406844" cy="4000500"/>
            <a:chOff x="1979143" y="457200"/>
            <a:chExt cx="5406844" cy="4000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143" y="457200"/>
              <a:ext cx="5334000" cy="4000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93" t="7117" r="18185" b="15663"/>
            <a:stretch/>
          </p:blipFill>
          <p:spPr>
            <a:xfrm>
              <a:off x="2527744" y="543697"/>
              <a:ext cx="1645020" cy="1589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5" name="Group 14"/>
            <p:cNvGrpSpPr/>
            <p:nvPr/>
          </p:nvGrpSpPr>
          <p:grpSpPr>
            <a:xfrm>
              <a:off x="3689363" y="3831595"/>
              <a:ext cx="1666261" cy="261610"/>
              <a:chOff x="3689363" y="3831595"/>
              <a:chExt cx="1666261" cy="26161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5078112" y="3962400"/>
                <a:ext cx="27751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689363" y="3831595"/>
                <a:ext cx="1500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Motor Intent detected</a:t>
                </a:r>
                <a:endParaRPr lang="en-US" sz="11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33800" y="3569985"/>
              <a:ext cx="1692100" cy="261610"/>
              <a:chOff x="3209026" y="3831595"/>
              <a:chExt cx="1692100" cy="26161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623614" y="3962400"/>
                <a:ext cx="27751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209026" y="3831595"/>
                <a:ext cx="1468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EMG detected (37 ms)</a:t>
                </a:r>
                <a:endParaRPr lang="en-US" sz="1100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5562600" y="3962400"/>
              <a:ext cx="2286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84880" y="3831595"/>
              <a:ext cx="1701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Movement onset (100 ms)</a:t>
              </a:r>
              <a:endParaRPr lang="en-US" sz="11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47230" y="5181600"/>
            <a:ext cx="7908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Figure: Mean readiness potential (RP) along with 95% confidence interval (C.I.) measured from a chronic stroke subject, </a:t>
            </a:r>
          </a:p>
          <a:p>
            <a:pPr algn="just"/>
            <a:r>
              <a:rPr lang="en-US" sz="1200" dirty="0" smtClean="0"/>
              <a:t>during closed-loop BMI control of an upper-limb exoskeleton (MAHI-Exo II). Mean RP was computed by averaging EEG</a:t>
            </a:r>
          </a:p>
          <a:p>
            <a:pPr algn="just"/>
            <a:r>
              <a:rPr lang="en-US" sz="1200" dirty="0" smtClean="0"/>
              <a:t>activity from 160 trials (98% correct, 14% false-positives). Broken blue, black and red lines indicate time of intent detection, </a:t>
            </a:r>
          </a:p>
          <a:p>
            <a:pPr algn="just"/>
            <a:r>
              <a:rPr lang="en-US" sz="1200" dirty="0" smtClean="0"/>
              <a:t>time of EMG detection, and time of movement onset, respectively. Average latencies (in millisec) between time of intent</a:t>
            </a:r>
          </a:p>
          <a:p>
            <a:pPr algn="just"/>
            <a:r>
              <a:rPr lang="en-US" sz="1200" dirty="0" smtClean="0"/>
              <a:t> detection, EMG detection and movement onset are shown in parentheses. Additionally, inset figure shows scalp map with </a:t>
            </a:r>
          </a:p>
          <a:p>
            <a:pPr algn="just"/>
            <a:r>
              <a:rPr lang="en-US" sz="1200" dirty="0" smtClean="0"/>
              <a:t>locations of optimized EEG electrodes that were used by the BMI for measuring RPs.  </a:t>
            </a:r>
          </a:p>
        </p:txBody>
      </p:sp>
    </p:spTree>
    <p:extLst>
      <p:ext uri="{BB962C8B-B14F-4D97-AF65-F5344CB8AC3E}">
        <p14:creationId xmlns:p14="http://schemas.microsoft.com/office/powerpoint/2010/main" val="40486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2809" y="4038600"/>
            <a:ext cx="8418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Figure: Time series of readiness potential (RP) during a sample session, which is used by the BMI for detecting movement intention. </a:t>
            </a:r>
          </a:p>
          <a:p>
            <a:pPr algn="just"/>
            <a:r>
              <a:rPr lang="en-US" sz="1200" dirty="0" smtClean="0"/>
              <a:t>Each Go/No-go trial was separated by fixation interval (~10s). Broken blue and red lines indicate time of intent detection and time </a:t>
            </a:r>
          </a:p>
          <a:p>
            <a:pPr algn="just"/>
            <a:r>
              <a:rPr lang="en-US" sz="1200" dirty="0" smtClean="0"/>
              <a:t>of movement onset, respectively. Incorrect predictions by the BMI </a:t>
            </a:r>
            <a:r>
              <a:rPr lang="en-US" sz="1200" dirty="0" smtClean="0"/>
              <a:t>during fixation and No-go trial</a:t>
            </a:r>
            <a:r>
              <a:rPr lang="en-US" sz="1200" dirty="0" smtClean="0"/>
              <a:t>, i.e. false positives, were </a:t>
            </a:r>
          </a:p>
          <a:p>
            <a:pPr algn="just"/>
            <a:r>
              <a:rPr lang="en-US" sz="1200" dirty="0" smtClean="0"/>
              <a:t>successfully rejected by EMG-gating, which served as ground truth for subject’s movement intention.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371600"/>
            <a:ext cx="8705088" cy="25146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62000" y="1371600"/>
            <a:ext cx="12192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1371600"/>
            <a:ext cx="13716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800" y="1371600"/>
            <a:ext cx="1524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05200" y="1371600"/>
            <a:ext cx="12954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0800" y="1371600"/>
            <a:ext cx="24384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7633" y="109460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Go trial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17310" y="1094601"/>
            <a:ext cx="651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fixation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312909" y="1094600"/>
            <a:ext cx="651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fixation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8933" y="109460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Go trial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95557" y="1094599"/>
            <a:ext cx="84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No-go trial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318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Cullen College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8</cp:revision>
  <dcterms:created xsi:type="dcterms:W3CDTF">2016-10-05T17:23:43Z</dcterms:created>
  <dcterms:modified xsi:type="dcterms:W3CDTF">2016-10-05T18:35:45Z</dcterms:modified>
</cp:coreProperties>
</file>