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91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92" r:id="rId19"/>
    <p:sldId id="288" r:id="rId20"/>
    <p:sldId id="289" r:id="rId21"/>
    <p:sldId id="290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0000"/>
    <a:srgbClr val="4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A4C3F2-6938-4D0A-A326-EA05231B6E98}" v="106" dt="2019-10-03T05:36:16.4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5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21F9-F6B8-41E4-BFB9-198F87C48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B54A5-0C0D-4A13-A3F0-C6255FAE1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32AEC-0BFD-491A-A3B1-C07C726A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8038-354A-4EFF-A093-413353FBC9E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08B1F-E653-4060-BF0C-087D4D14E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E9D6B-57A7-4D4C-8B51-0CCB0FC7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DBC6-765F-4FF3-90CE-761495E18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9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8AAE0-D6AA-4806-AE15-DBE7763D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C008D-0634-46BE-B42F-8C324C2D5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5A674-C2D8-4444-923C-CDBC04A8B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8038-354A-4EFF-A093-413353FBC9E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F986D-AC92-430E-9938-D365F9B2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D5685-D5E8-4462-90DC-F73C69A0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DBC6-765F-4FF3-90CE-761495E18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3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43EFD-F229-4785-9450-9C88CD509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3DB55-0218-40A5-BFD6-C7D4494A6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2CCE6-9FDF-4C28-8C48-57B67782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8038-354A-4EFF-A093-413353FBC9E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80346-F500-4D7F-975C-C24F5764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62D2E-A146-4238-8E27-7DFA487E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DBC6-765F-4FF3-90CE-761495E18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8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0581-705A-4D59-AAFF-26416045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C0150-F556-42CD-B9F3-ABEF4754C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D9DF6-9A7B-4688-9C59-65A66563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8038-354A-4EFF-A093-413353FBC9E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AFECF-7E3D-44FD-94AE-B6991C0F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3EC9F-440D-4300-B1CF-B27DD455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DBC6-765F-4FF3-90CE-761495E18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6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7FC1-F4C6-4082-8986-5B42EA59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A57A9-FD52-49BA-B884-23FDE472C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2C1F6-25B3-44C9-88FB-04979D31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8038-354A-4EFF-A093-413353FBC9E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87BF9-9DB7-4DE7-A1E0-B5A7F496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48B37-B453-44D9-B51E-D7A42791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DBC6-765F-4FF3-90CE-761495E18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1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A717A-4B42-45E8-A185-73C34A5F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C7B98-EE77-4E3D-8DA9-229F00F66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11164-4F03-49E9-BC40-FE7AFC92E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56621-4B9E-43D2-9508-4B328839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8038-354A-4EFF-A093-413353FBC9E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C8B35-A25E-4839-ACC7-8271826FF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AD80A-D5A3-49D1-8C34-63EC73E0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DBC6-765F-4FF3-90CE-761495E18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1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5157-AF25-4D99-B2A3-2F235A21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85A89-C0B7-4220-AF3A-D6841273E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23A8D-590C-410E-A7F2-8B82BF467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EAD40-8734-4158-9D07-BD9FB9898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020C1-45CC-4066-888A-8C92DE52B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A1C3C-1C99-41E5-9C04-A1859307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8038-354A-4EFF-A093-413353FBC9E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A3EF5-20E7-4C06-9BA9-24449845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EB1522-D9A7-4AB2-A526-A799790B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DBC6-765F-4FF3-90CE-761495E18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5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7AE7-C523-46E8-A938-7651570A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40A835-4CA7-4CB3-9959-83E6AD9D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8038-354A-4EFF-A093-413353FBC9E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8C6C9-3A52-4582-A3D9-38BB847C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25065-8203-43F9-ADBC-62003583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DBC6-765F-4FF3-90CE-761495E18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9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070E90-3C71-4DF0-8B0E-D022F2F50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8038-354A-4EFF-A093-413353FBC9E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3B7176-4CFA-41A5-B1CE-F468E1FC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E4D54-BA39-47FF-A981-B578BA14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DBC6-765F-4FF3-90CE-761495E18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6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47CF-31AA-4248-B2DD-76B026322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A1D17-6D7A-49C6-8F52-E448BF252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26E0C-E95F-4286-96EB-EA763B35C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8A122-59E6-41D4-9790-EAB152828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8038-354A-4EFF-A093-413353FBC9E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3210A-22F9-4496-95AF-3452679E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61109-CD12-437D-BC13-25B59EE0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DBC6-765F-4FF3-90CE-761495E18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2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B066-2717-4D74-9092-4A0D13F37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8AAD0-5222-4B2E-A8F1-CF79A3B7B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37507-E910-4A6B-82E2-E7DF5ADDB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FFE30-6948-43B0-B62D-8AEEEB16A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8038-354A-4EFF-A093-413353FBC9E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5DEBC-776B-4A1C-83EE-E7EAB2498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E905A-0999-4178-B57F-E1ACCD2C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DBC6-765F-4FF3-90CE-761495E18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2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41C5ED-F4B2-4E78-B64D-5BCE26194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7ADE2-963E-47A5-A596-7D058B9D8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FFA30-FC03-411E-92E2-F4A01CFB3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28038-354A-4EFF-A093-413353FBC9E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90EB5-7D79-42FB-A87C-0723E6A53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6B09B-4A91-4D64-8C1E-A5E9379A8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5DBC6-765F-4FF3-90CE-761495E18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4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data.minneapolismn.gov/datasets/police-stop-dat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E3ED-5E7C-45CF-BD53-EE71C93C5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875" y="491899"/>
            <a:ext cx="8858250" cy="203153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42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Stop Data Analysis of Minneapolis Police Department 2017 </a:t>
            </a:r>
          </a:p>
        </p:txBody>
      </p:sp>
      <p:sp>
        <p:nvSpPr>
          <p:cNvPr id="5" name="Subtitle 5">
            <a:extLst>
              <a:ext uri="{FF2B5EF4-FFF2-40B4-BE49-F238E27FC236}">
                <a16:creationId xmlns:a16="http://schemas.microsoft.com/office/drawing/2014/main" id="{E17ACA0D-4D50-47EB-A041-0DFA728F94C9}"/>
              </a:ext>
            </a:extLst>
          </p:cNvPr>
          <p:cNvSpPr txBox="1">
            <a:spLocks/>
          </p:cNvSpPr>
          <p:nvPr/>
        </p:nvSpPr>
        <p:spPr>
          <a:xfrm>
            <a:off x="2769806" y="4626335"/>
            <a:ext cx="6400800" cy="9252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Presented by</a:t>
            </a: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 M NABI</a:t>
            </a: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Graduate student, ECE, Mississippi State University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3EEE35-9407-4AA5-9EB9-BB31A57A2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32711"/>
            <a:ext cx="12192000" cy="925289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BB41D8BF-2299-4113-BC96-B2A9615D1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2868" y="3429000"/>
            <a:ext cx="8699338" cy="1131278"/>
          </a:xfrm>
        </p:spPr>
        <p:txBody>
          <a:bodyPr/>
          <a:lstStyle/>
          <a:p>
            <a:r>
              <a:rPr lang="en-US" dirty="0"/>
              <a:t>CSE 8990 Data Science</a:t>
            </a:r>
          </a:p>
        </p:txBody>
      </p:sp>
    </p:spTree>
    <p:extLst>
      <p:ext uri="{BB962C8B-B14F-4D97-AF65-F5344CB8AC3E}">
        <p14:creationId xmlns:p14="http://schemas.microsoft.com/office/powerpoint/2010/main" val="4258264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9ABCCE-620B-4597-B6F8-26CAA475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37" y="5973516"/>
            <a:ext cx="12225337" cy="8844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6A8A422-BA64-4EED-B03E-7209537A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111906"/>
            <a:ext cx="10134600" cy="884484"/>
          </a:xfrm>
        </p:spPr>
        <p:txBody>
          <a:bodyPr/>
          <a:lstStyle/>
          <a:p>
            <a:r>
              <a:rPr lang="en-US" b="1" dirty="0">
                <a:solidFill>
                  <a:srgbClr val="260000"/>
                </a:solidFill>
              </a:rPr>
              <a:t>Data Analysis (heat map)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42D850-472E-4661-A06A-5A8AE81CF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30" y="1125243"/>
            <a:ext cx="6444942" cy="43983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FE7EBE-0129-4630-A979-1BB6FF864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542" y="2796026"/>
            <a:ext cx="5068524" cy="1867926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BCDEEC61-8411-4604-A292-D3D84CF79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542" y="1705232"/>
            <a:ext cx="5068524" cy="646331"/>
          </a:xfrm>
          <a:prstGeom prst="rect">
            <a:avLst/>
          </a:prstGeom>
          <a:solidFill>
            <a:srgbClr val="3232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 w &lt;- </a:t>
            </a:r>
            <a:r>
              <a:rPr lang="en-US" altLang="en-US" sz="14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Police_record</a:t>
            </a: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 %&gt;%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      count(neighborhood) %&gt;%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      filter(n &gt; 1500)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820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9ABCCE-620B-4597-B6F8-26CAA475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37" y="5973516"/>
            <a:ext cx="12225337" cy="8844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6A8A422-BA64-4EED-B03E-7209537A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111906"/>
            <a:ext cx="10134600" cy="884484"/>
          </a:xfrm>
        </p:spPr>
        <p:txBody>
          <a:bodyPr/>
          <a:lstStyle/>
          <a:p>
            <a:r>
              <a:rPr lang="en-US" b="1" dirty="0">
                <a:solidFill>
                  <a:srgbClr val="260000"/>
                </a:solidFill>
              </a:rPr>
              <a:t>Data Analysis (Stopping based on gender)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D0945-4484-4A46-9961-06445B6A9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1185895"/>
            <a:ext cx="6883791" cy="4527732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61A45266-A7DD-4F84-914E-C399B0686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1471" y="1962854"/>
            <a:ext cx="4360986" cy="1107996"/>
          </a:xfrm>
          <a:prstGeom prst="rect">
            <a:avLst/>
          </a:prstGeom>
          <a:solidFill>
            <a:srgbClr val="3232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CC7833"/>
                </a:solidFill>
                <a:latin typeface="Lucida Console" panose="020B0609040504020204" pitchFamily="49" charset="0"/>
              </a:rPr>
              <a:t> q &lt;- </a:t>
            </a:r>
            <a:r>
              <a:rPr lang="en-US" altLang="en-US" sz="12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Police_record</a:t>
            </a:r>
            <a:r>
              <a:rPr lang="en-US" altLang="en-US" sz="1200" dirty="0">
                <a:solidFill>
                  <a:srgbClr val="CC7833"/>
                </a:solidFill>
                <a:latin typeface="Lucida Console" panose="020B0609040504020204" pitchFamily="49" charset="0"/>
              </a:rPr>
              <a:t> %&gt;%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CC7833"/>
                </a:solidFill>
                <a:latin typeface="Lucida Console" panose="020B0609040504020204" pitchFamily="49" charset="0"/>
              </a:rPr>
              <a:t>      select(gender, </a:t>
            </a:r>
            <a:r>
              <a:rPr lang="en-US" altLang="en-US" sz="12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lat</a:t>
            </a:r>
            <a:r>
              <a:rPr lang="en-US" altLang="en-US" sz="1200" dirty="0">
                <a:solidFill>
                  <a:srgbClr val="CC7833"/>
                </a:solidFill>
                <a:latin typeface="Lucida Console" panose="020B0609040504020204" pitchFamily="49" charset="0"/>
              </a:rPr>
              <a:t>, long) %&gt;%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CC7833"/>
                </a:solidFill>
                <a:latin typeface="Lucida Console" panose="020B0609040504020204" pitchFamily="49" charset="0"/>
              </a:rPr>
              <a:t>      filter(gender %in% c("Male", "Female"))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CC7833"/>
                </a:solidFill>
                <a:latin typeface="Lucida Console" panose="020B060904050402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CC7833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2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Base_map</a:t>
            </a:r>
            <a:r>
              <a:rPr lang="en-US" altLang="en-US" sz="1200" dirty="0">
                <a:solidFill>
                  <a:srgbClr val="CC7833"/>
                </a:solidFill>
                <a:latin typeface="Lucida Console" panose="020B0609040504020204" pitchFamily="49" charset="0"/>
              </a:rPr>
              <a:t> + </a:t>
            </a:r>
            <a:r>
              <a:rPr lang="en-US" altLang="en-US" sz="12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geom_point</a:t>
            </a:r>
            <a:r>
              <a:rPr lang="en-US" altLang="en-US" sz="1200" dirty="0">
                <a:solidFill>
                  <a:srgbClr val="CC7833"/>
                </a:solidFill>
                <a:latin typeface="Lucida Console" panose="020B0609040504020204" pitchFamily="49" charset="0"/>
              </a:rPr>
              <a:t>(data = q, </a:t>
            </a:r>
            <a:r>
              <a:rPr lang="en-US" altLang="en-US" sz="12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200" dirty="0">
                <a:solidFill>
                  <a:srgbClr val="CC7833"/>
                </a:solidFill>
                <a:latin typeface="Lucida Console" panose="020B0609040504020204" pitchFamily="49" charset="0"/>
              </a:rPr>
              <a:t>(x = long, y = </a:t>
            </a:r>
            <a:r>
              <a:rPr lang="en-US" altLang="en-US" sz="12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lat</a:t>
            </a:r>
            <a:r>
              <a:rPr lang="en-US" altLang="en-US" sz="1200" dirty="0">
                <a:solidFill>
                  <a:srgbClr val="CC7833"/>
                </a:solidFill>
                <a:latin typeface="Lucida Console" panose="020B0609040504020204" pitchFamily="49" charset="0"/>
              </a:rPr>
              <a:t>, color = gender))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272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9ABCCE-620B-4597-B6F8-26CAA475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37" y="5973516"/>
            <a:ext cx="12225337" cy="8844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6A8A422-BA64-4EED-B03E-7209537A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111906"/>
            <a:ext cx="10134600" cy="884484"/>
          </a:xfrm>
        </p:spPr>
        <p:txBody>
          <a:bodyPr/>
          <a:lstStyle/>
          <a:p>
            <a:r>
              <a:rPr lang="en-US" b="1" dirty="0">
                <a:solidFill>
                  <a:srgbClr val="260000"/>
                </a:solidFill>
              </a:rPr>
              <a:t>Data Analysis (Stopping based on race)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1A45266-A7DD-4F84-914E-C399B0686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1471" y="1655078"/>
            <a:ext cx="4164037" cy="1723549"/>
          </a:xfrm>
          <a:prstGeom prst="rect">
            <a:avLst/>
          </a:prstGeom>
          <a:solidFill>
            <a:srgbClr val="3232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r &lt;- </a:t>
            </a:r>
            <a:r>
              <a:rPr lang="en-US" altLang="en-US" sz="14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Police_record</a:t>
            </a: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 %&gt;%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  	select(race, </a:t>
            </a:r>
            <a:r>
              <a:rPr lang="en-US" altLang="en-US" sz="14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lat</a:t>
            </a: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, long) %&gt;%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  	filter(race %in% c("Black", "White", "Native </a:t>
            </a:r>
            <a:r>
              <a:rPr lang="en-US" altLang="en-US" sz="14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American","East</a:t>
            </a: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 African", "Latino"))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CC7833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Base_map</a:t>
            </a: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 + </a:t>
            </a:r>
            <a:r>
              <a:rPr lang="en-US" altLang="en-US" sz="14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geom_point</a:t>
            </a: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(data = r, </a:t>
            </a:r>
            <a:r>
              <a:rPr lang="en-US" altLang="en-US" sz="14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(x = long, y = </a:t>
            </a:r>
            <a:r>
              <a:rPr lang="en-US" altLang="en-US" sz="14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lat</a:t>
            </a: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, color = race))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DD6B23-EFCC-46FF-AC91-61C3783B1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68" y="1018212"/>
            <a:ext cx="6691887" cy="42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82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9ABCCE-620B-4597-B6F8-26CAA475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37" y="5973516"/>
            <a:ext cx="12225337" cy="8844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6A8A422-BA64-4EED-B03E-7209537A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111906"/>
            <a:ext cx="10134600" cy="884484"/>
          </a:xfrm>
        </p:spPr>
        <p:txBody>
          <a:bodyPr/>
          <a:lstStyle/>
          <a:p>
            <a:r>
              <a:rPr lang="en-US" b="1" dirty="0">
                <a:solidFill>
                  <a:srgbClr val="260000"/>
                </a:solidFill>
              </a:rPr>
              <a:t>Data Analysis (Hour of a day)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44E69-6819-453E-9058-2B6D2607B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059" y="1379769"/>
            <a:ext cx="6357554" cy="40984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ECE817-F69F-43C6-BF52-584D4F730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427" y="1491675"/>
            <a:ext cx="5406632" cy="351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54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9ABCCE-620B-4597-B6F8-26CAA475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37" y="5973516"/>
            <a:ext cx="12225337" cy="8844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6A8A422-BA64-4EED-B03E-7209537A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111906"/>
            <a:ext cx="10134600" cy="884484"/>
          </a:xfrm>
        </p:spPr>
        <p:txBody>
          <a:bodyPr/>
          <a:lstStyle/>
          <a:p>
            <a:r>
              <a:rPr lang="en-US" b="1" dirty="0">
                <a:solidFill>
                  <a:srgbClr val="260000"/>
                </a:solidFill>
              </a:rPr>
              <a:t>Data Analysis (Month-wise data)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8E5764-141D-4C52-83C2-EBA25C5C4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69" y="1634733"/>
            <a:ext cx="4842468" cy="31461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8B0709-F844-4B4A-9BE0-1DCF1063D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669" y="1158703"/>
            <a:ext cx="6418426" cy="418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25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9ABCCE-620B-4597-B6F8-26CAA475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37" y="5973516"/>
            <a:ext cx="12225337" cy="8844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6A8A422-BA64-4EED-B03E-7209537A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111906"/>
            <a:ext cx="10134600" cy="88448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60000"/>
                </a:solidFill>
              </a:rPr>
              <a:t>Data Analysis (Days of the Month)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361418-04A8-4ECF-B9BF-F8001222A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69" y="1149846"/>
            <a:ext cx="6487782" cy="4224014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75F47054-30A1-47CE-89BC-7EC68BBEB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1472" y="2057030"/>
            <a:ext cx="4529796" cy="1508105"/>
          </a:xfrm>
          <a:prstGeom prst="rect">
            <a:avLst/>
          </a:prstGeom>
          <a:solidFill>
            <a:srgbClr val="3232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day_data</a:t>
            </a: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 &lt;- comb %&gt;%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14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group_by</a:t>
            </a: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(day) %&gt;%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4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dplyr</a:t>
            </a: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::summarize(Total = n())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CC7833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day_data</a:t>
            </a: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14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(day, Total)) +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4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geom_bar</a:t>
            </a: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( stat = "identity", fill = "</a:t>
            </a:r>
            <a:r>
              <a:rPr lang="en-US" altLang="en-US" sz="14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steelblue</a:t>
            </a: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881300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9ABCCE-620B-4597-B6F8-26CAA475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37" y="5973516"/>
            <a:ext cx="12225337" cy="8844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6A8A422-BA64-4EED-B03E-7209537A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111906"/>
            <a:ext cx="10134600" cy="88448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60000"/>
                </a:solidFill>
              </a:rPr>
              <a:t>Data Analysis (Hour &amp; Month)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0EBFB10-5687-41E4-8DED-4A805D8C3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1471" y="1655078"/>
            <a:ext cx="4820529" cy="1723549"/>
          </a:xfrm>
          <a:prstGeom prst="rect">
            <a:avLst/>
          </a:prstGeom>
          <a:solidFill>
            <a:srgbClr val="3232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14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month_hour</a:t>
            </a: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 &lt;- comb %&gt;%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          </a:t>
            </a:r>
            <a:r>
              <a:rPr lang="en-US" altLang="en-US" sz="14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group_by</a:t>
            </a: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(month, hour) %&gt;%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             </a:t>
            </a:r>
            <a:r>
              <a:rPr lang="en-US" altLang="en-US" sz="14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dplyr</a:t>
            </a: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::summarize(Total = n())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CC7833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14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month_hour</a:t>
            </a: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14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(hour, Total, fill = month)) +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       </a:t>
            </a:r>
            <a:r>
              <a:rPr lang="en-US" altLang="en-US" sz="14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geom_bar</a:t>
            </a: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( stat = "identity") 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          </a:t>
            </a:r>
            <a:r>
              <a:rPr lang="en-US" altLang="en-US" sz="14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ggtitle</a:t>
            </a: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("Trips by Hour and Month") </a:t>
            </a:r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A7C474DF-9C8A-4B68-9B48-C60C7D6813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92368" y="996390"/>
            <a:ext cx="6625883" cy="420865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5458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9ABCCE-620B-4597-B6F8-26CAA475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37" y="5973516"/>
            <a:ext cx="12225337" cy="8844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6A8A422-BA64-4EED-B03E-7209537A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111906"/>
            <a:ext cx="10134600" cy="88448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60000"/>
                </a:solidFill>
              </a:rPr>
              <a:t>Data Analysis (Days of the Month &amp; Month)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A8E8068D-F050-45D3-8C0E-4EC7F49697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52278" y="1485386"/>
            <a:ext cx="5035648" cy="356491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5BF80E8-48F7-43EC-B0C1-3B3EBDE14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862" y="1000050"/>
            <a:ext cx="6476439" cy="423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25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9ABCCE-620B-4597-B6F8-26CAA475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37" y="5973516"/>
            <a:ext cx="12225337" cy="8844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6A8A422-BA64-4EED-B03E-7209537A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111906"/>
            <a:ext cx="10134600" cy="88448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60000"/>
                </a:solidFill>
              </a:rPr>
              <a:t>Data Analysis (Linear Modeling)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0039A4D-F01A-4930-B617-F83AAC3CE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977" y="2245806"/>
            <a:ext cx="4820529" cy="1292662"/>
          </a:xfrm>
          <a:prstGeom prst="rect">
            <a:avLst/>
          </a:prstGeom>
          <a:solidFill>
            <a:srgbClr val="3232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Date_data</a:t>
            </a: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, mapping=</a:t>
            </a:r>
            <a:r>
              <a:rPr lang="en-US" altLang="en-US" sz="14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(x=date, y= Total)) +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4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geom_jitter</a:t>
            </a: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()+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14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geom_smooth</a:t>
            </a: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(method = </a:t>
            </a:r>
            <a:r>
              <a:rPr lang="en-US" altLang="en-US" sz="14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lm</a:t>
            </a: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, formula = y ~ splines::bs(x, 3))+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4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ggtitle</a:t>
            </a: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("Date-wise stop")</a:t>
            </a:r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62208276-12B7-474A-B58A-DF01A97560E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58494" y="997280"/>
            <a:ext cx="6705014" cy="453132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9215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9ABCCE-620B-4597-B6F8-26CAA475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37" y="5973516"/>
            <a:ext cx="12225337" cy="8844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6A8A422-BA64-4EED-B03E-7209537A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111906"/>
            <a:ext cx="10134600" cy="8844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60000"/>
                </a:solidFill>
              </a:rPr>
              <a:t>Data Analysis (Generalized Additive Modeling)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0039A4D-F01A-4930-B617-F83AAC3CE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2154" y="2241872"/>
            <a:ext cx="5387926" cy="1077218"/>
          </a:xfrm>
          <a:prstGeom prst="rect">
            <a:avLst/>
          </a:prstGeom>
          <a:solidFill>
            <a:srgbClr val="3232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Date_data</a:t>
            </a: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, mapping=</a:t>
            </a:r>
            <a:r>
              <a:rPr lang="en-US" altLang="en-US" sz="14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(x=date, y= Total)) +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geom_jitter</a:t>
            </a: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()+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14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geom_smooth</a:t>
            </a: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(method = "gam")+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4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ggtitle</a:t>
            </a:r>
            <a:r>
              <a:rPr lang="en-US" altLang="en-US" sz="1400" dirty="0">
                <a:solidFill>
                  <a:srgbClr val="CC7833"/>
                </a:solidFill>
                <a:latin typeface="Lucida Console" panose="020B0609040504020204" pitchFamily="49" charset="0"/>
              </a:rPr>
              <a:t>("Date-wise stop")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514DDF-EDAF-415C-8FF6-43F0F267C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996390"/>
            <a:ext cx="6485801" cy="422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0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9ABCCE-620B-4597-B6F8-26CAA475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37" y="5973516"/>
            <a:ext cx="12225337" cy="8844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6A8A422-BA64-4EED-B03E-7209537A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111906"/>
            <a:ext cx="10134600" cy="884484"/>
          </a:xfrm>
        </p:spPr>
        <p:txBody>
          <a:bodyPr/>
          <a:lstStyle/>
          <a:p>
            <a:r>
              <a:rPr lang="en-US" b="1" dirty="0">
                <a:solidFill>
                  <a:srgbClr val="260000"/>
                </a:solidFill>
              </a:rPr>
              <a:t>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30AFEC-58E2-4F58-AD64-4E1D3A02B886}"/>
              </a:ext>
            </a:extLst>
          </p:cNvPr>
          <p:cNvSpPr txBox="1"/>
          <p:nvPr/>
        </p:nvSpPr>
        <p:spPr>
          <a:xfrm>
            <a:off x="1406769" y="1223890"/>
            <a:ext cx="347691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260000"/>
                </a:solidFill>
              </a:rPr>
              <a:t>Data Source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260000"/>
                </a:solidFill>
              </a:rPr>
              <a:t>Dataset Content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260000"/>
                </a:solidFill>
              </a:rPr>
              <a:t>Data Analysis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260000"/>
                </a:solidFill>
              </a:rPr>
              <a:t>Visualization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260000"/>
                </a:solidFill>
              </a:rPr>
              <a:t>Transformation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260000"/>
                </a:solidFill>
              </a:rPr>
              <a:t>Modeling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260000"/>
                </a:solidFill>
              </a:rPr>
              <a:t>Conclusion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260000"/>
                </a:solidFill>
              </a:rPr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4061631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9ABCCE-620B-4597-B6F8-26CAA475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37" y="5973516"/>
            <a:ext cx="12225337" cy="8844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6A8A422-BA64-4EED-B03E-7209537A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111906"/>
            <a:ext cx="10134600" cy="88448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60000"/>
                </a:solidFill>
              </a:rPr>
              <a:t>Conclusion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D7818A-3420-4989-B63D-C9BC5FF0DDE5}"/>
              </a:ext>
            </a:extLst>
          </p:cNvPr>
          <p:cNvSpPr txBox="1"/>
          <p:nvPr/>
        </p:nvSpPr>
        <p:spPr>
          <a:xfrm>
            <a:off x="900332" y="1603717"/>
            <a:ext cx="53136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Males have highest number of record in all cases.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Black and white Race have higher number of record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Areas where the number record is higher.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Time analysis of data.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Downward trend from the model.  </a:t>
            </a:r>
          </a:p>
        </p:txBody>
      </p:sp>
    </p:spTree>
    <p:extLst>
      <p:ext uri="{BB962C8B-B14F-4D97-AF65-F5344CB8AC3E}">
        <p14:creationId xmlns:p14="http://schemas.microsoft.com/office/powerpoint/2010/main" val="3880129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9ABCCE-620B-4597-B6F8-26CAA475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37" y="5973516"/>
            <a:ext cx="12225337" cy="8844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6A8A422-BA64-4EED-B03E-7209537A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111906"/>
            <a:ext cx="10134600" cy="88448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60000"/>
                </a:solidFill>
              </a:rPr>
              <a:t>Reference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5182DA-C4E5-427E-93D3-16724FC329CB}"/>
              </a:ext>
            </a:extLst>
          </p:cNvPr>
          <p:cNvSpPr/>
          <p:nvPr/>
        </p:nvSpPr>
        <p:spPr>
          <a:xfrm>
            <a:off x="717452" y="1159002"/>
            <a:ext cx="10888394" cy="1070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26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 Online: “http://opendata.minneapolismn.gov/datasets/police-stop-data” Minneapolis Police Department 2017 Stop Data.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 Online: “https://ggplot2.tidyverse.org/reference/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geom_smooth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 Onl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ine: “https://rstudio-pubs-static.s3.amazonaws.com/407566_47415e9536964db2939600c448809bcd.html”.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473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9ABCCE-620B-4597-B6F8-26CAA475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37" y="5973516"/>
            <a:ext cx="12225337" cy="8844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6A8A422-BA64-4EED-B03E-7209537A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326" y="210343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b="1" dirty="0">
              <a:solidFill>
                <a:srgbClr val="26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34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9ABCCE-620B-4597-B6F8-26CAA475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37" y="5973516"/>
            <a:ext cx="12225337" cy="8844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6A8A422-BA64-4EED-B03E-7209537A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111906"/>
            <a:ext cx="10134600" cy="884484"/>
          </a:xfrm>
        </p:spPr>
        <p:txBody>
          <a:bodyPr/>
          <a:lstStyle/>
          <a:p>
            <a:r>
              <a:rPr lang="en-US" dirty="0">
                <a:solidFill>
                  <a:srgbClr val="260000"/>
                </a:solidFill>
              </a:rPr>
              <a:t>Data Source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7B01B1-1957-4B0B-B3B6-C7F096873B78}"/>
              </a:ext>
            </a:extLst>
          </p:cNvPr>
          <p:cNvSpPr/>
          <p:nvPr/>
        </p:nvSpPr>
        <p:spPr>
          <a:xfrm>
            <a:off x="1074983" y="996390"/>
            <a:ext cx="6103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http://opendata.minneapolismn.gov/datasets/police-stop-data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3E6629-FF14-4EC4-9F7B-3E2094739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983" y="1443382"/>
            <a:ext cx="10134600" cy="445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9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9ABCCE-620B-4597-B6F8-26CAA475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37" y="5973516"/>
            <a:ext cx="12225337" cy="8844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6A8A422-BA64-4EED-B03E-7209537A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111906"/>
            <a:ext cx="10134600" cy="884484"/>
          </a:xfrm>
        </p:spPr>
        <p:txBody>
          <a:bodyPr/>
          <a:lstStyle/>
          <a:p>
            <a:r>
              <a:rPr lang="en-US" b="1" dirty="0">
                <a:solidFill>
                  <a:srgbClr val="260000"/>
                </a:solidFill>
              </a:rPr>
              <a:t>Dataset Content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2DC62E-AD8F-49C0-B38D-4BE6BDB92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32" y="1417552"/>
            <a:ext cx="11505336" cy="4363401"/>
          </a:xfrm>
          <a:prstGeom prst="rect">
            <a:avLst/>
          </a:prstGeom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AA5A7FAF-AF1C-4A1E-A352-0E06F7FFB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32" y="917212"/>
            <a:ext cx="11505336" cy="307777"/>
          </a:xfrm>
          <a:prstGeom prst="rect">
            <a:avLst/>
          </a:prstGeom>
          <a:solidFill>
            <a:srgbClr val="3232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3"/>
                </a:solidFill>
                <a:effectLst/>
                <a:latin typeface="Lucida Console" panose="020B0609040504020204" pitchFamily="49" charset="0"/>
              </a:rPr>
              <a:t>view(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C7833"/>
                </a:solidFill>
                <a:effectLst/>
                <a:latin typeface="Lucida Console" panose="020B0609040504020204" pitchFamily="49" charset="0"/>
              </a:rPr>
              <a:t>Police_record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3"/>
                </a:solidFill>
                <a:effectLst/>
                <a:latin typeface="Lucida Console" panose="020B0609040504020204" pitchFamily="49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63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9ABCCE-620B-4597-B6F8-26CAA475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37" y="5973516"/>
            <a:ext cx="12225337" cy="8844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6A8A422-BA64-4EED-B03E-7209537A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111906"/>
            <a:ext cx="10134600" cy="884484"/>
          </a:xfrm>
        </p:spPr>
        <p:txBody>
          <a:bodyPr/>
          <a:lstStyle/>
          <a:p>
            <a:r>
              <a:rPr lang="en-US" b="1" dirty="0">
                <a:solidFill>
                  <a:srgbClr val="260000"/>
                </a:solidFill>
              </a:rPr>
              <a:t>Dataset 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A48BC7-701C-4D11-BBB0-180304836087}"/>
              </a:ext>
            </a:extLst>
          </p:cNvPr>
          <p:cNvSpPr txBox="1"/>
          <p:nvPr/>
        </p:nvSpPr>
        <p:spPr>
          <a:xfrm>
            <a:off x="731520" y="1345906"/>
            <a:ext cx="7040004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endParaRPr lang="en-US" sz="1600" dirty="0"/>
          </a:p>
          <a:p>
            <a:r>
              <a:rPr lang="en-US" sz="1600" dirty="0"/>
              <a:t>## Classes '</a:t>
            </a:r>
            <a:r>
              <a:rPr lang="en-US" sz="1600" dirty="0" err="1"/>
              <a:t>spec_tbl_df</a:t>
            </a:r>
            <a:r>
              <a:rPr lang="en-US" sz="1600" dirty="0"/>
              <a:t>', '</a:t>
            </a:r>
            <a:r>
              <a:rPr lang="en-US" sz="1600" dirty="0" err="1"/>
              <a:t>tbl_df</a:t>
            </a:r>
            <a:r>
              <a:rPr lang="en-US" sz="1600" dirty="0"/>
              <a:t>', '</a:t>
            </a:r>
            <a:r>
              <a:rPr lang="en-US" sz="1600" dirty="0" err="1"/>
              <a:t>tbl</a:t>
            </a:r>
            <a:r>
              <a:rPr lang="en-US" sz="1600" dirty="0"/>
              <a:t>' and '</a:t>
            </a:r>
            <a:r>
              <a:rPr lang="en-US" sz="1600" dirty="0" err="1"/>
              <a:t>data.frame</a:t>
            </a:r>
            <a:r>
              <a:rPr lang="en-US" sz="1600" dirty="0"/>
              <a:t>': 51920 obs. of  15 variables:</a:t>
            </a:r>
            <a:br>
              <a:rPr lang="en-US" sz="1600" dirty="0"/>
            </a:br>
            <a:r>
              <a:rPr lang="en-US" sz="1600" dirty="0"/>
              <a:t>##  $ X1            : num  6823 6824 6825 6826 6827 ...</a:t>
            </a:r>
            <a:br>
              <a:rPr lang="en-US" sz="1600" dirty="0"/>
            </a:br>
            <a:r>
              <a:rPr lang="en-US" sz="1600" dirty="0"/>
              <a:t>##  $ </a:t>
            </a:r>
            <a:r>
              <a:rPr lang="en-US" sz="1600" dirty="0" err="1"/>
              <a:t>idNum</a:t>
            </a:r>
            <a:r>
              <a:rPr lang="en-US" sz="1600" dirty="0"/>
              <a:t>         : </a:t>
            </a:r>
            <a:r>
              <a:rPr lang="en-US" sz="1600" dirty="0" err="1"/>
              <a:t>chr</a:t>
            </a:r>
            <a:r>
              <a:rPr lang="en-US" sz="1600" dirty="0"/>
              <a:t>  "17-000003" "17-000007" "17-000073" "17-000092" ...</a:t>
            </a:r>
            <a:br>
              <a:rPr lang="en-US" sz="1600" dirty="0"/>
            </a:br>
            <a:r>
              <a:rPr lang="en-US" sz="1600" dirty="0"/>
              <a:t>##  $ date          : </a:t>
            </a:r>
            <a:r>
              <a:rPr lang="en-US" sz="1600" dirty="0" err="1"/>
              <a:t>POSIXct</a:t>
            </a:r>
            <a:r>
              <a:rPr lang="en-US" sz="1600" dirty="0"/>
              <a:t>, format: "2017-01-01 00:00:42" "2017-01-01 00:03:07" ...</a:t>
            </a:r>
            <a:br>
              <a:rPr lang="en-US" sz="1600" dirty="0"/>
            </a:br>
            <a:r>
              <a:rPr lang="en-US" sz="1600" dirty="0"/>
              <a:t>##  $ problem       : </a:t>
            </a:r>
            <a:r>
              <a:rPr lang="en-US" sz="1600" dirty="0" err="1"/>
              <a:t>chr</a:t>
            </a:r>
            <a:r>
              <a:rPr lang="en-US" sz="1600" dirty="0"/>
              <a:t>  "suspicious" "suspicious" "traffic" "suspicious" ...</a:t>
            </a:r>
            <a:br>
              <a:rPr lang="en-US" sz="1600" dirty="0"/>
            </a:br>
            <a:r>
              <a:rPr lang="en-US" sz="1600" dirty="0"/>
              <a:t>##  $ MDC           : </a:t>
            </a:r>
            <a:r>
              <a:rPr lang="en-US" sz="1600" dirty="0" err="1"/>
              <a:t>chr</a:t>
            </a:r>
            <a:r>
              <a:rPr lang="en-US" sz="1600" dirty="0"/>
              <a:t>  "MDC" "MDC" "MDC" "MDC" ...</a:t>
            </a:r>
            <a:br>
              <a:rPr lang="en-US" sz="1600" dirty="0"/>
            </a:br>
            <a:r>
              <a:rPr lang="en-US" sz="1600" dirty="0"/>
              <a:t>##  $ </a:t>
            </a:r>
            <a:r>
              <a:rPr lang="en-US" sz="1600" dirty="0" err="1"/>
              <a:t>citationIssued</a:t>
            </a:r>
            <a:r>
              <a:rPr lang="en-US" sz="1600" dirty="0"/>
              <a:t>: </a:t>
            </a:r>
            <a:r>
              <a:rPr lang="en-US" sz="1600" dirty="0" err="1"/>
              <a:t>logi</a:t>
            </a:r>
            <a:r>
              <a:rPr lang="en-US" sz="1600" dirty="0"/>
              <a:t>  NA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...</a:t>
            </a:r>
            <a:br>
              <a:rPr lang="en-US" sz="1600" dirty="0"/>
            </a:br>
            <a:r>
              <a:rPr lang="en-US" sz="1600" dirty="0"/>
              <a:t>##  $ </a:t>
            </a:r>
            <a:r>
              <a:rPr lang="en-US" sz="1600" dirty="0" err="1"/>
              <a:t>personSearch</a:t>
            </a:r>
            <a:r>
              <a:rPr lang="en-US" sz="1600" dirty="0"/>
              <a:t>  : </a:t>
            </a:r>
            <a:r>
              <a:rPr lang="en-US" sz="1600" dirty="0" err="1"/>
              <a:t>chr</a:t>
            </a:r>
            <a:r>
              <a:rPr lang="en-US" sz="1600" dirty="0"/>
              <a:t>  "NO" "NO" "NO" "NO" ...</a:t>
            </a:r>
            <a:br>
              <a:rPr lang="en-US" sz="1600" dirty="0"/>
            </a:br>
            <a:r>
              <a:rPr lang="en-US" sz="1600" dirty="0"/>
              <a:t>##  $ </a:t>
            </a:r>
            <a:r>
              <a:rPr lang="en-US" sz="1600" dirty="0" err="1"/>
              <a:t>vehicleSearch</a:t>
            </a:r>
            <a:r>
              <a:rPr lang="en-US" sz="1600" dirty="0"/>
              <a:t> : </a:t>
            </a:r>
            <a:r>
              <a:rPr lang="en-US" sz="1600" dirty="0" err="1"/>
              <a:t>chr</a:t>
            </a:r>
            <a:r>
              <a:rPr lang="en-US" sz="1600" dirty="0"/>
              <a:t>  "NO" "NO" "NO" "NO" ...</a:t>
            </a:r>
            <a:br>
              <a:rPr lang="en-US" sz="1600" dirty="0"/>
            </a:br>
            <a:r>
              <a:rPr lang="en-US" sz="1600" dirty="0"/>
              <a:t>##  $ </a:t>
            </a:r>
            <a:r>
              <a:rPr lang="en-US" sz="1600" dirty="0" err="1"/>
              <a:t>preRace</a:t>
            </a:r>
            <a:r>
              <a:rPr lang="en-US" sz="1600" dirty="0"/>
              <a:t>       : </a:t>
            </a:r>
            <a:r>
              <a:rPr lang="en-US" sz="1600" dirty="0" err="1"/>
              <a:t>chr</a:t>
            </a:r>
            <a:r>
              <a:rPr lang="en-US" sz="1600" dirty="0"/>
              <a:t>  "Unknown" "Unknown" "Unknown" "Unknown" ...</a:t>
            </a:r>
            <a:br>
              <a:rPr lang="en-US" sz="1600" dirty="0"/>
            </a:br>
            <a:r>
              <a:rPr lang="en-US" sz="1600" dirty="0"/>
              <a:t>##  $ race          : </a:t>
            </a:r>
            <a:r>
              <a:rPr lang="en-US" sz="1600" dirty="0" err="1"/>
              <a:t>chr</a:t>
            </a:r>
            <a:r>
              <a:rPr lang="en-US" sz="1600" dirty="0"/>
              <a:t>  "Unknown" "Unknown" "White" "East African" ...</a:t>
            </a:r>
            <a:br>
              <a:rPr lang="en-US" sz="1600" dirty="0"/>
            </a:br>
            <a:r>
              <a:rPr lang="en-US" sz="1600" dirty="0"/>
              <a:t>##  $ gender        : </a:t>
            </a:r>
            <a:r>
              <a:rPr lang="en-US" sz="1600" dirty="0" err="1"/>
              <a:t>chr</a:t>
            </a:r>
            <a:r>
              <a:rPr lang="en-US" sz="1600" dirty="0"/>
              <a:t>  "Unknown" "Male" "Female" "Male" ...</a:t>
            </a:r>
            <a:br>
              <a:rPr lang="en-US" sz="1600" dirty="0"/>
            </a:br>
            <a:r>
              <a:rPr lang="en-US" sz="1600" dirty="0"/>
              <a:t>##  $ </a:t>
            </a:r>
            <a:r>
              <a:rPr lang="en-US" sz="1600" dirty="0" err="1"/>
              <a:t>lat</a:t>
            </a:r>
            <a:r>
              <a:rPr lang="en-US" sz="1600" dirty="0"/>
              <a:t>           : num  45 45 44.9 44.9 45 ...</a:t>
            </a:r>
            <a:br>
              <a:rPr lang="en-US" sz="1600" dirty="0"/>
            </a:br>
            <a:r>
              <a:rPr lang="en-US" sz="1600" dirty="0"/>
              <a:t>##  $ long          : num  -93.2 -93.3 -93.3 -93.3 -93.3 ...</a:t>
            </a:r>
            <a:br>
              <a:rPr lang="en-US" sz="1600" dirty="0"/>
            </a:br>
            <a:r>
              <a:rPr lang="en-US" sz="1600" dirty="0"/>
              <a:t>##  $ </a:t>
            </a:r>
            <a:r>
              <a:rPr lang="en-US" sz="1600" dirty="0" err="1"/>
              <a:t>policePrecinct</a:t>
            </a:r>
            <a:r>
              <a:rPr lang="en-US" sz="1600" dirty="0"/>
              <a:t>: num  1 1 5 5 1 1 1 2 2 4 ...</a:t>
            </a:r>
            <a:br>
              <a:rPr lang="en-US" sz="1600" dirty="0"/>
            </a:br>
            <a:r>
              <a:rPr lang="en-US" sz="1600" dirty="0"/>
              <a:t>##  $ neighborhood  : </a:t>
            </a:r>
            <a:r>
              <a:rPr lang="en-US" sz="1600" dirty="0" err="1"/>
              <a:t>chr</a:t>
            </a:r>
            <a:r>
              <a:rPr lang="en-US" sz="1600" dirty="0"/>
              <a:t>  "Cedar Riverside" "Downtown West" "Whittier"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DCBE8F-5BD7-47F3-B819-C4B4A217F239}"/>
              </a:ext>
            </a:extLst>
          </p:cNvPr>
          <p:cNvSpPr txBox="1"/>
          <p:nvPr/>
        </p:nvSpPr>
        <p:spPr>
          <a:xfrm>
            <a:off x="8221691" y="3770141"/>
            <a:ext cx="29256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Total Column – 15</a:t>
            </a:r>
          </a:p>
          <a:p>
            <a:r>
              <a:rPr lang="en-US" sz="2800" dirty="0"/>
              <a:t>Total Rows - 51920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9D15494-AD72-4EDD-9828-A3D909ED0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" y="996390"/>
            <a:ext cx="11012967" cy="307777"/>
          </a:xfrm>
          <a:prstGeom prst="rect">
            <a:avLst/>
          </a:prstGeom>
          <a:solidFill>
            <a:srgbClr val="3232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3"/>
                </a:solidFill>
                <a:effectLst/>
                <a:latin typeface="Lucida Console" panose="020B0609040504020204" pitchFamily="49" charset="0"/>
              </a:rPr>
              <a:t>str(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C7833"/>
                </a:solidFill>
                <a:effectLst/>
                <a:latin typeface="Lucida Console" panose="020B0609040504020204" pitchFamily="49" charset="0"/>
              </a:rPr>
              <a:t>Police_record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3"/>
                </a:solidFill>
                <a:effectLst/>
                <a:latin typeface="Lucida Console" panose="020B0609040504020204" pitchFamily="49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21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9ABCCE-620B-4597-B6F8-26CAA475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37" y="5973516"/>
            <a:ext cx="12225337" cy="8844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6A8A422-BA64-4EED-B03E-7209537A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111906"/>
            <a:ext cx="10134600" cy="884484"/>
          </a:xfrm>
        </p:spPr>
        <p:txBody>
          <a:bodyPr/>
          <a:lstStyle/>
          <a:p>
            <a:r>
              <a:rPr lang="en-US" b="1" dirty="0">
                <a:solidFill>
                  <a:srgbClr val="260000"/>
                </a:solidFill>
              </a:rPr>
              <a:t>Data Analysis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9D15494-AD72-4EDD-9828-A3D909ED0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19" y="1038374"/>
            <a:ext cx="11012967" cy="492443"/>
          </a:xfrm>
          <a:prstGeom prst="rect">
            <a:avLst/>
          </a:prstGeom>
          <a:solidFill>
            <a:srgbClr val="3232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CC7833"/>
                </a:solidFill>
                <a:latin typeface="Lucida Console" panose="020B0609040504020204" pitchFamily="49" charset="0"/>
              </a:rPr>
              <a:t>(data = </a:t>
            </a:r>
            <a:r>
              <a:rPr lang="en-US" altLang="en-US" sz="16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Police_record</a:t>
            </a:r>
            <a:r>
              <a:rPr lang="en-US" altLang="en-US" sz="1600" dirty="0">
                <a:solidFill>
                  <a:srgbClr val="CC7833"/>
                </a:solidFill>
                <a:latin typeface="Lucida Console" panose="020B0609040504020204" pitchFamily="49" charset="0"/>
              </a:rPr>
              <a:t>) 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3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geom_bar</a:t>
            </a:r>
            <a:r>
              <a:rPr lang="en-US" altLang="en-US" sz="1600" dirty="0">
                <a:solidFill>
                  <a:srgbClr val="CC7833"/>
                </a:solidFill>
                <a:latin typeface="Lucida Console" panose="020B0609040504020204" pitchFamily="49" charset="0"/>
              </a:rPr>
              <a:t>(mapping = </a:t>
            </a:r>
            <a:r>
              <a:rPr lang="en-US" altLang="en-US" sz="16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CC7833"/>
                </a:solidFill>
                <a:latin typeface="Lucida Console" panose="020B0609040504020204" pitchFamily="49" charset="0"/>
              </a:rPr>
              <a:t>(x = problem, y = ..count.., group = MDC, fill = MDC))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8E6226-1F1F-464E-A26D-5185480D4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69" y="1859735"/>
            <a:ext cx="5864833" cy="37848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183689-D682-45AB-9ACF-C73C1F2871EC}"/>
              </a:ext>
            </a:extLst>
          </p:cNvPr>
          <p:cNvSpPr txBox="1"/>
          <p:nvPr/>
        </p:nvSpPr>
        <p:spPr>
          <a:xfrm>
            <a:off x="7202659" y="2152357"/>
            <a:ext cx="46704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20000"/>
                </a:solidFill>
              </a:rPr>
              <a:t>Problem: </a:t>
            </a:r>
          </a:p>
          <a:p>
            <a:r>
              <a:rPr lang="en-US" b="1" dirty="0"/>
              <a:t>Suspicious</a:t>
            </a:r>
            <a:r>
              <a:rPr lang="en-US" dirty="0"/>
              <a:t>-suspicious vehicle or person stops</a:t>
            </a:r>
          </a:p>
          <a:p>
            <a:r>
              <a:rPr lang="en-US" b="1" dirty="0"/>
              <a:t>Traffic</a:t>
            </a:r>
            <a:r>
              <a:rPr lang="en-US" dirty="0"/>
              <a:t>-traffic stops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rgbClr val="420000"/>
                </a:solidFill>
              </a:rPr>
              <a:t>MDC Record</a:t>
            </a:r>
          </a:p>
          <a:p>
            <a:r>
              <a:rPr lang="en-US" b="1" dirty="0"/>
              <a:t>MDC - </a:t>
            </a:r>
            <a:r>
              <a:rPr lang="it-IT" dirty="0"/>
              <a:t>Data collected via in-vehicle computer</a:t>
            </a:r>
          </a:p>
          <a:p>
            <a:r>
              <a:rPr lang="it-IT" b="1" dirty="0"/>
              <a:t>Other </a:t>
            </a:r>
            <a:r>
              <a:rPr lang="it-IT" dirty="0"/>
              <a:t>- </a:t>
            </a:r>
            <a:r>
              <a:rPr lang="en-US" dirty="0"/>
              <a:t>data submitted by officers not in a vehicle, either on foot, bicycle or horseback</a:t>
            </a:r>
          </a:p>
        </p:txBody>
      </p:sp>
    </p:spTree>
    <p:extLst>
      <p:ext uri="{BB962C8B-B14F-4D97-AF65-F5344CB8AC3E}">
        <p14:creationId xmlns:p14="http://schemas.microsoft.com/office/powerpoint/2010/main" val="384178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9ABCCE-620B-4597-B6F8-26CAA475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37" y="5973516"/>
            <a:ext cx="12225337" cy="8844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6A8A422-BA64-4EED-B03E-7209537A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111906"/>
            <a:ext cx="10134600" cy="884484"/>
          </a:xfrm>
        </p:spPr>
        <p:txBody>
          <a:bodyPr/>
          <a:lstStyle/>
          <a:p>
            <a:r>
              <a:rPr lang="en-US" b="1" dirty="0">
                <a:solidFill>
                  <a:srgbClr val="260000"/>
                </a:solidFill>
              </a:rPr>
              <a:t>Data Analysis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9D15494-AD72-4EDD-9828-A3D909ED0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19" y="1038374"/>
            <a:ext cx="11012967" cy="492443"/>
          </a:xfrm>
          <a:prstGeom prst="rect">
            <a:avLst/>
          </a:prstGeom>
          <a:solidFill>
            <a:srgbClr val="3232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600" dirty="0">
                <a:solidFill>
                  <a:srgbClr val="CC7833"/>
                </a:solidFill>
                <a:latin typeface="Lucida Console" panose="020B0609040504020204" pitchFamily="49" charset="0"/>
              </a:rPr>
              <a:t>(data = </a:t>
            </a:r>
            <a:r>
              <a:rPr lang="en-US" altLang="en-US" sz="16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Police_record</a:t>
            </a:r>
            <a:r>
              <a:rPr lang="en-US" altLang="en-US" sz="1600" dirty="0">
                <a:solidFill>
                  <a:srgbClr val="CC7833"/>
                </a:solidFill>
                <a:latin typeface="Lucida Console" panose="020B0609040504020204" pitchFamily="49" charset="0"/>
              </a:rPr>
              <a:t>) +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16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geom_bar</a:t>
            </a:r>
            <a:r>
              <a:rPr lang="en-US" altLang="en-US" sz="1600" dirty="0">
                <a:solidFill>
                  <a:srgbClr val="CC7833"/>
                </a:solidFill>
                <a:latin typeface="Lucida Console" panose="020B0609040504020204" pitchFamily="49" charset="0"/>
              </a:rPr>
              <a:t>(mapping = </a:t>
            </a:r>
            <a:r>
              <a:rPr lang="en-US" altLang="en-US" sz="1600" dirty="0" err="1">
                <a:solidFill>
                  <a:srgbClr val="CC7833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600" dirty="0">
                <a:solidFill>
                  <a:srgbClr val="CC7833"/>
                </a:solidFill>
                <a:latin typeface="Lucida Console" panose="020B0609040504020204" pitchFamily="49" charset="0"/>
              </a:rPr>
              <a:t>(x = gender, fill = race), position = "dodge")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8DFF13B6-40D4-4876-9926-8BDBBD4CE0B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923735" y="1642062"/>
            <a:ext cx="6344530" cy="422020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074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9ABCCE-620B-4597-B6F8-26CAA475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37" y="5973516"/>
            <a:ext cx="12225337" cy="8844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6A8A422-BA64-4EED-B03E-7209537A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111906"/>
            <a:ext cx="10134600" cy="884484"/>
          </a:xfrm>
        </p:spPr>
        <p:txBody>
          <a:bodyPr/>
          <a:lstStyle/>
          <a:p>
            <a:r>
              <a:rPr lang="en-US" b="1" dirty="0">
                <a:solidFill>
                  <a:srgbClr val="260000"/>
                </a:solidFill>
              </a:rPr>
              <a:t>Data Analysis</a:t>
            </a:r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B72F7B88-8CA1-4313-9B78-DFDCC15F73F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30394" y="1221256"/>
            <a:ext cx="5648485" cy="403138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826789-D188-439C-8816-5973F89E1751}"/>
              </a:ext>
            </a:extLst>
          </p:cNvPr>
          <p:cNvSpPr/>
          <p:nvPr/>
        </p:nvSpPr>
        <p:spPr>
          <a:xfrm>
            <a:off x="6593057" y="1527319"/>
            <a:ext cx="5223805" cy="2190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 &lt;-</a:t>
            </a:r>
            <a:r>
              <a:rPr lang="en-US" sz="16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Police_record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(race, gender) </a:t>
            </a:r>
            <a:r>
              <a:rPr lang="en-US" sz="16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(race </a:t>
            </a:r>
            <a:r>
              <a:rPr lang="en-US" sz="16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%in%</a:t>
            </a:r>
            <a:r>
              <a:rPr lang="en-US" sz="16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Black"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"White"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"Native</a:t>
            </a:r>
            <a:r>
              <a:rPr lang="en-US" sz="16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American"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"East</a:t>
            </a:r>
            <a:r>
              <a:rPr lang="en-US" sz="16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African"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"Latino"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6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 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u) </a:t>
            </a:r>
            <a:r>
              <a:rPr lang="en-US" sz="16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geom_bar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mapping 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race, </a:t>
            </a:r>
            <a:r>
              <a:rPr lang="en-US" sz="16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 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..count.., </a:t>
            </a:r>
            <a:r>
              <a:rPr lang="en-US" sz="16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group 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gender, </a:t>
            </a:r>
            <a:r>
              <a:rPr lang="en-US" sz="16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fill 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gender))</a:t>
            </a:r>
            <a:endParaRPr lang="en-US" sz="16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5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9ABCCE-620B-4597-B6F8-26CAA475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37" y="5973516"/>
            <a:ext cx="12225337" cy="8844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6A8A422-BA64-4EED-B03E-7209537A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111906"/>
            <a:ext cx="10134600" cy="884484"/>
          </a:xfrm>
        </p:spPr>
        <p:txBody>
          <a:bodyPr/>
          <a:lstStyle/>
          <a:p>
            <a:r>
              <a:rPr lang="en-US" b="1" dirty="0">
                <a:solidFill>
                  <a:srgbClr val="260000"/>
                </a:solidFill>
              </a:rPr>
              <a:t>Data Analysis (Plotting in map)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0FC9D-B715-49CE-A58F-4DEFB8EC6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946" y="930398"/>
            <a:ext cx="6753503" cy="499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51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5726</TotalTime>
  <Words>1082</Words>
  <Application>Microsoft Office PowerPoint</Application>
  <PresentationFormat>Widescreen</PresentationFormat>
  <Paragraphs>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Aharoni</vt:lpstr>
      <vt:lpstr>Arial</vt:lpstr>
      <vt:lpstr>Calibri</vt:lpstr>
      <vt:lpstr>Calibri Light</vt:lpstr>
      <vt:lpstr>Consolas</vt:lpstr>
      <vt:lpstr>Lucida Console</vt:lpstr>
      <vt:lpstr>Times New Roman</vt:lpstr>
      <vt:lpstr>Wingdings</vt:lpstr>
      <vt:lpstr>Office Theme</vt:lpstr>
      <vt:lpstr>Stop Data Analysis of Minneapolis Police Department 2017 </vt:lpstr>
      <vt:lpstr>Contents</vt:lpstr>
      <vt:lpstr>Data Source</vt:lpstr>
      <vt:lpstr>Dataset Content</vt:lpstr>
      <vt:lpstr>Dataset Content</vt:lpstr>
      <vt:lpstr>Data Analysis</vt:lpstr>
      <vt:lpstr>Data Analysis</vt:lpstr>
      <vt:lpstr>Data Analysis</vt:lpstr>
      <vt:lpstr>Data Analysis (Plotting in map)</vt:lpstr>
      <vt:lpstr>Data Analysis (heat map)</vt:lpstr>
      <vt:lpstr>Data Analysis (Stopping based on gender)</vt:lpstr>
      <vt:lpstr>Data Analysis (Stopping based on race)</vt:lpstr>
      <vt:lpstr>Data Analysis (Hour of a day)</vt:lpstr>
      <vt:lpstr>Data Analysis (Month-wise data)</vt:lpstr>
      <vt:lpstr>Data Analysis (Days of the Month)</vt:lpstr>
      <vt:lpstr>Data Analysis (Hour &amp; Month)</vt:lpstr>
      <vt:lpstr>Data Analysis (Days of the Month &amp; Month)</vt:lpstr>
      <vt:lpstr>Data Analysis (Linear Modeling)</vt:lpstr>
      <vt:lpstr>Data Analysis (Generalized Additive Modeling)</vt:lpstr>
      <vt:lpstr>Conclusion </vt:lpstr>
      <vt:lpstr>Reference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Millimeter Wave Imaging and Sensing</dc:title>
  <dc:creator>M M Nabi</dc:creator>
  <cp:lastModifiedBy>Nabi, M M</cp:lastModifiedBy>
  <cp:revision>165</cp:revision>
  <dcterms:created xsi:type="dcterms:W3CDTF">2019-10-03T01:45:54Z</dcterms:created>
  <dcterms:modified xsi:type="dcterms:W3CDTF">2021-05-12T17:13:38Z</dcterms:modified>
</cp:coreProperties>
</file>