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sldIdLst>
    <p:sldId id="256" r:id="rId2"/>
    <p:sldId id="257" r:id="rId3"/>
    <p:sldId id="258" r:id="rId4"/>
    <p:sldId id="259" r:id="rId5"/>
    <p:sldId id="260" r:id="rId6"/>
    <p:sldId id="261" r:id="rId7"/>
    <p:sldId id="262" r:id="rId8"/>
    <p:sldId id="263" r:id="rId9"/>
    <p:sldId id="265" r:id="rId10"/>
  </p:sldIdLst>
  <p:sldSz cx="18288000" cy="10287000"/>
  <p:notesSz cx="6858000" cy="9144000"/>
  <p:embeddedFontLst>
    <p:embeddedFont>
      <p:font typeface="Alatsi" panose="020B0604020202020204" charset="0"/>
      <p:regular r:id="rId11"/>
    </p:embeddedFont>
    <p:embeddedFont>
      <p:font typeface="Open Sans Bold" panose="020B0604020202020204" charset="0"/>
      <p:regular r:id="rId12"/>
    </p:embeddedFont>
    <p:embeddedFont>
      <p:font typeface="Tw Cen MT" panose="020B06020201040206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36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863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5266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811772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801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160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6209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72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8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123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062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19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151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479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309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606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30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26361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2" name="TextBox 12"/>
          <p:cNvSpPr txBox="1"/>
          <p:nvPr/>
        </p:nvSpPr>
        <p:spPr>
          <a:xfrm>
            <a:off x="4385761" y="2458092"/>
            <a:ext cx="13445618" cy="2272665"/>
          </a:xfrm>
          <a:prstGeom prst="rect">
            <a:avLst/>
          </a:prstGeom>
        </p:spPr>
        <p:txBody>
          <a:bodyPr lIns="0" tIns="0" rIns="0" bIns="0" rtlCol="0" anchor="t">
            <a:spAutoFit/>
          </a:bodyPr>
          <a:lstStyle/>
          <a:p>
            <a:pPr algn="ctr">
              <a:lnSpc>
                <a:spcPts val="8730"/>
              </a:lnSpc>
            </a:pPr>
            <a:r>
              <a:rPr lang="en-US" sz="9000" dirty="0">
                <a:solidFill>
                  <a:srgbClr val="000000"/>
                </a:solidFill>
                <a:latin typeface="Alatsi"/>
                <a:ea typeface="Alatsi"/>
                <a:cs typeface="Alatsi"/>
                <a:sym typeface="Alatsi"/>
              </a:rPr>
              <a:t>INTEL UNNATI INDUSTRIAL PROJECT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ea typeface="Alatsi"/>
                <a:cs typeface="Alatsi"/>
                <a:sym typeface="Alatsi"/>
              </a:rPr>
              <a:t>Presented By : Team Bugs</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Gitam University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38119" y="1701156"/>
            <a:ext cx="15611761" cy="9661299"/>
          </a:xfrm>
          <a:prstGeom prst="rect">
            <a:avLst/>
          </a:prstGeom>
        </p:spPr>
        <p:txBody>
          <a:bodyPr lIns="0" tIns="0" rIns="0" bIns="0" rtlCol="0" anchor="t">
            <a:spAutoFit/>
          </a:bodyPr>
          <a:lstStyle/>
          <a:p>
            <a:pPr algn="l">
              <a:lnSpc>
                <a:spcPts val="4200"/>
              </a:lnSpc>
            </a:pPr>
            <a:r>
              <a:rPr lang="en-US" sz="3000" dirty="0">
                <a:solidFill>
                  <a:srgbClr val="000000"/>
                </a:solidFill>
                <a:latin typeface="Alatsi"/>
                <a:ea typeface="Alatsi"/>
                <a:cs typeface="Alatsi"/>
                <a:sym typeface="Alatsi"/>
              </a:rPr>
              <a:t>Title: "Innovative Monitoring System for Tele </a:t>
            </a:r>
            <a:r>
              <a:rPr lang="en-US" sz="3000" dirty="0" err="1">
                <a:solidFill>
                  <a:srgbClr val="000000"/>
                </a:solidFill>
                <a:latin typeface="Alatsi"/>
                <a:ea typeface="Alatsi"/>
                <a:cs typeface="Alatsi"/>
                <a:sym typeface="Alatsi"/>
              </a:rPr>
              <a:t>lCU</a:t>
            </a:r>
            <a:r>
              <a:rPr lang="en-US" sz="3000" dirty="0">
                <a:solidFill>
                  <a:srgbClr val="000000"/>
                </a:solidFill>
                <a:latin typeface="Alatsi"/>
                <a:ea typeface="Alatsi"/>
                <a:cs typeface="Alatsi"/>
                <a:sym typeface="Alatsi"/>
              </a:rPr>
              <a:t> Patients Using Video Processing and</a:t>
            </a:r>
          </a:p>
          <a:p>
            <a:pPr algn="l">
              <a:lnSpc>
                <a:spcPts val="4200"/>
              </a:lnSpc>
            </a:pPr>
            <a:r>
              <a:rPr lang="en-US" sz="3000" dirty="0">
                <a:solidFill>
                  <a:srgbClr val="000000"/>
                </a:solidFill>
                <a:latin typeface="Alatsi"/>
                <a:ea typeface="Alatsi"/>
                <a:cs typeface="Alatsi"/>
                <a:sym typeface="Alatsi"/>
              </a:rPr>
              <a:t>Deep Learning"</a:t>
            </a:r>
          </a:p>
          <a:p>
            <a:pPr algn="l">
              <a:lnSpc>
                <a:spcPts val="4200"/>
              </a:lnSpc>
            </a:pPr>
            <a:endParaRPr lang="en-US" sz="3000" dirty="0">
              <a:solidFill>
                <a:srgbClr val="000000"/>
              </a:solidFill>
              <a:latin typeface="Alatsi"/>
              <a:ea typeface="Alatsi"/>
              <a:cs typeface="Alatsi"/>
              <a:sym typeface="Alatsi"/>
            </a:endParaRPr>
          </a:p>
          <a:p>
            <a:pPr algn="l">
              <a:lnSpc>
                <a:spcPts val="4200"/>
              </a:lnSpc>
            </a:pPr>
            <a:r>
              <a:rPr lang="en-US" sz="3000" dirty="0">
                <a:solidFill>
                  <a:srgbClr val="000000"/>
                </a:solidFill>
                <a:latin typeface="Alatsi"/>
                <a:ea typeface="Alatsi"/>
                <a:cs typeface="Alatsi"/>
                <a:sym typeface="Alatsi"/>
              </a:rPr>
              <a:t>Objective:</a:t>
            </a:r>
          </a:p>
          <a:p>
            <a:pPr algn="l">
              <a:lnSpc>
                <a:spcPts val="4200"/>
              </a:lnSpc>
            </a:pPr>
            <a:r>
              <a:rPr lang="en-US" sz="3000" dirty="0">
                <a:solidFill>
                  <a:srgbClr val="000000"/>
                </a:solidFill>
                <a:latin typeface="Alatsi"/>
                <a:ea typeface="Alatsi"/>
                <a:cs typeface="Alatsi"/>
                <a:sym typeface="Alatsi"/>
              </a:rPr>
              <a:t>The primary objective of this project is to develop an deep </a:t>
            </a:r>
            <a:r>
              <a:rPr lang="en-IN" sz="3000" dirty="0">
                <a:solidFill>
                  <a:srgbClr val="000000"/>
                </a:solidFill>
                <a:latin typeface="Alatsi"/>
                <a:ea typeface="Alatsi"/>
                <a:cs typeface="Alatsi"/>
                <a:sym typeface="Alatsi"/>
              </a:rPr>
              <a:t>learning</a:t>
            </a:r>
            <a:r>
              <a:rPr lang="en-US" sz="3000" dirty="0">
                <a:solidFill>
                  <a:srgbClr val="000000"/>
                </a:solidFill>
                <a:latin typeface="Alatsi"/>
                <a:ea typeface="Alatsi"/>
                <a:cs typeface="Alatsi"/>
                <a:sym typeface="Alatsi"/>
              </a:rPr>
              <a:t> AI-based solution that can analyze </a:t>
            </a:r>
            <a:r>
              <a:rPr lang="en-IN" sz="3000" dirty="0">
                <a:solidFill>
                  <a:srgbClr val="000000"/>
                </a:solidFill>
                <a:latin typeface="Alatsi"/>
                <a:ea typeface="Alatsi"/>
                <a:cs typeface="Alatsi"/>
                <a:sym typeface="Alatsi"/>
              </a:rPr>
              <a:t>patients</a:t>
            </a:r>
            <a:r>
              <a:rPr lang="en-US" sz="3000" dirty="0">
                <a:solidFill>
                  <a:srgbClr val="000000"/>
                </a:solidFill>
                <a:latin typeface="Alatsi"/>
                <a:ea typeface="Alatsi"/>
                <a:cs typeface="Alatsi"/>
                <a:sym typeface="Alatsi"/>
              </a:rPr>
              <a:t> movement using data from cameras capturing </a:t>
            </a:r>
            <a:r>
              <a:rPr lang="en-IN" sz="3000" dirty="0">
                <a:solidFill>
                  <a:srgbClr val="000000"/>
                </a:solidFill>
                <a:latin typeface="Alatsi"/>
                <a:ea typeface="Alatsi"/>
                <a:cs typeface="Alatsi"/>
                <a:sym typeface="Alatsi"/>
              </a:rPr>
              <a:t>patients living footage</a:t>
            </a:r>
            <a:r>
              <a:rPr lang="en-US" sz="3000" dirty="0">
                <a:solidFill>
                  <a:srgbClr val="000000"/>
                </a:solidFill>
                <a:latin typeface="Alatsi"/>
                <a:ea typeface="Alatsi"/>
                <a:cs typeface="Alatsi"/>
                <a:sym typeface="Alatsi"/>
              </a:rPr>
              <a:t>. The solution should provide insights on </a:t>
            </a:r>
            <a:r>
              <a:rPr lang="en-IN" sz="3000" dirty="0">
                <a:solidFill>
                  <a:srgbClr val="000000"/>
                </a:solidFill>
                <a:latin typeface="Alatsi"/>
                <a:ea typeface="Alatsi"/>
                <a:cs typeface="Alatsi"/>
                <a:sym typeface="Alatsi"/>
              </a:rPr>
              <a:t>patients</a:t>
            </a:r>
            <a:r>
              <a:rPr lang="en-US" sz="3000" dirty="0">
                <a:solidFill>
                  <a:srgbClr val="000000"/>
                </a:solidFill>
                <a:latin typeface="Alatsi"/>
                <a:ea typeface="Alatsi"/>
                <a:cs typeface="Alatsi"/>
                <a:sym typeface="Alatsi"/>
              </a:rPr>
              <a:t> movement patterns, </a:t>
            </a:r>
            <a:r>
              <a:rPr lang="en-IN" sz="3000" dirty="0">
                <a:solidFill>
                  <a:srgbClr val="000000"/>
                </a:solidFill>
                <a:latin typeface="Alatsi"/>
                <a:ea typeface="Alatsi"/>
                <a:cs typeface="Alatsi"/>
                <a:sym typeface="Alatsi"/>
              </a:rPr>
              <a:t>Doctor Identification</a:t>
            </a:r>
            <a:r>
              <a:rPr lang="en-US" sz="3000" dirty="0">
                <a:solidFill>
                  <a:srgbClr val="000000"/>
                </a:solidFill>
                <a:latin typeface="Alatsi"/>
                <a:ea typeface="Alatsi"/>
                <a:cs typeface="Alatsi"/>
                <a:sym typeface="Alatsi"/>
              </a:rPr>
              <a:t> and </a:t>
            </a:r>
            <a:r>
              <a:rPr lang="en-IN" sz="3000" dirty="0">
                <a:solidFill>
                  <a:srgbClr val="000000"/>
                </a:solidFill>
                <a:latin typeface="Alatsi"/>
                <a:ea typeface="Alatsi"/>
                <a:cs typeface="Alatsi"/>
                <a:sym typeface="Alatsi"/>
              </a:rPr>
              <a:t>Nurse identification</a:t>
            </a:r>
            <a:r>
              <a:rPr lang="en-US" sz="3000" dirty="0">
                <a:solidFill>
                  <a:srgbClr val="000000"/>
                </a:solidFill>
                <a:latin typeface="Alatsi"/>
                <a:ea typeface="Alatsi"/>
                <a:cs typeface="Alatsi"/>
                <a:sym typeface="Alatsi"/>
              </a:rPr>
              <a:t>.</a:t>
            </a:r>
          </a:p>
          <a:p>
            <a:pPr algn="l">
              <a:lnSpc>
                <a:spcPts val="4200"/>
              </a:lnSpc>
            </a:pPr>
            <a:endParaRPr lang="en-US" sz="3000" dirty="0">
              <a:solidFill>
                <a:srgbClr val="000000"/>
              </a:solidFill>
              <a:latin typeface="Alatsi"/>
              <a:ea typeface="Alatsi"/>
              <a:cs typeface="Alatsi"/>
              <a:sym typeface="Alatsi"/>
            </a:endParaRPr>
          </a:p>
          <a:p>
            <a:pPr algn="l">
              <a:lnSpc>
                <a:spcPts val="4200"/>
              </a:lnSpc>
            </a:pPr>
            <a:r>
              <a:rPr lang="en-US" sz="3000" dirty="0">
                <a:solidFill>
                  <a:srgbClr val="000000"/>
                </a:solidFill>
                <a:latin typeface="Alatsi"/>
                <a:ea typeface="Alatsi"/>
                <a:cs typeface="Alatsi"/>
                <a:sym typeface="Alatsi"/>
              </a:rPr>
              <a:t>Problem Description:</a:t>
            </a:r>
          </a:p>
          <a:p>
            <a:pPr algn="l">
              <a:lnSpc>
                <a:spcPts val="4200"/>
              </a:lnSpc>
            </a:pPr>
            <a:r>
              <a:rPr lang="en-US" sz="3000" dirty="0">
                <a:solidFill>
                  <a:srgbClr val="000000"/>
                </a:solidFill>
                <a:latin typeface="Alatsi"/>
                <a:ea typeface="Alatsi"/>
                <a:cs typeface="Alatsi"/>
                <a:sym typeface="Alatsi"/>
              </a:rPr>
              <a:t>Tele </a:t>
            </a:r>
            <a:r>
              <a:rPr lang="en-US" sz="3000" dirty="0" err="1">
                <a:solidFill>
                  <a:srgbClr val="000000"/>
                </a:solidFill>
                <a:latin typeface="Alatsi"/>
                <a:ea typeface="Alatsi"/>
                <a:cs typeface="Alatsi"/>
                <a:sym typeface="Alatsi"/>
              </a:rPr>
              <a:t>lCI</a:t>
            </a:r>
            <a:r>
              <a:rPr lang="en-US" sz="3000" dirty="0">
                <a:solidFill>
                  <a:srgbClr val="000000"/>
                </a:solidFill>
                <a:latin typeface="Alatsi"/>
                <a:ea typeface="Alatsi"/>
                <a:cs typeface="Alatsi"/>
                <a:sym typeface="Alatsi"/>
              </a:rPr>
              <a:t> is concept for monitoring ICU patients from remote locations to reduce the burden of</a:t>
            </a:r>
          </a:p>
          <a:p>
            <a:pPr algn="l">
              <a:lnSpc>
                <a:spcPts val="4200"/>
              </a:lnSpc>
            </a:pPr>
            <a:r>
              <a:rPr lang="en-US" sz="3000" dirty="0">
                <a:solidFill>
                  <a:srgbClr val="000000"/>
                </a:solidFill>
                <a:latin typeface="Alatsi"/>
                <a:ea typeface="Alatsi"/>
                <a:cs typeface="Alatsi"/>
                <a:sym typeface="Alatsi"/>
              </a:rPr>
              <a:t>on-site intensivist. Currently there are multiple products available in this domain where one</a:t>
            </a:r>
          </a:p>
          <a:p>
            <a:pPr algn="l">
              <a:lnSpc>
                <a:spcPts val="4200"/>
              </a:lnSpc>
            </a:pPr>
            <a:r>
              <a:rPr lang="en-US" sz="3000" dirty="0">
                <a:solidFill>
                  <a:srgbClr val="000000"/>
                </a:solidFill>
                <a:latin typeface="Alatsi"/>
                <a:ea typeface="Alatsi"/>
                <a:cs typeface="Alatsi"/>
                <a:sym typeface="Alatsi"/>
              </a:rPr>
              <a:t>profession seating at remote location physically monitors one or two remote patients in</a:t>
            </a:r>
          </a:p>
          <a:p>
            <a:pPr algn="l">
              <a:lnSpc>
                <a:spcPts val="4200"/>
              </a:lnSpc>
            </a:pPr>
            <a:r>
              <a:rPr lang="en-US" sz="3000" dirty="0">
                <a:solidFill>
                  <a:srgbClr val="000000"/>
                </a:solidFill>
                <a:latin typeface="Alatsi"/>
                <a:ea typeface="Alatsi"/>
                <a:cs typeface="Alatsi"/>
                <a:sym typeface="Alatsi"/>
              </a:rPr>
              <a:t>Tele </a:t>
            </a:r>
            <a:r>
              <a:rPr lang="en-US" sz="3000" dirty="0" err="1">
                <a:solidFill>
                  <a:srgbClr val="000000"/>
                </a:solidFill>
                <a:latin typeface="Alatsi"/>
                <a:ea typeface="Alatsi"/>
                <a:cs typeface="Alatsi"/>
                <a:sym typeface="Alatsi"/>
              </a:rPr>
              <a:t>lCU</a:t>
            </a:r>
            <a:r>
              <a:rPr lang="en-US" sz="3000" dirty="0">
                <a:solidFill>
                  <a:srgbClr val="000000"/>
                </a:solidFill>
                <a:latin typeface="Alatsi"/>
                <a:ea typeface="Alatsi"/>
                <a:cs typeface="Alatsi"/>
                <a:sym typeface="Alatsi"/>
              </a:rPr>
              <a:t>. The proposed solution should work to reduce the burden of remote health care</a:t>
            </a:r>
          </a:p>
          <a:p>
            <a:pPr algn="l">
              <a:lnSpc>
                <a:spcPts val="4200"/>
              </a:lnSpc>
            </a:pPr>
            <a:r>
              <a:rPr lang="en-US" sz="3000" dirty="0">
                <a:solidFill>
                  <a:srgbClr val="000000"/>
                </a:solidFill>
                <a:latin typeface="Alatsi"/>
                <a:ea typeface="Alatsi"/>
                <a:cs typeface="Alatsi"/>
                <a:sym typeface="Alatsi"/>
              </a:rPr>
              <a:t>professional so. one remote health care professional can monitor 5 or more patients at single</a:t>
            </a:r>
          </a:p>
          <a:p>
            <a:pPr algn="l">
              <a:lnSpc>
                <a:spcPts val="4200"/>
              </a:lnSpc>
            </a:pPr>
            <a:r>
              <a:rPr lang="en-US" sz="3000" dirty="0">
                <a:solidFill>
                  <a:srgbClr val="000000"/>
                </a:solidFill>
                <a:latin typeface="Alatsi"/>
                <a:ea typeface="Alatsi"/>
                <a:cs typeface="Alatsi"/>
                <a:sym typeface="Alatsi"/>
              </a:rPr>
              <a:t>time.</a:t>
            </a:r>
          </a:p>
          <a:p>
            <a:pPr algn="l">
              <a:lnSpc>
                <a:spcPts val="4200"/>
              </a:lnSpc>
            </a:pPr>
            <a:endParaRPr lang="en-US" sz="3000" dirty="0">
              <a:solidFill>
                <a:srgbClr val="000000"/>
              </a:solidFill>
              <a:latin typeface="Alatsi"/>
              <a:ea typeface="Alatsi"/>
              <a:cs typeface="Alatsi"/>
              <a:sym typeface="Alatsi"/>
            </a:endParaRPr>
          </a:p>
          <a:p>
            <a:pPr algn="l">
              <a:lnSpc>
                <a:spcPts val="4200"/>
              </a:lnSpc>
            </a:pPr>
            <a:endParaRPr lang="en-US" sz="3000" dirty="0">
              <a:solidFill>
                <a:srgbClr val="000000"/>
              </a:solidFill>
              <a:latin typeface="Alatsi"/>
              <a:ea typeface="Alatsi"/>
              <a:cs typeface="Alatsi"/>
              <a:sym typeface="Alatsi"/>
            </a:endParaRPr>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209800" y="452240"/>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PROBLEM STATEMENT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id="13" name="Freeform 13"/>
          <p:cNvSpPr/>
          <p:nvPr/>
        </p:nvSpPr>
        <p:spPr>
          <a:xfrm>
            <a:off x="-36574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161925"/>
            <a:ext cx="13180039" cy="295592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UNIQUE IDEA BRIEF (SOLUTION)</a:t>
            </a:r>
          </a:p>
        </p:txBody>
      </p:sp>
      <p:sp>
        <p:nvSpPr>
          <p:cNvPr id="3" name="TextBox 3"/>
          <p:cNvSpPr txBox="1"/>
          <p:nvPr/>
        </p:nvSpPr>
        <p:spPr>
          <a:xfrm>
            <a:off x="5702946" y="9594266"/>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4" name="AutoShape 4"/>
          <p:cNvSpPr/>
          <p:nvPr/>
        </p:nvSpPr>
        <p:spPr>
          <a:xfrm>
            <a:off x="-641977" y="9826676"/>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11500111" y="9836201"/>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id="11" name="Freeform 11"/>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028700" y="3425495"/>
            <a:ext cx="16393067" cy="2127505"/>
          </a:xfrm>
          <a:prstGeom prst="rect">
            <a:avLst/>
          </a:prstGeom>
        </p:spPr>
        <p:txBody>
          <a:bodyPr lIns="0" tIns="0" rIns="0" bIns="0" rtlCol="0" anchor="t">
            <a:spAutoFit/>
          </a:bodyPr>
          <a:lstStyle/>
          <a:p>
            <a:pPr algn="ctr">
              <a:lnSpc>
                <a:spcPts val="4200"/>
              </a:lnSpc>
              <a:spcBef>
                <a:spcPct val="0"/>
              </a:spcBef>
            </a:pPr>
            <a:r>
              <a:rPr lang="en-US" sz="3200" dirty="0">
                <a:latin typeface="Alatsi" panose="020B0604020202020204" charset="0"/>
              </a:rPr>
              <a:t>The Innovative Monitoring System leverages video processing and deep learning technologies to continuously monitor ICU patients. This system detects critical events and alerts medical staff in real-time, improving patient outcomes and reducing the burden on healthcare providers.</a:t>
            </a:r>
            <a:endParaRPr lang="en-US" sz="3000" dirty="0">
              <a:solidFill>
                <a:srgbClr val="000000"/>
              </a:solidFill>
              <a:latin typeface="Alatsi" panose="020B0604020202020204" charset="0"/>
              <a:ea typeface="Alatsi"/>
              <a:cs typeface="Alatsi"/>
              <a:sym typeface="Alatsi"/>
            </a:endParaRPr>
          </a:p>
        </p:txBody>
      </p:sp>
      <p:sp>
        <p:nvSpPr>
          <p:cNvPr id="14" name="TextBox 14"/>
          <p:cNvSpPr txBox="1"/>
          <p:nvPr/>
        </p:nvSpPr>
        <p:spPr>
          <a:xfrm>
            <a:off x="1028700" y="5967716"/>
            <a:ext cx="16393067" cy="2659382"/>
          </a:xfrm>
          <a:prstGeom prst="rect">
            <a:avLst/>
          </a:prstGeom>
        </p:spPr>
        <p:txBody>
          <a:bodyPr lIns="0" tIns="0" rIns="0" bIns="0" rtlCol="0" anchor="t">
            <a:spAutoFit/>
          </a:bodyPr>
          <a:lstStyle/>
          <a:p>
            <a:pPr algn="ctr">
              <a:lnSpc>
                <a:spcPts val="4200"/>
              </a:lnSpc>
              <a:spcBef>
                <a:spcPct val="0"/>
              </a:spcBef>
            </a:pPr>
            <a:r>
              <a:rPr lang="en-US" sz="3000" dirty="0">
                <a:solidFill>
                  <a:srgbClr val="000000"/>
                </a:solidFill>
                <a:latin typeface="Alatsi"/>
                <a:ea typeface="Alatsi"/>
                <a:cs typeface="Alatsi"/>
                <a:sym typeface="Alatsi"/>
              </a:rPr>
              <a:t>Real-time Video Monitoring: Continuous video surveillance of ICU patients . Automated detection of patient movements, falls, and other critical events using deep learning algorithms. Immediate alerts to medical staff via mobile devices, computers, or integrated hospital systems .Ensures compliance with healthcare regulations and protects patient data through encryption and secure data handling practices.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278433" y="3842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FEATURES OFFERED</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636455" y="3624966"/>
            <a:ext cx="10793714" cy="2985433"/>
          </a:xfrm>
          <a:prstGeom prst="rect">
            <a:avLst/>
          </a:prstGeom>
        </p:spPr>
        <p:txBody>
          <a:bodyPr lIns="0" tIns="0" rIns="0" bIns="0" rtlCol="0" anchor="t">
            <a:spAutoFit/>
          </a:bodyPr>
          <a:lstStyle/>
          <a:p>
            <a:pPr marL="902546" lvl="1" indent="-451273" algn="l">
              <a:lnSpc>
                <a:spcPts val="5852"/>
              </a:lnSpc>
              <a:buAutoNum type="arabicPeriod"/>
            </a:pPr>
            <a:r>
              <a:rPr lang="en-US" sz="4180" dirty="0">
                <a:solidFill>
                  <a:srgbClr val="000000"/>
                </a:solidFill>
                <a:latin typeface="Alatsi"/>
                <a:ea typeface="Alatsi"/>
                <a:cs typeface="Alatsi"/>
                <a:sym typeface="Alatsi"/>
              </a:rPr>
              <a:t> </a:t>
            </a:r>
            <a:r>
              <a:rPr lang="en-IN" sz="4400" dirty="0">
                <a:latin typeface="Alatsi" panose="020B0604020202020204" charset="0"/>
              </a:rPr>
              <a:t>Real-time Video Monitoring</a:t>
            </a:r>
            <a:endParaRPr lang="en-US" sz="4180" dirty="0">
              <a:solidFill>
                <a:srgbClr val="000000"/>
              </a:solidFill>
              <a:latin typeface="Alatsi" panose="020B0604020202020204" charset="0"/>
              <a:ea typeface="Alatsi"/>
              <a:cs typeface="Alatsi"/>
              <a:sym typeface="Alatsi"/>
            </a:endParaRPr>
          </a:p>
          <a:p>
            <a:pPr marL="902546" lvl="1" indent="-451273" algn="l">
              <a:lnSpc>
                <a:spcPts val="5852"/>
              </a:lnSpc>
              <a:buAutoNum type="arabicPeriod"/>
            </a:pPr>
            <a:r>
              <a:rPr lang="en-US" sz="4180" dirty="0">
                <a:solidFill>
                  <a:srgbClr val="000000"/>
                </a:solidFill>
                <a:latin typeface="Alatsi"/>
                <a:ea typeface="Alatsi"/>
                <a:cs typeface="Alatsi"/>
                <a:sym typeface="Alatsi"/>
              </a:rPr>
              <a:t> </a:t>
            </a:r>
            <a:r>
              <a:rPr lang="en-IN" sz="4400" dirty="0">
                <a:latin typeface="Alatsi" panose="020B0604020202020204" charset="0"/>
              </a:rPr>
              <a:t>Video Processing</a:t>
            </a:r>
            <a:endParaRPr lang="en-US" sz="4180" dirty="0">
              <a:solidFill>
                <a:srgbClr val="000000"/>
              </a:solidFill>
              <a:latin typeface="Alatsi" panose="020B0604020202020204" charset="0"/>
              <a:ea typeface="Alatsi"/>
              <a:cs typeface="Alatsi"/>
              <a:sym typeface="Alatsi"/>
            </a:endParaRPr>
          </a:p>
          <a:p>
            <a:pPr marL="902546" lvl="1" indent="-451273" algn="l">
              <a:lnSpc>
                <a:spcPts val="5852"/>
              </a:lnSpc>
              <a:buAutoNum type="arabicPeriod"/>
            </a:pPr>
            <a:r>
              <a:rPr lang="en-US" sz="4180" dirty="0">
                <a:solidFill>
                  <a:srgbClr val="000000"/>
                </a:solidFill>
                <a:latin typeface="Alatsi"/>
                <a:ea typeface="Alatsi"/>
                <a:cs typeface="Alatsi"/>
                <a:sym typeface="Alatsi"/>
              </a:rPr>
              <a:t> </a:t>
            </a:r>
            <a:r>
              <a:rPr lang="en-IN" sz="4400" dirty="0">
                <a:latin typeface="Alatsi" panose="020B0604020202020204" charset="0"/>
              </a:rPr>
              <a:t>Deep Learning Algorithms</a:t>
            </a:r>
            <a:endParaRPr lang="en-US" sz="4180" dirty="0">
              <a:solidFill>
                <a:srgbClr val="000000"/>
              </a:solidFill>
              <a:latin typeface="Alatsi" panose="020B0604020202020204" charset="0"/>
              <a:ea typeface="Alatsi"/>
              <a:cs typeface="Alatsi"/>
              <a:sym typeface="Alatsi"/>
            </a:endParaRPr>
          </a:p>
          <a:p>
            <a:pPr marL="902546" lvl="1" indent="-451273" algn="l">
              <a:lnSpc>
                <a:spcPts val="5852"/>
              </a:lnSpc>
              <a:buAutoNum type="arabicPeriod"/>
            </a:pPr>
            <a:r>
              <a:rPr lang="en-US" sz="4180" dirty="0">
                <a:solidFill>
                  <a:srgbClr val="000000"/>
                </a:solidFill>
                <a:latin typeface="Alatsi"/>
                <a:ea typeface="Alatsi"/>
                <a:cs typeface="Alatsi"/>
                <a:sym typeface="Alatsi"/>
              </a:rPr>
              <a:t> </a:t>
            </a:r>
            <a:r>
              <a:rPr lang="en-US" sz="4400" dirty="0">
                <a:latin typeface="Alatsi" panose="020B0604020202020204" charset="0"/>
              </a:rPr>
              <a:t>Event Detection and Alert System</a:t>
            </a:r>
          </a:p>
        </p:txBody>
      </p:sp>
      <p:pic>
        <p:nvPicPr>
          <p:cNvPr id="2050" name="Picture 2" descr="person holding pencil near laptop computer">
            <a:extLst>
              <a:ext uri="{FF2B5EF4-FFF2-40B4-BE49-F238E27FC236}">
                <a16:creationId xmlns:a16="http://schemas.microsoft.com/office/drawing/2014/main" id="{D691F429-5437-AFE1-1D21-1C7A95900E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3942" y="2733472"/>
            <a:ext cx="6651125"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674688"/>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PROCESS FLOW</a:t>
            </a:r>
          </a:p>
        </p:txBody>
      </p:sp>
      <p:grpSp>
        <p:nvGrpSpPr>
          <p:cNvPr id="3" name="Group 3"/>
          <p:cNvGrpSpPr/>
          <p:nvPr/>
        </p:nvGrpSpPr>
        <p:grpSpPr>
          <a:xfrm>
            <a:off x="10377369" y="3291170"/>
            <a:ext cx="6651535" cy="2465844"/>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566600" y="573229"/>
              <a:ext cx="7735510" cy="1391151"/>
            </a:xfrm>
            <a:prstGeom prst="rect">
              <a:avLst/>
            </a:prstGeom>
          </p:spPr>
          <p:txBody>
            <a:bodyPr lIns="0" tIns="0" rIns="0" bIns="0" rtlCol="0" anchor="t">
              <a:spAutoFit/>
            </a:bodyPr>
            <a:lstStyle/>
            <a:p>
              <a:pPr algn="l">
                <a:lnSpc>
                  <a:spcPts val="4193"/>
                </a:lnSpc>
              </a:pPr>
              <a:r>
                <a:rPr lang="en-US" sz="2995" dirty="0">
                  <a:solidFill>
                    <a:srgbClr val="000000"/>
                  </a:solidFill>
                  <a:latin typeface="Alatsi"/>
                  <a:ea typeface="Alatsi"/>
                  <a:cs typeface="Alatsi"/>
                  <a:sym typeface="Alatsi"/>
                </a:rPr>
                <a:t>Label Generation for supervised learning. Separation of test &amp; train.</a:t>
              </a:r>
            </a:p>
          </p:txBody>
        </p:sp>
      </p:grpSp>
      <p:sp>
        <p:nvSpPr>
          <p:cNvPr id="8" name="TextBox 8"/>
          <p:cNvSpPr txBox="1"/>
          <p:nvPr/>
        </p:nvSpPr>
        <p:spPr>
          <a:xfrm>
            <a:off x="10097892" y="2620338"/>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Second Step</a:t>
            </a:r>
          </a:p>
        </p:txBody>
      </p:sp>
      <p:grpSp>
        <p:nvGrpSpPr>
          <p:cNvPr id="9" name="Group 9"/>
          <p:cNvGrpSpPr/>
          <p:nvPr/>
        </p:nvGrpSpPr>
        <p:grpSpPr>
          <a:xfrm>
            <a:off x="10377369" y="6685437"/>
            <a:ext cx="6651535" cy="2465844"/>
            <a:chOff x="0" y="0"/>
            <a:chExt cx="8868713" cy="3287792"/>
          </a:xfrm>
        </p:grpSpPr>
        <p:grpSp>
          <p:nvGrpSpPr>
            <p:cNvPr id="10" name="Group 10"/>
            <p:cNvGrpSpPr/>
            <p:nvPr/>
          </p:nvGrpSpPr>
          <p:grpSpPr>
            <a:xfrm>
              <a:off x="0" y="0"/>
              <a:ext cx="8868713" cy="3287792"/>
              <a:chOff x="0" y="0"/>
              <a:chExt cx="1751844" cy="649440"/>
            </a:xfrm>
          </p:grpSpPr>
          <p:sp>
            <p:nvSpPr>
              <p:cNvPr id="11" name="Freeform 11"/>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12" name="TextBox 12"/>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95604" y="133351"/>
              <a:ext cx="7735510" cy="2827441"/>
            </a:xfrm>
            <a:prstGeom prst="rect">
              <a:avLst/>
            </a:prstGeom>
          </p:spPr>
          <p:txBody>
            <a:bodyPr lIns="0" tIns="0" rIns="0" bIns="0" rtlCol="0" anchor="t">
              <a:spAutoFit/>
            </a:bodyPr>
            <a:lstStyle/>
            <a:p>
              <a:pPr algn="l">
                <a:lnSpc>
                  <a:spcPts val="4193"/>
                </a:lnSpc>
              </a:pPr>
              <a:r>
                <a:rPr lang="en-US" sz="2995" dirty="0">
                  <a:solidFill>
                    <a:srgbClr val="000000"/>
                  </a:solidFill>
                  <a:latin typeface="Alatsi"/>
                  <a:ea typeface="Alatsi"/>
                  <a:cs typeface="Alatsi"/>
                  <a:sym typeface="Alatsi"/>
                </a:rPr>
                <a:t>data visualization report of </a:t>
              </a:r>
              <a:r>
                <a:rPr lang="en-IN" sz="2995" dirty="0">
                  <a:solidFill>
                    <a:srgbClr val="000000"/>
                  </a:solidFill>
                  <a:latin typeface="Alatsi"/>
                  <a:ea typeface="Alatsi"/>
                  <a:cs typeface="Alatsi"/>
                  <a:sym typeface="Alatsi"/>
                </a:rPr>
                <a:t>patients</a:t>
              </a:r>
              <a:r>
                <a:rPr lang="en-US" sz="2995" dirty="0">
                  <a:solidFill>
                    <a:srgbClr val="000000"/>
                  </a:solidFill>
                  <a:latin typeface="Alatsi"/>
                  <a:ea typeface="Alatsi"/>
                  <a:cs typeface="Alatsi"/>
                  <a:sym typeface="Alatsi"/>
                </a:rPr>
                <a:t> and </a:t>
              </a:r>
              <a:r>
                <a:rPr lang="en-IN" sz="2995" dirty="0">
                  <a:solidFill>
                    <a:srgbClr val="000000"/>
                  </a:solidFill>
                  <a:latin typeface="Alatsi"/>
                  <a:ea typeface="Alatsi"/>
                  <a:cs typeface="Alatsi"/>
                  <a:sym typeface="Alatsi"/>
                </a:rPr>
                <a:t>doctor movement</a:t>
              </a:r>
              <a:r>
                <a:rPr lang="en-US" sz="2995" dirty="0">
                  <a:solidFill>
                    <a:srgbClr val="000000"/>
                  </a:solidFill>
                  <a:latin typeface="Alatsi"/>
                  <a:ea typeface="Alatsi"/>
                  <a:cs typeface="Alatsi"/>
                  <a:sym typeface="Alatsi"/>
                </a:rPr>
                <a:t> through AI model and </a:t>
              </a:r>
              <a:r>
                <a:rPr lang="en-IN" sz="2995" dirty="0">
                  <a:solidFill>
                    <a:srgbClr val="000000"/>
                  </a:solidFill>
                  <a:latin typeface="Alatsi"/>
                  <a:ea typeface="Alatsi"/>
                  <a:cs typeface="Alatsi"/>
                  <a:sym typeface="Alatsi"/>
                </a:rPr>
                <a:t>deep learning.</a:t>
              </a:r>
              <a:endParaRPr lang="en-US" sz="2995" dirty="0">
                <a:solidFill>
                  <a:srgbClr val="000000"/>
                </a:solidFill>
                <a:latin typeface="Alatsi"/>
                <a:ea typeface="Alatsi"/>
                <a:cs typeface="Alatsi"/>
                <a:sym typeface="Alatsi"/>
              </a:endParaRPr>
            </a:p>
          </p:txBody>
        </p:sp>
      </p:grpSp>
      <p:sp>
        <p:nvSpPr>
          <p:cNvPr id="14" name="TextBox 14"/>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15" name="TextBox 15"/>
          <p:cNvSpPr txBox="1"/>
          <p:nvPr/>
        </p:nvSpPr>
        <p:spPr>
          <a:xfrm>
            <a:off x="10097892" y="6014604"/>
            <a:ext cx="5276728"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Final Step</a:t>
            </a:r>
          </a:p>
        </p:txBody>
      </p:sp>
      <p:sp>
        <p:nvSpPr>
          <p:cNvPr id="16" name="AutoShape 16"/>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7" name="AutoShape 1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id="23" name="Freeform 23"/>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5" name="Group 25"/>
          <p:cNvGrpSpPr/>
          <p:nvPr/>
        </p:nvGrpSpPr>
        <p:grpSpPr>
          <a:xfrm>
            <a:off x="2160692" y="3291170"/>
            <a:ext cx="6651535" cy="2465844"/>
            <a:chOff x="0" y="0"/>
            <a:chExt cx="8868713" cy="3287792"/>
          </a:xfrm>
        </p:grpSpPr>
        <p:grpSp>
          <p:nvGrpSpPr>
            <p:cNvPr id="26" name="Group 26"/>
            <p:cNvGrpSpPr/>
            <p:nvPr/>
          </p:nvGrpSpPr>
          <p:grpSpPr>
            <a:xfrm>
              <a:off x="0" y="0"/>
              <a:ext cx="8868713" cy="3287792"/>
              <a:chOff x="0" y="0"/>
              <a:chExt cx="1751844" cy="649440"/>
            </a:xfrm>
          </p:grpSpPr>
          <p:sp>
            <p:nvSpPr>
              <p:cNvPr id="27" name="Freeform 27"/>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28" name="TextBox 28"/>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695604" y="451335"/>
              <a:ext cx="7735510" cy="2109296"/>
            </a:xfrm>
            <a:prstGeom prst="rect">
              <a:avLst/>
            </a:prstGeom>
          </p:spPr>
          <p:txBody>
            <a:bodyPr lIns="0" tIns="0" rIns="0" bIns="0" rtlCol="0" anchor="t">
              <a:spAutoFit/>
            </a:bodyPr>
            <a:lstStyle/>
            <a:p>
              <a:pPr>
                <a:lnSpc>
                  <a:spcPts val="4193"/>
                </a:lnSpc>
              </a:pPr>
              <a:r>
                <a:rPr lang="en-IN" sz="3200" dirty="0">
                  <a:latin typeface="Alatsi" panose="020B0604020202020204" charset="0"/>
                </a:rPr>
                <a:t>Collection of video data from various YouTube videos</a:t>
              </a:r>
              <a:r>
                <a:rPr lang="en-US" sz="2995" dirty="0">
                  <a:solidFill>
                    <a:srgbClr val="000000"/>
                  </a:solidFill>
                  <a:latin typeface="Alatsi" panose="020B0604020202020204" charset="0"/>
                  <a:sym typeface="Alatsi"/>
                </a:rPr>
                <a:t>. Cleaning of Unwanted frames</a:t>
              </a:r>
            </a:p>
          </p:txBody>
        </p:sp>
      </p:grpSp>
      <p:grpSp>
        <p:nvGrpSpPr>
          <p:cNvPr id="30" name="Group 30"/>
          <p:cNvGrpSpPr/>
          <p:nvPr/>
        </p:nvGrpSpPr>
        <p:grpSpPr>
          <a:xfrm>
            <a:off x="2160693" y="6685437"/>
            <a:ext cx="6651535" cy="2465844"/>
            <a:chOff x="0" y="0"/>
            <a:chExt cx="8868713" cy="3287792"/>
          </a:xfrm>
        </p:grpSpPr>
        <p:grpSp>
          <p:nvGrpSpPr>
            <p:cNvPr id="31" name="Group 31"/>
            <p:cNvGrpSpPr/>
            <p:nvPr/>
          </p:nvGrpSpPr>
          <p:grpSpPr>
            <a:xfrm>
              <a:off x="0" y="0"/>
              <a:ext cx="8868713" cy="3287792"/>
              <a:chOff x="0" y="0"/>
              <a:chExt cx="1751844" cy="649440"/>
            </a:xfrm>
          </p:grpSpPr>
          <p:sp>
            <p:nvSpPr>
              <p:cNvPr id="32" name="Freeform 32"/>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33" name="TextBox 33"/>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660935" y="418644"/>
              <a:ext cx="7735510" cy="2109296"/>
            </a:xfrm>
            <a:prstGeom prst="rect">
              <a:avLst/>
            </a:prstGeom>
          </p:spPr>
          <p:txBody>
            <a:bodyPr lIns="0" tIns="0" rIns="0" bIns="0" rtlCol="0" anchor="t">
              <a:spAutoFit/>
            </a:bodyPr>
            <a:lstStyle/>
            <a:p>
              <a:pPr algn="l">
                <a:lnSpc>
                  <a:spcPts val="4193"/>
                </a:lnSpc>
              </a:pPr>
              <a:r>
                <a:rPr lang="en-US" sz="2995" dirty="0">
                  <a:solidFill>
                    <a:srgbClr val="000000"/>
                  </a:solidFill>
                  <a:latin typeface="Alatsi"/>
                  <a:ea typeface="Alatsi"/>
                  <a:cs typeface="Alatsi"/>
                  <a:sym typeface="Alatsi"/>
                </a:rPr>
                <a:t>Analyzing the </a:t>
              </a:r>
              <a:r>
                <a:rPr lang="da-DK" sz="2995" dirty="0">
                  <a:solidFill>
                    <a:srgbClr val="000000"/>
                  </a:solidFill>
                  <a:latin typeface="Alatsi"/>
                  <a:ea typeface="Alatsi"/>
                  <a:cs typeface="Alatsi"/>
                  <a:sym typeface="Alatsi"/>
                </a:rPr>
                <a:t>Storing for model generation &amp; reusing </a:t>
              </a:r>
              <a:r>
                <a:rPr lang="en-US" sz="2995" dirty="0">
                  <a:solidFill>
                    <a:srgbClr val="000000"/>
                  </a:solidFill>
                  <a:latin typeface="Alatsi"/>
                  <a:ea typeface="Alatsi"/>
                  <a:cs typeface="Alatsi"/>
                  <a:sym typeface="Alatsi"/>
                </a:rPr>
                <a:t>and to create a data visualization report</a:t>
              </a:r>
            </a:p>
          </p:txBody>
        </p:sp>
      </p:grpSp>
      <p:sp>
        <p:nvSpPr>
          <p:cNvPr id="35" name="TextBox 35"/>
          <p:cNvSpPr txBox="1"/>
          <p:nvPr/>
        </p:nvSpPr>
        <p:spPr>
          <a:xfrm>
            <a:off x="1827282" y="6014604"/>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Third Step</a:t>
            </a:r>
          </a:p>
        </p:txBody>
      </p:sp>
      <p:sp>
        <p:nvSpPr>
          <p:cNvPr id="36" name="TextBox 36"/>
          <p:cNvSpPr txBox="1"/>
          <p:nvPr/>
        </p:nvSpPr>
        <p:spPr>
          <a:xfrm>
            <a:off x="1827282" y="2620338"/>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First Step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6746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TECHNOLOGIES USED</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7" name="AutoShape 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8" name="AutoShape 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5</a:t>
              </a:r>
            </a:p>
          </p:txBody>
        </p:sp>
      </p:grpSp>
      <p:sp>
        <p:nvSpPr>
          <p:cNvPr id="14" name="Freeform 14"/>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2450706" y="3136944"/>
            <a:ext cx="14971061" cy="5810565"/>
          </a:xfrm>
          <a:prstGeom prst="rect">
            <a:avLst/>
          </a:prstGeom>
        </p:spPr>
        <p:txBody>
          <a:bodyPr lIns="0" tIns="0" rIns="0" bIns="0" rtlCol="0" anchor="t">
            <a:spAutoFit/>
          </a:bodyPr>
          <a:lstStyle/>
          <a:p>
            <a:pPr algn="l">
              <a:lnSpc>
                <a:spcPts val="5179"/>
              </a:lnSpc>
            </a:pPr>
            <a:r>
              <a:rPr lang="en-US" sz="3699" dirty="0">
                <a:solidFill>
                  <a:srgbClr val="000000"/>
                </a:solidFill>
                <a:latin typeface="Alatsi"/>
                <a:ea typeface="Alatsi"/>
                <a:cs typeface="Alatsi"/>
                <a:sym typeface="Alatsi"/>
              </a:rPr>
              <a:t>Programming Language: </a:t>
            </a:r>
          </a:p>
          <a:p>
            <a:pPr algn="l">
              <a:lnSpc>
                <a:spcPts val="5179"/>
              </a:lnSpc>
            </a:pPr>
            <a:r>
              <a:rPr lang="en-US" sz="3699" dirty="0">
                <a:solidFill>
                  <a:srgbClr val="000000"/>
                </a:solidFill>
                <a:latin typeface="Alatsi"/>
                <a:ea typeface="Alatsi"/>
                <a:cs typeface="Alatsi"/>
                <a:sym typeface="Alatsi"/>
              </a:rPr>
              <a:t>                                                       Python</a:t>
            </a:r>
          </a:p>
          <a:p>
            <a:pPr algn="l">
              <a:lnSpc>
                <a:spcPts val="5179"/>
              </a:lnSpc>
            </a:pPr>
            <a:r>
              <a:rPr lang="en-US" sz="3699" dirty="0">
                <a:solidFill>
                  <a:srgbClr val="000000"/>
                </a:solidFill>
                <a:latin typeface="Alatsi"/>
                <a:ea typeface="Alatsi"/>
                <a:cs typeface="Alatsi"/>
                <a:sym typeface="Alatsi"/>
              </a:rPr>
              <a:t>Technologies: </a:t>
            </a:r>
          </a:p>
          <a:p>
            <a:r>
              <a:rPr lang="en-US" sz="3699" dirty="0">
                <a:solidFill>
                  <a:srgbClr val="000000"/>
                </a:solidFill>
                <a:latin typeface="Alatsi"/>
                <a:ea typeface="Alatsi"/>
                <a:cs typeface="Alatsi"/>
                <a:sym typeface="Alatsi"/>
              </a:rPr>
              <a:t>                                 </a:t>
            </a:r>
            <a:r>
              <a:rPr lang="en-IN" sz="4000" dirty="0">
                <a:latin typeface="Alatsi" panose="020B0604020202020204" charset="0"/>
              </a:rPr>
              <a:t>F-RCNN , Yolo Net</a:t>
            </a:r>
            <a:r>
              <a:rPr lang="en-US" sz="3699" dirty="0">
                <a:solidFill>
                  <a:srgbClr val="000000"/>
                </a:solidFill>
                <a:latin typeface="Alatsi"/>
                <a:ea typeface="Alatsi"/>
                <a:cs typeface="Alatsi"/>
                <a:sym typeface="Alatsi"/>
              </a:rPr>
              <a:t>, Microsoft Build Tools, Rob flow,</a:t>
            </a:r>
            <a:r>
              <a:rPr lang="en-IN" sz="3699" dirty="0">
                <a:solidFill>
                  <a:srgbClr val="000000"/>
                </a:solidFill>
                <a:latin typeface="Alatsi"/>
                <a:ea typeface="Alatsi"/>
                <a:cs typeface="Alatsi"/>
                <a:sym typeface="Alatsi"/>
              </a:rPr>
              <a:t>Google 							</a:t>
            </a:r>
            <a:r>
              <a:rPr lang="en-IN" sz="3699" dirty="0" err="1">
                <a:solidFill>
                  <a:srgbClr val="000000"/>
                </a:solidFill>
                <a:latin typeface="Alatsi"/>
                <a:ea typeface="Alatsi"/>
                <a:cs typeface="Alatsi"/>
                <a:sym typeface="Alatsi"/>
              </a:rPr>
              <a:t>colab</a:t>
            </a:r>
            <a:r>
              <a:rPr lang="en-IN" sz="3699" dirty="0">
                <a:solidFill>
                  <a:srgbClr val="000000"/>
                </a:solidFill>
                <a:latin typeface="Alatsi"/>
                <a:ea typeface="Alatsi"/>
                <a:cs typeface="Alatsi"/>
                <a:sym typeface="Alatsi"/>
              </a:rPr>
              <a:t>.</a:t>
            </a:r>
            <a:endParaRPr lang="en-US" sz="3699" dirty="0">
              <a:solidFill>
                <a:srgbClr val="000000"/>
              </a:solidFill>
              <a:latin typeface="Alatsi"/>
              <a:ea typeface="Alatsi"/>
              <a:cs typeface="Alatsi"/>
              <a:sym typeface="Alatsi"/>
            </a:endParaRPr>
          </a:p>
          <a:p>
            <a:pPr algn="l">
              <a:lnSpc>
                <a:spcPts val="5179"/>
              </a:lnSpc>
            </a:pPr>
            <a:r>
              <a:rPr lang="en-US" sz="3699" dirty="0">
                <a:solidFill>
                  <a:srgbClr val="000000"/>
                </a:solidFill>
                <a:latin typeface="Alatsi"/>
                <a:ea typeface="Alatsi"/>
                <a:cs typeface="Alatsi"/>
                <a:sym typeface="Alatsi"/>
              </a:rPr>
              <a:t>Tools/Modules: </a:t>
            </a:r>
          </a:p>
          <a:p>
            <a:pPr>
              <a:lnSpc>
                <a:spcPts val="5179"/>
              </a:lnSpc>
            </a:pPr>
            <a:r>
              <a:rPr lang="en-US" sz="3699" dirty="0">
                <a:solidFill>
                  <a:srgbClr val="000000"/>
                </a:solidFill>
                <a:latin typeface="Alatsi"/>
                <a:ea typeface="Alatsi"/>
                <a:cs typeface="Alatsi"/>
                <a:sym typeface="Alatsi"/>
              </a:rPr>
              <a:t>                                 </a:t>
            </a:r>
            <a:r>
              <a:rPr lang="en-US" sz="4000" dirty="0">
                <a:solidFill>
                  <a:srgbClr val="000000"/>
                </a:solidFill>
                <a:effectLst/>
                <a:latin typeface="Alatsi" panose="020B0604020202020204" charset="0"/>
                <a:ea typeface="Times New Roman" panose="02020603050405020304" pitchFamily="18" charset="0"/>
              </a:rPr>
              <a:t>Open CV, NumPy,  Tensor Flow,</a:t>
            </a:r>
            <a:r>
              <a:rPr lang="en-US" sz="4000" dirty="0">
                <a:effectLst/>
                <a:latin typeface="Alatsi" panose="020B0604020202020204" charset="0"/>
                <a:ea typeface="Times New Roman" panose="02020603050405020304" pitchFamily="18" charset="0"/>
              </a:rPr>
              <a:t> </a:t>
            </a:r>
            <a:r>
              <a:rPr lang="en-US" sz="4000" dirty="0">
                <a:solidFill>
                  <a:srgbClr val="000000"/>
                </a:solidFill>
                <a:effectLst/>
                <a:latin typeface="Alatsi" panose="020B0604020202020204" charset="0"/>
                <a:ea typeface="Times New Roman" panose="02020603050405020304" pitchFamily="18" charset="0"/>
              </a:rPr>
              <a:t>Tensor flow </a:t>
            </a:r>
            <a:r>
              <a:rPr lang="en-US" sz="4000" dirty="0" err="1">
                <a:solidFill>
                  <a:srgbClr val="000000"/>
                </a:solidFill>
                <a:effectLst/>
                <a:latin typeface="Alatsi" panose="020B0604020202020204" charset="0"/>
                <a:ea typeface="Times New Roman" panose="02020603050405020304" pitchFamily="18" charset="0"/>
              </a:rPr>
              <a:t>keras</a:t>
            </a:r>
            <a:r>
              <a:rPr lang="en-US" sz="4000" dirty="0">
                <a:solidFill>
                  <a:srgbClr val="000000"/>
                </a:solidFill>
                <a:latin typeface="Alatsi" panose="020B0604020202020204" charset="0"/>
                <a:ea typeface="Times New Roman" panose="02020603050405020304" pitchFamily="18" charset="0"/>
              </a:rPr>
              <a:t> </a:t>
            </a:r>
            <a:r>
              <a:rPr lang="en-US" sz="4000" dirty="0">
                <a:solidFill>
                  <a:srgbClr val="000000"/>
                </a:solidFill>
                <a:effectLst/>
                <a:latin typeface="Alatsi" panose="020B0604020202020204" charset="0"/>
                <a:ea typeface="Times New Roman" panose="02020603050405020304" pitchFamily="18" charset="0"/>
              </a:rPr>
              <a:t>models,</a:t>
            </a:r>
            <a:r>
              <a:rPr lang="en-US" sz="4000" dirty="0">
                <a:effectLst/>
                <a:latin typeface="Alatsi" panose="020B0604020202020204" charset="0"/>
                <a:ea typeface="Times New Roman" panose="02020603050405020304" pitchFamily="18" charset="0"/>
              </a:rPr>
              <a:t> </a:t>
            </a:r>
            <a:r>
              <a:rPr lang="en-US" sz="4000" dirty="0">
                <a:solidFill>
                  <a:srgbClr val="000000"/>
                </a:solidFill>
                <a:effectLst/>
                <a:latin typeface="Alatsi" panose="020B0604020202020204" charset="0"/>
                <a:ea typeface="Times New Roman" panose="02020603050405020304" pitchFamily="18" charset="0"/>
              </a:rPr>
              <a:t>Tensor flow </a:t>
            </a:r>
            <a:r>
              <a:rPr lang="en-US" sz="4000" dirty="0" err="1">
                <a:solidFill>
                  <a:srgbClr val="000000"/>
                </a:solidFill>
                <a:effectLst/>
                <a:latin typeface="Alatsi" panose="020B0604020202020204" charset="0"/>
                <a:ea typeface="Times New Roman" panose="02020603050405020304" pitchFamily="18" charset="0"/>
              </a:rPr>
              <a:t>keras</a:t>
            </a:r>
            <a:r>
              <a:rPr lang="en-US" sz="4000" dirty="0">
                <a:solidFill>
                  <a:srgbClr val="000000"/>
                </a:solidFill>
                <a:effectLst/>
                <a:latin typeface="Alatsi" panose="020B0604020202020204" charset="0"/>
                <a:ea typeface="Times New Roman" panose="02020603050405020304" pitchFamily="18" charset="0"/>
              </a:rPr>
              <a:t> layers, OS,</a:t>
            </a:r>
            <a:r>
              <a:rPr lang="en-US" sz="4000" dirty="0">
                <a:effectLst/>
                <a:latin typeface="Alatsi" panose="020B0604020202020204" charset="0"/>
                <a:ea typeface="Times New Roman" panose="02020603050405020304" pitchFamily="18" charset="0"/>
              </a:rPr>
              <a:t> </a:t>
            </a:r>
            <a:r>
              <a:rPr lang="en-US" sz="4000" dirty="0" err="1">
                <a:solidFill>
                  <a:srgbClr val="000000"/>
                </a:solidFill>
                <a:effectLst/>
                <a:latin typeface="Alatsi" panose="020B0604020202020204" charset="0"/>
                <a:ea typeface="Times New Roman" panose="02020603050405020304" pitchFamily="18" charset="0"/>
              </a:rPr>
              <a:t>google.colab</a:t>
            </a:r>
            <a:endParaRPr lang="en-IN" sz="4000" dirty="0">
              <a:effectLst/>
              <a:latin typeface="Alatsi" panose="020B0604020202020204" charset="0"/>
              <a:ea typeface="Times New Roman" panose="02020603050405020304" pitchFamily="18" charset="0"/>
            </a:endParaRPr>
          </a:p>
          <a:p>
            <a:pPr algn="l">
              <a:lnSpc>
                <a:spcPts val="5179"/>
              </a:lnSpc>
            </a:pPr>
            <a:endParaRPr lang="en-US" sz="3699" dirty="0">
              <a:solidFill>
                <a:srgbClr val="000000"/>
              </a:solidFill>
              <a:latin typeface="Alatsi"/>
              <a:ea typeface="Alatsi"/>
              <a:cs typeface="Alatsi"/>
              <a:sym typeface="Alats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09861" y="1253921"/>
            <a:ext cx="16230600" cy="1410969"/>
          </a:xfrm>
          <a:prstGeom prst="rect">
            <a:avLst/>
          </a:prstGeom>
        </p:spPr>
        <p:txBody>
          <a:bodyPr lIns="0" tIns="0" rIns="0" bIns="0" rtlCol="0" anchor="t">
            <a:spAutoFit/>
          </a:bodyPr>
          <a:lstStyle/>
          <a:p>
            <a:pPr algn="ctr">
              <a:lnSpc>
                <a:spcPts val="11480"/>
              </a:lnSpc>
            </a:pPr>
            <a:r>
              <a:rPr lang="en-US" sz="8200">
                <a:solidFill>
                  <a:srgbClr val="000000"/>
                </a:solidFill>
                <a:latin typeface="Alatsi"/>
                <a:ea typeface="Alatsi"/>
                <a:cs typeface="Alatsi"/>
                <a:sym typeface="Alatsi"/>
              </a:rPr>
              <a:t>TEAM MEMBERS AND CONTRIBUTION</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4" name="TextBox 4"/>
          <p:cNvSpPr txBox="1"/>
          <p:nvPr/>
        </p:nvSpPr>
        <p:spPr>
          <a:xfrm>
            <a:off x="1028700" y="2969690"/>
            <a:ext cx="7530658"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Team Name - Team Bugs</a:t>
            </a:r>
          </a:p>
        </p:txBody>
      </p:sp>
      <p:sp>
        <p:nvSpPr>
          <p:cNvPr id="5" name="TextBox 5"/>
          <p:cNvSpPr txBox="1"/>
          <p:nvPr/>
        </p:nvSpPr>
        <p:spPr>
          <a:xfrm>
            <a:off x="1011814" y="4188193"/>
            <a:ext cx="14847341" cy="3229859"/>
          </a:xfrm>
          <a:prstGeom prst="rect">
            <a:avLst/>
          </a:prstGeom>
        </p:spPr>
        <p:txBody>
          <a:bodyPr lIns="0" tIns="0" rIns="0" bIns="0" rtlCol="0" anchor="t">
            <a:spAutoFit/>
          </a:bodyPr>
          <a:lstStyle/>
          <a:p>
            <a:pPr algn="l">
              <a:lnSpc>
                <a:spcPts val="5125"/>
              </a:lnSpc>
            </a:pPr>
            <a:r>
              <a:rPr lang="en-US" sz="3661" dirty="0">
                <a:solidFill>
                  <a:srgbClr val="000000"/>
                </a:solidFill>
                <a:latin typeface="Alatsi"/>
                <a:ea typeface="Alatsi"/>
                <a:cs typeface="Alatsi"/>
                <a:sym typeface="Alatsi"/>
              </a:rPr>
              <a:t>Members and Contribution: </a:t>
            </a:r>
          </a:p>
          <a:p>
            <a:pPr marL="790445" lvl="1" indent="-395222" algn="l">
              <a:lnSpc>
                <a:spcPts val="5125"/>
              </a:lnSpc>
              <a:buAutoNum type="arabicPeriod"/>
            </a:pPr>
            <a:r>
              <a:rPr lang="en-US" sz="3661" dirty="0">
                <a:solidFill>
                  <a:srgbClr val="000000"/>
                </a:solidFill>
                <a:latin typeface="Alatsi"/>
                <a:ea typeface="Alatsi"/>
                <a:cs typeface="Alatsi"/>
                <a:sym typeface="Alatsi"/>
              </a:rPr>
              <a:t>Shaik Nabi baba - Preprocessing, Analysis of Rubrics, Data Visualization, Outcomes</a:t>
            </a:r>
          </a:p>
          <a:p>
            <a:pPr marL="790445" lvl="1" indent="-395222" algn="l">
              <a:lnSpc>
                <a:spcPts val="5125"/>
              </a:lnSpc>
              <a:buAutoNum type="arabicPeriod"/>
            </a:pPr>
            <a:r>
              <a:rPr lang="en-US" sz="3661" dirty="0">
                <a:solidFill>
                  <a:srgbClr val="000000"/>
                </a:solidFill>
                <a:latin typeface="Alatsi"/>
                <a:ea typeface="Alatsi"/>
                <a:cs typeface="Alatsi"/>
                <a:sym typeface="Alatsi"/>
              </a:rPr>
              <a:t>Siva </a:t>
            </a:r>
            <a:r>
              <a:rPr lang="en-IN" sz="3661" dirty="0">
                <a:solidFill>
                  <a:srgbClr val="000000"/>
                </a:solidFill>
                <a:latin typeface="Alatsi"/>
                <a:ea typeface="Alatsi"/>
                <a:cs typeface="Alatsi"/>
                <a:sym typeface="Alatsi"/>
              </a:rPr>
              <a:t>Kumar</a:t>
            </a:r>
            <a:r>
              <a:rPr lang="en-US" sz="3661" dirty="0">
                <a:solidFill>
                  <a:srgbClr val="000000"/>
                </a:solidFill>
                <a:latin typeface="Alatsi"/>
                <a:ea typeface="Alatsi"/>
                <a:cs typeface="Alatsi"/>
                <a:sym typeface="Alatsi"/>
              </a:rPr>
              <a:t> - Data Set labeling, AI model training and testing, Data Integration </a:t>
            </a:r>
          </a:p>
        </p:txBody>
      </p:sp>
      <p:sp>
        <p:nvSpPr>
          <p:cNvPr id="6" name="Freeform 6"/>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8" name="AutoShape 8"/>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id="14" name="Freeform 14"/>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7</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id="14" name="TextBox 14"/>
          <p:cNvSpPr txBox="1"/>
          <p:nvPr/>
        </p:nvSpPr>
        <p:spPr>
          <a:xfrm>
            <a:off x="648275" y="2711496"/>
            <a:ext cx="10793714" cy="6011902"/>
          </a:xfrm>
          <a:prstGeom prst="rect">
            <a:avLst/>
          </a:prstGeom>
        </p:spPr>
        <p:txBody>
          <a:bodyPr lIns="0" tIns="0" rIns="0" bIns="0" rtlCol="0" anchor="t">
            <a:spAutoFit/>
          </a:bodyPr>
          <a:lstStyle/>
          <a:p>
            <a:pPr algn="just">
              <a:lnSpc>
                <a:spcPts val="5852"/>
              </a:lnSpc>
            </a:pPr>
            <a:r>
              <a:rPr lang="en-US" sz="3600" dirty="0">
                <a:latin typeface="Alatsi" panose="020B0604020202020204" charset="0"/>
              </a:rPr>
              <a:t>The Innovative Monitoring System for Tele ICU Patients Using Video Processing and Deep Learning represents a significant advancement in healthcare technology. By harnessing the power of video processing and artificial intelligence, this solution promises to improve patient outcomes, enhance operational efficiency, and support the evolving needs of modern healthcare facilities</a:t>
            </a:r>
            <a:r>
              <a:rPr lang="en-US" sz="4400" dirty="0">
                <a:latin typeface="Alatsi" panose="020B0604020202020204" charset="0"/>
              </a:rPr>
              <a:t>.</a:t>
            </a:r>
            <a:r>
              <a:rPr lang="en-US" sz="4180" dirty="0">
                <a:solidFill>
                  <a:srgbClr val="000000"/>
                </a:solidFill>
                <a:latin typeface="Alatsi" panose="020B0604020202020204" charset="0"/>
                <a:ea typeface="Alatsi"/>
                <a:cs typeface="Alatsi"/>
                <a:sym typeface="Alatsi"/>
              </a:rPr>
              <a:t>                                    </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074" name="Picture 2" descr="white robot near brown wall">
            <a:extLst>
              <a:ext uri="{FF2B5EF4-FFF2-40B4-BE49-F238E27FC236}">
                <a16:creationId xmlns:a16="http://schemas.microsoft.com/office/drawing/2014/main" id="{8735375B-D26F-E048-7096-7D2F1292E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25288" y="2664578"/>
            <a:ext cx="5915025" cy="394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THANK YOU</a:t>
            </a:r>
          </a:p>
        </p:txBody>
      </p:sp>
      <p:sp>
        <p:nvSpPr>
          <p:cNvPr id="3" name="TextBox 3"/>
          <p:cNvSpPr txBox="1"/>
          <p:nvPr/>
        </p:nvSpPr>
        <p:spPr>
          <a:xfrm>
            <a:off x="5033857" y="6762653"/>
            <a:ext cx="10669737" cy="1440202"/>
          </a:xfrm>
          <a:prstGeom prst="rect">
            <a:avLst/>
          </a:prstGeom>
        </p:spPr>
        <p:txBody>
          <a:bodyPr lIns="0" tIns="0" rIns="0" bIns="0" rtlCol="0" anchor="t">
            <a:spAutoFit/>
          </a:bodyPr>
          <a:lstStyle/>
          <a:p>
            <a:pPr algn="ctr">
              <a:lnSpc>
                <a:spcPts val="5763"/>
              </a:lnSpc>
            </a:pPr>
            <a:r>
              <a:rPr lang="en-US" sz="4116" dirty="0">
                <a:solidFill>
                  <a:srgbClr val="000000"/>
                </a:solidFill>
                <a:latin typeface="Alatsi"/>
                <a:ea typeface="Alatsi"/>
                <a:cs typeface="Alatsi"/>
                <a:sym typeface="Alatsi"/>
              </a:rPr>
              <a:t>Presented By : Team Bugs</a:t>
            </a:r>
          </a:p>
          <a:p>
            <a:pPr algn="ctr">
              <a:lnSpc>
                <a:spcPts val="5763"/>
              </a:lnSpc>
            </a:pPr>
            <a:endParaRPr lang="en-US" sz="4116" dirty="0">
              <a:solidFill>
                <a:srgbClr val="000000"/>
              </a:solidFill>
              <a:latin typeface="Alatsi"/>
              <a:ea typeface="Alatsi"/>
              <a:cs typeface="Alatsi"/>
              <a:sym typeface="Alatsi"/>
            </a:endParaRP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err="1">
                <a:solidFill>
                  <a:srgbClr val="000000"/>
                </a:solidFill>
                <a:latin typeface="Alatsi"/>
                <a:ea typeface="Alatsi"/>
                <a:cs typeface="Alatsi"/>
                <a:sym typeface="Alatsi"/>
              </a:rPr>
              <a:t>Gitam</a:t>
            </a:r>
            <a:r>
              <a:rPr lang="en-US" sz="3126" dirty="0">
                <a:solidFill>
                  <a:srgbClr val="000000"/>
                </a:solidFill>
                <a:latin typeface="Alatsi"/>
                <a:ea typeface="Alatsi"/>
                <a:cs typeface="Alatsi"/>
                <a:sym typeface="Alatsi"/>
              </a:rPr>
              <a:t> University | 2024</a:t>
            </a:r>
          </a:p>
        </p:txBody>
      </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49</TotalTime>
  <Words>549</Words>
  <Application>Microsoft Office PowerPoint</Application>
  <PresentationFormat>Custom</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Alatsi</vt:lpstr>
      <vt:lpstr>Open Sans Bold</vt:lpstr>
      <vt:lpstr>Tw Cen MT</vt:lpstr>
      <vt:lpstr>Arial</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lucky royal</dc:creator>
  <cp:lastModifiedBy>Nabi baba</cp:lastModifiedBy>
  <cp:revision>3</cp:revision>
  <dcterms:created xsi:type="dcterms:W3CDTF">2006-08-16T00:00:00Z</dcterms:created>
  <dcterms:modified xsi:type="dcterms:W3CDTF">2024-07-15T13:46:58Z</dcterms:modified>
  <dc:identifier>DAGKVYGaXEk</dc:identifier>
</cp:coreProperties>
</file>