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Space Grotesk Light"/>
      <p:regular r:id="rId19"/>
      <p:bold r:id="rId20"/>
    </p:embeddedFont>
    <p:embeddedFont>
      <p:font typeface="Space Grotesk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Light-bold.fntdata"/><Relationship Id="rId11" Type="http://schemas.openxmlformats.org/officeDocument/2006/relationships/slide" Target="slides/slide7.xml"/><Relationship Id="rId22" Type="http://schemas.openxmlformats.org/officeDocument/2006/relationships/font" Target="fonts/SpaceGrotesk-bold.fntdata"/><Relationship Id="rId10" Type="http://schemas.openxmlformats.org/officeDocument/2006/relationships/slide" Target="slides/slide6.xml"/><Relationship Id="rId21" Type="http://schemas.openxmlformats.org/officeDocument/2006/relationships/font" Target="fonts/SpaceGrotesk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SpaceGroteskLigh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cd7e98f65f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0" name="Google Shape;1020;gcd7e98f6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cd7e98f65f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cd7e98f65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cc8395c557_0_2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cc8395c55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b2f7c811ed_0_4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b2f7c811ed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cd7e98f65f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cd7e98f6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cd7e98f65f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cd7e98f65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/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11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753" name="Google Shape;753;p11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1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1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1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1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1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1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1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1" name="Google Shape;761;p11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762" name="Google Shape;762;p11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63" name="Google Shape;763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64" name="Google Shape;764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5" name="Google Shape;765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6" name="Google Shape;766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7" name="Google Shape;767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8" name="Google Shape;768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0" name="Google Shape;770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1" name="Google Shape;771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2" name="Google Shape;772;p11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773" name="Google Shape;773;p11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74" name="Google Shape;774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75" name="Google Shape;775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6" name="Google Shape;776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7" name="Google Shape;777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8" name="Google Shape;778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9" name="Google Shape;779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3" name="Google Shape;783;p11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84" name="Google Shape;784;p11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5" name="Google Shape;785;p11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86" name="Google Shape;786;p11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p11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p11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p11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p11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p11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p11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p11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4" name="Google Shape;794;p11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95" name="Google Shape;795;p11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6" name="Google Shape;796;p11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7" name="Google Shape;797;p11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8" name="Google Shape;798;p11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99" name="Google Shape;799;p11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0" name="Google Shape;800;p11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1" name="Google Shape;801;p11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2" name="Google Shape;802;p11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3" name="Google Shape;803;p11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4" name="Google Shape;804;p11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5" name="Google Shape;805;p11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6" name="Google Shape;806;p11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7" name="Google Shape;807;p11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08" name="Google Shape;808;p11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1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1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1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1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1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4" name="Google Shape;814;p11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5" name="Google Shape;815;p11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6" name="Google Shape;816;p11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7" name="Google Shape;817;p11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8" name="Google Shape;818;p11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19" name="Google Shape;819;p11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0" name="Google Shape;820;p11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1" name="Google Shape;821;p11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2" name="Google Shape;822;p11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1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4" name="Google Shape;824;p11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5" name="Google Shape;825;p11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6" name="Google Shape;826;p11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27" name="Google Shape;827;p11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Clouds only">
  <p:cSld name="BLANK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/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2" name="Google Shape;212;p3"/>
          <p:cNvSpPr txBox="1"/>
          <p:nvPr>
            <p:ph idx="1" type="subTitle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/>
          <p:nvPr>
            <p:ph idx="1" type="body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rotWithShape="0" algn="bl" dir="5400000" dist="9525">
              <a:schemeClr val="dk1">
                <a:alpha val="38000"/>
              </a:scheme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406400" lvl="1" marL="914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406400" lvl="2" marL="1371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406400" lvl="3" marL="18288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406400" lvl="4" marL="22860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406400" lvl="5" marL="27432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406400" lvl="6" marL="32004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406400" lvl="7" marL="3657600" rt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406400" lvl="8" marL="4114800" rtl="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313" name="Google Shape;313;p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2" name="Google Shape;392;p5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indent="-368300" lvl="1" marL="9144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indent="-368300" lvl="2" marL="13716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393" name="Google Shape;393;p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2" name="Google Shape;472;p6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3" name="Google Shape;473;p6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74" name="Google Shape;474;p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/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42" name="Google Shape;542;p7"/>
          <p:cNvSpPr txBox="1"/>
          <p:nvPr>
            <p:ph idx="1" type="body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3" name="Google Shape;543;p7"/>
          <p:cNvSpPr txBox="1"/>
          <p:nvPr>
            <p:ph idx="2" type="body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4" name="Google Shape;544;p7"/>
          <p:cNvSpPr txBox="1"/>
          <p:nvPr>
            <p:ph idx="3" type="body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545" name="Google Shape;545;p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4" name="Google Shape;624;p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Clouds only">
  <p:cSld name="TITLE_ONLY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0" name="Google Shape;670;p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Google Shape;672;p10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73" name="Google Shape;673;p10"/>
            <p:cNvSpPr/>
            <p:nvPr/>
          </p:nvSpPr>
          <p:spPr>
            <a:xfrm>
              <a:off x="2444298" y="3856703"/>
              <a:ext cx="2558390" cy="1098526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10"/>
            <p:cNvSpPr/>
            <p:nvPr/>
          </p:nvSpPr>
          <p:spPr>
            <a:xfrm>
              <a:off x="5295333" y="4495140"/>
              <a:ext cx="1449771" cy="493781"/>
            </a:xfrm>
            <a:custGeom>
              <a:rect b="b" l="l" r="r" t="t"/>
              <a:pathLst>
                <a:path extrusionOk="0" h="977784" w="2870834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10"/>
            <p:cNvSpPr/>
            <p:nvPr/>
          </p:nvSpPr>
          <p:spPr>
            <a:xfrm>
              <a:off x="4159304" y="3962484"/>
              <a:ext cx="1535294" cy="70329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10"/>
            <p:cNvSpPr/>
            <p:nvPr/>
          </p:nvSpPr>
          <p:spPr>
            <a:xfrm>
              <a:off x="4832518" y="3687079"/>
              <a:ext cx="3420308" cy="1468618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10"/>
            <p:cNvSpPr/>
            <p:nvPr/>
          </p:nvSpPr>
          <p:spPr>
            <a:xfrm>
              <a:off x="2867782" y="4501768"/>
              <a:ext cx="1717868" cy="654661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10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rect b="b" l="l" r="r" t="t"/>
              <a:pathLst>
                <a:path extrusionOk="0" h="1182002" w="2580326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10"/>
            <p:cNvSpPr/>
            <p:nvPr/>
          </p:nvSpPr>
          <p:spPr>
            <a:xfrm>
              <a:off x="6498024" y="3944922"/>
              <a:ext cx="3656211" cy="1393342"/>
            </a:xfrm>
            <a:custGeom>
              <a:rect b="b" l="l" r="r" t="t"/>
              <a:pathLst>
                <a:path extrusionOk="0" h="1400344" w="3674584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10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rect b="b" l="l" r="r" t="t"/>
              <a:pathLst>
                <a:path extrusionOk="0" h="2349788" w="5472493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81" name="Google Shape;681;p10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682" name="Google Shape;682;p10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3" name="Google Shape;683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84" name="Google Shape;684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92" name="Google Shape;692;p10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693" name="Google Shape;693;p10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94" name="Google Shape;694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695" name="Google Shape;695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3" name="Google Shape;703;p10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704" name="Google Shape;704;p10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fmla="val 25183" name="adj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5" name="Google Shape;705;p10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6" name="Google Shape;706;p10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rect b="b" l="l" r="r" t="t"/>
                  <a:pathLst>
                    <a:path extrusionOk="0" h="163131" w="273811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10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rect b="b" l="l" r="r" t="t"/>
                  <a:pathLst>
                    <a:path extrusionOk="0" h="674116" w="511873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8" name="Google Shape;708;p10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rect b="b" l="l" r="r" t="t"/>
                  <a:pathLst>
                    <a:path extrusionOk="0" h="674116" w="51181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9" name="Google Shape;709;p10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rect b="b" l="l" r="r" t="t"/>
                  <a:pathLst>
                    <a:path extrusionOk="0" h="1508680" w="60618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0" name="Google Shape;710;p10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rect b="b" l="l" r="r" t="t"/>
                  <a:pathLst>
                    <a:path extrusionOk="0" h="1508315" w="300793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10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rect b="b" l="l" r="r" t="t"/>
                  <a:pathLst>
                    <a:path extrusionOk="0" h="148145" w="33947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2" name="Google Shape;712;p10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rect b="b" l="l" r="r" t="t"/>
                  <a:pathLst>
                    <a:path extrusionOk="0" h="148082" w="167258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3" name="Google Shape;713;p10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rect b="b" l="l" r="r" t="t"/>
                  <a:pathLst>
                    <a:path extrusionOk="0" h="613536" w="82676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14" name="Google Shape;714;p10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715" name="Google Shape;715;p10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6" name="Google Shape;716;p10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7" name="Google Shape;717;p10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8" name="Google Shape;718;p10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19" name="Google Shape;719;p10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0" name="Google Shape;720;p10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1" name="Google Shape;721;p10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2" name="Google Shape;722;p10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3" name="Google Shape;723;p10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4" name="Google Shape;724;p10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5" name="Google Shape;725;p10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6" name="Google Shape;726;p10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7" name="Google Shape;727;p10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28" name="Google Shape;728;p10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0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0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0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0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0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4" name="Google Shape;734;p10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5" name="Google Shape;735;p10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6" name="Google Shape;736;p10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7" name="Google Shape;737;p10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8" name="Google Shape;738;p10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39" name="Google Shape;739;p10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0" name="Google Shape;740;p10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1" name="Google Shape;741;p10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2" name="Google Shape;742;p10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rect b="b" l="l" r="r" t="t"/>
                <a:pathLst>
                  <a:path extrusionOk="0" h="2771" w="2771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0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4" name="Google Shape;744;p10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5" name="Google Shape;745;p10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6" name="Google Shape;746;p10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747" name="Google Shape;747;p10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748" name="Google Shape;748;p10"/>
          <p:cNvSpPr txBox="1"/>
          <p:nvPr>
            <p:ph idx="1" type="body"/>
          </p:nvPr>
        </p:nvSpPr>
        <p:spPr>
          <a:xfrm>
            <a:off x="855300" y="4177700"/>
            <a:ext cx="5808600" cy="28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749" name="Google Shape;749;p1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indent="-3683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indent="-3683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indent="-3683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indent="-3683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indent="-3683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indent="-3683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indent="-3683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indent="-3683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 algn="ctr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/>
          <p:nvPr>
            <p:ph type="ctrTitle"/>
          </p:nvPr>
        </p:nvSpPr>
        <p:spPr>
          <a:xfrm>
            <a:off x="1735650" y="1991850"/>
            <a:ext cx="56727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Elon-Centric Twitter Dataset</a:t>
            </a:r>
            <a:endParaRPr/>
          </a:p>
        </p:txBody>
      </p:sp>
      <p:sp>
        <p:nvSpPr>
          <p:cNvPr id="878" name="Google Shape;878;p13"/>
          <p:cNvSpPr txBox="1"/>
          <p:nvPr>
            <p:ph idx="4294967295" type="body"/>
          </p:nvPr>
        </p:nvSpPr>
        <p:spPr>
          <a:xfrm>
            <a:off x="3105750" y="4117975"/>
            <a:ext cx="2932500" cy="52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Space Grotesk"/>
                <a:ea typeface="Space Grotesk"/>
                <a:cs typeface="Space Grotesk"/>
                <a:sym typeface="Space Grotesk"/>
              </a:rPr>
              <a:t>DBMS For Data Analytics: Final Project</a:t>
            </a:r>
            <a:endParaRPr b="1"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Nabi Akram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2"/>
          <p:cNvSpPr txBox="1"/>
          <p:nvPr>
            <p:ph idx="4294967295" type="ctrTitle"/>
          </p:nvPr>
        </p:nvSpPr>
        <p:spPr>
          <a:xfrm>
            <a:off x="855300" y="571800"/>
            <a:ext cx="60780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749 tweets</a:t>
            </a:r>
            <a:endParaRPr sz="4800"/>
          </a:p>
        </p:txBody>
      </p:sp>
      <p:sp>
        <p:nvSpPr>
          <p:cNvPr id="1012" name="Google Shape;1012;p22"/>
          <p:cNvSpPr txBox="1"/>
          <p:nvPr>
            <p:ph idx="4294967295" type="subTitle"/>
          </p:nvPr>
        </p:nvSpPr>
        <p:spPr>
          <a:xfrm>
            <a:off x="855300" y="1411308"/>
            <a:ext cx="6078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In the year 2020</a:t>
            </a:r>
            <a:endParaRPr/>
          </a:p>
        </p:txBody>
      </p:sp>
      <p:sp>
        <p:nvSpPr>
          <p:cNvPr id="1013" name="Google Shape;1013;p22"/>
          <p:cNvSpPr txBox="1"/>
          <p:nvPr>
            <p:ph idx="4294967295" type="ctrTitle"/>
          </p:nvPr>
        </p:nvSpPr>
        <p:spPr>
          <a:xfrm>
            <a:off x="855300" y="3200700"/>
            <a:ext cx="78573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Accurate representation?</a:t>
            </a:r>
            <a:endParaRPr sz="4800"/>
          </a:p>
        </p:txBody>
      </p:sp>
      <p:sp>
        <p:nvSpPr>
          <p:cNvPr id="1014" name="Google Shape;1014;p22"/>
          <p:cNvSpPr txBox="1"/>
          <p:nvPr>
            <p:ph idx="4294967295" type="subTitle"/>
          </p:nvPr>
        </p:nvSpPr>
        <p:spPr>
          <a:xfrm>
            <a:off x="855300" y="4040200"/>
            <a:ext cx="65769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Yes, but more information would be better</a:t>
            </a:r>
            <a:endParaRPr/>
          </a:p>
        </p:txBody>
      </p:sp>
      <p:sp>
        <p:nvSpPr>
          <p:cNvPr id="1015" name="Google Shape;1015;p22"/>
          <p:cNvSpPr txBox="1"/>
          <p:nvPr>
            <p:ph idx="4294967295" type="ctrTitle"/>
          </p:nvPr>
        </p:nvSpPr>
        <p:spPr>
          <a:xfrm>
            <a:off x="855300" y="1886250"/>
            <a:ext cx="6278700" cy="894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20% in volume trades</a:t>
            </a:r>
            <a:endParaRPr sz="4800"/>
          </a:p>
        </p:txBody>
      </p:sp>
      <p:sp>
        <p:nvSpPr>
          <p:cNvPr id="1016" name="Google Shape;1016;p22"/>
          <p:cNvSpPr txBox="1"/>
          <p:nvPr>
            <p:ph idx="4294967295" type="subTitle"/>
          </p:nvPr>
        </p:nvSpPr>
        <p:spPr>
          <a:xfrm>
            <a:off x="855300" y="2725754"/>
            <a:ext cx="6078000" cy="46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After one tweet about Dogecoin</a:t>
            </a:r>
            <a:endParaRPr/>
          </a:p>
        </p:txBody>
      </p:sp>
      <p:sp>
        <p:nvSpPr>
          <p:cNvPr id="1017" name="Google Shape;1017;p22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23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3" name="Google Shape;1023;p23"/>
          <p:cNvSpPr txBox="1"/>
          <p:nvPr>
            <p:ph idx="4294967295" type="title"/>
          </p:nvPr>
        </p:nvSpPr>
        <p:spPr>
          <a:xfrm>
            <a:off x="447450" y="465925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SpaceX</a:t>
            </a:r>
            <a:endParaRPr/>
          </a:p>
        </p:txBody>
      </p:sp>
      <p:pic>
        <p:nvPicPr>
          <p:cNvPr id="1024" name="Google Shape;1024;p23"/>
          <p:cNvPicPr preferRelativeResize="0"/>
          <p:nvPr/>
        </p:nvPicPr>
        <p:blipFill rotWithShape="1">
          <a:blip r:embed="rId3">
            <a:alphaModFix/>
          </a:blip>
          <a:srcRect b="16785" l="8176" r="27336" t="38177"/>
          <a:stretch/>
        </p:blipFill>
        <p:spPr>
          <a:xfrm>
            <a:off x="6901000" y="4090225"/>
            <a:ext cx="2333770" cy="1083867"/>
          </a:xfrm>
          <a:custGeom>
            <a:rect b="b" l="l" r="r" t="t"/>
            <a:pathLst>
              <a:path extrusionOk="0" h="21433" w="20752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025" name="Google Shape;1025;p23"/>
          <p:cNvPicPr preferRelativeResize="0"/>
          <p:nvPr/>
        </p:nvPicPr>
        <p:blipFill rotWithShape="1">
          <a:blip r:embed="rId4">
            <a:alphaModFix/>
          </a:blip>
          <a:srcRect b="51503" l="0" r="0" t="0"/>
          <a:stretch/>
        </p:blipFill>
        <p:spPr>
          <a:xfrm>
            <a:off x="447450" y="1137125"/>
            <a:ext cx="6376297" cy="95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23"/>
          <p:cNvPicPr preferRelativeResize="0"/>
          <p:nvPr/>
        </p:nvPicPr>
        <p:blipFill rotWithShape="1">
          <a:blip r:embed="rId5">
            <a:alphaModFix/>
          </a:blip>
          <a:srcRect b="57974" l="0" r="0" t="0"/>
          <a:stretch/>
        </p:blipFill>
        <p:spPr>
          <a:xfrm>
            <a:off x="447450" y="2352050"/>
            <a:ext cx="6376299" cy="12486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7" name="Google Shape;1027;p23"/>
          <p:cNvGrpSpPr/>
          <p:nvPr/>
        </p:nvGrpSpPr>
        <p:grpSpPr>
          <a:xfrm>
            <a:off x="1103673" y="3780324"/>
            <a:ext cx="5063862" cy="817139"/>
            <a:chOff x="447450" y="3470640"/>
            <a:chExt cx="3204976" cy="517176"/>
          </a:xfrm>
        </p:grpSpPr>
        <p:pic>
          <p:nvPicPr>
            <p:cNvPr id="1028" name="Google Shape;1028;p23"/>
            <p:cNvPicPr preferRelativeResize="0"/>
            <p:nvPr/>
          </p:nvPicPr>
          <p:blipFill rotWithShape="1">
            <a:blip r:embed="rId6">
              <a:alphaModFix/>
            </a:blip>
            <a:srcRect b="83047" l="0" r="0" t="0"/>
            <a:stretch/>
          </p:blipFill>
          <p:spPr>
            <a:xfrm>
              <a:off x="447450" y="3470640"/>
              <a:ext cx="3204976" cy="181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Google Shape;1029;p23"/>
            <p:cNvPicPr preferRelativeResize="0"/>
            <p:nvPr/>
          </p:nvPicPr>
          <p:blipFill rotWithShape="1">
            <a:blip r:embed="rId6">
              <a:alphaModFix/>
            </a:blip>
            <a:srcRect b="0" l="0" r="0" t="68654"/>
            <a:stretch/>
          </p:blipFill>
          <p:spPr>
            <a:xfrm>
              <a:off x="447450" y="3652166"/>
              <a:ext cx="3204976" cy="335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2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5" name="Google Shape;1035;p24"/>
          <p:cNvSpPr txBox="1"/>
          <p:nvPr>
            <p:ph idx="4294967295" type="title"/>
          </p:nvPr>
        </p:nvSpPr>
        <p:spPr>
          <a:xfrm>
            <a:off x="447450" y="465925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</a:t>
            </a:r>
            <a:endParaRPr/>
          </a:p>
        </p:txBody>
      </p:sp>
      <p:pic>
        <p:nvPicPr>
          <p:cNvPr id="1036" name="Google Shape;1036;p24"/>
          <p:cNvPicPr preferRelativeResize="0"/>
          <p:nvPr/>
        </p:nvPicPr>
        <p:blipFill rotWithShape="1">
          <a:blip r:embed="rId3">
            <a:alphaModFix/>
          </a:blip>
          <a:srcRect b="51851" l="0" r="0" t="0"/>
          <a:stretch/>
        </p:blipFill>
        <p:spPr>
          <a:xfrm>
            <a:off x="395625" y="2737286"/>
            <a:ext cx="6220226" cy="89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24"/>
          <p:cNvPicPr preferRelativeResize="0"/>
          <p:nvPr/>
        </p:nvPicPr>
        <p:blipFill rotWithShape="1">
          <a:blip r:embed="rId4">
            <a:alphaModFix/>
          </a:blip>
          <a:srcRect b="68347" l="0" r="0" t="0"/>
          <a:stretch/>
        </p:blipFill>
        <p:spPr>
          <a:xfrm>
            <a:off x="447450" y="1027946"/>
            <a:ext cx="6116581" cy="1578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8" name="Google Shape;1038;p24"/>
          <p:cNvGrpSpPr/>
          <p:nvPr/>
        </p:nvGrpSpPr>
        <p:grpSpPr>
          <a:xfrm>
            <a:off x="1033011" y="3809502"/>
            <a:ext cx="4945470" cy="736847"/>
            <a:chOff x="343800" y="3336975"/>
            <a:chExt cx="4275499" cy="637025"/>
          </a:xfrm>
        </p:grpSpPr>
        <p:pic>
          <p:nvPicPr>
            <p:cNvPr id="1039" name="Google Shape;1039;p24"/>
            <p:cNvPicPr preferRelativeResize="0"/>
            <p:nvPr/>
          </p:nvPicPr>
          <p:blipFill rotWithShape="1">
            <a:blip r:embed="rId5">
              <a:alphaModFix/>
            </a:blip>
            <a:srcRect b="80687" l="0" r="0" t="0"/>
            <a:stretch/>
          </p:blipFill>
          <p:spPr>
            <a:xfrm>
              <a:off x="343800" y="3336975"/>
              <a:ext cx="4275499" cy="243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0" name="Google Shape;1040;p24"/>
            <p:cNvPicPr preferRelativeResize="0"/>
            <p:nvPr/>
          </p:nvPicPr>
          <p:blipFill rotWithShape="1">
            <a:blip r:embed="rId5">
              <a:alphaModFix/>
            </a:blip>
            <a:srcRect b="27672" l="0" r="0" t="41102"/>
            <a:stretch/>
          </p:blipFill>
          <p:spPr>
            <a:xfrm>
              <a:off x="343800" y="3580400"/>
              <a:ext cx="4275499" cy="393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25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Conclusion</a:t>
            </a:r>
            <a:endParaRPr/>
          </a:p>
        </p:txBody>
      </p:sp>
      <p:sp>
        <p:nvSpPr>
          <p:cNvPr id="1046" name="Google Shape;1046;p25"/>
          <p:cNvSpPr txBox="1"/>
          <p:nvPr>
            <p:ph idx="2" type="body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pace Grotesk"/>
                <a:ea typeface="Space Grotesk"/>
                <a:cs typeface="Space Grotesk"/>
                <a:sym typeface="Space Grotesk"/>
              </a:rPr>
              <a:t>Elon-Centric Database</a:t>
            </a:r>
            <a:endParaRPr b="1"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Results:  worked well for assignment, structure worked well (favorites, statuses, retweets, and friends)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Potential Changes to Allow More Analysis: Adding a </a:t>
            </a:r>
            <a:r>
              <a:rPr lang="en" sz="1200"/>
              <a:t>separate</a:t>
            </a:r>
            <a:r>
              <a:rPr lang="en" sz="1200"/>
              <a:t> field where it includes all of the replies that user’s make 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1047" name="Google Shape;1047;p25"/>
          <p:cNvSpPr txBox="1"/>
          <p:nvPr>
            <p:ph idx="1" type="body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Space Grotesk"/>
                <a:ea typeface="Space Grotesk"/>
                <a:cs typeface="Space Grotesk"/>
                <a:sym typeface="Space Grotesk"/>
              </a:rPr>
              <a:t>PyMongo</a:t>
            </a:r>
            <a:endParaRPr b="1"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Thoughts: easy to use, straight forward, and provides practical </a:t>
            </a:r>
            <a:r>
              <a:rPr lang="en" sz="1200"/>
              <a:t>analytical</a:t>
            </a:r>
            <a:r>
              <a:rPr lang="en" sz="1200"/>
              <a:t> tools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Challenges: Making a histogram and grouping different results (most mentioned user), analyzing twitter bios</a:t>
            </a:r>
            <a:endParaRPr sz="12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Space Grotesk"/>
                <a:ea typeface="Space Grotesk"/>
                <a:cs typeface="Space Grotesk"/>
                <a:sym typeface="Space Grotesk"/>
              </a:rPr>
              <a:t>Up Next: </a:t>
            </a:r>
            <a:r>
              <a:rPr lang="en" sz="1200">
                <a:latin typeface="Space Grotesk"/>
                <a:ea typeface="Space Grotesk"/>
                <a:cs typeface="Space Grotesk"/>
                <a:sym typeface="Space Grotesk"/>
              </a:rPr>
              <a:t>adding more data, seeing how PyMongo would handle it, and using other analytical tools 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8" name="Google Shape;1048;p2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26"/>
          <p:cNvSpPr txBox="1"/>
          <p:nvPr>
            <p:ph idx="4294967295" type="ctrTitle"/>
          </p:nvPr>
        </p:nvSpPr>
        <p:spPr>
          <a:xfrm>
            <a:off x="1017450" y="1694350"/>
            <a:ext cx="3828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</a:rPr>
              <a:t>Thanks!</a:t>
            </a:r>
            <a:endParaRPr sz="7200">
              <a:solidFill>
                <a:schemeClr val="lt1"/>
              </a:solidFill>
            </a:endParaRPr>
          </a:p>
        </p:txBody>
      </p:sp>
      <p:sp>
        <p:nvSpPr>
          <p:cNvPr id="1054" name="Google Shape;1054;p26"/>
          <p:cNvSpPr txBox="1"/>
          <p:nvPr>
            <p:ph idx="4294967295" type="subTitle"/>
          </p:nvPr>
        </p:nvSpPr>
        <p:spPr>
          <a:xfrm>
            <a:off x="2542050" y="2854150"/>
            <a:ext cx="2304300" cy="50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2000"/>
              <a:t>Any questions?</a:t>
            </a:r>
            <a:br>
              <a:rPr lang="en" sz="2000"/>
            </a:br>
            <a:endParaRPr b="1" sz="1600"/>
          </a:p>
        </p:txBody>
      </p:sp>
      <p:sp>
        <p:nvSpPr>
          <p:cNvPr id="1055" name="Google Shape;1055;p2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6" name="Google Shape;1056;p26"/>
          <p:cNvPicPr preferRelativeResize="0"/>
          <p:nvPr/>
        </p:nvPicPr>
        <p:blipFill rotWithShape="1">
          <a:blip r:embed="rId3">
            <a:alphaModFix/>
          </a:blip>
          <a:srcRect b="0" l="13742" r="19089" t="0"/>
          <a:stretch/>
        </p:blipFill>
        <p:spPr>
          <a:xfrm rot="1132405">
            <a:off x="5531624" y="1573538"/>
            <a:ext cx="2681849" cy="199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84" name="Google Shape;884;p14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5" name="Google Shape;885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2286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4"/>
          <p:cNvSpPr/>
          <p:nvPr/>
        </p:nvSpPr>
        <p:spPr>
          <a:xfrm>
            <a:off x="0" y="2371028"/>
            <a:ext cx="9144000" cy="1011043"/>
          </a:xfrm>
          <a:custGeom>
            <a:rect b="b" l="l" r="r" t="t"/>
            <a:pathLst>
              <a:path extrusionOk="0" h="1348058" w="1219200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cap="flat" cmpd="sng" w="19050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7" name="Google Shape;887;p14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888" name="Google Shape;888;p14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89" name="Google Shape;889;p14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0" name="Google Shape;890;p14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891" name="Google Shape;891;p14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2" name="Google Shape;892;p14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3" name="Google Shape;893;p14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894" name="Google Shape;894;p14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5" name="Google Shape;895;p14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5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6" name="Google Shape;896;p14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897" name="Google Shape;897;p14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98" name="Google Shape;898;p14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6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899" name="Google Shape;899;p14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900" name="Google Shape;900;p14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1" name="Google Shape;901;p14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4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02" name="Google Shape;902;p14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903" name="Google Shape;903;p14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fmla="val 10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04" name="Google Shape;904;p14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sz="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905" name="Google Shape;905;p14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Project Goals and Introduction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6" name="Google Shape;906;p14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Questions and Analysis of Elon’s Twitter Activity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7" name="Google Shape;907;p14"/>
          <p:cNvSpPr txBox="1"/>
          <p:nvPr/>
        </p:nvSpPr>
        <p:spPr>
          <a:xfrm>
            <a:off x="5149500" y="1156100"/>
            <a:ext cx="185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Conclusion and After thoughts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8" name="Google Shape;908;p14"/>
          <p:cNvSpPr txBox="1"/>
          <p:nvPr/>
        </p:nvSpPr>
        <p:spPr>
          <a:xfrm>
            <a:off x="2318900" y="4063600"/>
            <a:ext cx="154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PyMongo &amp; </a:t>
            </a: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Twitter Dataset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09" name="Google Shape;909;p14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Looking into SpaceX and Tesla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10" name="Google Shape;910;p14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Any Questions?</a:t>
            </a:r>
            <a:endParaRPr sz="9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15"/>
          <p:cNvSpPr txBox="1"/>
          <p:nvPr>
            <p:ph idx="4294967295" type="ctrTitle"/>
          </p:nvPr>
        </p:nvSpPr>
        <p:spPr>
          <a:xfrm>
            <a:off x="855300" y="2116750"/>
            <a:ext cx="74334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Project Goals</a:t>
            </a:r>
            <a:endParaRPr sz="6000"/>
          </a:p>
        </p:txBody>
      </p:sp>
      <p:sp>
        <p:nvSpPr>
          <p:cNvPr id="916" name="Google Shape;916;p15"/>
          <p:cNvSpPr txBox="1"/>
          <p:nvPr>
            <p:ph idx="4294967295" type="subTitle"/>
          </p:nvPr>
        </p:nvSpPr>
        <p:spPr>
          <a:xfrm>
            <a:off x="855300" y="3411555"/>
            <a:ext cx="74334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Using PyMongo to look at Elon’s Dataset</a:t>
            </a:r>
            <a:endParaRPr/>
          </a:p>
        </p:txBody>
      </p:sp>
      <p:sp>
        <p:nvSpPr>
          <p:cNvPr id="917" name="Google Shape;917;p15"/>
          <p:cNvSpPr/>
          <p:nvPr/>
        </p:nvSpPr>
        <p:spPr>
          <a:xfrm>
            <a:off x="5659688" y="2561584"/>
            <a:ext cx="198765" cy="18978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15"/>
          <p:cNvGrpSpPr/>
          <p:nvPr/>
        </p:nvGrpSpPr>
        <p:grpSpPr>
          <a:xfrm>
            <a:off x="5198192" y="817552"/>
            <a:ext cx="1512402" cy="1512781"/>
            <a:chOff x="6654650" y="3665275"/>
            <a:chExt cx="409100" cy="409125"/>
          </a:xfrm>
        </p:grpSpPr>
        <p:sp>
          <p:nvSpPr>
            <p:cNvPr id="919" name="Google Shape;919;p15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5"/>
          <p:cNvSpPr/>
          <p:nvPr/>
        </p:nvSpPr>
        <p:spPr>
          <a:xfrm rot="2466855">
            <a:off x="4650530" y="701259"/>
            <a:ext cx="276136" cy="263664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5"/>
          <p:cNvSpPr/>
          <p:nvPr/>
        </p:nvSpPr>
        <p:spPr>
          <a:xfrm rot="-1609135">
            <a:off x="5050683" y="1057826"/>
            <a:ext cx="198710" cy="189735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5"/>
          <p:cNvSpPr/>
          <p:nvPr/>
        </p:nvSpPr>
        <p:spPr>
          <a:xfrm rot="2925883">
            <a:off x="6612543" y="1861803"/>
            <a:ext cx="148820" cy="142099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5"/>
          <p:cNvSpPr/>
          <p:nvPr/>
        </p:nvSpPr>
        <p:spPr>
          <a:xfrm rot="-1609533">
            <a:off x="5692051" y="666347"/>
            <a:ext cx="134065" cy="1280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5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6" name="Google Shape;926;p15"/>
          <p:cNvGrpSpPr/>
          <p:nvPr/>
        </p:nvGrpSpPr>
        <p:grpSpPr>
          <a:xfrm rot="5400000">
            <a:off x="1864911" y="-692198"/>
            <a:ext cx="711327" cy="4441016"/>
            <a:chOff x="967895" y="415018"/>
            <a:chExt cx="628714" cy="3926280"/>
          </a:xfrm>
        </p:grpSpPr>
        <p:sp>
          <p:nvSpPr>
            <p:cNvPr id="927" name="Google Shape;927;p15"/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fmla="val 25183" name="adj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15"/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929" name="Google Shape;929;p15"/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rect b="b" l="l" r="r" t="t"/>
                <a:pathLst>
                  <a:path extrusionOk="0" h="163131" w="273811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15"/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rect b="b" l="l" r="r" t="t"/>
                <a:pathLst>
                  <a:path extrusionOk="0" h="674116" w="511873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15"/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rect b="b" l="l" r="r" t="t"/>
                <a:pathLst>
                  <a:path extrusionOk="0" h="674116" w="51181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15"/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rect b="b" l="l" r="r" t="t"/>
                <a:pathLst>
                  <a:path extrusionOk="0" h="1508680" w="60618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15"/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rect b="b" l="l" r="r" t="t"/>
                <a:pathLst>
                  <a:path extrusionOk="0" h="1508315" w="300793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15"/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rect b="b" l="l" r="r" t="t"/>
                <a:pathLst>
                  <a:path extrusionOk="0" h="148145" w="33947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5"/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rect b="b" l="l" r="r" t="t"/>
                <a:pathLst>
                  <a:path extrusionOk="0" h="148082" w="167258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15"/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rect b="b" l="l" r="r" t="t"/>
                <a:pathLst>
                  <a:path extrusionOk="0" h="613536" w="82676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16"/>
          <p:cNvSpPr txBox="1"/>
          <p:nvPr>
            <p:ph type="title"/>
          </p:nvPr>
        </p:nvSpPr>
        <p:spPr>
          <a:xfrm>
            <a:off x="855300" y="759800"/>
            <a:ext cx="7482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PyMongo &amp; </a:t>
            </a:r>
            <a:r>
              <a:rPr lang="en"/>
              <a:t>Twitter Dataset </a:t>
            </a:r>
            <a:endParaRPr/>
          </a:p>
        </p:txBody>
      </p:sp>
      <p:sp>
        <p:nvSpPr>
          <p:cNvPr id="942" name="Google Shape;942;p16"/>
          <p:cNvSpPr txBox="1"/>
          <p:nvPr>
            <p:ph idx="1" type="body"/>
          </p:nvPr>
        </p:nvSpPr>
        <p:spPr>
          <a:xfrm>
            <a:off x="855300" y="1401425"/>
            <a:ext cx="21093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PyMongo</a:t>
            </a:r>
            <a:endParaRPr b="1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distribution tool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interact with a MongoDB database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 NoSQL database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JSON type files  </a:t>
            </a:r>
            <a:endParaRPr/>
          </a:p>
        </p:txBody>
      </p:sp>
      <p:sp>
        <p:nvSpPr>
          <p:cNvPr id="943" name="Google Shape;943;p16"/>
          <p:cNvSpPr txBox="1"/>
          <p:nvPr>
            <p:ph idx="2" type="body"/>
          </p:nvPr>
        </p:nvSpPr>
        <p:spPr>
          <a:xfrm>
            <a:off x="3211738" y="1401425"/>
            <a:ext cx="23793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Elon Musk</a:t>
            </a:r>
            <a:endParaRPr b="1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collection of tweets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Retweets, favorites, followers, statuses, friends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6"/>
          <p:cNvSpPr txBox="1"/>
          <p:nvPr>
            <p:ph idx="3" type="body"/>
          </p:nvPr>
        </p:nvSpPr>
        <p:spPr>
          <a:xfrm>
            <a:off x="5462650" y="1401425"/>
            <a:ext cx="2305800" cy="321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SpaceX &amp; Tesla</a:t>
            </a:r>
            <a:endParaRPr b="1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limited information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tweets and other useful information 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6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7"/>
          <p:cNvSpPr txBox="1"/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and Analysis</a:t>
            </a:r>
            <a:endParaRPr/>
          </a:p>
        </p:txBody>
      </p:sp>
      <p:sp>
        <p:nvSpPr>
          <p:cNvPr id="951" name="Google Shape;951;p17"/>
          <p:cNvSpPr txBox="1"/>
          <p:nvPr>
            <p:ph idx="1" type="body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/>
              <a:t>How often do each accounts tweet?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/>
              <a:t>Is when they tweet significant?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/>
              <a:t>Who interacts with </a:t>
            </a:r>
            <a:r>
              <a:rPr lang="en"/>
              <a:t>their accounts the most?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Also, included are interesting tweets and other findings found throughout the data analysis process </a:t>
            </a:r>
            <a:endParaRPr/>
          </a:p>
        </p:txBody>
      </p:sp>
      <p:sp>
        <p:nvSpPr>
          <p:cNvPr id="952" name="Google Shape;952;p17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8"/>
          <p:cNvSpPr txBox="1"/>
          <p:nvPr>
            <p:ph type="title"/>
          </p:nvPr>
        </p:nvSpPr>
        <p:spPr>
          <a:xfrm>
            <a:off x="855300" y="836000"/>
            <a:ext cx="6240900" cy="527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we looking for in Elon’s tweets?</a:t>
            </a:r>
            <a:endParaRPr/>
          </a:p>
        </p:txBody>
      </p:sp>
      <p:sp>
        <p:nvSpPr>
          <p:cNvPr id="958" name="Google Shape;958;p18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59" name="Google Shape;959;p18"/>
          <p:cNvGrpSpPr/>
          <p:nvPr/>
        </p:nvGrpSpPr>
        <p:grpSpPr>
          <a:xfrm>
            <a:off x="855311" y="1566375"/>
            <a:ext cx="2726286" cy="2547000"/>
            <a:chOff x="1293736" y="1258050"/>
            <a:chExt cx="2726286" cy="2547000"/>
          </a:xfrm>
        </p:grpSpPr>
        <p:sp>
          <p:nvSpPr>
            <p:cNvPr id="960" name="Google Shape;960;p18"/>
            <p:cNvSpPr/>
            <p:nvPr/>
          </p:nvSpPr>
          <p:spPr>
            <a:xfrm rot="2700000">
              <a:off x="228637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151075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1</a:t>
              </a:r>
              <a:endParaRPr b="1" sz="1200">
                <a:solidFill>
                  <a:schemeClr val="accen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62" name="Google Shape;962;p18"/>
            <p:cNvSpPr txBox="1"/>
            <p:nvPr/>
          </p:nvSpPr>
          <p:spPr>
            <a:xfrm rot="-2700000">
              <a:off x="1501398" y="2241353"/>
              <a:ext cx="2332604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Are there any patterns to Elon’s twittering habits?</a:t>
              </a:r>
              <a:endParaRPr b="1" sz="80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63" name="Google Shape;963;p18"/>
            <p:cNvSpPr txBox="1"/>
            <p:nvPr/>
          </p:nvSpPr>
          <p:spPr>
            <a:xfrm rot="-2700000">
              <a:off x="1959709" y="2550697"/>
              <a:ext cx="2203628" cy="507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64" name="Google Shape;964;p18"/>
          <p:cNvGrpSpPr/>
          <p:nvPr/>
        </p:nvGrpSpPr>
        <p:grpSpPr>
          <a:xfrm>
            <a:off x="2765533" y="1566375"/>
            <a:ext cx="2806392" cy="2584951"/>
            <a:chOff x="3203958" y="1258050"/>
            <a:chExt cx="2806392" cy="2584951"/>
          </a:xfrm>
        </p:grpSpPr>
        <p:sp>
          <p:nvSpPr>
            <p:cNvPr id="965" name="Google Shape;965;p18"/>
            <p:cNvSpPr/>
            <p:nvPr/>
          </p:nvSpPr>
          <p:spPr>
            <a:xfrm rot="2700000">
              <a:off x="4196595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rgbClr val="80A9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3420974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80A9DB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2</a:t>
              </a:r>
              <a:endParaRPr b="1" sz="1200">
                <a:solidFill>
                  <a:srgbClr val="80A9DB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67" name="Google Shape;967;p18"/>
            <p:cNvSpPr txBox="1"/>
            <p:nvPr/>
          </p:nvSpPr>
          <p:spPr>
            <a:xfrm rot="-2700000">
              <a:off x="3410687" y="2240903"/>
              <a:ext cx="2333877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Is he manipulating the stock market?</a:t>
              </a:r>
              <a:endParaRPr b="1" sz="80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68" name="Google Shape;968;p18"/>
            <p:cNvSpPr txBox="1"/>
            <p:nvPr/>
          </p:nvSpPr>
          <p:spPr>
            <a:xfrm rot="-2700000">
              <a:off x="3909986" y="2534101"/>
              <a:ext cx="2203628" cy="6206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969" name="Google Shape;969;p18"/>
          <p:cNvGrpSpPr/>
          <p:nvPr/>
        </p:nvGrpSpPr>
        <p:grpSpPr>
          <a:xfrm>
            <a:off x="4685552" y="1566375"/>
            <a:ext cx="2890397" cy="2595739"/>
            <a:chOff x="5123977" y="1258050"/>
            <a:chExt cx="2890397" cy="2595739"/>
          </a:xfrm>
        </p:grpSpPr>
        <p:sp>
          <p:nvSpPr>
            <p:cNvPr id="970" name="Google Shape;970;p18"/>
            <p:cNvSpPr/>
            <p:nvPr/>
          </p:nvSpPr>
          <p:spPr>
            <a:xfrm rot="2700000">
              <a:off x="6116614" y="1011412"/>
              <a:ext cx="561726" cy="3040276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534099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rotWithShape="0" algn="tl" dir="5400000" dist="50800">
                <a:schemeClr val="dk1">
                  <a:alpha val="549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accent3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3</a:t>
              </a:r>
              <a:endParaRPr b="1" sz="1200">
                <a:solidFill>
                  <a:schemeClr val="accent3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2" name="Google Shape;972;p18"/>
            <p:cNvSpPr txBox="1"/>
            <p:nvPr/>
          </p:nvSpPr>
          <p:spPr>
            <a:xfrm rot="-2700000">
              <a:off x="5301849" y="2184804"/>
              <a:ext cx="2492551" cy="3932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Are </a:t>
              </a:r>
              <a:r>
                <a:rPr b="1" lang="en" sz="1100">
                  <a:solidFill>
                    <a:srgbClr val="FFFFFF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Elon’s tweets representative of his twitter activity? </a:t>
              </a:r>
              <a:endParaRPr b="1" sz="70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973" name="Google Shape;973;p18"/>
            <p:cNvSpPr txBox="1"/>
            <p:nvPr/>
          </p:nvSpPr>
          <p:spPr>
            <a:xfrm rot="-2700000">
              <a:off x="5820250" y="2495253"/>
              <a:ext cx="2307148" cy="6359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t/>
              </a:r>
              <a:endParaRPr b="1" sz="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9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9" name="Google Shape;9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00" y="889900"/>
            <a:ext cx="4466223" cy="2443951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19"/>
          <p:cNvSpPr txBox="1"/>
          <p:nvPr>
            <p:ph idx="4294967295" type="title"/>
          </p:nvPr>
        </p:nvSpPr>
        <p:spPr>
          <a:xfrm>
            <a:off x="447450" y="465925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Elon Musk’s Tweets in 2020</a:t>
            </a:r>
            <a:endParaRPr/>
          </a:p>
        </p:txBody>
      </p:sp>
      <p:sp>
        <p:nvSpPr>
          <p:cNvPr id="981" name="Google Shape;981;p19"/>
          <p:cNvSpPr txBox="1"/>
          <p:nvPr>
            <p:ph idx="1" type="body"/>
          </p:nvPr>
        </p:nvSpPr>
        <p:spPr>
          <a:xfrm>
            <a:off x="1887213" y="3282325"/>
            <a:ext cx="1782600" cy="2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latin typeface="Space Grotesk"/>
                <a:ea typeface="Space Grotesk"/>
                <a:cs typeface="Space Grotesk"/>
                <a:sym typeface="Space Grotesk"/>
              </a:rPr>
              <a:t>Weeks of the Year </a:t>
            </a:r>
            <a:endParaRPr sz="1200"/>
          </a:p>
        </p:txBody>
      </p:sp>
      <p:sp>
        <p:nvSpPr>
          <p:cNvPr id="982" name="Google Shape;982;p19"/>
          <p:cNvSpPr txBox="1"/>
          <p:nvPr/>
        </p:nvSpPr>
        <p:spPr>
          <a:xfrm rot="-5400000">
            <a:off x="-529950" y="1927225"/>
            <a:ext cx="178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Number of Tweets</a:t>
            </a:r>
            <a:endParaRPr b="1"/>
          </a:p>
        </p:txBody>
      </p:sp>
      <p:pic>
        <p:nvPicPr>
          <p:cNvPr id="983" name="Google Shape;9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00" y="3582550"/>
            <a:ext cx="4208627" cy="11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2050" y="1221175"/>
            <a:ext cx="3520657" cy="17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19"/>
          <p:cNvPicPr preferRelativeResize="0"/>
          <p:nvPr/>
        </p:nvPicPr>
        <p:blipFill rotWithShape="1">
          <a:blip r:embed="rId6">
            <a:alphaModFix/>
          </a:blip>
          <a:srcRect b="55726" l="0" r="0" t="0"/>
          <a:stretch/>
        </p:blipFill>
        <p:spPr>
          <a:xfrm>
            <a:off x="5011623" y="3901875"/>
            <a:ext cx="3982049" cy="5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20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1" name="Google Shape;991;p20"/>
          <p:cNvSpPr txBox="1"/>
          <p:nvPr>
            <p:ph idx="4294967295" type="title"/>
          </p:nvPr>
        </p:nvSpPr>
        <p:spPr>
          <a:xfrm>
            <a:off x="447450" y="465925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Stock Market Controversy</a:t>
            </a:r>
            <a:endParaRPr/>
          </a:p>
        </p:txBody>
      </p:sp>
      <p:pic>
        <p:nvPicPr>
          <p:cNvPr id="992" name="Google Shape;9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950" y="1516450"/>
            <a:ext cx="2315174" cy="16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8778" y="1516450"/>
            <a:ext cx="2315175" cy="161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600" y="1557500"/>
            <a:ext cx="2315175" cy="1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5" name="Google Shape;995;p20"/>
          <p:cNvPicPr preferRelativeResize="0"/>
          <p:nvPr/>
        </p:nvPicPr>
        <p:blipFill rotWithShape="1">
          <a:blip r:embed="rId6">
            <a:alphaModFix/>
          </a:blip>
          <a:srcRect b="0" l="0" r="0" t="8265"/>
          <a:stretch/>
        </p:blipFill>
        <p:spPr>
          <a:xfrm>
            <a:off x="541948" y="1010565"/>
            <a:ext cx="4396375" cy="387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6" name="Google Shape;99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950" y="3248200"/>
            <a:ext cx="4319726" cy="475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950" y="4063825"/>
            <a:ext cx="7215826" cy="5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950" y="3802975"/>
            <a:ext cx="7215825" cy="2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21"/>
          <p:cNvSpPr txBox="1"/>
          <p:nvPr>
            <p:ph idx="1" type="body"/>
          </p:nvPr>
        </p:nvSpPr>
        <p:spPr>
          <a:xfrm>
            <a:off x="404150" y="1199975"/>
            <a:ext cx="6576000" cy="345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Well structured and contains relevant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insights into potential patterns in larger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Twitter bios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additions into dataset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Twitter replies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Complete dataset of Musk’s account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More information about other Musk related accounts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004" name="Google Shape;1004;p21"/>
          <p:cNvSpPr txBox="1"/>
          <p:nvPr>
            <p:ph idx="12" type="sldNum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5" name="Google Shape;1005;p21"/>
          <p:cNvSpPr txBox="1"/>
          <p:nvPr>
            <p:ph idx="4294967295" type="title"/>
          </p:nvPr>
        </p:nvSpPr>
        <p:spPr>
          <a:xfrm>
            <a:off x="447450" y="465925"/>
            <a:ext cx="6699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say about dataset?</a:t>
            </a:r>
            <a:endParaRPr/>
          </a:p>
        </p:txBody>
      </p:sp>
      <p:pic>
        <p:nvPicPr>
          <p:cNvPr id="1006" name="Google Shape;10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750" y="3088900"/>
            <a:ext cx="2434800" cy="18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