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7" r:id="rId28"/>
    <p:sldId id="288" r:id="rId29"/>
    <p:sldId id="291" r:id="rId30"/>
    <p:sldId id="292" r:id="rId31"/>
    <p:sldId id="293" r:id="rId32"/>
    <p:sldId id="294" r:id="rId33"/>
    <p:sldId id="296" r:id="rId34"/>
    <p:sldId id="297" r:id="rId35"/>
    <p:sldId id="299" r:id="rId36"/>
    <p:sldId id="300" r:id="rId37"/>
    <p:sldId id="301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CDN: serve content to end-users with high availability and 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293975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 lIns="0" tIns="0" rIns="0" bIns="0"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 lIns="0" tIns="0" rIns="0" bIns="0"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 lIns="0" tIns="0" rIns="0" bIns="0"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473200" y="1326346"/>
            <a:ext cx="21437600" cy="803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xfrm>
            <a:off x="23721937" y="13125450"/>
            <a:ext cx="368505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xfrm>
            <a:off x="23721937" y="13125450"/>
            <a:ext cx="368505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26"/>
              </a:buBlip>
            </a:lvl1pPr>
            <a:lvl2pPr>
              <a:buBlip>
                <a:blip r:embed="rId26"/>
              </a:buBlip>
            </a:lvl2pPr>
            <a:lvl3pPr>
              <a:buBlip>
                <a:blip r:embed="rId26"/>
              </a:buBlip>
            </a:lvl3pPr>
            <a:lvl4pPr>
              <a:buBlip>
                <a:blip r:embed="rId26"/>
              </a:buBlip>
            </a:lvl4pPr>
            <a:lvl5pPr>
              <a:buBlip>
                <a:blip r:embed="rId26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6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6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6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6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6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6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6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6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6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ctrTitle"/>
          </p:nvPr>
        </p:nvSpPr>
        <p:spPr>
          <a:xfrm>
            <a:off x="6480450" y="7779184"/>
            <a:ext cx="11423100" cy="1927883"/>
          </a:xfrm>
          <a:prstGeom prst="rect">
            <a:avLst/>
          </a:prstGeom>
        </p:spPr>
        <p:txBody>
          <a:bodyPr/>
          <a:lstStyle/>
          <a:p>
            <a:pPr algn="ctr" defTabSz="421004">
              <a:defRPr sz="5610" i="1">
                <a:effectLst>
                  <a:outerShdw blurRad="25908" dist="19431" dir="5400000" rotWithShape="0">
                    <a:srgbClr val="000000"/>
                  </a:outerShdw>
                </a:effectLst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presents</a:t>
            </a:r>
          </a:p>
          <a:p>
            <a:pPr algn="ctr" defTabSz="421004">
              <a:defRPr sz="6119">
                <a:effectLst>
                  <a:outerShdw blurRad="25908" dist="19431" dir="5400000" rotWithShape="0">
                    <a:srgbClr val="000000"/>
                  </a:outerShdw>
                </a:effectLst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r>
              <a:t>Design Practices</a:t>
            </a:r>
          </a:p>
        </p:txBody>
      </p:sp>
      <p:pic>
        <p:nvPicPr>
          <p:cNvPr id="22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3978205" y="3009381"/>
            <a:ext cx="18932595" cy="7697238"/>
          </a:xfrm>
          <a:prstGeom prst="rect">
            <a:avLst/>
          </a:prstGeom>
        </p:spPr>
        <p:txBody>
          <a:bodyPr/>
          <a:lstStyle>
            <a:lvl1pPr>
              <a:defRPr sz="40000">
                <a:solidFill>
                  <a:srgbClr val="5BCEF2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F</a:t>
            </a:r>
          </a:p>
        </p:txBody>
      </p:sp>
      <p:sp>
        <p:nvSpPr>
          <p:cNvPr id="251" name="Shape 251"/>
          <p:cNvSpPr/>
          <p:nvPr/>
        </p:nvSpPr>
        <p:spPr>
          <a:xfrm>
            <a:off x="10922593" y="5928883"/>
            <a:ext cx="9528786" cy="1858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 F-pattern is the most  </a:t>
            </a:r>
          </a:p>
          <a:p>
            <a:pPr algn="l"/>
            <a:r>
              <a:t>common eye scanning patten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tter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0257" y="5105316"/>
            <a:ext cx="2946082" cy="4772037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10922593" y="5928883"/>
            <a:ext cx="9528786" cy="1858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 F-pattern is the most  </a:t>
            </a:r>
          </a:p>
          <a:p>
            <a:pPr algn="l"/>
            <a:r>
              <a:t>common eye scanning patten</a:t>
            </a:r>
          </a:p>
        </p:txBody>
      </p:sp>
      <p:sp>
        <p:nvSpPr>
          <p:cNvPr id="255" name="Shape 255"/>
          <p:cNvSpPr/>
          <p:nvPr/>
        </p:nvSpPr>
        <p:spPr>
          <a:xfrm>
            <a:off x="3359569" y="10368725"/>
            <a:ext cx="4807459" cy="54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Heat overlay of the F-pattern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 your eyes ever feel strained when reading or scanning web content?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3978205" y="3009381"/>
            <a:ext cx="18932595" cy="769723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White</a:t>
            </a:r>
          </a:p>
          <a:p>
            <a:pPr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Space</a:t>
            </a:r>
          </a:p>
        </p:txBody>
      </p:sp>
      <p:sp>
        <p:nvSpPr>
          <p:cNvPr id="260" name="Shape 260"/>
          <p:cNvSpPr/>
          <p:nvPr/>
        </p:nvSpPr>
        <p:spPr>
          <a:xfrm>
            <a:off x="10922593" y="5484383"/>
            <a:ext cx="10526142" cy="274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Also known as ‘negative space’</a:t>
            </a:r>
          </a:p>
          <a:p>
            <a:pPr algn="l"/>
            <a:r>
              <a:t>Crucial for scanning, readability, </a:t>
            </a:r>
          </a:p>
          <a:p>
            <a:pPr algn="l"/>
            <a:r>
              <a:t>and balance.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whitespa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7959" y="4581186"/>
            <a:ext cx="10526141" cy="5077405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3978205" y="3009381"/>
            <a:ext cx="18932595" cy="769723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White</a:t>
            </a:r>
          </a:p>
          <a:p>
            <a:pPr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Space</a:t>
            </a:r>
          </a:p>
        </p:txBody>
      </p:sp>
      <p:sp>
        <p:nvSpPr>
          <p:cNvPr id="264" name="Shape 264"/>
          <p:cNvSpPr/>
          <p:nvPr/>
        </p:nvSpPr>
        <p:spPr>
          <a:xfrm>
            <a:off x="18011393" y="9757283"/>
            <a:ext cx="3398013" cy="399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http://www.apple.com/watch/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Search Engine Optimization</a:t>
            </a:r>
          </a:p>
        </p:txBody>
      </p:sp>
      <p:sp>
        <p:nvSpPr>
          <p:cNvPr id="269" name="Shape 26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Attracting Attention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t>earch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t>ngine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t>ptimization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817244">
              <a:defRPr sz="6930">
                <a:solidFill>
                  <a:srgbClr val="DCDEE0"/>
                </a:solidFill>
                <a:effectLst>
                  <a:outerShdw blurRad="50292" dist="37719" dir="5400000" rotWithShape="0">
                    <a:srgbClr val="000000"/>
                  </a:outerShdw>
                </a:effectLst>
              </a:defRPr>
            </a:lvl1pPr>
          </a:lstStyle>
          <a:p>
            <a:r>
              <a:t>SEO is the process of boosting the rank of a website in search results to increase the number of visitors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SEO</a:t>
            </a:r>
            <a:r>
              <a:t> shares many aspects of </a:t>
            </a:r>
          </a:p>
          <a:p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t>ser e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t>perience.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SEO shares much with UX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7850" indent="-577850" defTabSz="751205">
              <a:spcBef>
                <a:spcPts val="3100"/>
              </a:spcBef>
              <a:buBlip>
                <a:blip r:embed="rId2"/>
              </a:buBlip>
              <a:defRPr sz="6370">
                <a:effectLst>
                  <a:outerShdw blurRad="46228" dist="34671" dir="5400000" rotWithShape="0">
                    <a:srgbClr val="000000"/>
                  </a:outerShdw>
                </a:effectLst>
              </a:defRPr>
            </a:pPr>
            <a:r>
              <a:rPr dirty="0"/>
              <a:t>Performance</a:t>
            </a:r>
          </a:p>
          <a:p>
            <a:pPr marL="577850" indent="-577850" defTabSz="751205">
              <a:spcBef>
                <a:spcPts val="3100"/>
              </a:spcBef>
              <a:buBlip>
                <a:blip r:embed="rId2"/>
              </a:buBlip>
              <a:defRPr sz="6370">
                <a:effectLst>
                  <a:outerShdw blurRad="46228" dist="34671" dir="5400000" rotWithShape="0">
                    <a:srgbClr val="000000"/>
                  </a:outerShdw>
                </a:effectLst>
              </a:defRPr>
            </a:pPr>
            <a:r>
              <a:rPr dirty="0"/>
              <a:t>Bounce rate</a:t>
            </a:r>
            <a:endParaRPr lang="en-US" dirty="0"/>
          </a:p>
          <a:p>
            <a:pPr marL="1212850" lvl="1" indent="-577850" defTabSz="751205">
              <a:spcBef>
                <a:spcPts val="3100"/>
              </a:spcBef>
              <a:defRPr sz="6370">
                <a:effectLst>
                  <a:outerShdw blurRad="46228" dist="34671" dir="5400000" rotWithShape="0">
                    <a:srgbClr val="000000"/>
                  </a:outerShdw>
                </a:effectLst>
              </a:defRPr>
            </a:pPr>
            <a:r>
              <a:rPr lang="en-US" sz="6370" dirty="0">
                <a:effectLst/>
              </a:rPr>
              <a:t>Percentage of visitors who navigate away from a website after viewing only one page</a:t>
            </a:r>
            <a:endParaRPr dirty="0"/>
          </a:p>
          <a:p>
            <a:pPr marL="577850" indent="-577850" defTabSz="751205">
              <a:spcBef>
                <a:spcPts val="3100"/>
              </a:spcBef>
              <a:buBlip>
                <a:blip r:embed="rId2"/>
              </a:buBlip>
              <a:defRPr sz="6370">
                <a:effectLst>
                  <a:outerShdw blurRad="46228" dist="34671" dir="5400000" rotWithShape="0">
                    <a:srgbClr val="000000"/>
                  </a:outerShdw>
                </a:effectLst>
              </a:defRPr>
            </a:pPr>
            <a:r>
              <a:rPr dirty="0"/>
              <a:t>Credibility</a:t>
            </a:r>
          </a:p>
          <a:p>
            <a:pPr marL="577850" indent="-577850" defTabSz="751205">
              <a:spcBef>
                <a:spcPts val="3100"/>
              </a:spcBef>
              <a:buBlip>
                <a:blip r:embed="rId2"/>
              </a:buBlip>
              <a:defRPr sz="6370">
                <a:effectLst>
                  <a:outerShdw blurRad="46228" dist="34671" dir="5400000" rotWithShape="0">
                    <a:srgbClr val="000000"/>
                  </a:outerShdw>
                </a:effectLst>
              </a:defRPr>
            </a:pPr>
            <a:r>
              <a:rPr dirty="0"/>
              <a:t>Mobile Compatibility</a:t>
            </a:r>
          </a:p>
          <a:p>
            <a:pPr marL="577850" indent="-577850" defTabSz="751205">
              <a:spcBef>
                <a:spcPts val="3100"/>
              </a:spcBef>
              <a:buBlip>
                <a:blip r:embed="rId2"/>
              </a:buBlip>
              <a:defRPr sz="6370">
                <a:effectLst>
                  <a:outerShdw blurRad="46228" dist="34671" dir="5400000" rotWithShape="0">
                    <a:srgbClr val="000000"/>
                  </a:outerShdw>
                </a:effectLst>
              </a:defRPr>
            </a:pPr>
            <a:r>
              <a:rPr dirty="0"/>
              <a:t>Content - images, keywords, headings, </a:t>
            </a:r>
            <a:r>
              <a:rPr dirty="0" err="1"/>
              <a:t>etc</a:t>
            </a:r>
            <a:endParaRPr dirty="0"/>
          </a:p>
          <a:p>
            <a:pPr marL="0" indent="0" defTabSz="751205">
              <a:spcBef>
                <a:spcPts val="3100"/>
              </a:spcBef>
              <a:buSzTx/>
              <a:buNone/>
              <a:defRPr sz="6370" i="1">
                <a:solidFill>
                  <a:srgbClr val="A6AAA9"/>
                </a:solidFill>
                <a:effectLst>
                  <a:outerShdw blurRad="46228" dist="34671" dir="5400000" rotWithShape="0">
                    <a:srgbClr val="000000"/>
                  </a:outerShdw>
                </a:effectLst>
              </a:defRPr>
            </a:pPr>
            <a:r>
              <a:rPr dirty="0"/>
              <a:t>   And more!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</p:spPr>
        <p:txBody>
          <a:bodyPr/>
          <a:lstStyle/>
          <a:p>
            <a:r>
              <a:rPr dirty="0"/>
              <a:t>SEO basics</a:t>
            </a:r>
          </a:p>
        </p:txBody>
      </p:sp>
      <p:sp>
        <p:nvSpPr>
          <p:cNvPr id="280" name="Shape 280"/>
          <p:cNvSpPr>
            <a:spLocks noGrp="1"/>
          </p:cNvSpPr>
          <p:nvPr>
            <p:ph type="body" idx="1"/>
          </p:nvPr>
        </p:nvSpPr>
        <p:spPr>
          <a:xfrm>
            <a:off x="1016000" y="3337169"/>
            <a:ext cx="9587523" cy="8026400"/>
          </a:xfrm>
          <a:prstGeom prst="rect">
            <a:avLst/>
          </a:prstGeom>
        </p:spPr>
        <p:txBody>
          <a:bodyPr/>
          <a:lstStyle/>
          <a:p>
            <a:pPr marL="1905000" lvl="1" indent="-1270000">
              <a:buBlip>
                <a:blip r:embed="rId3"/>
              </a:buBlip>
            </a:pPr>
            <a:r>
              <a:rPr dirty="0"/>
              <a:t>add keywords to </a:t>
            </a:r>
            <a:r>
              <a:rPr lang="en-US" dirty="0"/>
              <a:t>URLs</a:t>
            </a:r>
            <a:endParaRPr dirty="0"/>
          </a:p>
          <a:p>
            <a:pPr marL="1905000" lvl="1" indent="-1270000">
              <a:buBlip>
                <a:blip r:embed="rId3"/>
              </a:buBlip>
            </a:pPr>
            <a:r>
              <a:rPr lang="en-US" dirty="0"/>
              <a:t>consistent</a:t>
            </a:r>
            <a:r>
              <a:rPr dirty="0"/>
              <a:t> meta data</a:t>
            </a:r>
          </a:p>
          <a:p>
            <a:pPr marL="1905000" lvl="1" indent="-1270000">
              <a:buBlip>
                <a:blip r:embed="rId3"/>
              </a:buBlip>
            </a:pPr>
            <a:r>
              <a:rPr dirty="0"/>
              <a:t>keywords in headers</a:t>
            </a:r>
          </a:p>
          <a:p>
            <a:pPr marL="1905000" lvl="1" indent="-1270000">
              <a:buBlip>
                <a:blip r:embed="rId3"/>
              </a:buBlip>
            </a:pPr>
            <a:r>
              <a:rPr dirty="0"/>
              <a:t>alt text for images</a:t>
            </a:r>
          </a:p>
          <a:p>
            <a:pPr marL="1905000" lvl="1" indent="-1270000">
              <a:buBlip>
                <a:blip r:embed="rId3"/>
              </a:buBlip>
            </a:pPr>
            <a:r>
              <a:rPr dirty="0"/>
              <a:t>pick good web hosting</a:t>
            </a:r>
          </a:p>
        </p:txBody>
      </p:sp>
      <p:sp>
        <p:nvSpPr>
          <p:cNvPr id="4" name="Shape 283"/>
          <p:cNvSpPr txBox="1">
            <a:spLocks/>
          </p:cNvSpPr>
          <p:nvPr/>
        </p:nvSpPr>
        <p:spPr>
          <a:xfrm>
            <a:off x="10603523" y="3337169"/>
            <a:ext cx="10857983" cy="802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1905000" lvl="1" indent="-1270000" hangingPunct="1"/>
            <a:r>
              <a:rPr lang="en-US" dirty="0"/>
              <a:t>title tags</a:t>
            </a:r>
          </a:p>
          <a:p>
            <a:pPr marL="1905000" lvl="1" indent="-1270000" hangingPunct="1"/>
            <a:r>
              <a:rPr lang="en-US" dirty="0"/>
              <a:t>transcripts for audio and video</a:t>
            </a:r>
          </a:p>
          <a:p>
            <a:pPr marL="1905000" lvl="1" indent="-1270000" hangingPunct="1"/>
            <a:r>
              <a:rPr lang="en-US" dirty="0"/>
              <a:t>rich snippets: extra bit of text that appear under search results</a:t>
            </a:r>
          </a:p>
          <a:p>
            <a:pPr marL="1905000" lvl="1" indent="-1270000" hangingPunct="1"/>
            <a:r>
              <a:rPr lang="en-US" dirty="0"/>
              <a:t>use Content Delivery Network’s (CDN) to speed up load time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Let’s talk about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1473200" y="3033371"/>
            <a:ext cx="21437600" cy="9782858"/>
          </a:xfrm>
          <a:prstGeom prst="rect">
            <a:avLst/>
          </a:prstGeom>
        </p:spPr>
        <p:txBody>
          <a:bodyPr/>
          <a:lstStyle/>
          <a:p>
            <a:pPr marL="2032000" lvl="2" indent="-762000" defTabSz="457200">
              <a:lnSpc>
                <a:spcPct val="130000"/>
              </a:lnSpc>
              <a:spcBef>
                <a:spcPts val="300"/>
              </a:spcBef>
              <a:buBlip>
                <a:blip r:embed="rId2"/>
              </a:buBlip>
              <a:defRPr sz="6000">
                <a:effectLst/>
                <a:uFill>
                  <a:solidFill>
                    <a:srgbClr val="000000"/>
                  </a:solidFill>
                </a:u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	User eXperience</a:t>
            </a:r>
          </a:p>
          <a:p>
            <a:pPr marL="2032000" lvl="2" indent="-762000" defTabSz="457200">
              <a:lnSpc>
                <a:spcPct val="130000"/>
              </a:lnSpc>
              <a:spcBef>
                <a:spcPts val="300"/>
              </a:spcBef>
              <a:buBlip>
                <a:blip r:embed="rId2"/>
              </a:buBlip>
              <a:defRPr sz="6000">
                <a:effectLst/>
                <a:uFill>
                  <a:solidFill>
                    <a:srgbClr val="000000"/>
                  </a:solidFill>
                </a:u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	Search Engine Optimization</a:t>
            </a:r>
          </a:p>
          <a:p>
            <a:pPr marL="2032000" lvl="2" indent="-762000" defTabSz="457200">
              <a:lnSpc>
                <a:spcPct val="130000"/>
              </a:lnSpc>
              <a:spcBef>
                <a:spcPts val="300"/>
              </a:spcBef>
              <a:buBlip>
                <a:blip r:embed="rId2"/>
              </a:buBlip>
              <a:defRPr sz="6000">
                <a:effectLst/>
                <a:uFill>
                  <a:solidFill>
                    <a:srgbClr val="000000"/>
                  </a:solidFill>
                </a:u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	Accessibility</a:t>
            </a:r>
          </a:p>
          <a:p>
            <a:pPr marL="2032000" lvl="2" indent="-762000" defTabSz="457200">
              <a:lnSpc>
                <a:spcPct val="130000"/>
              </a:lnSpc>
              <a:spcBef>
                <a:spcPts val="300"/>
              </a:spcBef>
              <a:buBlip>
                <a:blip r:embed="rId2"/>
              </a:buBlip>
              <a:defRPr sz="6000">
                <a:effectLst/>
                <a:uFill>
                  <a:solidFill>
                    <a:srgbClr val="000000"/>
                  </a:solidFill>
                </a:u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	Cross-Browser compatibility</a:t>
            </a:r>
          </a:p>
          <a:p>
            <a:pPr marL="2032000" lvl="2" indent="-762000" defTabSz="457200">
              <a:lnSpc>
                <a:spcPct val="130000"/>
              </a:lnSpc>
              <a:spcBef>
                <a:spcPts val="300"/>
              </a:spcBef>
              <a:buBlip>
                <a:blip r:embed="rId2"/>
              </a:buBlip>
              <a:defRPr sz="6000">
                <a:effectLst/>
                <a:uFill>
                  <a:solidFill>
                    <a:srgbClr val="000000"/>
                  </a:solidFill>
                </a:u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	Browser developer tools</a:t>
            </a:r>
          </a:p>
          <a:p>
            <a:pPr marL="2032000" lvl="2" indent="-762000" defTabSz="457200">
              <a:lnSpc>
                <a:spcPct val="130000"/>
              </a:lnSpc>
              <a:spcBef>
                <a:spcPts val="300"/>
              </a:spcBef>
              <a:buBlip>
                <a:blip r:embed="rId2"/>
              </a:buBlip>
              <a:defRPr sz="6000">
                <a:effectLst/>
                <a:uFill>
                  <a:solidFill>
                    <a:srgbClr val="000000"/>
                  </a:solidFill>
                </a:u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	Content creation</a:t>
            </a:r>
          </a:p>
          <a:p>
            <a:pPr marL="2032000" lvl="2" indent="-762000" defTabSz="457200">
              <a:lnSpc>
                <a:spcPct val="130000"/>
              </a:lnSpc>
              <a:spcBef>
                <a:spcPts val="300"/>
              </a:spcBef>
              <a:buBlip>
                <a:blip r:embed="rId2"/>
              </a:buBlip>
              <a:defRPr sz="6000">
                <a:effectLst/>
                <a:uFill>
                  <a:solidFill>
                    <a:srgbClr val="000000"/>
                  </a:solidFill>
                </a:u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	Modern web browsers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Accessibility</a:t>
            </a:r>
          </a:p>
        </p:txBody>
      </p:sp>
      <p:sp>
        <p:nvSpPr>
          <p:cNvPr id="288" name="Shape 28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Leveling the playing field with friendly websites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many people do you suppose are blind? 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26440">
              <a:defRPr sz="6160">
                <a:effectLst>
                  <a:outerShdw blurRad="44704" dist="33528" dir="5400000" rotWithShape="0">
                    <a:srgbClr val="000000"/>
                  </a:outerShdw>
                </a:effectLst>
              </a:defRPr>
            </a:pPr>
            <a:r>
              <a:rPr>
                <a:solidFill>
                  <a:srgbClr val="A6AAA9"/>
                </a:solidFill>
              </a:rPr>
              <a:t>Based on multiple extrapolated estimates, roughly</a:t>
            </a:r>
          </a:p>
          <a:p>
            <a:pPr defTabSz="726440">
              <a:defRPr sz="8800">
                <a:effectLst>
                  <a:outerShdw blurRad="44704" dist="33528" dir="5400000" rotWithShape="0">
                    <a:srgbClr val="000000"/>
                  </a:outerShdw>
                </a:effectLst>
              </a:defRPr>
            </a:pPr>
            <a:r>
              <a:rPr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rPr>
              <a:t>2.3%</a:t>
            </a:r>
            <a:r>
              <a:t> of the population has a visual disability</a:t>
            </a:r>
            <a:r>
              <a:rPr>
                <a:solidFill>
                  <a:srgbClr val="A6AAA9"/>
                </a:solidFill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brings us to accessibility.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13260623" y="3009381"/>
            <a:ext cx="9650177" cy="76972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Accessibility</a:t>
            </a:r>
          </a:p>
        </p:txBody>
      </p:sp>
      <p:sp>
        <p:nvSpPr>
          <p:cNvPr id="299" name="Shape 299"/>
          <p:cNvSpPr/>
          <p:nvPr/>
        </p:nvSpPr>
        <p:spPr>
          <a:xfrm>
            <a:off x="4045885" y="5928883"/>
            <a:ext cx="6499150" cy="1858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What does it mean </a:t>
            </a:r>
          </a:p>
          <a:p>
            <a:pPr algn="l"/>
            <a:r>
              <a:t>to be accessible?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13260623" y="3009381"/>
            <a:ext cx="9650177" cy="76972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Accessibility</a:t>
            </a:r>
          </a:p>
        </p:txBody>
      </p:sp>
      <p:sp>
        <p:nvSpPr>
          <p:cNvPr id="302" name="Shape 302"/>
          <p:cNvSpPr/>
          <p:nvPr/>
        </p:nvSpPr>
        <p:spPr>
          <a:xfrm>
            <a:off x="4045885" y="5928883"/>
            <a:ext cx="7727798" cy="1858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It means that everyone </a:t>
            </a:r>
          </a:p>
          <a:p>
            <a:pPr algn="l"/>
            <a:r>
              <a:t>has the same UX.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xfrm>
            <a:off x="1473200" y="3415903"/>
            <a:ext cx="21437600" cy="6884194"/>
          </a:xfrm>
          <a:prstGeom prst="rect">
            <a:avLst/>
          </a:prstGeom>
        </p:spPr>
        <p:txBody>
          <a:bodyPr/>
          <a:lstStyle/>
          <a:p>
            <a:pPr defTabSz="586104">
              <a:defRPr sz="7100" i="1">
                <a:solidFill>
                  <a:srgbClr val="A6AAA9"/>
                </a:solidFill>
                <a:effectLst>
                  <a:outerShdw blurRad="38100" dist="27050" dir="5400000" rotWithShape="0">
                    <a:srgbClr val="000000"/>
                  </a:outerShdw>
                </a:effectLst>
              </a:defRPr>
            </a:pPr>
            <a:r>
              <a:t>Think about this</a:t>
            </a:r>
          </a:p>
          <a:p>
            <a:pPr defTabSz="586104">
              <a:defRPr sz="7500">
                <a:effectLst>
                  <a:outerShdw blurRad="38100" dist="27050" dir="5400000" rotWithShape="0">
                    <a:srgbClr val="000000"/>
                  </a:outerShdw>
                </a:effectLst>
              </a:defRPr>
            </a:pPr>
            <a:r>
              <a:t>What if everything on the page was disabled?</a:t>
            </a:r>
          </a:p>
          <a:p>
            <a:pPr defTabSz="586104">
              <a:defRPr sz="7300">
                <a:effectLst>
                  <a:outerShdw blurRad="38100" dist="27050" dir="5400000" rotWithShape="0">
                    <a:srgbClr val="000000"/>
                  </a:outerShdw>
                </a:effectLst>
              </a:defRPr>
            </a:pPr>
            <a:endParaRPr/>
          </a:p>
          <a:p>
            <a:pPr algn="ctr" defTabSz="586104">
              <a:defRPr sz="7300" strike="sngStrike">
                <a:solidFill>
                  <a:srgbClr val="EC5C57"/>
                </a:solidFill>
                <a:effectLst>
                  <a:outerShdw blurRad="38100" dist="27050" dir="5400000" rotWithShape="0">
                    <a:srgbClr val="000000"/>
                  </a:outerShdw>
                </a:effectLst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 images   flash   css   javascript </a:t>
            </a:r>
          </a:p>
          <a:p>
            <a:pPr algn="ctr" defTabSz="586104">
              <a:defRPr sz="7300" b="1" strike="sngStrike">
                <a:solidFill>
                  <a:srgbClr val="EC5C57"/>
                </a:solidFill>
                <a:effectLst>
                  <a:outerShdw blurRad="38100" dist="27050" dir="5400000" rotWithShape="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defTabSz="586104">
              <a:defRPr sz="7500">
                <a:effectLst>
                  <a:outerShdw blurRad="38100" dist="27050" dir="5400000" rotWithShape="0">
                    <a:srgbClr val="000000"/>
                  </a:outerShdw>
                </a:effectLst>
              </a:defRPr>
            </a:pPr>
            <a:r>
              <a:t>Would everything still </a:t>
            </a:r>
            <a:r>
              <a:rPr>
                <a:solidFill>
                  <a:srgbClr val="7DCB26"/>
                </a:solidFill>
              </a:rPr>
              <a:t>make sense</a:t>
            </a:r>
            <a:r>
              <a:t>?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1473200" y="3415903"/>
            <a:ext cx="21437600" cy="6884194"/>
          </a:xfrm>
          <a:prstGeom prst="rect">
            <a:avLst/>
          </a:prstGeom>
        </p:spPr>
        <p:txBody>
          <a:bodyPr/>
          <a:lstStyle/>
          <a:p>
            <a:pPr defTabSz="586104">
              <a:defRPr sz="7100" i="1">
                <a:solidFill>
                  <a:srgbClr val="A6AAA9"/>
                </a:solidFill>
                <a:effectLst>
                  <a:outerShdw blurRad="38100" dist="27050" dir="5400000" rotWithShape="0">
                    <a:srgbClr val="000000"/>
                  </a:outerShdw>
                </a:effectLst>
              </a:defRPr>
            </a:pPr>
            <a:endParaRPr/>
          </a:p>
          <a:p>
            <a:pPr defTabSz="586104">
              <a:defRPr sz="7500">
                <a:effectLst>
                  <a:outerShdw blurRad="38100" dist="27050" dir="5400000" rotWithShape="0">
                    <a:srgbClr val="000000"/>
                  </a:outerShdw>
                </a:effectLst>
              </a:defRPr>
            </a:pPr>
            <a:r>
              <a:t>What if the user accessing your site has an</a:t>
            </a:r>
          </a:p>
          <a:p>
            <a:pPr defTabSz="586104">
              <a:defRPr sz="7300">
                <a:effectLst>
                  <a:outerShdw blurRad="38100" dist="27050" dir="5400000" rotWithShape="0">
                    <a:srgbClr val="000000"/>
                  </a:outerShdw>
                </a:effectLst>
              </a:defRPr>
            </a:pPr>
            <a:endParaRPr/>
          </a:p>
          <a:p>
            <a:pPr algn="ctr" defTabSz="586104">
              <a:defRPr sz="7300">
                <a:solidFill>
                  <a:srgbClr val="EC5C57"/>
                </a:solidFill>
                <a:effectLst>
                  <a:outerShdw blurRad="38100" dist="27050" dir="5400000" rotWithShape="0">
                    <a:srgbClr val="000000"/>
                  </a:outerShdw>
                </a:effectLst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OUTDATED COMPUTER</a:t>
            </a:r>
          </a:p>
          <a:p>
            <a:pPr algn="ctr" defTabSz="586104">
              <a:defRPr sz="7300" b="1" strike="sngStrike">
                <a:solidFill>
                  <a:srgbClr val="EC5C57"/>
                </a:solidFill>
                <a:effectLst>
                  <a:outerShdw blurRad="38100" dist="27050" dir="5400000" rotWithShape="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defTabSz="586104">
              <a:defRPr sz="7500">
                <a:effectLst>
                  <a:outerShdw blurRad="38100" dist="27050" dir="5400000" rotWithShape="0">
                    <a:srgbClr val="000000"/>
                  </a:outerShdw>
                </a:effectLst>
              </a:defRPr>
            </a:pPr>
            <a:r>
              <a:t>Will they share the experience of your other users?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Accessibility </a:t>
            </a:r>
            <a:r>
              <a:rPr lang="en-US" dirty="0"/>
              <a:t>T</a:t>
            </a:r>
            <a:r>
              <a:rPr dirty="0"/>
              <a:t>ips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xfrm>
            <a:off x="801077" y="2844800"/>
            <a:ext cx="9710615" cy="8026400"/>
          </a:xfrm>
          <a:prstGeom prst="rect">
            <a:avLst/>
          </a:prstGeom>
        </p:spPr>
        <p:txBody>
          <a:bodyPr/>
          <a:lstStyle/>
          <a:p>
            <a:pPr marL="1905000" lvl="1" indent="-1270000">
              <a:buBlip>
                <a:blip r:embed="rId2"/>
              </a:buBlip>
            </a:pPr>
            <a:r>
              <a:rPr dirty="0"/>
              <a:t>Use descriptive headings</a:t>
            </a:r>
          </a:p>
          <a:p>
            <a:pPr marL="1905000" lvl="1" indent="-1270000">
              <a:buBlip>
                <a:blip r:embed="rId2"/>
              </a:buBlip>
            </a:pPr>
            <a:r>
              <a:rPr dirty="0"/>
              <a:t>Use descriptive link text</a:t>
            </a:r>
          </a:p>
          <a:p>
            <a:pPr marL="1905000" lvl="1" indent="-1270000">
              <a:buBlip>
                <a:blip r:embed="rId2"/>
              </a:buBlip>
            </a:pPr>
            <a:r>
              <a:rPr dirty="0"/>
              <a:t>Provide information in lists</a:t>
            </a:r>
          </a:p>
          <a:p>
            <a:pPr marL="1905000" lvl="1" indent="-1270000">
              <a:buBlip>
                <a:blip r:embed="rId2"/>
              </a:buBlip>
            </a:pPr>
            <a:r>
              <a:rPr dirty="0"/>
              <a:t>Use descriptive page titles</a:t>
            </a:r>
          </a:p>
        </p:txBody>
      </p:sp>
      <p:sp>
        <p:nvSpPr>
          <p:cNvPr id="4" name="Shape 314"/>
          <p:cNvSpPr txBox="1">
            <a:spLocks/>
          </p:cNvSpPr>
          <p:nvPr/>
        </p:nvSpPr>
        <p:spPr>
          <a:xfrm>
            <a:off x="10511692" y="2844800"/>
            <a:ext cx="13567508" cy="802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1905000" lvl="1" indent="-1270000" hangingPunct="1"/>
            <a:r>
              <a:rPr lang="en-US"/>
              <a:t>Don’t forget periods</a:t>
            </a:r>
          </a:p>
          <a:p>
            <a:pPr marL="1905000" lvl="1" indent="-1270000" hangingPunct="1"/>
            <a:r>
              <a:rPr lang="en-US"/>
              <a:t>Place information in a logical linear fashion</a:t>
            </a:r>
          </a:p>
          <a:p>
            <a:pPr marL="1905000" lvl="1" indent="-1270000" hangingPunct="1"/>
            <a:r>
              <a:rPr lang="en-US"/>
              <a:t>Use short and concise alt text</a:t>
            </a:r>
          </a:p>
          <a:p>
            <a:pPr marL="1905000" lvl="1" indent="-1270000" hangingPunct="1"/>
            <a:r>
              <a:rPr lang="en-US"/>
              <a:t>Write short front-loaded paragraph text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Cross-Browser Compatibility</a:t>
            </a:r>
          </a:p>
        </p:txBody>
      </p:sp>
      <p:sp>
        <p:nvSpPr>
          <p:cNvPr id="319" name="Shape 31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Websites should play well with others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 Experience &amp; Interface</a:t>
            </a:r>
          </a:p>
        </p:txBody>
      </p:sp>
      <p:sp>
        <p:nvSpPr>
          <p:cNvPr id="226" name="Shape 22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i="1"/>
              <a:t>Thinking out loud</a:t>
            </a:r>
            <a:r>
              <a:t> about design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Google’s take on it</a:t>
            </a:r>
          </a:p>
        </p:txBody>
      </p:sp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17244">
              <a:spcBef>
                <a:spcPts val="5000"/>
              </a:spcBef>
              <a:buSzTx/>
              <a:buNone/>
              <a:defRPr sz="594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Google Supports:</a:t>
            </a:r>
          </a:p>
          <a:p>
            <a:pPr marL="1885950" lvl="2" indent="-628650" defTabSz="817244">
              <a:spcBef>
                <a:spcPts val="5000"/>
              </a:spcBef>
              <a:buBlip>
                <a:blip r:embed="rId2"/>
              </a:buBlip>
              <a:defRPr sz="495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Chrome</a:t>
            </a:r>
          </a:p>
          <a:p>
            <a:pPr marL="1885950" lvl="2" indent="-628650" defTabSz="817244">
              <a:spcBef>
                <a:spcPts val="5000"/>
              </a:spcBef>
              <a:buBlip>
                <a:blip r:embed="rId2"/>
              </a:buBlip>
              <a:defRPr sz="495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Firefox</a:t>
            </a:r>
          </a:p>
          <a:p>
            <a:pPr marL="1885950" lvl="2" indent="-628650" defTabSz="817244">
              <a:spcBef>
                <a:spcPts val="5000"/>
              </a:spcBef>
              <a:buBlip>
                <a:blip r:embed="rId2"/>
              </a:buBlip>
              <a:defRPr sz="495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Safari</a:t>
            </a:r>
          </a:p>
          <a:p>
            <a:pPr marL="1885950" lvl="2" indent="-628650" defTabSz="817244">
              <a:spcBef>
                <a:spcPts val="5000"/>
              </a:spcBef>
              <a:buBlip>
                <a:blip r:embed="rId2"/>
              </a:buBlip>
              <a:defRPr sz="495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Internet Explorer</a:t>
            </a:r>
          </a:p>
          <a:p>
            <a:pPr marL="1885950" lvl="2" indent="-628650" defTabSz="817244">
              <a:spcBef>
                <a:spcPts val="5000"/>
              </a:spcBef>
              <a:buBlip>
                <a:blip r:embed="rId2"/>
              </a:buBlip>
              <a:defRPr sz="495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Microsoft Edge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 supports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17244">
              <a:spcBef>
                <a:spcPts val="5000"/>
              </a:spcBef>
              <a:buSzTx/>
              <a:buNone/>
              <a:defRPr sz="594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Google Supports:</a:t>
            </a:r>
          </a:p>
          <a:p>
            <a:pPr marL="1885950" lvl="2" indent="-628650" defTabSz="817244">
              <a:spcBef>
                <a:spcPts val="5000"/>
              </a:spcBef>
              <a:buBlip>
                <a:blip r:embed="rId2"/>
              </a:buBlip>
              <a:defRPr sz="495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Chrome (latest version)</a:t>
            </a:r>
          </a:p>
          <a:p>
            <a:pPr marL="1885950" lvl="2" indent="-628650" defTabSz="817244">
              <a:spcBef>
                <a:spcPts val="5000"/>
              </a:spcBef>
              <a:buBlip>
                <a:blip r:embed="rId2"/>
              </a:buBlip>
              <a:defRPr sz="495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Firefox (last 3 major releases)</a:t>
            </a:r>
          </a:p>
          <a:p>
            <a:pPr marL="1885950" lvl="2" indent="-628650" defTabSz="817244">
              <a:spcBef>
                <a:spcPts val="5000"/>
              </a:spcBef>
              <a:buBlip>
                <a:blip r:embed="rId2"/>
              </a:buBlip>
              <a:defRPr sz="495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Safari (last 3 major releases)</a:t>
            </a:r>
          </a:p>
          <a:p>
            <a:pPr marL="1885950" lvl="2" indent="-628650" defTabSz="817244">
              <a:spcBef>
                <a:spcPts val="5000"/>
              </a:spcBef>
              <a:buBlip>
                <a:blip r:embed="rId2"/>
              </a:buBlip>
              <a:defRPr sz="495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Internet Explorer (last 3 major releases)</a:t>
            </a:r>
          </a:p>
          <a:p>
            <a:pPr marL="1885950" lvl="2" indent="-628650" defTabSz="817244">
              <a:spcBef>
                <a:spcPts val="5000"/>
              </a:spcBef>
              <a:buBlip>
                <a:blip r:embed="rId2"/>
              </a:buBlip>
              <a:defRPr sz="495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Microsoft Edge (last 3 major releases)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Tips</a:t>
            </a:r>
          </a:p>
        </p:txBody>
      </p:sp>
      <p:sp>
        <p:nvSpPr>
          <p:cNvPr id="328" name="Shape 3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Test as much as you can</a:t>
            </a:r>
          </a:p>
          <a:p>
            <a:pPr>
              <a:buBlip>
                <a:blip r:embed="rId2"/>
              </a:buBlip>
            </a:pPr>
            <a:r>
              <a:t>Write valid HTML and CSS</a:t>
            </a:r>
          </a:p>
          <a:p>
            <a:pPr>
              <a:buBlip>
                <a:blip r:embed="rId2"/>
              </a:buBlip>
            </a:pPr>
            <a:r>
              <a:t>Specify Character Encoding</a:t>
            </a:r>
          </a:p>
          <a:p>
            <a:pPr>
              <a:buBlip>
                <a:blip r:embed="rId2"/>
              </a:buBlip>
            </a:pPr>
            <a:r>
              <a:t>Also, test without Javascript or Images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Browser Developer Tools</a:t>
            </a:r>
          </a:p>
        </p:txBody>
      </p:sp>
      <p:sp>
        <p:nvSpPr>
          <p:cNvPr id="333" name="Shape 33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Testing, Debugging, Exploring, Creating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3">
                    <a:satOff val="18648"/>
                    <a:lumOff val="5971"/>
                  </a:schemeClr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rPr>
                <a:solidFill>
                  <a:schemeClr val="accent3">
                    <a:satOff val="18648"/>
                    <a:lumOff val="5971"/>
                  </a:schemeClr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Let’s quick explore the Chrome Dev Tools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Content Creation</a:t>
            </a:r>
          </a:p>
        </p:txBody>
      </p:sp>
      <p:sp>
        <p:nvSpPr>
          <p:cNvPr id="340" name="Shape 34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Content is KING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60400">
              <a:defRPr sz="4000">
                <a:solidFill>
                  <a:srgbClr val="A6AAA9"/>
                </a:solidFill>
                <a:effectLst>
                  <a:outerShdw blurRad="40640" dist="30480" dir="5400000" rotWithShape="0">
                    <a:srgbClr val="000000"/>
                  </a:outerShdw>
                </a:effectLst>
              </a:defRPr>
            </a:pPr>
            <a:r>
              <a:t>Pretty self-explanatory.</a:t>
            </a:r>
          </a:p>
          <a:p>
            <a:pPr defTabSz="660400">
              <a:defRPr sz="8000">
                <a:effectLst>
                  <a:outerShdw blurRad="40640" dist="30480" dir="5400000" rotWithShape="0">
                    <a:srgbClr val="000000"/>
                  </a:outerShdw>
                </a:effectLst>
              </a:defRPr>
            </a:pPr>
            <a:r>
              <a:t>Present respectable and expected content. </a:t>
            </a:r>
          </a:p>
          <a:p>
            <a:pPr defTabSz="660400">
              <a:defRPr sz="8000">
                <a:effectLst>
                  <a:outerShdw blurRad="40640" dist="30480" dir="5400000" rotWithShape="0">
                    <a:srgbClr val="000000"/>
                  </a:outerShdw>
                </a:effectLst>
              </a:defRPr>
            </a:pPr>
            <a:r>
              <a:t>Give the users what they want. Focus keywords.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Enhance content with great UX and UI.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t>ser e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t>perience?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t>ser e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t>perience?</a:t>
            </a:r>
          </a:p>
        </p:txBody>
      </p:sp>
      <p:sp>
        <p:nvSpPr>
          <p:cNvPr id="231" name="Shape 231"/>
          <p:cNvSpPr/>
          <p:nvPr/>
        </p:nvSpPr>
        <p:spPr>
          <a:xfrm>
            <a:off x="2020893" y="7422505"/>
            <a:ext cx="20342215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6500">
                <a:solidFill>
                  <a:srgbClr val="F9FB00"/>
                </a:solidFill>
              </a:defRPr>
            </a:pPr>
            <a:r>
              <a:t>User experience is </a:t>
            </a:r>
            <a:r>
              <a:rPr b="1">
                <a:solidFill>
                  <a:srgbClr val="F631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</a:t>
            </a:r>
            <a:r>
              <a:t> </a:t>
            </a:r>
            <a:r>
              <a:rPr b="1">
                <a:solidFill>
                  <a:srgbClr val="F631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feel</a:t>
            </a:r>
            <a:r>
              <a:t> when interacting with a website.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t>ser e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t>perience?</a:t>
            </a:r>
          </a:p>
        </p:txBody>
      </p:sp>
      <p:sp>
        <p:nvSpPr>
          <p:cNvPr id="234" name="Shape 234"/>
          <p:cNvSpPr/>
          <p:nvPr/>
        </p:nvSpPr>
        <p:spPr>
          <a:xfrm>
            <a:off x="10841341" y="9965395"/>
            <a:ext cx="350545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b="1">
                <a:solidFill>
                  <a:schemeClr val="accent6">
                    <a:satOff val="24555"/>
                    <a:lumOff val="22232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Usability</a:t>
            </a:r>
          </a:p>
        </p:txBody>
      </p:sp>
      <p:sp>
        <p:nvSpPr>
          <p:cNvPr id="235" name="Shape 235"/>
          <p:cNvSpPr/>
          <p:nvPr/>
        </p:nvSpPr>
        <p:spPr>
          <a:xfrm>
            <a:off x="7792849" y="3952009"/>
            <a:ext cx="348132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 b="1">
                <a:solidFill>
                  <a:schemeClr val="accent3">
                    <a:satOff val="18648"/>
                    <a:lumOff val="597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Design</a:t>
            </a:r>
          </a:p>
        </p:txBody>
      </p:sp>
      <p:sp>
        <p:nvSpPr>
          <p:cNvPr id="236" name="Shape 236"/>
          <p:cNvSpPr/>
          <p:nvPr/>
        </p:nvSpPr>
        <p:spPr>
          <a:xfrm>
            <a:off x="16253340" y="2171341"/>
            <a:ext cx="468249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Accessibility</a:t>
            </a:r>
          </a:p>
        </p:txBody>
      </p:sp>
      <p:sp>
        <p:nvSpPr>
          <p:cNvPr id="237" name="Shape 237"/>
          <p:cNvSpPr/>
          <p:nvPr/>
        </p:nvSpPr>
        <p:spPr>
          <a:xfrm>
            <a:off x="1917425" y="9163096"/>
            <a:ext cx="5847488" cy="120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b="1">
                <a:solidFill>
                  <a:schemeClr val="accent2">
                    <a:hueOff val="-2057865"/>
                    <a:satOff val="-1362"/>
                    <a:lumOff val="13058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Performance</a:t>
            </a:r>
          </a:p>
        </p:txBody>
      </p:sp>
      <p:sp>
        <p:nvSpPr>
          <p:cNvPr id="238" name="Shape 238"/>
          <p:cNvSpPr/>
          <p:nvPr/>
        </p:nvSpPr>
        <p:spPr>
          <a:xfrm>
            <a:off x="17232783" y="8058142"/>
            <a:ext cx="4475989" cy="147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 b="1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Content</a:t>
            </a:r>
          </a:p>
        </p:txBody>
      </p:sp>
      <p:sp>
        <p:nvSpPr>
          <p:cNvPr id="239" name="Shape 239"/>
          <p:cNvSpPr/>
          <p:nvPr/>
        </p:nvSpPr>
        <p:spPr>
          <a:xfrm>
            <a:off x="1295254" y="3342492"/>
            <a:ext cx="2760346" cy="84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Credibility</a:t>
            </a:r>
          </a:p>
        </p:txBody>
      </p:sp>
      <p:sp>
        <p:nvSpPr>
          <p:cNvPr id="240" name="Shape 240"/>
          <p:cNvSpPr/>
          <p:nvPr/>
        </p:nvSpPr>
        <p:spPr>
          <a:xfrm>
            <a:off x="9689419" y="1307036"/>
            <a:ext cx="195834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Findable</a:t>
            </a:r>
          </a:p>
        </p:txBody>
      </p:sp>
      <p:sp>
        <p:nvSpPr>
          <p:cNvPr id="241" name="Shape 241"/>
          <p:cNvSpPr/>
          <p:nvPr/>
        </p:nvSpPr>
        <p:spPr>
          <a:xfrm>
            <a:off x="5632065" y="11560455"/>
            <a:ext cx="1918082" cy="622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Research</a:t>
            </a:r>
          </a:p>
        </p:txBody>
      </p:sp>
      <p:sp>
        <p:nvSpPr>
          <p:cNvPr id="242" name="Shape 242"/>
          <p:cNvSpPr/>
          <p:nvPr/>
        </p:nvSpPr>
        <p:spPr>
          <a:xfrm>
            <a:off x="14244004" y="12004533"/>
            <a:ext cx="8123556" cy="84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Human-Computer Interaction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talk about </a:t>
            </a:r>
          </a:p>
          <a:p>
            <a:r>
              <a:t>human-computer interaction 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75969">
              <a:defRPr sz="9400"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When you visit a website for the first time,</a:t>
            </a:r>
          </a:p>
          <a:p>
            <a:pPr defTabSz="775969">
              <a:defRPr sz="9400"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where do your eyes go first?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Simple, top left.</a:t>
            </a:r>
          </a:p>
          <a:p>
            <a:pPr>
              <a:defRPr sz="7000"/>
            </a:pPr>
            <a:r>
              <a:t>It’s where the logo is, title, etc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567</Words>
  <Application>Microsoft Office PowerPoint</Application>
  <PresentationFormat>Custom</PresentationFormat>
  <Paragraphs>134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Chalkduster</vt:lpstr>
      <vt:lpstr>Helvetica Neue</vt:lpstr>
      <vt:lpstr>Helvetica Neue Black Condensed</vt:lpstr>
      <vt:lpstr>Helvetica Neue Bold Condensed</vt:lpstr>
      <vt:lpstr>Helvetica Neue Light</vt:lpstr>
      <vt:lpstr>Helvetica Neue Thin</vt:lpstr>
      <vt:lpstr>Industrial</vt:lpstr>
      <vt:lpstr>presents Design Practices</vt:lpstr>
      <vt:lpstr>Let’s talk about</vt:lpstr>
      <vt:lpstr>User Experience &amp; Interface</vt:lpstr>
      <vt:lpstr>What is User eXperience?</vt:lpstr>
      <vt:lpstr>What is User eXperience?</vt:lpstr>
      <vt:lpstr>What is User eXperience?</vt:lpstr>
      <vt:lpstr>Let’s talk about  human-computer interaction </vt:lpstr>
      <vt:lpstr>When you visit a website for the first time, where do your eyes go first?</vt:lpstr>
      <vt:lpstr>Simple, top left. It’s where the logo is, title, etc</vt:lpstr>
      <vt:lpstr>F</vt:lpstr>
      <vt:lpstr>PowerPoint Presentation</vt:lpstr>
      <vt:lpstr>Do your eyes ever feel strained when reading or scanning web content?</vt:lpstr>
      <vt:lpstr>White Space</vt:lpstr>
      <vt:lpstr>White Space</vt:lpstr>
      <vt:lpstr>Search Engine Optimization</vt:lpstr>
      <vt:lpstr>Search Engine Optimization</vt:lpstr>
      <vt:lpstr>SEO shares many aspects of  User eXperience.</vt:lpstr>
      <vt:lpstr>SEO shares much with UX</vt:lpstr>
      <vt:lpstr>SEO basics</vt:lpstr>
      <vt:lpstr>Accessibility</vt:lpstr>
      <vt:lpstr>How many people do you suppose are blind? </vt:lpstr>
      <vt:lpstr>Based on multiple extrapolated estimates, roughly 2.3% of the population has a visual disability.</vt:lpstr>
      <vt:lpstr>This brings us to accessibility.</vt:lpstr>
      <vt:lpstr>Accessibility</vt:lpstr>
      <vt:lpstr>Accessibility</vt:lpstr>
      <vt:lpstr>Think about this What if everything on the page was disabled?   images   flash   css   javascript   Would everything still make sense?</vt:lpstr>
      <vt:lpstr> What if the user accessing your site has an  OUTDATED COMPUTER  Will they share the experience of your other users?</vt:lpstr>
      <vt:lpstr>Accessibility Tips</vt:lpstr>
      <vt:lpstr>Cross-Browser Compatibility</vt:lpstr>
      <vt:lpstr>Google’s take on it</vt:lpstr>
      <vt:lpstr>Google supports</vt:lpstr>
      <vt:lpstr>Tips</vt:lpstr>
      <vt:lpstr>Browser Developer Tools</vt:lpstr>
      <vt:lpstr>Let’s quick explore the Chrome Dev Tools</vt:lpstr>
      <vt:lpstr>Content Creation</vt:lpstr>
      <vt:lpstr>Pretty self-explanatory. Present respectable and expected content.  Give the users what they want. Focus keywords.</vt:lpstr>
      <vt:lpstr>Enhance content with great UX and UI.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presents Design Practices</dc:title>
  <cp:lastModifiedBy>Mike Heinisch</cp:lastModifiedBy>
  <cp:revision>12</cp:revision>
  <dcterms:modified xsi:type="dcterms:W3CDTF">2018-06-04T12:31:37Z</dcterms:modified>
</cp:coreProperties>
</file>