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D0511EF3-511E-4631-88B7-1A47BE7EE97A}">
          <p14:sldIdLst>
            <p14:sldId id="256"/>
            <p14:sldId id="257"/>
            <p14:sldId id="258"/>
          </p14:sldIdLst>
        </p14:section>
        <p14:section name="Paradygmy" id="{E12DAD10-93A8-48E2-92DA-4BEF8ED17272}">
          <p14:sldIdLst>
            <p14:sldId id="260"/>
            <p14:sldId id="259"/>
            <p14:sldId id="261"/>
          </p14:sldIdLst>
        </p14:section>
        <p14:section name="Typowanie" id="{88898316-5EE0-4298-A96B-5BC152650980}">
          <p14:sldIdLst>
            <p14:sldId id="262"/>
            <p14:sldId id="263"/>
          </p14:sldIdLst>
        </p14:section>
        <p14:section name="Zmienne" id="{98A37857-616A-476C-9AB9-773894B3B58D}">
          <p14:sldIdLst>
            <p14:sldId id="264"/>
            <p14:sldId id="265"/>
            <p14:sldId id="266"/>
            <p14:sldId id="26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A5A5A5"/>
    <a:srgbClr val="767676"/>
    <a:srgbClr val="B4B4B4"/>
    <a:srgbClr val="C3C3C3"/>
    <a:srgbClr val="D2D2D2"/>
    <a:srgbClr val="E1E1E1"/>
    <a:srgbClr val="F0F0F0"/>
    <a:srgbClr val="878787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4722" autoAdjust="0"/>
  </p:normalViewPr>
  <p:slideViewPr>
    <p:cSldViewPr>
      <p:cViewPr varScale="1">
        <p:scale>
          <a:sx n="84" d="100"/>
          <a:sy n="84" d="100"/>
        </p:scale>
        <p:origin x="-1470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A8D5F7-D765-4A57-A816-DD68B8B3B493}" type="datetimeFigureOut">
              <a:rPr lang="pl-PL" smtClean="0"/>
              <a:t>12.05.2015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B85331-A752-4F9F-82CD-29A2C61C3C0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883769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Wycentrować kropki?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B85331-A752-4F9F-82CD-29A2C61C3C07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475089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http://en.wikipedia.org/wiki/Programming_paradigm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B85331-A752-4F9F-82CD-29A2C61C3C07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632350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http://en.wikipedia.org/wiki/Type_system</a:t>
            </a:r>
          </a:p>
          <a:p>
            <a:r>
              <a:rPr lang="pl-PL" dirty="0" smtClean="0"/>
              <a:t>http://joose-js.googlecode.com/svn/trunk/doc_images/Joose_Type_Hierarchy.png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B85331-A752-4F9F-82CD-29A2C61C3C07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927043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http://c2.com/cgi/wiki?DuckTyping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B85331-A752-4F9F-82CD-29A2C61C3C07}" type="slidenum">
              <a:rPr lang="pl-PL" smtClean="0"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546157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err="1" smtClean="0"/>
              <a:t>Discussion</a:t>
            </a:r>
            <a:r>
              <a:rPr lang="pl-PL" dirty="0" smtClean="0"/>
              <a:t>: https://</a:t>
            </a:r>
            <a:r>
              <a:rPr lang="pl-PL" dirty="0" smtClean="0"/>
              <a:t>github.com/nabijaczleweli/UniwersytetDzieci-Google-2015-prezentacja/commit/53a5ee0508f6e9c11b1e7580060d6b44f52adebd#commitcomment-11144249</a:t>
            </a:r>
          </a:p>
          <a:p>
            <a:r>
              <a:rPr lang="pl-PL" dirty="0" smtClean="0"/>
              <a:t>Image: http://edwuf.de/c-programming-global/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B85331-A752-4F9F-82CD-29A2C61C3C07}" type="slidenum">
              <a:rPr lang="pl-PL" smtClean="0"/>
              <a:t>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58231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Second </a:t>
            </a:r>
            <a:r>
              <a:rPr lang="pl-PL" dirty="0" err="1" smtClean="0"/>
              <a:t>dot</a:t>
            </a:r>
            <a:r>
              <a:rPr lang="pl-PL" dirty="0" smtClean="0"/>
              <a:t> </a:t>
            </a:r>
            <a:r>
              <a:rPr lang="pl-PL" dirty="0" err="1" smtClean="0"/>
              <a:t>might</a:t>
            </a:r>
            <a:r>
              <a:rPr lang="pl-PL" dirty="0" smtClean="0"/>
              <a:t> </a:t>
            </a:r>
            <a:r>
              <a:rPr lang="pl-PL" dirty="0" err="1" smtClean="0"/>
              <a:t>require</a:t>
            </a:r>
            <a:r>
              <a:rPr lang="pl-PL" dirty="0" smtClean="0"/>
              <a:t> </a:t>
            </a:r>
            <a:r>
              <a:rPr lang="pl-PL" dirty="0" err="1" smtClean="0"/>
              <a:t>cleanup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B85331-A752-4F9F-82CD-29A2C61C3C07}" type="slidenum">
              <a:rPr lang="pl-PL" smtClean="0"/>
              <a:t>12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711453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6017F-CCF5-4515-BCFC-0E080B5EA1AB}" type="datetimeFigureOut">
              <a:rPr lang="pl-PL" smtClean="0"/>
              <a:t>12.05.2015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42B4-BDD6-4C61-AB8C-30062CDBDF3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03201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6017F-CCF5-4515-BCFC-0E080B5EA1AB}" type="datetimeFigureOut">
              <a:rPr lang="pl-PL" smtClean="0"/>
              <a:t>12.05.2015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42B4-BDD6-4C61-AB8C-30062CDBDF3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41825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6017F-CCF5-4515-BCFC-0E080B5EA1AB}" type="datetimeFigureOut">
              <a:rPr lang="pl-PL" smtClean="0"/>
              <a:t>12.05.2015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42B4-BDD6-4C61-AB8C-30062CDBDF3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57414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6017F-CCF5-4515-BCFC-0E080B5EA1AB}" type="datetimeFigureOut">
              <a:rPr lang="pl-PL" smtClean="0"/>
              <a:t>12.05.2015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42B4-BDD6-4C61-AB8C-30062CDBDF3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04481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6017F-CCF5-4515-BCFC-0E080B5EA1AB}" type="datetimeFigureOut">
              <a:rPr lang="pl-PL" smtClean="0"/>
              <a:t>12.05.2015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42B4-BDD6-4C61-AB8C-30062CDBDF3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04681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6017F-CCF5-4515-BCFC-0E080B5EA1AB}" type="datetimeFigureOut">
              <a:rPr lang="pl-PL" smtClean="0"/>
              <a:t>12.05.2015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42B4-BDD6-4C61-AB8C-30062CDBDF3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54482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6017F-CCF5-4515-BCFC-0E080B5EA1AB}" type="datetimeFigureOut">
              <a:rPr lang="pl-PL" smtClean="0"/>
              <a:t>12.05.2015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42B4-BDD6-4C61-AB8C-30062CDBDF3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01738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6017F-CCF5-4515-BCFC-0E080B5EA1AB}" type="datetimeFigureOut">
              <a:rPr lang="pl-PL" smtClean="0"/>
              <a:t>12.05.2015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42B4-BDD6-4C61-AB8C-30062CDBDF3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67518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6017F-CCF5-4515-BCFC-0E080B5EA1AB}" type="datetimeFigureOut">
              <a:rPr lang="pl-PL" smtClean="0"/>
              <a:t>12.05.2015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42B4-BDD6-4C61-AB8C-30062CDBDF3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67063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6017F-CCF5-4515-BCFC-0E080B5EA1AB}" type="datetimeFigureOut">
              <a:rPr lang="pl-PL" smtClean="0"/>
              <a:t>12.05.2015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42B4-BDD6-4C61-AB8C-30062CDBDF3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8672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6017F-CCF5-4515-BCFC-0E080B5EA1AB}" type="datetimeFigureOut">
              <a:rPr lang="pl-PL" smtClean="0"/>
              <a:t>12.05.2015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42B4-BDD6-4C61-AB8C-30062CDBDF3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69653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D6017F-CCF5-4515-BCFC-0E080B5EA1AB}" type="datetimeFigureOut">
              <a:rPr lang="pl-PL" smtClean="0"/>
              <a:t>12.05.2015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C42B4-BDD6-4C61-AB8C-30062CDBDF3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4949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>
                <a:solidFill>
                  <a:srgbClr val="FFFFFF"/>
                </a:solidFill>
              </a:rPr>
              <a:t>Czym jest </a:t>
            </a:r>
            <a:r>
              <a:rPr lang="pl-PL" dirty="0" err="1" smtClean="0">
                <a:solidFill>
                  <a:srgbClr val="FFFFFF"/>
                </a:solidFill>
              </a:rPr>
              <a:t>JavaScript</a:t>
            </a:r>
            <a:r>
              <a:rPr lang="pl-PL" dirty="0" smtClean="0">
                <a:solidFill>
                  <a:srgbClr val="FFFFFF"/>
                </a:solidFill>
              </a:rPr>
              <a:t>?</a:t>
            </a:r>
            <a:endParaRPr lang="pl-PL" dirty="0">
              <a:solidFill>
                <a:srgbClr val="FFFFFF"/>
              </a:solidFill>
            </a:endParaRP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>
                <a:solidFill>
                  <a:srgbClr val="767676"/>
                </a:solidFill>
              </a:rPr>
              <a:t>I dlaczego nie jest on jakkolwiek spokrewniony z Javą?</a:t>
            </a:r>
            <a:endParaRPr lang="pl-PL" dirty="0">
              <a:solidFill>
                <a:srgbClr val="7676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2913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ytuł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solidFill>
                  <a:srgbClr val="FFFFFF"/>
                </a:solidFill>
              </a:rPr>
              <a:t>Zmienne ogólnie</a:t>
            </a:r>
            <a:endParaRPr lang="pl-PL" dirty="0">
              <a:solidFill>
                <a:srgbClr val="FFFFFF"/>
              </a:solidFill>
            </a:endParaRPr>
          </a:p>
        </p:txBody>
      </p:sp>
      <p:sp>
        <p:nvSpPr>
          <p:cNvPr id="6" name="Symbol zastępczy zawartości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 smtClean="0">
                <a:solidFill>
                  <a:srgbClr val="FFFFFF"/>
                </a:solidFill>
              </a:rPr>
              <a:t>Zmienna to nazwane miejsce w pamięci o pewnej zawartości</a:t>
            </a:r>
          </a:p>
          <a:p>
            <a:r>
              <a:rPr lang="pl-PL" dirty="0" smtClean="0">
                <a:solidFill>
                  <a:srgbClr val="FFFFFF"/>
                </a:solidFill>
              </a:rPr>
              <a:t>Na przykład zmienna `</a:t>
            </a:r>
            <a:r>
              <a:rPr lang="pl-PL" dirty="0" err="1" smtClean="0">
                <a:solidFill>
                  <a:srgbClr val="FFFFFF"/>
                </a:solidFill>
              </a:rPr>
              <a:t>zbigniew</a:t>
            </a:r>
            <a:r>
              <a:rPr lang="pl-PL" dirty="0" smtClean="0">
                <a:solidFill>
                  <a:srgbClr val="FFFFFF"/>
                </a:solidFill>
              </a:rPr>
              <a:t>` może mieć wartość `6969`, a zmienna `</a:t>
            </a:r>
            <a:r>
              <a:rPr lang="pl-PL" dirty="0" err="1" smtClean="0">
                <a:solidFill>
                  <a:srgbClr val="FFFFFF"/>
                </a:solidFill>
              </a:rPr>
              <a:t>henryk</a:t>
            </a:r>
            <a:r>
              <a:rPr lang="pl-PL" dirty="0" smtClean="0">
                <a:solidFill>
                  <a:srgbClr val="FFFFFF"/>
                </a:solidFill>
              </a:rPr>
              <a:t>` </a:t>
            </a:r>
            <a:r>
              <a:rPr lang="pl-PL" dirty="0">
                <a:solidFill>
                  <a:srgbClr val="FFFFFF"/>
                </a:solidFill>
              </a:rPr>
              <a:t>- "</a:t>
            </a:r>
            <a:r>
              <a:rPr lang="pl-PL" dirty="0" smtClean="0">
                <a:solidFill>
                  <a:srgbClr val="FFFFFF"/>
                </a:solidFill>
              </a:rPr>
              <a:t>masło.hpp"</a:t>
            </a:r>
            <a:endParaRPr lang="pl-PL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7812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solidFill>
                  <a:srgbClr val="FFFFFF"/>
                </a:solidFill>
              </a:rPr>
              <a:t>Zmienne w </a:t>
            </a:r>
            <a:r>
              <a:rPr lang="pl-PL" dirty="0" err="1" smtClean="0">
                <a:solidFill>
                  <a:srgbClr val="FFFFFF"/>
                </a:solidFill>
              </a:rPr>
              <a:t>JavaSctipt’cie</a:t>
            </a:r>
            <a:endParaRPr lang="pl-PL" dirty="0">
              <a:solidFill>
                <a:srgbClr val="FFFFFF"/>
              </a:solidFill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>
                <a:solidFill>
                  <a:srgbClr val="FFFFFF"/>
                </a:solidFill>
              </a:rPr>
              <a:t>Zmienne w </a:t>
            </a:r>
            <a:r>
              <a:rPr lang="pl-PL" dirty="0" err="1" smtClean="0">
                <a:solidFill>
                  <a:srgbClr val="FFFFFF"/>
                </a:solidFill>
              </a:rPr>
              <a:t>JS’ie</a:t>
            </a:r>
            <a:r>
              <a:rPr lang="pl-PL" dirty="0" smtClean="0">
                <a:solidFill>
                  <a:srgbClr val="FFFFFF"/>
                </a:solidFill>
              </a:rPr>
              <a:t> nie mają stałego typu, więc `</a:t>
            </a:r>
            <a:r>
              <a:rPr lang="pl-PL" dirty="0" err="1" smtClean="0">
                <a:solidFill>
                  <a:srgbClr val="FFFFFF"/>
                </a:solidFill>
              </a:rPr>
              <a:t>zbigniew</a:t>
            </a:r>
            <a:r>
              <a:rPr lang="pl-PL" dirty="0" smtClean="0">
                <a:solidFill>
                  <a:srgbClr val="FFFFFF"/>
                </a:solidFill>
              </a:rPr>
              <a:t>` może mieć wartość `6969`, a potem </a:t>
            </a:r>
            <a:r>
              <a:rPr lang="pl-PL" dirty="0">
                <a:solidFill>
                  <a:srgbClr val="FFFFFF"/>
                </a:solidFill>
              </a:rPr>
              <a:t>"masło.hpp</a:t>
            </a:r>
            <a:r>
              <a:rPr lang="pl-PL" dirty="0" smtClean="0">
                <a:solidFill>
                  <a:srgbClr val="FFFFFF"/>
                </a:solidFill>
              </a:rPr>
              <a:t>"</a:t>
            </a:r>
            <a:endParaRPr lang="pl-PL" dirty="0">
              <a:solidFill>
                <a:srgbClr val="FFFFFF"/>
              </a:solidFill>
            </a:endParaRPr>
          </a:p>
          <a:p>
            <a:r>
              <a:rPr lang="pl-PL" dirty="0" smtClean="0">
                <a:solidFill>
                  <a:srgbClr val="FFFFFF"/>
                </a:solidFill>
              </a:rPr>
              <a:t>Nieprzypisane zmienne mają wartość `</a:t>
            </a:r>
            <a:r>
              <a:rPr lang="pl-PL" dirty="0" err="1" smtClean="0">
                <a:solidFill>
                  <a:srgbClr val="FFFFFF"/>
                </a:solidFill>
              </a:rPr>
              <a:t>undefined</a:t>
            </a:r>
            <a:r>
              <a:rPr lang="pl-PL" dirty="0" smtClean="0">
                <a:solidFill>
                  <a:srgbClr val="FFFFFF"/>
                </a:solidFill>
              </a:rPr>
              <a:t>`</a:t>
            </a:r>
            <a:r>
              <a:rPr lang="pl-PL" sz="1400" dirty="0" smtClean="0">
                <a:solidFill>
                  <a:srgbClr val="FFFFFF"/>
                </a:solidFill>
              </a:rPr>
              <a:t>[niezdefiniowany]</a:t>
            </a:r>
            <a:r>
              <a:rPr lang="pl-PL" dirty="0">
                <a:solidFill>
                  <a:srgbClr val="FFFFFF"/>
                </a:solidFill>
              </a:rPr>
              <a:t> </a:t>
            </a:r>
            <a:r>
              <a:rPr lang="pl-PL" dirty="0" smtClean="0">
                <a:solidFill>
                  <a:srgbClr val="FFFFFF"/>
                </a:solidFill>
              </a:rPr>
              <a:t>, i nie mają typu</a:t>
            </a:r>
          </a:p>
        </p:txBody>
      </p:sp>
    </p:spTree>
    <p:extLst>
      <p:ext uri="{BB962C8B-B14F-4D97-AF65-F5344CB8AC3E}">
        <p14:creationId xmlns:p14="http://schemas.microsoft.com/office/powerpoint/2010/main" val="2455512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solidFill>
                  <a:srgbClr val="FFFFFF"/>
                </a:solidFill>
              </a:rPr>
              <a:t>Zmienne w </a:t>
            </a:r>
            <a:r>
              <a:rPr lang="pl-PL" dirty="0" err="1" smtClean="0">
                <a:solidFill>
                  <a:srgbClr val="FFFFFF"/>
                </a:solidFill>
              </a:rPr>
              <a:t>JavaScript’cie</a:t>
            </a:r>
            <a:endParaRPr lang="pl-PL" dirty="0">
              <a:solidFill>
                <a:srgbClr val="FFFFFF"/>
              </a:solidFill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>
                <a:solidFill>
                  <a:srgbClr val="FFFFFF"/>
                </a:solidFill>
              </a:rPr>
              <a:t>Dopóki nie wykorzystuje się nieistniejących jej właściwości, nie ma znaczenia jakiego obecnie typu jest zmienna</a:t>
            </a:r>
          </a:p>
          <a:p>
            <a:r>
              <a:rPr lang="pl-PL" dirty="0" smtClean="0">
                <a:solidFill>
                  <a:srgbClr val="FFFFFF"/>
                </a:solidFill>
              </a:rPr>
              <a:t>Na przykład, nawet jeśli `człowiek` i `kaczka` są całkowicie innymi typami, a oba mają właściwość `</a:t>
            </a:r>
            <a:r>
              <a:rPr lang="pl-PL" dirty="0" err="1" smtClean="0">
                <a:solidFill>
                  <a:srgbClr val="FFFFFF"/>
                </a:solidFill>
              </a:rPr>
              <a:t>zbigniew</a:t>
            </a:r>
            <a:r>
              <a:rPr lang="pl-PL" dirty="0" smtClean="0">
                <a:solidFill>
                  <a:srgbClr val="FFFFFF"/>
                </a:solidFill>
              </a:rPr>
              <a:t>`, dopóki używa się tylko `</a:t>
            </a:r>
            <a:r>
              <a:rPr lang="pl-PL" dirty="0" err="1" smtClean="0">
                <a:solidFill>
                  <a:srgbClr val="FFFFFF"/>
                </a:solidFill>
              </a:rPr>
              <a:t>zbigniew`a</a:t>
            </a:r>
            <a:r>
              <a:rPr lang="pl-PL" dirty="0" smtClean="0">
                <a:solidFill>
                  <a:srgbClr val="FFFFFF"/>
                </a:solidFill>
              </a:rPr>
              <a:t>, zmienna może mieć jakikolwiek z tych typów</a:t>
            </a:r>
            <a:endParaRPr lang="pl-PL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9301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solidFill>
                  <a:srgbClr val="FFFFFF"/>
                </a:solidFill>
              </a:rPr>
              <a:t>Definicja</a:t>
            </a:r>
            <a:endParaRPr lang="pl-PL" dirty="0">
              <a:solidFill>
                <a:srgbClr val="FFFFFF"/>
              </a:solidFill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 smtClean="0">
                <a:solidFill>
                  <a:srgbClr val="FFFFFF"/>
                </a:solidFill>
              </a:rPr>
              <a:t>JavaScript</a:t>
            </a:r>
            <a:r>
              <a:rPr lang="pl-PL" dirty="0" smtClean="0">
                <a:solidFill>
                  <a:srgbClr val="FFFFFF"/>
                </a:solidFill>
              </a:rPr>
              <a:t> </a:t>
            </a:r>
            <a:r>
              <a:rPr lang="pl-PL" dirty="0" smtClean="0">
                <a:solidFill>
                  <a:srgbClr val="F0F0F0"/>
                </a:solidFill>
              </a:rPr>
              <a:t>to</a:t>
            </a:r>
            <a:r>
              <a:rPr lang="pl-PL" dirty="0" smtClean="0">
                <a:solidFill>
                  <a:srgbClr val="FFFFFF"/>
                </a:solidFill>
              </a:rPr>
              <a:t> </a:t>
            </a:r>
            <a:r>
              <a:rPr lang="pl-PL" dirty="0" smtClean="0">
                <a:solidFill>
                  <a:srgbClr val="E1E1E1"/>
                </a:solidFill>
              </a:rPr>
              <a:t>język</a:t>
            </a:r>
            <a:r>
              <a:rPr lang="pl-PL" dirty="0" smtClean="0">
                <a:solidFill>
                  <a:srgbClr val="FFFFFF"/>
                </a:solidFill>
              </a:rPr>
              <a:t> </a:t>
            </a:r>
            <a:r>
              <a:rPr lang="pl-PL" dirty="0" smtClean="0">
                <a:solidFill>
                  <a:srgbClr val="D2D2D2"/>
                </a:solidFill>
              </a:rPr>
              <a:t>skryptowy, </a:t>
            </a:r>
            <a:r>
              <a:rPr lang="pl-PL" dirty="0" smtClean="0">
                <a:solidFill>
                  <a:srgbClr val="C3C3C3"/>
                </a:solidFill>
              </a:rPr>
              <a:t>obiektowo</a:t>
            </a:r>
            <a:r>
              <a:rPr lang="pl-PL" dirty="0" smtClean="0">
                <a:solidFill>
                  <a:srgbClr val="FFFFFF"/>
                </a:solidFill>
              </a:rPr>
              <a:t>  </a:t>
            </a:r>
            <a:r>
              <a:rPr lang="pl-PL" dirty="0" smtClean="0">
                <a:solidFill>
                  <a:srgbClr val="B4B4B4"/>
                </a:solidFill>
              </a:rPr>
              <a:t>zorientowany, </a:t>
            </a:r>
            <a:r>
              <a:rPr lang="pl-PL" dirty="0" smtClean="0">
                <a:solidFill>
                  <a:srgbClr val="A5A5A5"/>
                </a:solidFill>
              </a:rPr>
              <a:t>imperatywny</a:t>
            </a:r>
            <a:r>
              <a:rPr lang="pl-PL" dirty="0" smtClean="0">
                <a:solidFill>
                  <a:srgbClr val="FFFFFF"/>
                </a:solidFill>
              </a:rPr>
              <a:t> </a:t>
            </a:r>
            <a:r>
              <a:rPr lang="pl-PL" dirty="0" smtClean="0">
                <a:solidFill>
                  <a:srgbClr val="969696"/>
                </a:solidFill>
              </a:rPr>
              <a:t>i</a:t>
            </a:r>
            <a:r>
              <a:rPr lang="pl-PL" dirty="0" smtClean="0">
                <a:solidFill>
                  <a:srgbClr val="FFFFFF"/>
                </a:solidFill>
              </a:rPr>
              <a:t> </a:t>
            </a:r>
            <a:r>
              <a:rPr lang="pl-PL" dirty="0" smtClean="0">
                <a:solidFill>
                  <a:srgbClr val="878787"/>
                </a:solidFill>
              </a:rPr>
              <a:t>funkcyjny</a:t>
            </a:r>
          </a:p>
          <a:p>
            <a:r>
              <a:rPr lang="pl-PL" dirty="0" smtClean="0">
                <a:solidFill>
                  <a:srgbClr val="FFFFFF"/>
                </a:solidFill>
              </a:rPr>
              <a:t>JS </a:t>
            </a:r>
            <a:r>
              <a:rPr lang="pl-PL" dirty="0" smtClean="0">
                <a:solidFill>
                  <a:srgbClr val="F0F0F0"/>
                </a:solidFill>
              </a:rPr>
              <a:t>jest </a:t>
            </a:r>
            <a:r>
              <a:rPr lang="pl-PL" dirty="0" smtClean="0">
                <a:solidFill>
                  <a:srgbClr val="E1E1E1"/>
                </a:solidFill>
              </a:rPr>
              <a:t>również </a:t>
            </a:r>
            <a:r>
              <a:rPr lang="pl-PL" dirty="0" smtClean="0">
                <a:solidFill>
                  <a:srgbClr val="D2D2D2"/>
                </a:solidFill>
              </a:rPr>
              <a:t>dynamicznie, </a:t>
            </a:r>
            <a:r>
              <a:rPr lang="pl-PL" dirty="0" err="1" smtClean="0">
                <a:solidFill>
                  <a:srgbClr val="C3C3C3"/>
                </a:solidFill>
              </a:rPr>
              <a:t>kaczkowo</a:t>
            </a:r>
            <a:r>
              <a:rPr lang="pl-PL" dirty="0" smtClean="0">
                <a:solidFill>
                  <a:srgbClr val="C3C3C3"/>
                </a:solidFill>
              </a:rPr>
              <a:t> </a:t>
            </a:r>
            <a:r>
              <a:rPr lang="pl-PL" dirty="0" smtClean="0">
                <a:solidFill>
                  <a:srgbClr val="B4B4B4"/>
                </a:solidFill>
              </a:rPr>
              <a:t>typowany</a:t>
            </a:r>
          </a:p>
          <a:p>
            <a:endParaRPr lang="pl-PL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2806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 smtClean="0">
                <a:solidFill>
                  <a:srgbClr val="FFFFFF"/>
                </a:solidFill>
              </a:rPr>
              <a:t>co to NA PRAWDĘ znaczy?</a:t>
            </a:r>
            <a:endParaRPr lang="pl-PL" dirty="0">
              <a:solidFill>
                <a:srgbClr val="FFFFFF"/>
              </a:solidFill>
            </a:endParaRPr>
          </a:p>
        </p:txBody>
      </p:sp>
      <p:sp>
        <p:nvSpPr>
          <p:cNvPr id="5" name="Symbol zastępczy tekstu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pl-PL" dirty="0" smtClean="0"/>
              <a:t>Wyjaśnienie na chłopski rozum, </a:t>
            </a:r>
            <a:r>
              <a:rPr lang="pl-PL" dirty="0"/>
              <a:t>czyli:</a:t>
            </a:r>
          </a:p>
        </p:txBody>
      </p:sp>
    </p:spTree>
    <p:extLst>
      <p:ext uri="{BB962C8B-B14F-4D97-AF65-F5344CB8AC3E}">
        <p14:creationId xmlns:p14="http://schemas.microsoft.com/office/powerpoint/2010/main" val="816867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>
                <a:solidFill>
                  <a:srgbClr val="FFFFFF"/>
                </a:solidFill>
              </a:rPr>
              <a:t>Paradygmy</a:t>
            </a:r>
            <a:r>
              <a:rPr lang="pl-PL" dirty="0" smtClean="0">
                <a:solidFill>
                  <a:srgbClr val="FFFFFF"/>
                </a:solidFill>
              </a:rPr>
              <a:t>, czyli co się tu dzieje?</a:t>
            </a:r>
            <a:endParaRPr lang="pl-PL" dirty="0">
              <a:solidFill>
                <a:srgbClr val="FFFFFF"/>
              </a:solidFill>
            </a:endParaRPr>
          </a:p>
        </p:txBody>
      </p:sp>
      <p:pic>
        <p:nvPicPr>
          <p:cNvPr id="7" name="Symbol zastępczy obrazu 6"/>
          <p:cNvPicPr>
            <a:picLocks noGrp="1" noChangeAspect="1"/>
          </p:cNvPicPr>
          <p:nvPr>
            <p:ph type="pic"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902" r="-7902"/>
          <a:stretch/>
        </p:blipFill>
        <p:spPr/>
      </p:pic>
      <p:sp>
        <p:nvSpPr>
          <p:cNvPr id="6" name="Symbol zastępczy tekstu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l-PL" dirty="0" err="1" smtClean="0">
                <a:solidFill>
                  <a:srgbClr val="FFFFFF"/>
                </a:solidFill>
              </a:rPr>
              <a:t>Paradygm</a:t>
            </a:r>
            <a:r>
              <a:rPr lang="pl-PL" dirty="0" smtClean="0">
                <a:solidFill>
                  <a:srgbClr val="FFFFFF"/>
                </a:solidFill>
              </a:rPr>
              <a:t> – fundamentalny styl programowania, będący sposobem budowania struktury i elementów programów komputerowych.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98327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>
                <a:solidFill>
                  <a:srgbClr val="FFFFFF"/>
                </a:solidFill>
              </a:rPr>
              <a:t>Paradygmy</a:t>
            </a:r>
            <a:r>
              <a:rPr lang="pl-PL" dirty="0" smtClean="0">
                <a:solidFill>
                  <a:srgbClr val="FFFFFF"/>
                </a:solidFill>
              </a:rPr>
              <a:t> w </a:t>
            </a:r>
            <a:r>
              <a:rPr lang="pl-PL" dirty="0" err="1" smtClean="0">
                <a:solidFill>
                  <a:srgbClr val="FFFFFF"/>
                </a:solidFill>
              </a:rPr>
              <a:t>JavaScript’cie</a:t>
            </a:r>
            <a:endParaRPr lang="pl-PL" dirty="0">
              <a:solidFill>
                <a:srgbClr val="FFFFFF"/>
              </a:solidFill>
            </a:endParaRPr>
          </a:p>
        </p:txBody>
      </p:sp>
      <p:sp>
        <p:nvSpPr>
          <p:cNvPr id="5" name="Symbol zastępczy zawartości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 smtClean="0">
              <a:solidFill>
                <a:srgbClr val="FFFFFF"/>
              </a:solidFill>
            </a:endParaRPr>
          </a:p>
          <a:p>
            <a:r>
              <a:rPr lang="pl-PL" dirty="0" smtClean="0">
                <a:solidFill>
                  <a:srgbClr val="FFFFFF"/>
                </a:solidFill>
              </a:rPr>
              <a:t>Skryptowy – do pisania interpretowanych programów do automatyzacji</a:t>
            </a:r>
          </a:p>
          <a:p>
            <a:endParaRPr lang="pl-PL" dirty="0" smtClean="0">
              <a:solidFill>
                <a:srgbClr val="FFFFFF"/>
              </a:solidFill>
            </a:endParaRPr>
          </a:p>
          <a:p>
            <a:r>
              <a:rPr lang="pl-PL" dirty="0" smtClean="0">
                <a:solidFill>
                  <a:srgbClr val="FFFFFF"/>
                </a:solidFill>
              </a:rPr>
              <a:t>Zorientowany obiektowo – oparty na koncepcie „obiektów” - struktur zawierających dane i kod (metody)</a:t>
            </a:r>
          </a:p>
        </p:txBody>
      </p:sp>
    </p:spTree>
    <p:extLst>
      <p:ext uri="{BB962C8B-B14F-4D97-AF65-F5344CB8AC3E}">
        <p14:creationId xmlns:p14="http://schemas.microsoft.com/office/powerpoint/2010/main" val="2486418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>
                <a:solidFill>
                  <a:srgbClr val="FFFFFF"/>
                </a:solidFill>
              </a:rPr>
              <a:t>Paradygmy</a:t>
            </a:r>
            <a:r>
              <a:rPr lang="pl-PL" dirty="0" smtClean="0">
                <a:solidFill>
                  <a:srgbClr val="FFFFFF"/>
                </a:solidFill>
              </a:rPr>
              <a:t> w </a:t>
            </a:r>
            <a:r>
              <a:rPr lang="pl-PL" dirty="0" err="1" smtClean="0">
                <a:solidFill>
                  <a:srgbClr val="FFFFFF"/>
                </a:solidFill>
              </a:rPr>
              <a:t>JavaScript’cie</a:t>
            </a:r>
            <a:endParaRPr lang="pl-PL" dirty="0">
              <a:solidFill>
                <a:srgbClr val="FFFFFF"/>
              </a:solidFill>
            </a:endParaRPr>
          </a:p>
        </p:txBody>
      </p:sp>
      <p:sp>
        <p:nvSpPr>
          <p:cNvPr id="5" name="Symbol zastępczy zawartości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 smtClean="0">
              <a:solidFill>
                <a:srgbClr val="FFFFFF"/>
              </a:solidFill>
            </a:endParaRPr>
          </a:p>
          <a:p>
            <a:r>
              <a:rPr lang="pl-PL" dirty="0" smtClean="0">
                <a:solidFill>
                  <a:srgbClr val="FFFFFF"/>
                </a:solidFill>
              </a:rPr>
              <a:t>Funkcyjny – obliczenia traktuje jak ewaluację funkcji matematycznych i unika zmiany stanu i zmiennych danych</a:t>
            </a:r>
          </a:p>
          <a:p>
            <a:endParaRPr lang="pl-PL" dirty="0">
              <a:solidFill>
                <a:srgbClr val="FFFFFF"/>
              </a:solidFill>
            </a:endParaRPr>
          </a:p>
          <a:p>
            <a:r>
              <a:rPr lang="pl-PL" dirty="0">
                <a:solidFill>
                  <a:srgbClr val="FFFFFF"/>
                </a:solidFill>
              </a:rPr>
              <a:t>Imperatywny – opisuje obliczenia orzeczeniami zmieniającymi stan programu (podobnie do języków naturalnych)</a:t>
            </a:r>
          </a:p>
          <a:p>
            <a:endParaRPr lang="pl-PL" dirty="0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4048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solidFill>
                  <a:srgbClr val="FFFFFF"/>
                </a:solidFill>
              </a:rPr>
              <a:t>Typowanie, czyli na co ja patrzę?</a:t>
            </a:r>
            <a:endParaRPr lang="pl-PL" dirty="0">
              <a:solidFill>
                <a:srgbClr val="FFFFFF"/>
              </a:solidFill>
            </a:endParaRPr>
          </a:p>
        </p:txBody>
      </p:sp>
      <p:pic>
        <p:nvPicPr>
          <p:cNvPr id="8" name="Symbol zastępczy obrazu 7"/>
          <p:cNvPicPr>
            <a:picLocks noGrp="1" noChangeAspect="1"/>
          </p:cNvPicPr>
          <p:nvPr>
            <p:ph type="pic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6510" b="-26510"/>
          <a:stretch/>
        </p:blipFill>
        <p:spPr/>
      </p:pic>
      <p:sp>
        <p:nvSpPr>
          <p:cNvPr id="6" name="Symbol zastępczy tekstu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l-PL" dirty="0" smtClean="0">
                <a:solidFill>
                  <a:srgbClr val="FFFFFF"/>
                </a:solidFill>
              </a:rPr>
              <a:t>Typowanie – zestaw zasad dających </a:t>
            </a:r>
            <a:r>
              <a:rPr lang="pl-PL" i="1" dirty="0" smtClean="0">
                <a:solidFill>
                  <a:srgbClr val="FFFFFF"/>
                </a:solidFill>
              </a:rPr>
              <a:t>typ</a:t>
            </a:r>
            <a:r>
              <a:rPr lang="pl-PL" dirty="0" smtClean="0">
                <a:solidFill>
                  <a:srgbClr val="FFFFFF"/>
                </a:solidFill>
              </a:rPr>
              <a:t> różnym konstrukcjom (zmiennym, wyrażeniom, funkcjom i modułom), z których złożony jest program komputerowy.</a:t>
            </a:r>
            <a:endParaRPr lang="pl-PL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9973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ytuł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solidFill>
                  <a:srgbClr val="FFFFFF"/>
                </a:solidFill>
              </a:rPr>
              <a:t>Typowanie w </a:t>
            </a:r>
            <a:r>
              <a:rPr lang="pl-PL" dirty="0" err="1" smtClean="0">
                <a:solidFill>
                  <a:srgbClr val="FFFFFF"/>
                </a:solidFill>
              </a:rPr>
              <a:t>JavaScript’cie</a:t>
            </a:r>
            <a:endParaRPr lang="pl-PL" dirty="0">
              <a:solidFill>
                <a:srgbClr val="FFFFFF"/>
              </a:solidFill>
            </a:endParaRPr>
          </a:p>
        </p:txBody>
      </p:sp>
      <p:sp>
        <p:nvSpPr>
          <p:cNvPr id="6" name="Symbol zastępczy zawartości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>
                <a:solidFill>
                  <a:srgbClr val="FFFFFF"/>
                </a:solidFill>
              </a:rPr>
              <a:t>Dynamiczne – zmienne nie mają stałego typu, mogą go zmieniać w dowolnym czasie</a:t>
            </a:r>
          </a:p>
          <a:p>
            <a:endParaRPr lang="pl-PL" dirty="0" smtClean="0">
              <a:solidFill>
                <a:srgbClr val="FFFFFF"/>
              </a:solidFill>
            </a:endParaRPr>
          </a:p>
          <a:p>
            <a:r>
              <a:rPr lang="pl-PL" dirty="0" err="1" smtClean="0">
                <a:solidFill>
                  <a:srgbClr val="FFFFFF"/>
                </a:solidFill>
              </a:rPr>
              <a:t>Kaczkowe</a:t>
            </a:r>
            <a:r>
              <a:rPr lang="pl-PL" dirty="0" smtClean="0">
                <a:solidFill>
                  <a:srgbClr val="FFFFFF"/>
                </a:solidFill>
              </a:rPr>
              <a:t> – zmienne nie muszą mieć ustalonego typu, wystarczy jedynie, że udostępniają wymagane funkcje. Nazwa wzięła się z powiedzenia „</a:t>
            </a:r>
            <a:r>
              <a:rPr lang="en-US" dirty="0" smtClean="0">
                <a:solidFill>
                  <a:srgbClr val="FFFFFF"/>
                </a:solidFill>
              </a:rPr>
              <a:t>If it </a:t>
            </a:r>
            <a:r>
              <a:rPr lang="pl-PL" dirty="0" err="1" smtClean="0">
                <a:solidFill>
                  <a:srgbClr val="FFFFFF"/>
                </a:solidFill>
              </a:rPr>
              <a:t>walks</a:t>
            </a:r>
            <a:r>
              <a:rPr lang="pl-PL" dirty="0" smtClean="0">
                <a:solidFill>
                  <a:srgbClr val="FFFFFF"/>
                </a:solidFill>
              </a:rPr>
              <a:t> </a:t>
            </a:r>
            <a:r>
              <a:rPr lang="pl-PL" dirty="0" err="1" smtClean="0">
                <a:solidFill>
                  <a:srgbClr val="FFFFFF"/>
                </a:solidFill>
              </a:rPr>
              <a:t>like</a:t>
            </a:r>
            <a:r>
              <a:rPr lang="pl-PL" dirty="0" smtClean="0">
                <a:solidFill>
                  <a:srgbClr val="FFFFFF"/>
                </a:solidFill>
              </a:rPr>
              <a:t> a </a:t>
            </a:r>
            <a:r>
              <a:rPr lang="pl-PL" dirty="0" err="1" smtClean="0">
                <a:solidFill>
                  <a:srgbClr val="FFFFFF"/>
                </a:solidFill>
              </a:rPr>
              <a:t>duck</a:t>
            </a:r>
            <a:r>
              <a:rPr lang="en-US" dirty="0" smtClean="0">
                <a:solidFill>
                  <a:srgbClr val="FFFFFF"/>
                </a:solidFill>
              </a:rPr>
              <a:t> and talks like a duck, it must be a duck</a:t>
            </a:r>
            <a:r>
              <a:rPr lang="pl-PL" dirty="0" smtClean="0">
                <a:solidFill>
                  <a:srgbClr val="FFFFFF"/>
                </a:solidFill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92799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solidFill>
                  <a:srgbClr val="FFFFFF"/>
                </a:solidFill>
              </a:rPr>
              <a:t>Zmienne, czyli </a:t>
            </a:r>
            <a:r>
              <a:rPr lang="pl-PL" dirty="0" smtClean="0">
                <a:solidFill>
                  <a:srgbClr val="FFFFFF"/>
                </a:solidFill>
              </a:rPr>
              <a:t>gdzie ja patrzę?</a:t>
            </a:r>
            <a:endParaRPr lang="pl-PL" dirty="0">
              <a:solidFill>
                <a:srgbClr val="FFFFFF"/>
              </a:solidFill>
            </a:endParaRPr>
          </a:p>
        </p:txBody>
      </p:sp>
      <p:pic>
        <p:nvPicPr>
          <p:cNvPr id="3" name="Symbol zastępczy obrazu 2"/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03" b="9903"/>
          <a:stretch>
            <a:fillRect/>
          </a:stretch>
        </p:blipFill>
        <p:spPr/>
      </p:pic>
      <p:sp>
        <p:nvSpPr>
          <p:cNvPr id="6" name="Symbol zastępczy tekstu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l-PL" dirty="0" smtClean="0">
                <a:solidFill>
                  <a:srgbClr val="FFFFFF"/>
                </a:solidFill>
              </a:rPr>
              <a:t>Zmienna – desygnowane miejsce w </a:t>
            </a:r>
            <a:r>
              <a:rPr lang="pl-PL" smtClean="0">
                <a:solidFill>
                  <a:srgbClr val="FFFFFF"/>
                </a:solidFill>
              </a:rPr>
              <a:t>pamięci zawierające </a:t>
            </a:r>
            <a:r>
              <a:rPr lang="pl-PL" i="1" smtClean="0">
                <a:solidFill>
                  <a:srgbClr val="FFFFFF"/>
                </a:solidFill>
              </a:rPr>
              <a:t>dane</a:t>
            </a:r>
            <a:r>
              <a:rPr lang="pl-PL" smtClean="0">
                <a:solidFill>
                  <a:srgbClr val="FFFFFF"/>
                </a:solidFill>
              </a:rPr>
              <a:t>.</a:t>
            </a:r>
            <a:endParaRPr lang="pl-PL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3438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BAE0B4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BAE0B4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917</TotalTime>
  <Words>402</Words>
  <Application>Microsoft Office PowerPoint</Application>
  <PresentationFormat>Pokaz na ekranie (4:3)</PresentationFormat>
  <Paragraphs>50</Paragraphs>
  <Slides>12</Slides>
  <Notes>6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12</vt:i4>
      </vt:variant>
    </vt:vector>
  </HeadingPairs>
  <TitlesOfParts>
    <vt:vector size="13" baseType="lpstr">
      <vt:lpstr>Motyw pakietu Office</vt:lpstr>
      <vt:lpstr>Czym jest JavaScript?</vt:lpstr>
      <vt:lpstr>Definicja</vt:lpstr>
      <vt:lpstr>co to NA PRAWDĘ znaczy?</vt:lpstr>
      <vt:lpstr>Paradygmy, czyli co się tu dzieje?</vt:lpstr>
      <vt:lpstr>Paradygmy w JavaScript’cie</vt:lpstr>
      <vt:lpstr>Paradygmy w JavaScript’cie</vt:lpstr>
      <vt:lpstr>Typowanie, czyli na co ja patrzę?</vt:lpstr>
      <vt:lpstr>Typowanie w JavaScript’cie</vt:lpstr>
      <vt:lpstr>Zmienne, czyli gdzie ja patrzę?</vt:lpstr>
      <vt:lpstr>Zmienne ogólnie</vt:lpstr>
      <vt:lpstr>Zmienne w JavaSctipt’cie</vt:lpstr>
      <vt:lpstr>Zmienne w JavaScript’cie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- uwotm8</dc:title>
  <dc:subject>Czym jest JavaScript?</dc:subject>
  <dc:creator>nabijaczleweli;Maja Miłek;Łucja Hanna Biały</dc:creator>
  <cp:lastModifiedBy>nabijaczleweli</cp:lastModifiedBy>
  <cp:revision>34</cp:revision>
  <dcterms:created xsi:type="dcterms:W3CDTF">2015-05-11T15:48:58Z</dcterms:created>
  <dcterms:modified xsi:type="dcterms:W3CDTF">2015-05-12T23:28:49Z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Język">
    <vt:lpwstr>Polski</vt:lpwstr>
  </property>
</Properties>
</file>