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11EF3-511E-4631-88B7-1A47BE7EE97A}">
          <p14:sldIdLst>
            <p14:sldId id="256"/>
            <p14:sldId id="257"/>
            <p14:sldId id="258"/>
          </p14:sldIdLst>
        </p14:section>
        <p14:section name="Paradygmy" id="{E12DAD10-93A8-48E2-92DA-4BEF8ED17272}">
          <p14:sldIdLst>
            <p14:sldId id="260"/>
            <p14:sldId id="259"/>
            <p14:sldId id="261"/>
          </p14:sldIdLst>
        </p14:section>
        <p14:section name="Typowanie" id="{88898316-5EE0-4298-A96B-5BC152650980}">
          <p14:sldIdLst>
            <p14:sldId id="262"/>
            <p14:sldId id="263"/>
          </p14:sldIdLst>
        </p14:section>
        <p14:section name="Zmienne" id="{98A37857-616A-476C-9AB9-773894B3B58D}">
          <p14:sldIdLst>
            <p14:sldId id="264"/>
            <p14:sldId id="265"/>
            <p14:sldId id="266"/>
            <p14:sldId id="267"/>
          </p14:sldIdLst>
        </p14:section>
        <p14:section name="Funkcje" id="{5BF8345B-7685-407B-872E-DA9C3CD4C5FC}">
          <p14:sldIdLst>
            <p14:sldId id="268"/>
            <p14:sldId id="269"/>
            <p14:sldId id="277"/>
            <p14:sldId id="270"/>
          </p14:sldIdLst>
        </p14:section>
        <p14:section name="Zdarzenia" id="{E136D6F5-4BA6-4937-ADC7-A0D60274B047}">
          <p14:sldIdLst>
            <p14:sldId id="271"/>
            <p14:sldId id="272"/>
            <p14:sldId id="273"/>
          </p14:sldIdLst>
        </p14:section>
        <p14:section name="Różne dziwne rzeczy" id="{0A881CBD-2E0F-46FA-827F-3FAA1D9E0A59}">
          <p14:sldIdLst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767676"/>
    <a:srgbClr val="B4B4B4"/>
    <a:srgbClr val="C3C3C3"/>
    <a:srgbClr val="D2D2D2"/>
    <a:srgbClr val="E1E1E1"/>
    <a:srgbClr val="F0F0F0"/>
    <a:srgbClr val="87878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009" autoAdjust="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D5F7-D765-4A57-A816-DD68B8B3B493}" type="datetimeFigureOut">
              <a:rPr lang="pl-PL" smtClean="0"/>
              <a:t>20.05.2015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85331-A752-4F9F-82CD-29A2C61C3C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37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508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Fotomontaż</a:t>
            </a:r>
            <a:r>
              <a:rPr lang="pl-PL" baseline="0" dirty="0" smtClean="0"/>
              <a:t> własny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38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http://en.wikipedia.org/wiki/Programming_paradigm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323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http://en.wikipedia.org/wiki/Type_system</a:t>
            </a:r>
          </a:p>
          <a:p>
            <a:r>
              <a:rPr lang="pl-PL" dirty="0" smtClean="0"/>
              <a:t>http://joose-js.googlecode.com/svn/trunk/doc_images/Joose_Type_Hierarchy.png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0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http://c2.com/cgi/wiki?DuckTyping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61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Discussion</a:t>
            </a:r>
            <a:r>
              <a:rPr lang="pl-PL" dirty="0" smtClean="0"/>
              <a:t>: https://github.com/nabijaczleweli/UniwersytetDzieci-Google-2015-prezentacja/commit/53a5ee0508f6e9c11b1e7580060d6b44f52adebd#commitcomment-11144249</a:t>
            </a:r>
          </a:p>
          <a:p>
            <a:r>
              <a:rPr lang="pl-PL" dirty="0" smtClean="0"/>
              <a:t>Image: http://edwuf.de/c-programming-global/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2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Second </a:t>
            </a:r>
            <a:r>
              <a:rPr lang="pl-PL" dirty="0" err="1" smtClean="0"/>
              <a:t>dot</a:t>
            </a:r>
            <a:r>
              <a:rPr lang="pl-PL" dirty="0" smtClean="0"/>
              <a:t> </a:t>
            </a:r>
            <a:r>
              <a:rPr lang="pl-PL" dirty="0" err="1" smtClean="0"/>
              <a:t>might</a:t>
            </a:r>
            <a:r>
              <a:rPr lang="pl-PL" dirty="0" smtClean="0"/>
              <a:t> </a:t>
            </a:r>
            <a:r>
              <a:rPr lang="pl-PL" dirty="0" err="1" smtClean="0"/>
              <a:t>require</a:t>
            </a:r>
            <a:r>
              <a:rPr lang="pl-PL" dirty="0" smtClean="0"/>
              <a:t> </a:t>
            </a:r>
            <a:r>
              <a:rPr lang="pl-PL" dirty="0" err="1" smtClean="0"/>
              <a:t>cleanup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114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 razie http://</a:t>
            </a:r>
            <a:r>
              <a:rPr lang="pl-PL" dirty="0" smtClean="0"/>
              <a:t>www.secretgeek.net/image/function_v_imperative.PNG</a:t>
            </a:r>
          </a:p>
          <a:p>
            <a:r>
              <a:rPr lang="pl-PL" dirty="0" smtClean="0"/>
              <a:t>http</a:t>
            </a:r>
            <a:r>
              <a:rPr lang="pl-PL" dirty="0" smtClean="0"/>
              <a:t>://en.wikipedia.org/wiki/Subroutine</a:t>
            </a:r>
          </a:p>
          <a:p>
            <a:r>
              <a:rPr lang="pl-PL" dirty="0" smtClean="0"/>
              <a:t>Jednostka może być niezrozumiała, zmienić?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435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Czy ta</a:t>
            </a:r>
            <a:r>
              <a:rPr lang="pl-PL" baseline="0" dirty="0" smtClean="0"/>
              <a:t> sekcja jest w ogóle potrzebna?</a:t>
            </a:r>
          </a:p>
          <a:p>
            <a:r>
              <a:rPr lang="pl-PL" baseline="0" dirty="0" smtClean="0"/>
              <a:t>Splitnąć na dwa slajdy?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20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Fotomontaż roboty</a:t>
            </a:r>
            <a:r>
              <a:rPr lang="pl-PL" baseline="0" smtClean="0"/>
              <a:t> </a:t>
            </a:r>
            <a:r>
              <a:rPr lang="pl-PL" smtClean="0"/>
              <a:t>własnej </a:t>
            </a:r>
            <a:r>
              <a:rPr lang="pl-PL" baseline="0" smtClean="0"/>
              <a:t>(</a:t>
            </a:r>
            <a:r>
              <a:rPr lang="pl-PL" baseline="0" dirty="0" smtClean="0"/>
              <a:t>Google image </a:t>
            </a:r>
            <a:r>
              <a:rPr lang="pl-PL" baseline="0" dirty="0" err="1" smtClean="0"/>
              <a:t>search</a:t>
            </a:r>
            <a:r>
              <a:rPr lang="pl-PL" baseline="0" dirty="0" smtClean="0"/>
              <a:t>: businessman, </a:t>
            </a:r>
            <a:r>
              <a:rPr lang="pl-PL" baseline="0" dirty="0" err="1" smtClean="0"/>
              <a:t>hoodie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man</a:t>
            </a:r>
            <a:r>
              <a:rPr lang="pl-PL" baseline="0" dirty="0" smtClean="0"/>
              <a:t> with </a:t>
            </a:r>
            <a:r>
              <a:rPr lang="pl-PL" baseline="0" dirty="0" err="1" smtClean="0"/>
              <a:t>gun</a:t>
            </a:r>
            <a:r>
              <a:rPr lang="pl-PL" baseline="0" dirty="0" smtClean="0"/>
              <a:t>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706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20.05.2015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20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20.05.2015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182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20.05.2015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741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20.05.2015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20.05.2015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6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20.05.2015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48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20.05.2015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173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20.05.2015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51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20.05.2015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06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20.05.2015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6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20.05.2015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65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017F-CCF5-4515-BCFC-0E080B5EA1AB}" type="datetimeFigureOut">
              <a:rPr lang="pl-PL" smtClean="0"/>
              <a:t>20.05.2015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4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Czym jest </a:t>
            </a:r>
            <a:r>
              <a:rPr lang="pl-PL" dirty="0" err="1" smtClean="0">
                <a:solidFill>
                  <a:srgbClr val="FFFFFF"/>
                </a:solidFill>
              </a:rPr>
              <a:t>JavaScript</a:t>
            </a:r>
            <a:r>
              <a:rPr lang="pl-PL" dirty="0" smtClean="0">
                <a:solidFill>
                  <a:srgbClr val="FFFFFF"/>
                </a:solidFill>
              </a:rPr>
              <a:t>?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767676"/>
                </a:solidFill>
              </a:rPr>
              <a:t>I dlaczego nie jest on jakkolwiek spokrewniony z Javą?</a:t>
            </a:r>
            <a:endParaRPr lang="pl-PL" dirty="0">
              <a:solidFill>
                <a:srgbClr val="767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ogólnie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Zmienna </a:t>
            </a:r>
            <a:r>
              <a:rPr lang="pl-PL" dirty="0" smtClean="0">
                <a:solidFill>
                  <a:srgbClr val="FFFFFF"/>
                </a:solidFill>
              </a:rPr>
              <a:t>to nazwane miejsce w pamięci o pewnej zawartości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Na </a:t>
            </a:r>
            <a:r>
              <a:rPr lang="pl-PL" dirty="0" smtClean="0">
                <a:solidFill>
                  <a:srgbClr val="FFFFFF"/>
                </a:solidFill>
              </a:rPr>
              <a:t>przykład zmienna `zbigniew` może mieć wartość </a:t>
            </a:r>
            <a:r>
              <a:rPr lang="pl-PL" dirty="0" smtClean="0">
                <a:solidFill>
                  <a:srgbClr val="FFFFFF"/>
                </a:solidFill>
              </a:rPr>
              <a:t>`666`, </a:t>
            </a:r>
            <a:r>
              <a:rPr lang="pl-PL" dirty="0" smtClean="0">
                <a:solidFill>
                  <a:srgbClr val="FFFFFF"/>
                </a:solidFill>
              </a:rPr>
              <a:t>a zmienna `</a:t>
            </a:r>
            <a:r>
              <a:rPr lang="pl-PL" dirty="0" err="1" smtClean="0">
                <a:solidFill>
                  <a:srgbClr val="FFFFFF"/>
                </a:solidFill>
              </a:rPr>
              <a:t>henryk</a:t>
            </a:r>
            <a:r>
              <a:rPr lang="pl-PL" dirty="0" smtClean="0">
                <a:solidFill>
                  <a:srgbClr val="FFFFFF"/>
                </a:solidFill>
              </a:rPr>
              <a:t>` </a:t>
            </a:r>
            <a:r>
              <a:rPr lang="pl-PL" dirty="0">
                <a:solidFill>
                  <a:srgbClr val="FFFFFF"/>
                </a:solidFill>
              </a:rPr>
              <a:t>- "</a:t>
            </a:r>
            <a:r>
              <a:rPr lang="pl-PL" dirty="0" smtClean="0">
                <a:solidFill>
                  <a:srgbClr val="FFFFFF"/>
                </a:solidFill>
              </a:rPr>
              <a:t>masło.hpp"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Zmienne </a:t>
            </a:r>
            <a:r>
              <a:rPr lang="pl-PL" dirty="0" smtClean="0">
                <a:solidFill>
                  <a:srgbClr val="FFFFFF"/>
                </a:solidFill>
              </a:rPr>
              <a:t>w </a:t>
            </a:r>
            <a:r>
              <a:rPr lang="pl-PL" dirty="0" err="1" smtClean="0">
                <a:solidFill>
                  <a:srgbClr val="FFFFFF"/>
                </a:solidFill>
              </a:rPr>
              <a:t>JS’ie</a:t>
            </a:r>
            <a:r>
              <a:rPr lang="pl-PL" dirty="0" smtClean="0">
                <a:solidFill>
                  <a:srgbClr val="FFFFFF"/>
                </a:solidFill>
              </a:rPr>
              <a:t> nie mają stałego typu, więc `zbigniew` może mieć wartość </a:t>
            </a:r>
            <a:r>
              <a:rPr lang="pl-PL" dirty="0" smtClean="0">
                <a:solidFill>
                  <a:srgbClr val="FFFFFF"/>
                </a:solidFill>
              </a:rPr>
              <a:t>`666`, </a:t>
            </a:r>
            <a:r>
              <a:rPr lang="pl-PL" dirty="0" smtClean="0">
                <a:solidFill>
                  <a:srgbClr val="FFFFFF"/>
                </a:solidFill>
              </a:rPr>
              <a:t>a potem </a:t>
            </a:r>
            <a:r>
              <a:rPr lang="pl-PL" dirty="0">
                <a:solidFill>
                  <a:srgbClr val="FFFFFF"/>
                </a:solidFill>
              </a:rPr>
              <a:t>"masło.hpp</a:t>
            </a:r>
            <a:r>
              <a:rPr lang="pl-PL" dirty="0" smtClean="0">
                <a:solidFill>
                  <a:srgbClr val="FFFFFF"/>
                </a:solidFill>
              </a:rPr>
              <a:t>"</a:t>
            </a:r>
            <a:endParaRPr lang="pl-PL" dirty="0">
              <a:solidFill>
                <a:srgbClr val="FFFFFF"/>
              </a:solidFill>
            </a:endParaRP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Nieprzypisane </a:t>
            </a:r>
            <a:r>
              <a:rPr lang="pl-PL" dirty="0" smtClean="0">
                <a:solidFill>
                  <a:srgbClr val="FFFFFF"/>
                </a:solidFill>
              </a:rPr>
              <a:t>zmienne mają wartość `</a:t>
            </a:r>
            <a:r>
              <a:rPr lang="pl-PL" dirty="0" err="1" smtClean="0">
                <a:solidFill>
                  <a:srgbClr val="FFFFFF"/>
                </a:solidFill>
              </a:rPr>
              <a:t>undefined</a:t>
            </a:r>
            <a:r>
              <a:rPr lang="pl-PL" dirty="0" smtClean="0">
                <a:solidFill>
                  <a:srgbClr val="FFFFFF"/>
                </a:solidFill>
              </a:rPr>
              <a:t>`</a:t>
            </a:r>
            <a:r>
              <a:rPr lang="pl-PL" sz="1400" dirty="0" smtClean="0">
                <a:solidFill>
                  <a:srgbClr val="FFFFFF"/>
                </a:solidFill>
              </a:rPr>
              <a:t>[niezdefiniowany]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FFFFFF"/>
                </a:solidFill>
              </a:rPr>
              <a:t>, i nie mają typu</a:t>
            </a:r>
          </a:p>
        </p:txBody>
      </p:sp>
    </p:spTree>
    <p:extLst>
      <p:ext uri="{BB962C8B-B14F-4D97-AF65-F5344CB8AC3E}">
        <p14:creationId xmlns:p14="http://schemas.microsoft.com/office/powerpoint/2010/main" val="24555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>
                <a:solidFill>
                  <a:srgbClr val="FFFFFF"/>
                </a:solidFill>
              </a:rPr>
              <a:t>Dopóki nie wykorzystuje się nieistniejących jej właściwości, nie ma znaczenia jakiego obecnie </a:t>
            </a:r>
            <a:r>
              <a:rPr lang="pl-PL" dirty="0" smtClean="0">
                <a:solidFill>
                  <a:srgbClr val="FFFFFF"/>
                </a:solidFill>
              </a:rPr>
              <a:t>typu </a:t>
            </a:r>
            <a:r>
              <a:rPr lang="pl-PL" dirty="0" smtClean="0">
                <a:solidFill>
                  <a:srgbClr val="FFFFFF"/>
                </a:solidFill>
              </a:rPr>
              <a:t>jest zmienna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Na </a:t>
            </a:r>
            <a:r>
              <a:rPr lang="pl-PL" dirty="0" smtClean="0">
                <a:solidFill>
                  <a:srgbClr val="FFFFFF"/>
                </a:solidFill>
              </a:rPr>
              <a:t>przykład, nawet jeśli `człowiek` i `kaczka` są całkowicie innymi typami, a oba mają właściwość `zbigniew`, dopóki używa się tylko `</a:t>
            </a:r>
            <a:r>
              <a:rPr lang="pl-PL" dirty="0" err="1" smtClean="0">
                <a:solidFill>
                  <a:srgbClr val="FFFFFF"/>
                </a:solidFill>
              </a:rPr>
              <a:t>zbigniew`a</a:t>
            </a:r>
            <a:r>
              <a:rPr lang="pl-PL" dirty="0" smtClean="0">
                <a:solidFill>
                  <a:srgbClr val="FFFFFF"/>
                </a:solidFill>
              </a:rPr>
              <a:t>, zmienna może mieć jakikolwiek z tych typów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Funkcje, czyli czemu ja to znowu piszę?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7" name="Symbol zastępczy obrazu 6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22" r="-10222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Funkcja (</a:t>
            </a:r>
            <a:r>
              <a:rPr lang="pl-PL" dirty="0" err="1" smtClean="0">
                <a:solidFill>
                  <a:srgbClr val="FFFFFF"/>
                </a:solidFill>
              </a:rPr>
              <a:t>subrutyna</a:t>
            </a:r>
            <a:r>
              <a:rPr lang="pl-PL" dirty="0" smtClean="0">
                <a:solidFill>
                  <a:srgbClr val="FFFFFF"/>
                </a:solidFill>
              </a:rPr>
              <a:t>) – sekwencja instrukcji programowych wykonujących specyficzne zadanie, spakowane do jednostki.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Funkcje ogólnie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Funkcja </a:t>
            </a:r>
            <a:r>
              <a:rPr lang="pl-PL" dirty="0" smtClean="0">
                <a:solidFill>
                  <a:srgbClr val="FFFFFF"/>
                </a:solidFill>
              </a:rPr>
              <a:t>to zgrupowana ponownie używalna sekwencja poleceń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Tak </a:t>
            </a:r>
            <a:r>
              <a:rPr lang="pl-PL" dirty="0" smtClean="0">
                <a:solidFill>
                  <a:srgbClr val="FFFFFF"/>
                </a:solidFill>
              </a:rPr>
              <a:t>jak w matematyce, funkcje wywołuje się nawiasami okrągłymi '(' i </a:t>
            </a:r>
            <a:r>
              <a:rPr lang="pl-PL" dirty="0" smtClean="0">
                <a:solidFill>
                  <a:srgbClr val="FFFFFF"/>
                </a:solidFill>
              </a:rPr>
              <a:t>')‚</a:t>
            </a:r>
            <a:endParaRPr lang="pl-PL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</a:rPr>
              <a:t>Funkcje ogólnie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Na </a:t>
            </a:r>
            <a:r>
              <a:rPr lang="pl-PL" dirty="0">
                <a:solidFill>
                  <a:srgbClr val="FFFFFF"/>
                </a:solidFill>
              </a:rPr>
              <a:t>przykład funkcja `</a:t>
            </a:r>
            <a:r>
              <a:rPr lang="pl-PL" dirty="0" err="1">
                <a:solidFill>
                  <a:srgbClr val="FFFFFF"/>
                </a:solidFill>
              </a:rPr>
              <a:t>zbigniew</a:t>
            </a:r>
            <a:r>
              <a:rPr lang="pl-PL" dirty="0">
                <a:solidFill>
                  <a:srgbClr val="FFFFFF"/>
                </a:solidFill>
              </a:rPr>
              <a:t>` może zawierać w sobie (zastępować) polecenia: zamknij rękę, wyprostuj palec, podejdź do Łucji, żgnij Łucję</a:t>
            </a:r>
          </a:p>
          <a:p>
            <a:endParaRPr lang="pl-PL" dirty="0" smtClean="0"/>
          </a:p>
          <a:p>
            <a:r>
              <a:rPr lang="pl-PL" dirty="0">
                <a:solidFill>
                  <a:srgbClr val="FFFFFF"/>
                </a:solidFill>
              </a:rPr>
              <a:t>Funkcje mogą być przypisywane do zmiennych, np `</a:t>
            </a:r>
            <a:r>
              <a:rPr lang="pl-PL" dirty="0" err="1">
                <a:solidFill>
                  <a:srgbClr val="FFFFFF"/>
                </a:solidFill>
              </a:rPr>
              <a:t>var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zbigniew</a:t>
            </a:r>
            <a:r>
              <a:rPr lang="pl-PL" dirty="0">
                <a:solidFill>
                  <a:srgbClr val="FFFFFF"/>
                </a:solidFill>
              </a:rPr>
              <a:t> = </a:t>
            </a:r>
            <a:r>
              <a:rPr lang="pl-PL" dirty="0" err="1">
                <a:solidFill>
                  <a:srgbClr val="FFFFFF"/>
                </a:solidFill>
              </a:rPr>
              <a:t>niedorzecznie_długa_nazwa_funkcji</a:t>
            </a:r>
            <a:r>
              <a:rPr lang="pl-PL" dirty="0">
                <a:solidFill>
                  <a:srgbClr val="FFFFFF"/>
                </a:solidFill>
              </a:rPr>
              <a:t>`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25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Funkcje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Funkcje </a:t>
            </a:r>
            <a:r>
              <a:rPr lang="pl-PL" dirty="0" smtClean="0">
                <a:solidFill>
                  <a:srgbClr val="FFFFFF"/>
                </a:solidFill>
              </a:rPr>
              <a:t>w </a:t>
            </a:r>
            <a:r>
              <a:rPr lang="pl-PL" dirty="0" err="1" smtClean="0">
                <a:solidFill>
                  <a:srgbClr val="FFFFFF"/>
                </a:solidFill>
              </a:rPr>
              <a:t>JS’ie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FFFFFF"/>
                </a:solidFill>
              </a:rPr>
              <a:t>mogą</a:t>
            </a:r>
            <a:r>
              <a:rPr lang="pl-PL" dirty="0">
                <a:solidFill>
                  <a:srgbClr val="FFFFFF"/>
                </a:solidFill>
              </a:rPr>
              <a:t> , lecz nie muszą</a:t>
            </a:r>
            <a:r>
              <a:rPr lang="pl-PL" dirty="0" smtClean="0">
                <a:solidFill>
                  <a:srgbClr val="FFFFFF"/>
                </a:solidFill>
              </a:rPr>
              <a:t> brać argumentów, np. `żgnij(kogo)`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Funkcje </a:t>
            </a:r>
            <a:r>
              <a:rPr lang="pl-PL" dirty="0" smtClean="0">
                <a:solidFill>
                  <a:srgbClr val="FFFFFF"/>
                </a:solidFill>
              </a:rPr>
              <a:t>w </a:t>
            </a:r>
            <a:r>
              <a:rPr lang="pl-PL" dirty="0" err="1" smtClean="0">
                <a:solidFill>
                  <a:srgbClr val="FFFFFF"/>
                </a:solidFill>
              </a:rPr>
              <a:t>JS’ie</a:t>
            </a:r>
            <a:r>
              <a:rPr lang="pl-PL" dirty="0" smtClean="0">
                <a:solidFill>
                  <a:srgbClr val="FFFFFF"/>
                </a:solidFill>
              </a:rPr>
              <a:t> mogą, lecz nie muszą zwracać wartości, tak jak np. `sin(x</a:t>
            </a:r>
            <a:r>
              <a:rPr lang="pl-PL" dirty="0" smtClean="0">
                <a:solidFill>
                  <a:srgbClr val="FFFFFF"/>
                </a:solidFill>
              </a:rPr>
              <a:t>)`</a:t>
            </a:r>
            <a:endParaRPr lang="pl-PL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Zdarzenia, czyli co się tu dzieje?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8" name="Symbol zastępczy obrazu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Zdarzenie – akcja lub wydarzenie wykryte przez program mogące zostać przez niego obsłużone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Zdarzenia</a:t>
            </a:r>
            <a:endParaRPr lang="pl-PL" sz="2000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Jako</a:t>
            </a:r>
            <a:r>
              <a:rPr lang="pl-PL" dirty="0" smtClean="0">
                <a:solidFill>
                  <a:srgbClr val="FFFFFF"/>
                </a:solidFill>
              </a:rPr>
              <a:t>, że HTML, a w konsekwencji również i JS radzi sobie z użytkownikami ludzkimi, nie wszystko dzieje się synchronicznie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Zachodzi </a:t>
            </a:r>
            <a:r>
              <a:rPr lang="pl-PL" dirty="0" smtClean="0">
                <a:solidFill>
                  <a:srgbClr val="FFFFFF"/>
                </a:solidFill>
              </a:rPr>
              <a:t>wobec czego czasami potrzeba zareagowania na, np, kliknięcie przycisku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Zdarzenia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Na zdarzenia reaguje się bezpośrednio z </a:t>
            </a:r>
            <a:r>
              <a:rPr lang="pl-PL" dirty="0" err="1" smtClean="0">
                <a:solidFill>
                  <a:srgbClr val="FFFFFF"/>
                </a:solidFill>
              </a:rPr>
              <a:t>HTML’a</a:t>
            </a:r>
            <a:r>
              <a:rPr lang="pl-PL" dirty="0" smtClean="0">
                <a:solidFill>
                  <a:srgbClr val="FFFFFF"/>
                </a:solidFill>
              </a:rPr>
              <a:t>, np:</a:t>
            </a:r>
          </a:p>
          <a:p>
            <a:pPr lvl="1"/>
            <a:r>
              <a:rPr lang="pl-PL" dirty="0" smtClean="0">
                <a:solidFill>
                  <a:srgbClr val="FFFFFF"/>
                </a:solidFill>
              </a:rPr>
              <a:t>&lt;</a:t>
            </a:r>
            <a:r>
              <a:rPr lang="pl-PL" i="1" dirty="0" err="1" smtClean="0">
                <a:solidFill>
                  <a:srgbClr val="FFFFFF"/>
                </a:solidFill>
              </a:rPr>
              <a:t>tag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FFFFFF"/>
                </a:solidFill>
              </a:rPr>
              <a:t>on[</a:t>
            </a:r>
            <a:r>
              <a:rPr lang="pl-PL" dirty="0" err="1" smtClean="0">
                <a:solidFill>
                  <a:srgbClr val="FFFFFF"/>
                </a:solidFill>
              </a:rPr>
              <a:t>event-name</a:t>
            </a:r>
            <a:r>
              <a:rPr lang="pl-PL" dirty="0" smtClean="0">
                <a:solidFill>
                  <a:srgbClr val="FFFFFF"/>
                </a:solidFill>
              </a:rPr>
              <a:t>]="</a:t>
            </a:r>
            <a:r>
              <a:rPr lang="pl-PL" i="1" dirty="0" err="1" smtClean="0">
                <a:solidFill>
                  <a:srgbClr val="FFFFFF"/>
                </a:solidFill>
              </a:rPr>
              <a:t>expression</a:t>
            </a:r>
            <a:r>
              <a:rPr lang="pl-PL" dirty="0" smtClean="0">
                <a:solidFill>
                  <a:srgbClr val="FFFFFF"/>
                </a:solidFill>
              </a:rPr>
              <a:t>" /&gt;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Lub </a:t>
            </a:r>
            <a:r>
              <a:rPr lang="pl-PL" dirty="0" smtClean="0">
                <a:solidFill>
                  <a:srgbClr val="FFFFFF"/>
                </a:solidFill>
              </a:rPr>
              <a:t>do właściwości instancji elementu przypisując funkcję, np:</a:t>
            </a:r>
          </a:p>
          <a:p>
            <a:pPr lvl="1"/>
            <a:r>
              <a:rPr lang="pl-PL" dirty="0" err="1" smtClean="0">
                <a:solidFill>
                  <a:srgbClr val="FFFFFF"/>
                </a:solidFill>
              </a:rPr>
              <a:t>expression.on</a:t>
            </a:r>
            <a:r>
              <a:rPr lang="pl-PL" dirty="0" smtClean="0">
                <a:solidFill>
                  <a:srgbClr val="FFFFFF"/>
                </a:solidFill>
              </a:rPr>
              <a:t>[</a:t>
            </a:r>
            <a:r>
              <a:rPr lang="pl-PL" dirty="0" err="1" smtClean="0">
                <a:solidFill>
                  <a:srgbClr val="FFFFFF"/>
                </a:solidFill>
              </a:rPr>
              <a:t>event-name</a:t>
            </a:r>
            <a:r>
              <a:rPr lang="pl-PL" dirty="0" smtClean="0">
                <a:solidFill>
                  <a:srgbClr val="FFFFFF"/>
                </a:solidFill>
              </a:rPr>
              <a:t>] </a:t>
            </a:r>
            <a:r>
              <a:rPr lang="pl-PL" dirty="0" smtClean="0">
                <a:solidFill>
                  <a:srgbClr val="FFFFFF"/>
                </a:solidFill>
              </a:rPr>
              <a:t>= </a:t>
            </a:r>
            <a:r>
              <a:rPr lang="pl-PL" i="1" dirty="0" err="1" smtClean="0">
                <a:solidFill>
                  <a:srgbClr val="FFFFFF"/>
                </a:solidFill>
              </a:rPr>
              <a:t>function-definition</a:t>
            </a:r>
            <a:endParaRPr lang="pl-PL" dirty="0" smtClean="0">
              <a:solidFill>
                <a:srgbClr val="FFFFFF"/>
              </a:solidFill>
            </a:endParaRPr>
          </a:p>
          <a:p>
            <a:endParaRPr lang="pl-PL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Definicja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err="1" smtClean="0">
                <a:solidFill>
                  <a:srgbClr val="FFFFFF"/>
                </a:solidFill>
              </a:rPr>
              <a:t>JavaScript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F0F0F0"/>
                </a:solidFill>
              </a:rPr>
              <a:t>to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E1E1E1"/>
                </a:solidFill>
              </a:rPr>
              <a:t>język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D2D2D2"/>
                </a:solidFill>
              </a:rPr>
              <a:t>skryptowy, </a:t>
            </a:r>
            <a:r>
              <a:rPr lang="pl-PL" dirty="0" smtClean="0">
                <a:solidFill>
                  <a:srgbClr val="C3C3C3"/>
                </a:solidFill>
              </a:rPr>
              <a:t>obiektowo</a:t>
            </a:r>
            <a:r>
              <a:rPr lang="pl-PL" dirty="0" smtClean="0">
                <a:solidFill>
                  <a:srgbClr val="FFFFFF"/>
                </a:solidFill>
              </a:rPr>
              <a:t>  </a:t>
            </a:r>
            <a:r>
              <a:rPr lang="pl-PL" dirty="0" smtClean="0">
                <a:solidFill>
                  <a:srgbClr val="B4B4B4"/>
                </a:solidFill>
              </a:rPr>
              <a:t>zorientowany, </a:t>
            </a:r>
            <a:r>
              <a:rPr lang="pl-PL" dirty="0" smtClean="0">
                <a:solidFill>
                  <a:srgbClr val="A5A5A5"/>
                </a:solidFill>
              </a:rPr>
              <a:t>imperatywny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969696"/>
                </a:solidFill>
              </a:rPr>
              <a:t>i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878787"/>
                </a:solidFill>
              </a:rPr>
              <a:t>funkcyjny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JS </a:t>
            </a:r>
            <a:r>
              <a:rPr lang="pl-PL" dirty="0" smtClean="0">
                <a:solidFill>
                  <a:srgbClr val="F0F0F0"/>
                </a:solidFill>
              </a:rPr>
              <a:t>jest </a:t>
            </a:r>
            <a:r>
              <a:rPr lang="pl-PL" dirty="0" smtClean="0">
                <a:solidFill>
                  <a:srgbClr val="E1E1E1"/>
                </a:solidFill>
              </a:rPr>
              <a:t>również </a:t>
            </a:r>
            <a:r>
              <a:rPr lang="pl-PL" dirty="0" smtClean="0">
                <a:solidFill>
                  <a:srgbClr val="D2D2D2"/>
                </a:solidFill>
              </a:rPr>
              <a:t>dynamicznie, </a:t>
            </a:r>
            <a:r>
              <a:rPr lang="pl-PL" dirty="0" err="1" smtClean="0">
                <a:solidFill>
                  <a:srgbClr val="C3C3C3"/>
                </a:solidFill>
              </a:rPr>
              <a:t>kaczkowo</a:t>
            </a:r>
            <a:r>
              <a:rPr lang="pl-PL" dirty="0" smtClean="0">
                <a:solidFill>
                  <a:srgbClr val="C3C3C3"/>
                </a:solidFill>
              </a:rPr>
              <a:t> </a:t>
            </a:r>
            <a:r>
              <a:rPr lang="pl-PL" dirty="0" smtClean="0">
                <a:solidFill>
                  <a:srgbClr val="B4B4B4"/>
                </a:solidFill>
              </a:rPr>
              <a:t>typowany</a:t>
            </a:r>
          </a:p>
          <a:p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Różne dziwne rzeczy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8" name="Symbol zastępczy obrazu 7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16" b="-6516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Interakcja z użytkownikiem w przybliżeniu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&lt;</a:t>
            </a:r>
            <a:r>
              <a:rPr lang="pl-PL" dirty="0" err="1" smtClean="0">
                <a:solidFill>
                  <a:srgbClr val="FFFFFF"/>
                </a:solidFill>
              </a:rPr>
              <a:t>canvas</a:t>
            </a:r>
            <a:r>
              <a:rPr lang="pl-PL" dirty="0" smtClean="0">
                <a:solidFill>
                  <a:srgbClr val="FFFFFF"/>
                </a:solidFill>
              </a:rPr>
              <a:t>&gt;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&lt;</a:t>
            </a:r>
            <a:r>
              <a:rPr lang="pl-PL" dirty="0" err="1" smtClean="0">
                <a:solidFill>
                  <a:srgbClr val="FFFFFF"/>
                </a:solidFill>
              </a:rPr>
              <a:t>canvas</a:t>
            </a:r>
            <a:r>
              <a:rPr lang="pl-PL" dirty="0" smtClean="0">
                <a:solidFill>
                  <a:srgbClr val="FFFFFF"/>
                </a:solidFill>
              </a:rPr>
              <a:t>&gt; – dosłownie „płótno” – element do rysowania dwu- i trzywymiarowego, patrz </a:t>
            </a:r>
            <a:r>
              <a:rPr lang="pl-PL" dirty="0" smtClean="0">
                <a:solidFill>
                  <a:srgbClr val="FFFFFF"/>
                </a:solidFill>
              </a:rPr>
              <a:t>przykład „</a:t>
            </a:r>
            <a:r>
              <a:rPr lang="pl-PL" dirty="0" err="1" smtClean="0">
                <a:solidFill>
                  <a:srgbClr val="FFFFFF"/>
                </a:solidFill>
              </a:rPr>
              <a:t>canvas</a:t>
            </a:r>
            <a:r>
              <a:rPr lang="pl-PL" dirty="0" smtClean="0">
                <a:solidFill>
                  <a:srgbClr val="FFFFFF"/>
                </a:solidFill>
              </a:rPr>
              <a:t>”</a:t>
            </a:r>
          </a:p>
          <a:p>
            <a:endParaRPr lang="pl-PL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&lt;</a:t>
            </a:r>
            <a:r>
              <a:rPr lang="pl-PL" smtClean="0">
                <a:solidFill>
                  <a:srgbClr val="FFFFFF"/>
                </a:solidFill>
              </a:rPr>
              <a:t>input</a:t>
            </a:r>
            <a:r>
              <a:rPr lang="pl-PL" dirty="0" smtClean="0">
                <a:solidFill>
                  <a:srgbClr val="FFFFFF"/>
                </a:solidFill>
              </a:rPr>
              <a:t>&gt;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&lt;</a:t>
            </a:r>
            <a:r>
              <a:rPr lang="pl-PL" dirty="0" err="1" smtClean="0">
                <a:solidFill>
                  <a:srgbClr val="FFFFFF"/>
                </a:solidFill>
              </a:rPr>
              <a:t>input</a:t>
            </a:r>
            <a:r>
              <a:rPr lang="pl-PL" dirty="0" smtClean="0">
                <a:solidFill>
                  <a:srgbClr val="FFFFFF"/>
                </a:solidFill>
              </a:rPr>
              <a:t>&gt; – dosłownie „dane wejściowe” – element do obsługiwania różnorakich twórczych danych od użytkownika, patrz </a:t>
            </a:r>
            <a:r>
              <a:rPr lang="pl-PL" dirty="0" smtClean="0">
                <a:solidFill>
                  <a:srgbClr val="FFFFFF"/>
                </a:solidFill>
              </a:rPr>
              <a:t>przykład „</a:t>
            </a:r>
            <a:r>
              <a:rPr lang="pl-PL" dirty="0" err="1" smtClean="0">
                <a:solidFill>
                  <a:srgbClr val="FFFFFF"/>
                </a:solidFill>
              </a:rPr>
              <a:t>input</a:t>
            </a:r>
            <a:r>
              <a:rPr lang="pl-PL" dirty="0" smtClean="0">
                <a:solidFill>
                  <a:srgbClr val="FFFFFF"/>
                </a:solidFill>
              </a:rPr>
              <a:t>”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rgbClr val="FFFFFF"/>
                </a:solidFill>
              </a:rPr>
              <a:t>co to NA PRAWDĘ znaczy?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 smtClean="0"/>
              <a:t>Wyjaśnienie na chłopski rozum, </a:t>
            </a:r>
            <a:r>
              <a:rPr lang="pl-PL" dirty="0"/>
              <a:t>czyli:</a:t>
            </a:r>
          </a:p>
        </p:txBody>
      </p:sp>
    </p:spTree>
    <p:extLst>
      <p:ext uri="{BB962C8B-B14F-4D97-AF65-F5344CB8AC3E}">
        <p14:creationId xmlns:p14="http://schemas.microsoft.com/office/powerpoint/2010/main" val="8168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, czyli co się tu dzieje?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7" name="Symbol zastępczy obrazu 6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02" r="-7902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</a:t>
            </a:r>
            <a:r>
              <a:rPr lang="pl-PL" dirty="0" smtClean="0">
                <a:solidFill>
                  <a:srgbClr val="FFFFFF"/>
                </a:solidFill>
              </a:rPr>
              <a:t> – fundamentalny styl programowania, będący sposobem budowania struktury i elementów programów komputerowych.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Skryptowy – do pisania interpretowanych programów do automatyzacji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Zorientowany obiektowo – oparty na koncepcie „obiektów” - struktur zawierających dane i kod (metody)</a:t>
            </a:r>
          </a:p>
        </p:txBody>
      </p:sp>
    </p:spTree>
    <p:extLst>
      <p:ext uri="{BB962C8B-B14F-4D97-AF65-F5344CB8AC3E}">
        <p14:creationId xmlns:p14="http://schemas.microsoft.com/office/powerpoint/2010/main" val="24864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Funkcyjny – obliczenia traktuje jak ewaluację funkcji matematycznych i unika zmiany stanu i zmiennych danych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Imperatywny – opisuje obliczenia orzeczeniami zmieniającymi stan programu (podobnie do języków naturalnych)</a:t>
            </a:r>
          </a:p>
          <a:p>
            <a:endParaRPr lang="pl-PL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Typowanie, czyli na co ja patrzę?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8" name="Symbol zastępczy obrazu 7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10" b="-26510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 – zestaw zasad dających </a:t>
            </a:r>
            <a:r>
              <a:rPr lang="pl-PL" i="1" dirty="0" smtClean="0">
                <a:solidFill>
                  <a:srgbClr val="FFFFFF"/>
                </a:solidFill>
              </a:rPr>
              <a:t>typ</a:t>
            </a:r>
            <a:r>
              <a:rPr lang="pl-PL" dirty="0" smtClean="0">
                <a:solidFill>
                  <a:srgbClr val="FFFFFF"/>
                </a:solidFill>
              </a:rPr>
              <a:t> różnym konstrukcjom (zmiennym, wyrażeniom, funkcjom i modułom), z których złożony jest program komputerowy.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Dynamiczne – zmienne nie mają stałego typu, mogą go zmieniać w dowolnym czasie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err="1" smtClean="0">
                <a:solidFill>
                  <a:srgbClr val="FFFFFF"/>
                </a:solidFill>
              </a:rPr>
              <a:t>Kaczkowe</a:t>
            </a:r>
            <a:r>
              <a:rPr lang="pl-PL" dirty="0" smtClean="0">
                <a:solidFill>
                  <a:srgbClr val="FFFFFF"/>
                </a:solidFill>
              </a:rPr>
              <a:t> – zmienne nie muszą mieć ustalonego typu, wystarczy jedynie, że udostępniają wymagane funkcje. Nazwa wzięła się z powiedzenia „</a:t>
            </a:r>
            <a:r>
              <a:rPr lang="en-US" dirty="0" smtClean="0">
                <a:solidFill>
                  <a:srgbClr val="FFFFFF"/>
                </a:solidFill>
              </a:rPr>
              <a:t>If it </a:t>
            </a:r>
            <a:r>
              <a:rPr lang="pl-PL" dirty="0" err="1" smtClean="0">
                <a:solidFill>
                  <a:srgbClr val="FFFFFF"/>
                </a:solidFill>
              </a:rPr>
              <a:t>walks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err="1" smtClean="0">
                <a:solidFill>
                  <a:srgbClr val="FFFFFF"/>
                </a:solidFill>
              </a:rPr>
              <a:t>like</a:t>
            </a:r>
            <a:r>
              <a:rPr lang="pl-PL" dirty="0" smtClean="0">
                <a:solidFill>
                  <a:srgbClr val="FFFFFF"/>
                </a:solidFill>
              </a:rPr>
              <a:t> a </a:t>
            </a:r>
            <a:r>
              <a:rPr lang="pl-PL" dirty="0" err="1" smtClean="0">
                <a:solidFill>
                  <a:srgbClr val="FFFFFF"/>
                </a:solidFill>
              </a:rPr>
              <a:t>duck</a:t>
            </a:r>
            <a:r>
              <a:rPr lang="en-US" dirty="0" smtClean="0">
                <a:solidFill>
                  <a:srgbClr val="FFFFFF"/>
                </a:solidFill>
              </a:rPr>
              <a:t> and talks like a duck, it must be a duck</a:t>
            </a:r>
            <a:r>
              <a:rPr lang="pl-PL" dirty="0" smtClean="0">
                <a:solidFill>
                  <a:srgbClr val="FFFFFF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7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</a:rPr>
              <a:t>Zmienne, czyli </a:t>
            </a:r>
            <a:r>
              <a:rPr lang="pl-PL" dirty="0" smtClean="0">
                <a:solidFill>
                  <a:srgbClr val="FFFFFF"/>
                </a:solidFill>
              </a:rPr>
              <a:t>gdzie ja patrzę?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3" name="Symbol zastępczy obrazu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3" b="9903"/>
          <a:stretch>
            <a:fillRect/>
          </a:stretch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Zmienna – desygnowane miejsce w </a:t>
            </a:r>
            <a:r>
              <a:rPr lang="pl-PL" smtClean="0">
                <a:solidFill>
                  <a:srgbClr val="FFFFFF"/>
                </a:solidFill>
              </a:rPr>
              <a:t>pamięci zawierające </a:t>
            </a:r>
            <a:r>
              <a:rPr lang="pl-PL" i="1" smtClean="0">
                <a:solidFill>
                  <a:srgbClr val="FFFFFF"/>
                </a:solidFill>
              </a:rPr>
              <a:t>dane</a:t>
            </a:r>
            <a:r>
              <a:rPr lang="pl-PL" smtClean="0">
                <a:solidFill>
                  <a:srgbClr val="FFFFFF"/>
                </a:solidFill>
              </a:rPr>
              <a:t>.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BAE0B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BAE0B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722</Words>
  <Application>Microsoft Office PowerPoint</Application>
  <PresentationFormat>Pokaz na ekranie (4:3)</PresentationFormat>
  <Paragraphs>108</Paragraphs>
  <Slides>22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Motyw pakietu Office</vt:lpstr>
      <vt:lpstr>Czym jest JavaScript?</vt:lpstr>
      <vt:lpstr>Definicja</vt:lpstr>
      <vt:lpstr>co to NA PRAWDĘ znaczy?</vt:lpstr>
      <vt:lpstr>Paradygmy, czyli co się tu dzieje?</vt:lpstr>
      <vt:lpstr>Paradygmy w JavaScript’cie</vt:lpstr>
      <vt:lpstr>Paradygmy w JavaScript’cie</vt:lpstr>
      <vt:lpstr>Typowanie, czyli na co ja patrzę?</vt:lpstr>
      <vt:lpstr>Typowanie w JavaScript’cie</vt:lpstr>
      <vt:lpstr>Zmienne, czyli gdzie ja patrzę?</vt:lpstr>
      <vt:lpstr>Zmienne ogólnie</vt:lpstr>
      <vt:lpstr>Zmienne w JavaScript’cie</vt:lpstr>
      <vt:lpstr>Zmienne w JavaScript’cie</vt:lpstr>
      <vt:lpstr>Funkcje, czyli czemu ja to znowu piszę?</vt:lpstr>
      <vt:lpstr>Funkcje ogólnie</vt:lpstr>
      <vt:lpstr>Funkcje ogólnie</vt:lpstr>
      <vt:lpstr>Funkcje w JavaScript’cie</vt:lpstr>
      <vt:lpstr>Zdarzenia, czyli co się tu dzieje?</vt:lpstr>
      <vt:lpstr>Zdarzenia</vt:lpstr>
      <vt:lpstr>Zdarzenia</vt:lpstr>
      <vt:lpstr>Różne dziwne rzeczy</vt:lpstr>
      <vt:lpstr>&lt;canvas&gt;</vt:lpstr>
      <vt:lpstr>&lt;input&gt;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uwotm8</dc:title>
  <dc:subject>Czym jest JavaScript?</dc:subject>
  <dc:creator>nabijaczleweli;Maja Miłek;Łucja Hanna Biały</dc:creator>
  <cp:lastModifiedBy>nabijaczleweli</cp:lastModifiedBy>
  <cp:revision>67</cp:revision>
  <dcterms:created xsi:type="dcterms:W3CDTF">2015-05-11T15:48:58Z</dcterms:created>
  <dcterms:modified xsi:type="dcterms:W3CDTF">2015-05-20T19:57:44Z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ęzyk">
    <vt:lpwstr>Polski</vt:lpwstr>
  </property>
</Properties>
</file>