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32" r:id="rId27"/>
    <p:sldId id="325" r:id="rId28"/>
    <p:sldId id="309" r:id="rId29"/>
    <p:sldId id="285" r:id="rId30"/>
    <p:sldId id="286" r:id="rId31"/>
    <p:sldId id="287" r:id="rId32"/>
    <p:sldId id="288" r:id="rId33"/>
    <p:sldId id="289" r:id="rId34"/>
    <p:sldId id="290" r:id="rId35"/>
    <p:sldId id="328" r:id="rId36"/>
    <p:sldId id="310" r:id="rId37"/>
    <p:sldId id="312" r:id="rId38"/>
    <p:sldId id="313" r:id="rId39"/>
    <p:sldId id="291" r:id="rId40"/>
    <p:sldId id="294" r:id="rId41"/>
    <p:sldId id="311" r:id="rId42"/>
    <p:sldId id="314" r:id="rId43"/>
    <p:sldId id="316" r:id="rId44"/>
    <p:sldId id="317" r:id="rId45"/>
    <p:sldId id="330" r:id="rId46"/>
    <p:sldId id="295" r:id="rId47"/>
    <p:sldId id="338" r:id="rId48"/>
    <p:sldId id="341" r:id="rId49"/>
    <p:sldId id="339" r:id="rId50"/>
    <p:sldId id="335" r:id="rId51"/>
    <p:sldId id="319" r:id="rId52"/>
    <p:sldId id="336" r:id="rId53"/>
    <p:sldId id="334" r:id="rId54"/>
    <p:sldId id="326" r:id="rId55"/>
    <p:sldId id="321" r:id="rId56"/>
    <p:sldId id="337" r:id="rId57"/>
    <p:sldId id="322" r:id="rId58"/>
    <p:sldId id="344" r:id="rId59"/>
    <p:sldId id="342" r:id="rId60"/>
    <p:sldId id="345" r:id="rId61"/>
    <p:sldId id="343" r:id="rId62"/>
    <p:sldId id="346" r:id="rId63"/>
    <p:sldId id="340" r:id="rId64"/>
    <p:sldId id="333" r:id="rId65"/>
    <p:sldId id="324" r:id="rId66"/>
    <p:sldId id="297" r:id="rId67"/>
    <p:sldId id="323" r:id="rId68"/>
    <p:sldId id="298" r:id="rId69"/>
    <p:sldId id="299" r:id="rId70"/>
    <p:sldId id="320" r:id="rId7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3" roundtripDataSignature="AMtx7mg6MzMhcwkNjNdj8x4iAPGqDr2j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ECDE"/>
    <a:srgbClr val="E7F6EF"/>
    <a:srgbClr val="00CC99"/>
    <a:srgbClr val="DEDEEE"/>
    <a:srgbClr val="9FAFA8"/>
    <a:srgbClr val="D6D6F5"/>
    <a:srgbClr val="9FAFAE"/>
    <a:srgbClr val="CBECE9"/>
    <a:srgbClr val="424845"/>
    <a:srgbClr val="85FF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4EFA40-9376-4577-8876-3D2274000483}">
  <a:tblStyle styleId="{CC4EFA40-9376-4577-8876-3D22740004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44E656B-E6F2-422D-86DF-9A9B0F2CB7E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2" autoAdjust="0"/>
    <p:restoredTop sz="94660"/>
  </p:normalViewPr>
  <p:slideViewPr>
    <p:cSldViewPr snapToGrid="0">
      <p:cViewPr varScale="1">
        <p:scale>
          <a:sx n="97" d="100"/>
          <a:sy n="97" d="100"/>
        </p:scale>
        <p:origin x="92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2" name="Google Shape;2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10</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fa6ba1847b_0_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g1fa6ba1847b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1fa6ba1847b_0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11</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6d33a3ee48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4" name="Google Shape;274;g16d33a3ee48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16d33a3ee48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12</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fa6ba1847b_0_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0" name="Google Shape;290;g1fa6ba1847b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1fa6ba1847b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13</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6" name="Google Shape;3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14</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fa6ba1847b_0_9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2" name="Google Shape;322;g1fa6ba1847b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g1fa6ba1847b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15</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6d33a3ee48_0_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8" name="Google Shape;338;g16d33a3ee48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16d33a3ee48_0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fa6ba1847b_0_1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4" name="Google Shape;354;g1fa6ba1847b_0_1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1fa6ba1847b_0_1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17</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6d33a3ee48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0" name="Google Shape;370;g16d33a3ee48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16d33a3ee48_0_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18</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fa6ba1847b_0_1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6" name="Google Shape;386;g1fa6ba1847b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1fa6ba1847b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19</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6d33a3ee48_0_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2" name="Google Shape;402;g16d33a3ee48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g16d33a3ee48_0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20</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fa6ba1847b_0_1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8" name="Google Shape;418;g1fa6ba1847b_0_1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g1fa6ba1847b_0_1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21</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6d33a3ee48_0_9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4" name="Google Shape;434;g16d33a3ee48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16d33a3ee48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22</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fa6ba1847b_0_1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0" name="Google Shape;450;g1fa6ba1847b_0_1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g1fa6ba1847b_0_1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23</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6d33a3ee48_0_1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6" name="Google Shape;466;g16d33a3ee48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g16d33a3ee48_0_1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24</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fa6ba1847b_0_19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2" name="Google Shape;482;g1fa6ba1847b_0_1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g1fa6ba1847b_0_1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25</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6d30daefd9_0_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8" name="Google Shape;498;g16d30daefd9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g16d30daefd9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26</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03139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fa6ba1847b_0_19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2" name="Google Shape;482;g1fa6ba1847b_0_1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g1fa6ba1847b_0_1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27</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44024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1" name="Google Shape;55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28</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38992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ffc7eb3bee_0_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7" name="Google Shape;567;g1ffc7eb3bee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g1ffc7eb3bee_0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29</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6d30daefd9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2" name="Google Shape;582;g16d30daefd9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g16d30daefd9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30</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00f32b7f3d_0_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7" name="Google Shape;597;g200f32b7f3d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200f32b7f3d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31</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00f32b7f3d_0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3" name="Google Shape;613;g200f32b7f3d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g200f32b7f3d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32</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ffc7eb3bee_0_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9" name="Google Shape;629;g1ffc7eb3bee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g1ffc7eb3bee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33</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6d30daefd9_0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4" name="Google Shape;644;g16d30daefd9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g16d30daefd9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34</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6d30daefd9_0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4" name="Google Shape;644;g16d30daefd9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g16d30daefd9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35</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90839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36</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315784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37</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02600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38</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61288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6d33a3ee48_0_1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0" name="Google Shape;660;g16d33a3ee48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1" name="Google Shape;661;g16d33a3ee48_0_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39</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40</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41</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792107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42</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46260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43</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082185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44</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70219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45</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07380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00100ab63e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1" name="Google Shape;731;g100100ab63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g100100ab63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47</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56509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48</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691463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49</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492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50</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378206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51</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554359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00100ab63e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96" name="Google Shape;796;g100100ab63e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7" name="Google Shape;797;g100100ab63e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52</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582349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6ffa9573fc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7" name="Google Shape;677;g16ffa9573f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16ffa9573fc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53</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375448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6ffa9573fc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7" name="Google Shape;677;g16ffa9573f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16ffa9573fc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54</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78975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6ffa9573fc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7" name="Google Shape;677;g16ffa9573f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78" name="Google Shape;678;g16ffa9573fc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55</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384530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6ffa9573fc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7" name="Google Shape;677;g16ffa9573f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78" name="Google Shape;678;g16ffa9573fc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56</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384530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6ffa9573fc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7" name="Google Shape;677;g16ffa9573f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16ffa9573fc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57</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606663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58</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350858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6ffa9573fc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7" name="Google Shape;677;g16ffa9573f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16ffa9573fc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59</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90669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6" name="Google Shape;17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ffa9573fc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1" name="Google Shape;711;g16ffa9573f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g16ffa9573fc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60</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479196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6ffa9573fc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7" name="Google Shape;677;g16ffa9573f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16ffa9573fc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61</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712394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6ffa9573fc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7" name="Google Shape;677;g16ffa9573f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16ffa9573fc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62</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734720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16ffa9573fc_1_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29" name="Google Shape;729;g16ffa9573fc_1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g16ffa9573fc_1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63</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729384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16ffa9573fc_1_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29" name="Google Shape;729;g16ffa9573fc_1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g16ffa9573fc_1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64</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506194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014b1345ac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4" name="Google Shape;764;g2014b1345a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g2014b1345a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65</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925398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014b1345ac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4" name="Google Shape;764;g2014b1345a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g2014b1345a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66</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014b1345ac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4" name="Google Shape;764;g2014b1345a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g2014b1345a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67</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965783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00100ab63e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80" name="Google Shape;780;g100100ab63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1" name="Google Shape;781;g100100ab63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68</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00100ab63e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96" name="Google Shape;796;g100100ab63e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7" name="Google Shape;797;g100100ab63e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69</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a6ba1847b_0_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2" name="Google Shape;192;g1fa6ba1847b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1fa6ba1847b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00100ab63e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96" name="Google Shape;796;g100100ab63e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7" name="Google Shape;797;g100100ab63e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70</a:t>
            </a:fld>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9119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9" name="Google Shape;20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8</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fa6ba1847b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g1fa6ba1847b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1fa6ba1847b_0_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9</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713C31-43C7-4236-8712-A6CAF99B25B5}" type="datetime3">
              <a:rPr lang="en-US" smtClean="0"/>
              <a:t>5 April 2023</a:t>
            </a:fld>
            <a:endParaRPr/>
          </a:p>
        </p:txBody>
      </p:sp>
      <p:sp>
        <p:nvSpPr>
          <p:cNvPr id="17" name="Google Shape;17;p1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23"/>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E2B3DC6-1CA7-4B79-9076-FEF32D13FB1D}" type="datetime3">
              <a:rPr lang="en-US" smtClean="0"/>
              <a:t>5 April 2023</a:t>
            </a:fld>
            <a:endParaRPr/>
          </a:p>
        </p:txBody>
      </p:sp>
      <p:sp>
        <p:nvSpPr>
          <p:cNvPr id="75" name="Google Shape;75;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4"/>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24"/>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9D2C78B-74E0-4004-978B-BCAA399DEDFE}" type="datetime3">
              <a:rPr lang="en-US" smtClean="0"/>
              <a:t>5 April 2023</a:t>
            </a:fld>
            <a:endParaRPr/>
          </a:p>
        </p:txBody>
      </p:sp>
      <p:sp>
        <p:nvSpPr>
          <p:cNvPr id="81" name="Google Shape;81;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5"/>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BD75E87-0BA3-4369-A248-E804F00F2ECB}" type="datetime3">
              <a:rPr lang="en-US" smtClean="0"/>
              <a:t>5 April 2023</a:t>
            </a:fld>
            <a:endParaRPr/>
          </a:p>
        </p:txBody>
      </p:sp>
      <p:sp>
        <p:nvSpPr>
          <p:cNvPr id="22" name="Google Shape;22;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4305110-7CA7-4BA3-8D58-1E126039AD5F}" type="datetime3">
              <a:rPr lang="en-US" smtClean="0"/>
              <a:t>5 April 2023</a:t>
            </a:fld>
            <a:endParaRPr/>
          </a:p>
        </p:txBody>
      </p:sp>
      <p:sp>
        <p:nvSpPr>
          <p:cNvPr id="28" name="Google Shape;28;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17"/>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Times New Roman"/>
              <a:buNone/>
              <a:defRPr sz="2400"/>
            </a:lvl1pPr>
            <a:lvl2pPr marL="914400" lvl="1" indent="-228600" algn="l">
              <a:spcBef>
                <a:spcPts val="400"/>
              </a:spcBef>
              <a:spcAft>
                <a:spcPts val="0"/>
              </a:spcAft>
              <a:buClr>
                <a:schemeClr val="dk1"/>
              </a:buClr>
              <a:buSzPts val="2000"/>
              <a:buFont typeface="Times New Roman"/>
              <a:buNone/>
              <a:defRPr sz="2000"/>
            </a:lvl2pPr>
            <a:lvl3pPr marL="1371600" lvl="2" indent="-228600" algn="l">
              <a:spcBef>
                <a:spcPts val="360"/>
              </a:spcBef>
              <a:spcAft>
                <a:spcPts val="0"/>
              </a:spcAft>
              <a:buClr>
                <a:schemeClr val="dk1"/>
              </a:buClr>
              <a:buSzPts val="1800"/>
              <a:buFont typeface="Times New Roman"/>
              <a:buNone/>
              <a:defRPr sz="1800"/>
            </a:lvl3pPr>
            <a:lvl4pPr marL="1828800" lvl="3" indent="-228600" algn="l">
              <a:spcBef>
                <a:spcPts val="320"/>
              </a:spcBef>
              <a:spcAft>
                <a:spcPts val="0"/>
              </a:spcAft>
              <a:buClr>
                <a:schemeClr val="dk1"/>
              </a:buClr>
              <a:buSzPts val="1600"/>
              <a:buFont typeface="Times New Roman"/>
              <a:buNone/>
              <a:defRPr sz="1600"/>
            </a:lvl4pPr>
            <a:lvl5pPr marL="2286000" lvl="4" indent="-228600" algn="l">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3" name="Google Shape;33;p1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97DB9A9-8A99-45C5-8607-4C500A978447}" type="datetime3">
              <a:rPr lang="en-US" smtClean="0"/>
              <a:t>5 April 2023</a:t>
            </a:fld>
            <a:endParaRPr/>
          </a:p>
        </p:txBody>
      </p:sp>
      <p:sp>
        <p:nvSpPr>
          <p:cNvPr id="34" name="Google Shape;34;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8"/>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6063F1A-33BC-4FF5-B0EA-26D0F5FB7BC7}" type="datetime3">
              <a:rPr lang="en-US" smtClean="0"/>
              <a:t>5 April 2023</a:t>
            </a:fld>
            <a:endParaRPr/>
          </a:p>
        </p:txBody>
      </p:sp>
      <p:sp>
        <p:nvSpPr>
          <p:cNvPr id="41" name="Google Shape;41;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9"/>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9"/>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C71AAD0-3BC0-4BF7-B873-6A3597E77D0E}" type="datetime3">
              <a:rPr lang="en-US" smtClean="0"/>
              <a:t>5 April 2023</a:t>
            </a:fld>
            <a:endParaRPr/>
          </a:p>
        </p:txBody>
      </p:sp>
      <p:sp>
        <p:nvSpPr>
          <p:cNvPr id="50" name="Google Shape;50;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20351F-538F-4529-B15E-EAB72BB68717}" type="datetime3">
              <a:rPr lang="en-US" smtClean="0"/>
              <a:t>5 April 2023</a:t>
            </a:fld>
            <a:endParaRPr/>
          </a:p>
        </p:txBody>
      </p:sp>
      <p:sp>
        <p:nvSpPr>
          <p:cNvPr id="55" name="Google Shape;55;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1"/>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21"/>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21"/>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6FDEBB4-2BCE-44F9-96CC-980CCD285B5F}" type="datetime3">
              <a:rPr lang="en-US" smtClean="0"/>
              <a:t>5 April 2023</a:t>
            </a:fld>
            <a:endParaRPr/>
          </a:p>
        </p:txBody>
      </p:sp>
      <p:sp>
        <p:nvSpPr>
          <p:cNvPr id="62" name="Google Shape;62;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22"/>
          <p:cNvSpPr>
            <a:spLocks noGrp="1"/>
          </p:cNvSpPr>
          <p:nvPr>
            <p:ph type="pic" idx="2"/>
          </p:nvPr>
        </p:nvSpPr>
        <p:spPr>
          <a:xfrm>
            <a:off x="3887788" y="987425"/>
            <a:ext cx="4629150" cy="4873625"/>
          </a:xfrm>
          <a:prstGeom prst="rect">
            <a:avLst/>
          </a:prstGeom>
          <a:noFill/>
          <a:ln>
            <a:noFill/>
          </a:ln>
        </p:spPr>
      </p:sp>
      <p:sp>
        <p:nvSpPr>
          <p:cNvPr id="67" name="Google Shape;67;p22"/>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21605BE-8294-4348-8D45-B004DC004F5D}" type="datetime3">
              <a:rPr lang="en-US" smtClean="0"/>
              <a:t>5 April 2023</a:t>
            </a:fld>
            <a:endParaRPr/>
          </a:p>
        </p:txBody>
      </p:sp>
      <p:sp>
        <p:nvSpPr>
          <p:cNvPr id="69" name="Google Shape;69;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509"/>
          </a:srgbClr>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fld id="{BC99B9E5-888E-4A19-A68A-A5DB9FF48AE5}" type="datetime3">
              <a:rPr lang="en-US" smtClean="0"/>
              <a:t>5 April 2023</a:t>
            </a:fld>
            <a:endParaRPr/>
          </a:p>
        </p:txBody>
      </p:sp>
      <p:sp>
        <p:nvSpPr>
          <p:cNvPr id="13" name="Google Shape;1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0.png"/><Relationship Id="rId10"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89" name="Google Shape;89;p1"/>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a:p>
        </p:txBody>
      </p:sp>
      <p:pic>
        <p:nvPicPr>
          <p:cNvPr id="90" name="Google Shape;90;p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91" name="Google Shape;91;p1"/>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a:t>
            </a:fld>
            <a:endParaRPr sz="1600" b="1" i="0" u="none" strike="noStrike" cap="none">
              <a:solidFill>
                <a:srgbClr val="FFFFFF"/>
              </a:solidFill>
              <a:latin typeface="Comic Sans MS"/>
              <a:ea typeface="Comic Sans MS"/>
              <a:cs typeface="Comic Sans MS"/>
              <a:sym typeface="Comic Sans MS"/>
            </a:endParaRPr>
          </a:p>
        </p:txBody>
      </p:sp>
      <p:sp>
        <p:nvSpPr>
          <p:cNvPr id="92" name="Google Shape;92;p1"/>
          <p:cNvSpPr txBox="1">
            <a:spLocks noGrp="1"/>
          </p:cNvSpPr>
          <p:nvPr>
            <p:ph type="dt" idx="10"/>
          </p:nvPr>
        </p:nvSpPr>
        <p:spPr>
          <a:xfrm>
            <a:off x="0" y="6564325"/>
            <a:ext cx="1760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C158A0F6-DDB8-4A59-A341-9E1C2E65B3F0}" type="datetime3">
              <a:rPr lang="en-US" sz="1400" b="1" i="0" u="none" strike="noStrike" cap="none" smtClean="0">
                <a:solidFill>
                  <a:srgbClr val="FF0066"/>
                </a:solidFill>
                <a:latin typeface="Arial Rounded"/>
                <a:sym typeface="Arial Rounded"/>
              </a:rPr>
              <a:t>5 April 2023</a:t>
            </a:fld>
            <a:endParaRPr sz="1400" b="1" i="0" u="none" strike="noStrike" cap="none">
              <a:solidFill>
                <a:srgbClr val="FF0066"/>
              </a:solidFill>
              <a:latin typeface="Arial Rounded"/>
              <a:ea typeface="Arial Rounded"/>
              <a:cs typeface="Arial Rounded"/>
              <a:sym typeface="Arial Rounded"/>
            </a:endParaRPr>
          </a:p>
        </p:txBody>
      </p:sp>
      <p:sp>
        <p:nvSpPr>
          <p:cNvPr id="93" name="Google Shape;93;p1"/>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94" name="Google Shape;94;p1"/>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pic>
        <p:nvPicPr>
          <p:cNvPr id="95" name="Google Shape;95;p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96" name="Google Shape;96;p1"/>
          <p:cNvSpPr txBox="1"/>
          <p:nvPr/>
        </p:nvSpPr>
        <p:spPr>
          <a:xfrm>
            <a:off x="1249999" y="1329513"/>
            <a:ext cx="61866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800"/>
              <a:buFont typeface="Times New Roman"/>
              <a:buNone/>
            </a:pPr>
            <a:r>
              <a:rPr lang="en-US" sz="2800" b="1" dirty="0">
                <a:solidFill>
                  <a:schemeClr val="dk1"/>
                </a:solidFill>
                <a:latin typeface="Times New Roman" panose="02020603050405020304" pitchFamily="18" charset="0"/>
                <a:ea typeface="Verdana"/>
                <a:cs typeface="Times New Roman" panose="02020603050405020304" pitchFamily="18" charset="0"/>
                <a:sym typeface="Verdana"/>
              </a:rPr>
              <a:t>Sense Understanding of Text Using CNN</a:t>
            </a:r>
            <a:endParaRPr sz="2800" b="1" dirty="0">
              <a:latin typeface="Times New Roman" panose="02020603050405020304" pitchFamily="18" charset="0"/>
              <a:ea typeface="Verdana"/>
              <a:cs typeface="Times New Roman" panose="02020603050405020304" pitchFamily="18" charset="0"/>
              <a:sym typeface="Verdana"/>
            </a:endParaRPr>
          </a:p>
        </p:txBody>
      </p:sp>
      <p:sp>
        <p:nvSpPr>
          <p:cNvPr id="97" name="Google Shape;97;p1"/>
          <p:cNvSpPr txBox="1"/>
          <p:nvPr/>
        </p:nvSpPr>
        <p:spPr>
          <a:xfrm>
            <a:off x="3807708" y="5039187"/>
            <a:ext cx="59358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rPr>
              <a:t>Presented By:</a:t>
            </a:r>
            <a:endParaRPr dirty="0">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Clr>
                <a:schemeClr val="dk1"/>
              </a:buClr>
              <a:buSzPts val="1800"/>
              <a:buFont typeface="Times New Roman"/>
              <a:buNone/>
            </a:pPr>
            <a:r>
              <a:rPr lang="en-US"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rPr>
              <a:t>Mohamed Younush. N A (Reg. No. : 201904095)</a:t>
            </a:r>
            <a:endParaRPr dirty="0">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Clr>
                <a:schemeClr val="dk1"/>
              </a:buClr>
              <a:buSzPts val="1800"/>
              <a:buFont typeface="Times New Roman"/>
              <a:buNone/>
            </a:pPr>
            <a:r>
              <a:rPr lang="en-US"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rPr>
              <a:t>Nabil Ahamed. H (Reg. No. : 201904097)</a:t>
            </a:r>
            <a:endParaRPr dirty="0">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Clr>
                <a:schemeClr val="dk1"/>
              </a:buClr>
              <a:buSzPts val="1800"/>
              <a:buFont typeface="Times New Roman"/>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Clr>
                <a:schemeClr val="dk1"/>
              </a:buClr>
              <a:buSzPts val="1800"/>
              <a:buFont typeface="Times New Roman"/>
              <a:buNone/>
            </a:pPr>
            <a:endParaRPr sz="1800" b="1"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98" name="Google Shape;98;p1"/>
          <p:cNvSpPr txBox="1"/>
          <p:nvPr/>
        </p:nvSpPr>
        <p:spPr>
          <a:xfrm>
            <a:off x="207351" y="3247700"/>
            <a:ext cx="38157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rPr>
              <a:t>Guided By:</a:t>
            </a:r>
            <a:endParaRPr dirty="0">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Dr.T</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Manonmani</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Assistant Professor (Sr. Grade)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9"/>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246" name="Google Shape;246;p9"/>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247" name="Google Shape;247;p9"/>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248" name="Google Shape;248;p9"/>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10</a:t>
            </a:fld>
            <a:endParaRPr sz="1600" b="1">
              <a:solidFill>
                <a:srgbClr val="FFFFFF"/>
              </a:solidFill>
              <a:latin typeface="Comic Sans MS"/>
              <a:ea typeface="Comic Sans MS"/>
              <a:cs typeface="Comic Sans MS"/>
              <a:sym typeface="Comic Sans MS"/>
            </a:endParaRPr>
          </a:p>
        </p:txBody>
      </p:sp>
      <p:sp>
        <p:nvSpPr>
          <p:cNvPr id="249" name="Google Shape;249;p9"/>
          <p:cNvSpPr txBox="1">
            <a:spLocks noGrp="1"/>
          </p:cNvSpPr>
          <p:nvPr>
            <p:ph type="dt" idx="10"/>
          </p:nvPr>
        </p:nvSpPr>
        <p:spPr>
          <a:xfrm>
            <a:off x="0" y="6564313"/>
            <a:ext cx="1447800" cy="4127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8ACDE458-EE22-485E-8DDF-C62F96451AB4}"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250" name="Google Shape;250;p9"/>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251" name="Google Shape;251;p9"/>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252" name="Google Shape;252;p9"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253" name="Google Shape;253;p9"/>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254" name="Google Shape;254;p9"/>
          <p:cNvSpPr txBox="1"/>
          <p:nvPr/>
        </p:nvSpPr>
        <p:spPr>
          <a:xfrm>
            <a:off x="364825" y="772557"/>
            <a:ext cx="7860013" cy="1200288"/>
          </a:xfrm>
          <a:prstGeom prst="rect">
            <a:avLst/>
          </a:prstGeom>
          <a:noFill/>
          <a:ln>
            <a:noFill/>
          </a:ln>
        </p:spPr>
        <p:txBody>
          <a:bodyPr spcFirstLastPara="1" wrap="square" lIns="91425" tIns="45700" rIns="91425" bIns="45700" anchor="t" anchorCtr="0">
            <a:spAutoFit/>
          </a:bodyPr>
          <a:lstStyle/>
          <a:p>
            <a:pPr lvl="0" algn="just"/>
            <a:r>
              <a:rPr lang="en-IN" sz="1800" b="1" dirty="0">
                <a:latin typeface="Times New Roman" panose="02020603050405020304" pitchFamily="18" charset="0"/>
                <a:cs typeface="Times New Roman" panose="02020603050405020304" pitchFamily="18" charset="0"/>
              </a:rPr>
              <a:t>3) L. Ma, Z. Sun, and X. Li, “Attention-based bidirectional LSTM for deceptive opinion spam classification,” in Proceedings of the 2017 Conference on Empirical Methods in Natural Language Processing, Copenhagen, Denmark, Sep. 2017, pp. 986–991. </a:t>
            </a:r>
            <a:endParaRPr sz="1800" b="1" u="sng"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255" name="Google Shape;255;p9"/>
          <p:cNvSpPr txBox="1"/>
          <p:nvPr/>
        </p:nvSpPr>
        <p:spPr>
          <a:xfrm>
            <a:off x="457200" y="2117011"/>
            <a:ext cx="8164814" cy="45242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Description:</a:t>
            </a:r>
          </a:p>
          <a:p>
            <a:pPr lvl="0" algn="just"/>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paper "Attention-based Bidirectional LSTM for Deceptive Opinion Spam Classification" proposes a new method for detecting deceptive opinion spam in online reviews. The method utilizes a bidirectional long short-term memory (LSTM) network with an attention mechanism to extract relevant features from the input data. The proposed model achieves state-of-the-art performance on several benchmark datasets, demonstrating its effectiveness in detecting deceptive reviews.</a:t>
            </a:r>
          </a:p>
          <a:p>
            <a:pPr lvl="0" algn="just"/>
            <a:endParaRPr lang="en-US" sz="1800" dirty="0">
              <a:solidFill>
                <a:schemeClr val="dk1"/>
              </a:solidFill>
              <a:latin typeface="Times New Roman" panose="02020603050405020304" pitchFamily="18" charset="0"/>
              <a:ea typeface="Verdana"/>
              <a:cs typeface="Times New Roman" panose="02020603050405020304" pitchFamily="18" charset="0"/>
              <a:sym typeface="Verdana"/>
            </a:endParaRPr>
          </a:p>
          <a:p>
            <a:pPr lvl="0" algn="just"/>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key contribution of the paper lies in the application of attention mechanisms to the task of detecting deceptive opinion spam. The attention mechanism allows the model to focus on the most informative parts of the input data, thereby improving its ability to distinguish between genuine and deceptive reviews. The paper also presents a comprehensive evaluation of the proposed model on multiple datasets, demonstrating its robustness and effectiveness.</a:t>
            </a:r>
          </a:p>
          <a:p>
            <a:pPr lvl="0" algn="just"/>
            <a:endParaRPr lang="en-US"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g1fa6ba1847b_0_5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262" name="Google Shape;262;g1fa6ba1847b_0_51"/>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263" name="Google Shape;263;g1fa6ba1847b_0_5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264" name="Google Shape;264;g1fa6ba1847b_0_51"/>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11</a:t>
            </a:fld>
            <a:endParaRPr sz="1600" b="1">
              <a:solidFill>
                <a:srgbClr val="FFFFFF"/>
              </a:solidFill>
              <a:latin typeface="Comic Sans MS"/>
              <a:ea typeface="Comic Sans MS"/>
              <a:cs typeface="Comic Sans MS"/>
              <a:sym typeface="Comic Sans MS"/>
            </a:endParaRPr>
          </a:p>
        </p:txBody>
      </p:sp>
      <p:sp>
        <p:nvSpPr>
          <p:cNvPr id="265" name="Google Shape;265;g1fa6ba1847b_0_51"/>
          <p:cNvSpPr txBox="1">
            <a:spLocks noGrp="1"/>
          </p:cNvSpPr>
          <p:nvPr>
            <p:ph type="dt" idx="10"/>
          </p:nvPr>
        </p:nvSpPr>
        <p:spPr>
          <a:xfrm>
            <a:off x="0" y="6564325"/>
            <a:ext cx="17919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44A60C18-7BFF-4871-95E7-0026314DF2BB}"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266" name="Google Shape;266;g1fa6ba1847b_0_51"/>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267" name="Google Shape;267;g1fa6ba1847b_0_51"/>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268" name="Google Shape;268;g1fa6ba1847b_0_5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269" name="Google Shape;269;g1fa6ba1847b_0_51"/>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270" name="Google Shape;270;g1fa6ba1847b_0_51"/>
          <p:cNvSpPr txBox="1"/>
          <p:nvPr/>
        </p:nvSpPr>
        <p:spPr>
          <a:xfrm>
            <a:off x="521987" y="985747"/>
            <a:ext cx="7435800" cy="1200288"/>
          </a:xfrm>
          <a:prstGeom prst="rect">
            <a:avLst/>
          </a:prstGeom>
          <a:noFill/>
          <a:ln>
            <a:noFill/>
          </a:ln>
        </p:spPr>
        <p:txBody>
          <a:bodyPr spcFirstLastPara="1" wrap="square" lIns="91425" tIns="45700" rIns="91425" bIns="45700" anchor="t" anchorCtr="0">
            <a:spAutoFit/>
          </a:bodyPr>
          <a:lstStyle/>
          <a:p>
            <a:pPr lvl="0" algn="just"/>
            <a:r>
              <a:rPr lang="en-IN" sz="1800" b="1" dirty="0">
                <a:latin typeface="Times New Roman" panose="02020603050405020304" pitchFamily="18" charset="0"/>
                <a:cs typeface="Times New Roman" panose="02020603050405020304" pitchFamily="18" charset="0"/>
              </a:rPr>
              <a:t>3) L. Ma, Z. Sun, and X. Li, “Attention-based bidirectional LSTM for deceptive opinion spam classification,” in Proceedings of the 2017 Conference on Empirical Methods in Natural Language Processing, Copenhagen, Denmark, Sep. 2017, pp. 986–991. </a:t>
            </a:r>
            <a:endParaRPr lang="en-IN" sz="1800" b="1" u="sng"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271" name="Google Shape;271;g1fa6ba1847b_0_51"/>
          <p:cNvSpPr txBox="1"/>
          <p:nvPr/>
        </p:nvSpPr>
        <p:spPr>
          <a:xfrm>
            <a:off x="521987" y="2186035"/>
            <a:ext cx="7962850" cy="39702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Advantage:</a:t>
            </a:r>
            <a:endParaRPr sz="1800" dirty="0">
              <a:latin typeface="Times New Roman" panose="02020603050405020304" pitchFamily="18" charset="0"/>
              <a:ea typeface="Verdana"/>
              <a:cs typeface="Times New Roman" panose="02020603050405020304" pitchFamily="18" charset="0"/>
              <a:sym typeface="Verdana"/>
            </a:endParaRPr>
          </a:p>
          <a:p>
            <a:pPr marL="742950" lvl="1" indent="-285750" algn="just">
              <a:buClr>
                <a:schemeClr val="dk1"/>
              </a:buClr>
              <a:buSzPts val="1600"/>
              <a:buFont typeface="Verdana"/>
              <a:buChar char="•"/>
            </a:pPr>
            <a:r>
              <a:rPr lang="en-US" sz="1800" dirty="0">
                <a:latin typeface="Times New Roman" panose="02020603050405020304" pitchFamily="18" charset="0"/>
                <a:cs typeface="Times New Roman" panose="02020603050405020304" pitchFamily="18" charset="0"/>
              </a:rPr>
              <a:t>The proposed approach achieves high accuracy in detecting deceptive opinion spam</a:t>
            </a:r>
          </a:p>
          <a:p>
            <a:pPr marL="742950" lvl="1" indent="-285750" algn="just">
              <a:buClr>
                <a:schemeClr val="dk1"/>
              </a:buClr>
              <a:buSzPts val="1600"/>
              <a:buFont typeface="Verdana"/>
              <a:buChar char="•"/>
            </a:pPr>
            <a:r>
              <a:rPr lang="en-US" sz="1800" dirty="0">
                <a:latin typeface="Times New Roman" panose="02020603050405020304" pitchFamily="18" charset="0"/>
                <a:cs typeface="Times New Roman" panose="02020603050405020304" pitchFamily="18" charset="0"/>
              </a:rPr>
              <a:t>The attention mechanism used in the model helps to capture the most relevant information and improve the classification performance</a:t>
            </a:r>
          </a:p>
          <a:p>
            <a:pPr marL="742950" lvl="1" indent="-285750" algn="just">
              <a:buClr>
                <a:schemeClr val="dk1"/>
              </a:buClr>
              <a:buSzPts val="1600"/>
              <a:buFont typeface="Verdana"/>
              <a:buChar char="•"/>
            </a:pPr>
            <a:r>
              <a:rPr lang="en-US" sz="1800" dirty="0">
                <a:latin typeface="Times New Roman" panose="02020603050405020304" pitchFamily="18" charset="0"/>
                <a:cs typeface="Times New Roman" panose="02020603050405020304" pitchFamily="18" charset="0"/>
              </a:rPr>
              <a:t>The method is generalizable and can be applied to different domains and languages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Disadvantage:</a:t>
            </a:r>
            <a:endParaRPr sz="1800" dirty="0">
              <a:latin typeface="Times New Roman" panose="02020603050405020304" pitchFamily="18" charset="0"/>
              <a:ea typeface="Verdana"/>
              <a:cs typeface="Times New Roman" panose="02020603050405020304" pitchFamily="18" charset="0"/>
              <a:sym typeface="Verdana"/>
            </a:endParaRPr>
          </a:p>
          <a:p>
            <a:pPr marL="742950" lvl="1" indent="-285750" algn="just">
              <a:buClr>
                <a:schemeClr val="dk1"/>
              </a:buClr>
              <a:buSzPts val="1600"/>
              <a:buFont typeface="Verdana"/>
              <a:buChar char="•"/>
            </a:pPr>
            <a:r>
              <a:rPr lang="en-US" sz="1800" dirty="0">
                <a:latin typeface="Times New Roman" panose="02020603050405020304" pitchFamily="18" charset="0"/>
                <a:cs typeface="Times New Roman" panose="02020603050405020304" pitchFamily="18" charset="0"/>
              </a:rPr>
              <a:t>The study is limited to only two datasets, which may not represent all types of deceptive opinion spam</a:t>
            </a:r>
          </a:p>
          <a:p>
            <a:pPr marL="742950" lvl="1" indent="-285750" algn="just">
              <a:buClr>
                <a:schemeClr val="dk1"/>
              </a:buClr>
              <a:buSzPts val="1600"/>
              <a:buFont typeface="Verdana"/>
              <a:buChar char="•"/>
            </a:pPr>
            <a:r>
              <a:rPr lang="en-US" sz="1800" dirty="0">
                <a:latin typeface="Times New Roman" panose="02020603050405020304" pitchFamily="18" charset="0"/>
                <a:cs typeface="Times New Roman" panose="02020603050405020304" pitchFamily="18" charset="0"/>
              </a:rPr>
              <a:t>The proposed approach is computationally expensive, which may limit its scalability to large datasets</a:t>
            </a:r>
          </a:p>
          <a:p>
            <a:pPr marL="742950" lvl="1" indent="-285750" algn="jus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study lacks an analysis of the model's interpretability, which may limit its practical use in some applications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g16d33a3ee48_0_8"/>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278" name="Google Shape;278;g16d33a3ee48_0_8"/>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279" name="Google Shape;279;g16d33a3ee48_0_8"/>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280" name="Google Shape;280;g16d33a3ee48_0_8"/>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12</a:t>
            </a:fld>
            <a:endParaRPr sz="1600" b="1">
              <a:solidFill>
                <a:srgbClr val="FFFFFF"/>
              </a:solidFill>
              <a:latin typeface="Comic Sans MS"/>
              <a:ea typeface="Comic Sans MS"/>
              <a:cs typeface="Comic Sans MS"/>
              <a:sym typeface="Comic Sans MS"/>
            </a:endParaRPr>
          </a:p>
        </p:txBody>
      </p:sp>
      <p:sp>
        <p:nvSpPr>
          <p:cNvPr id="281" name="Google Shape;281;g16d33a3ee48_0_8"/>
          <p:cNvSpPr txBox="1">
            <a:spLocks noGrp="1"/>
          </p:cNvSpPr>
          <p:nvPr>
            <p:ph type="dt" idx="10"/>
          </p:nvPr>
        </p:nvSpPr>
        <p:spPr>
          <a:xfrm>
            <a:off x="0" y="6564313"/>
            <a:ext cx="14478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6A82BAC8-1C55-498C-B3A5-1ACE9B888566}"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282" name="Google Shape;282;g16d33a3ee48_0_8"/>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283" name="Google Shape;283;g16d33a3ee48_0_8"/>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284" name="Google Shape;284;g16d33a3ee48_0_8"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285" name="Google Shape;285;g16d33a3ee48_0_8"/>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286" name="Google Shape;286;g16d33a3ee48_0_8"/>
          <p:cNvSpPr txBox="1"/>
          <p:nvPr/>
        </p:nvSpPr>
        <p:spPr>
          <a:xfrm>
            <a:off x="457212" y="1033447"/>
            <a:ext cx="743580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4)N. N. Ho-</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Dac</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S. J. Carson, and W. L. Moore, “The effects of positive and negative online customer reviews: Do brand strength and category maturity matter?” J. Marketing, vol. 77, no. 6, pp. 37–53, Nov. 2013.</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287" name="Google Shape;287;g16d33a3ee48_0_8"/>
          <p:cNvSpPr txBox="1"/>
          <p:nvPr/>
        </p:nvSpPr>
        <p:spPr>
          <a:xfrm>
            <a:off x="457163" y="2238895"/>
            <a:ext cx="7767600" cy="53552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Description:</a:t>
            </a:r>
            <a:endParaRPr sz="1800" dirty="0">
              <a:latin typeface="Times New Roman" panose="02020603050405020304" pitchFamily="18" charset="0"/>
              <a:ea typeface="Verdana"/>
              <a:cs typeface="Times New Roman" panose="02020603050405020304" pitchFamily="18" charset="0"/>
              <a:sym typeface="Verdana"/>
            </a:endParaRPr>
          </a:p>
          <a:p>
            <a:pPr marL="914400" lvl="1" algn="just">
              <a:buClr>
                <a:schemeClr val="dk1"/>
              </a:buClr>
              <a:buSzPts val="1100"/>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paper discussed an experimental study in which participants were shown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favourable</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and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unfavourable</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evaluations of goods from an established category (digital cameras) and a developing category (tablet computers). The study discovered that, especially for products in mature categories, negative evaluations had a bigger influence on consumer attitudes and purchase intentions than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favourable</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ratings.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Clr>
                <a:schemeClr val="dk1"/>
              </a:buClr>
              <a:buSzPts val="1100"/>
              <a:buFont typeface="Arial"/>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Negative evaluations had a bigger impact on customer attitudes and purchase intentions for products from weaker brands than for products from stronger brands, the study also discovered, but brand strength tempered these impacts.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Clr>
                <a:schemeClr val="dk1"/>
              </a:buClr>
              <a:buSzPts val="1100"/>
              <a:buFont typeface="Arial"/>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Clr>
                <a:schemeClr val="dk1"/>
              </a:buClr>
              <a:buSzPts val="1100"/>
              <a:buFont typeface="Arial"/>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l"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800100" marR="0" lvl="1" indent="-241300" algn="l" rtl="0">
              <a:spcBef>
                <a:spcPts val="0"/>
              </a:spcBef>
              <a:spcAft>
                <a:spcPts val="0"/>
              </a:spcAft>
              <a:buClr>
                <a:schemeClr val="dk1"/>
              </a:buClr>
              <a:buSzPts val="1600"/>
              <a:buFont typeface="Arial"/>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marR="0" lvl="1" indent="0" algn="l" rtl="0">
              <a:spcBef>
                <a:spcPts val="0"/>
              </a:spcBef>
              <a:spcAft>
                <a:spcPts val="0"/>
              </a:spcAft>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g1fa6ba1847b_0_7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294" name="Google Shape;294;g1fa6ba1847b_0_7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295" name="Google Shape;295;g1fa6ba1847b_0_7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296" name="Google Shape;296;g1fa6ba1847b_0_7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13</a:t>
            </a:fld>
            <a:endParaRPr sz="1600" b="1">
              <a:solidFill>
                <a:srgbClr val="FFFFFF"/>
              </a:solidFill>
              <a:latin typeface="Comic Sans MS"/>
              <a:ea typeface="Comic Sans MS"/>
              <a:cs typeface="Comic Sans MS"/>
              <a:sym typeface="Comic Sans MS"/>
            </a:endParaRPr>
          </a:p>
        </p:txBody>
      </p:sp>
      <p:sp>
        <p:nvSpPr>
          <p:cNvPr id="297" name="Google Shape;297;g1fa6ba1847b_0_70"/>
          <p:cNvSpPr txBox="1">
            <a:spLocks noGrp="1"/>
          </p:cNvSpPr>
          <p:nvPr>
            <p:ph type="dt" idx="10"/>
          </p:nvPr>
        </p:nvSpPr>
        <p:spPr>
          <a:xfrm>
            <a:off x="0" y="6564325"/>
            <a:ext cx="18318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0965B303-4786-476F-8B1F-8204C1B26352}"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298" name="Google Shape;298;g1fa6ba1847b_0_7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299" name="Google Shape;299;g1fa6ba1847b_0_7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300" name="Google Shape;300;g1fa6ba1847b_0_7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301" name="Google Shape;301;g1fa6ba1847b_0_70"/>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302" name="Google Shape;302;g1fa6ba1847b_0_70"/>
          <p:cNvSpPr txBox="1"/>
          <p:nvPr/>
        </p:nvSpPr>
        <p:spPr>
          <a:xfrm>
            <a:off x="457212" y="1033447"/>
            <a:ext cx="743580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4)N. N. Ho-</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Dac</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S. J. Carson, and W. L. Moore, “The effects of positive and negative online customer reviews: Do brand strength and category maturity matter?” J. Marketing, vol. 77, no. 6, pp. 37–53, Nov. 2013.</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303" name="Google Shape;303;g1fa6ba1847b_0_70"/>
          <p:cNvSpPr txBox="1"/>
          <p:nvPr/>
        </p:nvSpPr>
        <p:spPr>
          <a:xfrm>
            <a:off x="457163" y="2179650"/>
            <a:ext cx="7767600"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Advantage:</a:t>
            </a:r>
            <a:endParaRPr sz="1800" dirty="0">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identify how positive and negative online customer reviews affect consumer attitudes and purchase intentions.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use of an experimental design that allows for the manipulation of review valence and brand strength.</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examination of how these effects vary depending on category maturity.</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Disadvantage: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study is based on a specific context (digital cameras and tablet computers) which may not generalize to other products or industries.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study is limited to a specific geographic region and demographic group.</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study is based on a self-report measures which may be biased.</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marR="0" lvl="1" indent="0" algn="l" rtl="0">
              <a:spcBef>
                <a:spcPts val="0"/>
              </a:spcBef>
              <a:spcAft>
                <a:spcPts val="0"/>
              </a:spcAft>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1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310" name="Google Shape;310;p10"/>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311" name="Google Shape;311;p1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312" name="Google Shape;312;p10"/>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14</a:t>
            </a:fld>
            <a:endParaRPr sz="1600" b="1">
              <a:solidFill>
                <a:srgbClr val="FFFFFF"/>
              </a:solidFill>
              <a:latin typeface="Comic Sans MS"/>
              <a:ea typeface="Comic Sans MS"/>
              <a:cs typeface="Comic Sans MS"/>
              <a:sym typeface="Comic Sans MS"/>
            </a:endParaRPr>
          </a:p>
        </p:txBody>
      </p:sp>
      <p:sp>
        <p:nvSpPr>
          <p:cNvPr id="313" name="Google Shape;313;p10"/>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4F6AC11C-B6D5-43D4-A790-EBF490D1321C}"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314" name="Google Shape;314;p10"/>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315" name="Google Shape;315;p10"/>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316" name="Google Shape;316;p1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317" name="Google Shape;317;p10"/>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318" name="Google Shape;318;p10"/>
          <p:cNvSpPr txBox="1"/>
          <p:nvPr/>
        </p:nvSpPr>
        <p:spPr>
          <a:xfrm>
            <a:off x="548462" y="1033872"/>
            <a:ext cx="7435800" cy="6462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5)F. Li, M. Huang, Y. Yang, and X. Zhu, “Learning to identify review spam,” in Proc. 22nd Int. Joint Conf.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Artif</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Intell</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2011, pp. 2488–2493.</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319" name="Google Shape;319;p10"/>
          <p:cNvSpPr txBox="1"/>
          <p:nvPr/>
        </p:nvSpPr>
        <p:spPr>
          <a:xfrm>
            <a:off x="548449" y="1876438"/>
            <a:ext cx="8001825" cy="45242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Description:</a:t>
            </a:r>
            <a:endParaRPr sz="1800" dirty="0">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Clr>
                <a:schemeClr val="dk1"/>
              </a:buClr>
              <a:buSzPts val="1100"/>
              <a:buFont typeface="Arial"/>
              <a:buNone/>
            </a:pPr>
            <a:endParaRPr lang="en-US"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method is described in the paper, which combines machine learning and natural language processing to assess reviews and spot spam-related tendencies. A classifier is trained on labelled data using the method's supervised learning methodology to discriminate between spam and non-spam reviews. The authors demonstrate the efficacy of their strategy for detecting review spam by testing it on a dataset of product reviews.</a:t>
            </a:r>
          </a:p>
          <a:p>
            <a:pPr marL="1371600" marR="0" lvl="0" indent="0" algn="just" rtl="0">
              <a:spcBef>
                <a:spcPts val="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p>
          <a:p>
            <a:pPr marL="1371600" marR="0" lvl="0" indent="0" algn="just" rtl="0">
              <a:spcBef>
                <a:spcPts val="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paper's key contribution is the creation of a system for spotting review spam using machine learning techniques. Review spam is a serious issue in online reviews as it may have a big impact on how popular a good or service is perceived to be.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g1fa6ba1847b_0_9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326" name="Google Shape;326;g1fa6ba1847b_0_93"/>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327" name="Google Shape;327;g1fa6ba1847b_0_9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328" name="Google Shape;328;g1fa6ba1847b_0_93"/>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15</a:t>
            </a:fld>
            <a:endParaRPr sz="1600" b="1">
              <a:solidFill>
                <a:srgbClr val="FFFFFF"/>
              </a:solidFill>
              <a:latin typeface="Comic Sans MS"/>
              <a:ea typeface="Comic Sans MS"/>
              <a:cs typeface="Comic Sans MS"/>
              <a:sym typeface="Comic Sans MS"/>
            </a:endParaRPr>
          </a:p>
        </p:txBody>
      </p:sp>
      <p:sp>
        <p:nvSpPr>
          <p:cNvPr id="329" name="Google Shape;329;g1fa6ba1847b_0_93"/>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19CEF85B-3150-4B13-9DCC-3EC9A0AD3000}"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330" name="Google Shape;330;g1fa6ba1847b_0_93"/>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331" name="Google Shape;331;g1fa6ba1847b_0_93"/>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332" name="Google Shape;332;g1fa6ba1847b_0_9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333" name="Google Shape;333;g1fa6ba1847b_0_93"/>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334" name="Google Shape;334;g1fa6ba1847b_0_93"/>
          <p:cNvSpPr txBox="1"/>
          <p:nvPr/>
        </p:nvSpPr>
        <p:spPr>
          <a:xfrm>
            <a:off x="548462" y="1033872"/>
            <a:ext cx="7435800" cy="6462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5)F. Li, M. Huang, Y. Yang, and X. Zhu, “Learning to identify review spam,” in Proc. 22nd Int. Joint Conf.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Artif</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Intell</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2011, pp. 2488–2493.</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335" name="Google Shape;335;g1fa6ba1847b_0_93"/>
          <p:cNvSpPr txBox="1"/>
          <p:nvPr/>
        </p:nvSpPr>
        <p:spPr>
          <a:xfrm>
            <a:off x="548450" y="2054770"/>
            <a:ext cx="7767600" cy="4247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Advantage:</a:t>
            </a:r>
            <a:endParaRPr sz="1800" dirty="0">
              <a:latin typeface="Times New Roman" panose="02020603050405020304" pitchFamily="18" charset="0"/>
              <a:ea typeface="Verdana"/>
              <a:cs typeface="Times New Roman" panose="02020603050405020304" pitchFamily="18" charset="0"/>
              <a:sym typeface="Verdana"/>
            </a:endParaRPr>
          </a:p>
          <a:p>
            <a:pPr marL="914400" marR="0" lvl="0" indent="-330200" algn="l"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accurately identify review spam using machine learning techniques.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l"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use of natural language processing and machine learning techniques to analyze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l"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train the classifier on labeled data to distinguish between spam and non-spam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Disadvantages: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l"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requires a large amount of labeled data for training, which can be difficult to obtain.</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l"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not be able to identify all types of spam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23850" algn="l"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not be able to generalize to other domains or languages.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g16d33a3ee48_0_4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342" name="Google Shape;342;g16d33a3ee48_0_4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343" name="Google Shape;343;g16d33a3ee48_0_4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344" name="Google Shape;344;g16d33a3ee48_0_4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16</a:t>
            </a:fld>
            <a:endParaRPr sz="1600" b="1">
              <a:solidFill>
                <a:srgbClr val="FFFFFF"/>
              </a:solidFill>
              <a:latin typeface="Comic Sans MS"/>
              <a:ea typeface="Comic Sans MS"/>
              <a:cs typeface="Comic Sans MS"/>
              <a:sym typeface="Comic Sans MS"/>
            </a:endParaRPr>
          </a:p>
        </p:txBody>
      </p:sp>
      <p:sp>
        <p:nvSpPr>
          <p:cNvPr id="345" name="Google Shape;345;g16d33a3ee48_0_46"/>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D6341D06-0A14-4D22-9AA0-098FB8C75F14}"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346" name="Google Shape;346;g16d33a3ee48_0_4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347" name="Google Shape;347;g16d33a3ee48_0_4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348" name="Google Shape;348;g16d33a3ee48_0_4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349" name="Google Shape;349;g16d33a3ee48_0_46"/>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350" name="Google Shape;350;g16d33a3ee48_0_46"/>
          <p:cNvSpPr txBox="1"/>
          <p:nvPr/>
        </p:nvSpPr>
        <p:spPr>
          <a:xfrm>
            <a:off x="548462" y="1033872"/>
            <a:ext cx="743580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6)E.-P. Lim, V.-A. Nguyen, N. Jindal, B. Liu, and H. W.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Lauw</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“Detecting product review spammers using rating behaviors,” in Proc. 19th ACM Int. Conf. Inf.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Knowl</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Manage. (CIKM), 2010, pp. 939–948</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351" name="Google Shape;351;g16d33a3ee48_0_46"/>
          <p:cNvSpPr txBox="1"/>
          <p:nvPr/>
        </p:nvSpPr>
        <p:spPr>
          <a:xfrm>
            <a:off x="548450" y="2030913"/>
            <a:ext cx="7767600" cy="45242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Description:</a:t>
            </a:r>
            <a:endParaRPr sz="1800" dirty="0">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method described in the study analyses reviews and rating behaviors to find patterns that point to spam by combining natural language processing and machine learning techniques. A classifier is trained on labelled data using the method's supervised learning methodology to discriminate between spam and non-spam reviews. The authors demonstrate the efficacy of their strategy for identifying review spammers by testing it on a dataset of product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Clr>
                <a:schemeClr val="dk1"/>
              </a:buClr>
              <a:buSzPts val="1100"/>
              <a:buFont typeface="Arial"/>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key contribution is the creation of a technique for identifying review spammers using rating habits. Review spam is a serious issue in online reviews since it may significantly affect how popular a good or service is considered to be. The study also emphasizes the significance of taking into account  the rating behaviors of reviewers, which can be an indicator of spam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g1fa6ba1847b_0_11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358" name="Google Shape;358;g1fa6ba1847b_0_112"/>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359" name="Google Shape;359;g1fa6ba1847b_0_11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360" name="Google Shape;360;g1fa6ba1847b_0_112"/>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17</a:t>
            </a:fld>
            <a:endParaRPr sz="1600" b="1">
              <a:solidFill>
                <a:srgbClr val="FFFFFF"/>
              </a:solidFill>
              <a:latin typeface="Comic Sans MS"/>
              <a:ea typeface="Comic Sans MS"/>
              <a:cs typeface="Comic Sans MS"/>
              <a:sym typeface="Comic Sans MS"/>
            </a:endParaRPr>
          </a:p>
        </p:txBody>
      </p:sp>
      <p:sp>
        <p:nvSpPr>
          <p:cNvPr id="361" name="Google Shape;361;g1fa6ba1847b_0_112"/>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92D8A424-35F6-4832-B453-E23BD000904F}"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362" name="Google Shape;362;g1fa6ba1847b_0_112"/>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363" name="Google Shape;363;g1fa6ba1847b_0_112"/>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364" name="Google Shape;364;g1fa6ba1847b_0_11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365" name="Google Shape;365;g1fa6ba1847b_0_112"/>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366" name="Google Shape;366;g1fa6ba1847b_0_112"/>
          <p:cNvSpPr txBox="1"/>
          <p:nvPr/>
        </p:nvSpPr>
        <p:spPr>
          <a:xfrm>
            <a:off x="548462" y="1033872"/>
            <a:ext cx="743580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6)E.-P. Lim, V.-A. Nguyen, N. Jindal, B. Liu, and H. W.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Lauw</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“Detecting product review spammers using rating behaviors,” in Proc. 19th ACM Int. Conf. Inf.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Knowl</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Manage. (CIKM), 2010, pp. 939–948</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367" name="Google Shape;367;g1fa6ba1847b_0_112"/>
          <p:cNvSpPr txBox="1"/>
          <p:nvPr/>
        </p:nvSpPr>
        <p:spPr>
          <a:xfrm>
            <a:off x="548450" y="2037313"/>
            <a:ext cx="7767600" cy="4801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Advantage:</a:t>
            </a:r>
            <a:endParaRPr sz="1800" dirty="0">
              <a:latin typeface="Times New Roman" panose="02020603050405020304" pitchFamily="18" charset="0"/>
              <a:ea typeface="Verdana"/>
              <a:cs typeface="Times New Roman" panose="02020603050405020304" pitchFamily="18" charset="0"/>
              <a:sym typeface="Verdana"/>
            </a:endParaRPr>
          </a:p>
          <a:p>
            <a:pPr marL="13716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accurately identify review spammers using rating behaviors.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use of natural language processing and machine learning techniques to analyze reviews and rating behaviors.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train the classifier on labeled data to distinguish between spam and non-spam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Disadvantage: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requires a large amount of labeled data for training, which can be difficult to obtain.</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not be able to identify all types of spam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not be able to generalize to other domains or languages.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marR="0" lvl="1" indent="0" algn="l" rtl="0">
              <a:spcBef>
                <a:spcPts val="0"/>
              </a:spcBef>
              <a:spcAft>
                <a:spcPts val="0"/>
              </a:spcAft>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g16d33a3ee48_0_3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374" name="Google Shape;374;g16d33a3ee48_0_3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375" name="Google Shape;375;g16d33a3ee48_0_3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376" name="Google Shape;376;g16d33a3ee48_0_3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18</a:t>
            </a:fld>
            <a:endParaRPr sz="1600" b="1">
              <a:solidFill>
                <a:srgbClr val="FFFFFF"/>
              </a:solidFill>
              <a:latin typeface="Comic Sans MS"/>
              <a:ea typeface="Comic Sans MS"/>
              <a:cs typeface="Comic Sans MS"/>
              <a:sym typeface="Comic Sans MS"/>
            </a:endParaRPr>
          </a:p>
        </p:txBody>
      </p:sp>
      <p:sp>
        <p:nvSpPr>
          <p:cNvPr id="377" name="Google Shape;377;g16d33a3ee48_0_30"/>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6A36CF0-C2A0-45CD-AC47-38CD2302F558}"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378" name="Google Shape;378;g16d33a3ee48_0_3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379" name="Google Shape;379;g16d33a3ee48_0_3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380" name="Google Shape;380;g16d33a3ee48_0_3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381" name="Google Shape;381;g16d33a3ee48_0_30"/>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382" name="Google Shape;382;g16d33a3ee48_0_30"/>
          <p:cNvSpPr txBox="1"/>
          <p:nvPr/>
        </p:nvSpPr>
        <p:spPr>
          <a:xfrm>
            <a:off x="494100" y="908499"/>
            <a:ext cx="7435800" cy="923289"/>
          </a:xfrm>
          <a:prstGeom prst="rect">
            <a:avLst/>
          </a:prstGeom>
          <a:noFill/>
          <a:ln>
            <a:noFill/>
          </a:ln>
        </p:spPr>
        <p:txBody>
          <a:bodyPr spcFirstLastPara="1" wrap="square" lIns="91425" tIns="45700" rIns="91425" bIns="45700" anchor="t" anchorCtr="0">
            <a:spAutoFit/>
          </a:bodyPr>
          <a:lstStyle/>
          <a:p>
            <a:pPr lvl="0" algn="just"/>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7)G. Wang, S.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Xie</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B. Liu, and P. S. Yu, “Review graph based online store review spammer detection,” in Proc. IEEE 11th Int. Data Mining, Dec. 2011, pp. 1242–1247</a:t>
            </a:r>
          </a:p>
        </p:txBody>
      </p:sp>
      <p:sp>
        <p:nvSpPr>
          <p:cNvPr id="383" name="Google Shape;383;g16d33a3ee48_0_30"/>
          <p:cNvSpPr txBox="1"/>
          <p:nvPr/>
        </p:nvSpPr>
        <p:spPr>
          <a:xfrm>
            <a:off x="548449" y="1831788"/>
            <a:ext cx="8223017" cy="507827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Description:</a:t>
            </a:r>
            <a:endParaRPr sz="1800" dirty="0">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method is described in the paper, which makes use of machine learning techniques to spot patterns that are suggestive of spam and a graph-based approach to represent the connections between reviews, reviewers, and products. By connecting reviews, reviewers, and items based on their interactions, the authors create a review graph. They then train a classifier to differentiate between spam and non-spam reviews using graph centrality measures and other graph-based attributes.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Clr>
                <a:schemeClr val="dk1"/>
              </a:buClr>
              <a:buSzPts val="1100"/>
              <a:buFont typeface="Arial"/>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primary contribution of the study is the creation of a graph-based method for locating review spammers in online stores. This is a crucial issue in online reviews as spam reviews can significantly affect the perception of a product's or service's popularity. The report also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emphasises</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significance of taking into account the connection between reviews, reviewers and products, which can be an indicator of spam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g1fa6ba1847b_0_13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390" name="Google Shape;390;g1fa6ba1847b_0_133"/>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391" name="Google Shape;391;g1fa6ba1847b_0_13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392" name="Google Shape;392;g1fa6ba1847b_0_133"/>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19</a:t>
            </a:fld>
            <a:endParaRPr sz="1600" b="1">
              <a:solidFill>
                <a:srgbClr val="FFFFFF"/>
              </a:solidFill>
              <a:latin typeface="Comic Sans MS"/>
              <a:ea typeface="Comic Sans MS"/>
              <a:cs typeface="Comic Sans MS"/>
              <a:sym typeface="Comic Sans MS"/>
            </a:endParaRPr>
          </a:p>
        </p:txBody>
      </p:sp>
      <p:sp>
        <p:nvSpPr>
          <p:cNvPr id="393" name="Google Shape;393;g1fa6ba1847b_0_133"/>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8A6F5F42-17EF-492F-827B-21FD0AA10741}"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394" name="Google Shape;394;g1fa6ba1847b_0_133"/>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395" name="Google Shape;395;g1fa6ba1847b_0_133"/>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396" name="Google Shape;396;g1fa6ba1847b_0_13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397" name="Google Shape;397;g1fa6ba1847b_0_133"/>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398" name="Google Shape;398;g1fa6ba1847b_0_133"/>
          <p:cNvSpPr txBox="1"/>
          <p:nvPr/>
        </p:nvSpPr>
        <p:spPr>
          <a:xfrm>
            <a:off x="548462" y="1033872"/>
            <a:ext cx="743580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7)G. Wang, S.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Xie</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B. Liu, and P. S. Yu, “Review graph based online store review spammer detection,” in Proc. IEEE 11th Int. Data Mining, Dec. 2011, pp. 1242–1247</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399" name="Google Shape;399;g1fa6ba1847b_0_133"/>
          <p:cNvSpPr txBox="1"/>
          <p:nvPr/>
        </p:nvSpPr>
        <p:spPr>
          <a:xfrm>
            <a:off x="688250" y="2061088"/>
            <a:ext cx="7767600" cy="4801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Advantage:</a:t>
            </a:r>
            <a:endParaRPr sz="1800" dirty="0">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two-view co-training algorithms can achieve better results than the single-view algorithm</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accurately identify review spammers in online stores using a graph-based approach.</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use of graph-based features and central</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Disadvantages: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require a large amount of data to build the review graph, which can be difficult to obtain.</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not be able to identify all types of spam reviews, particularly those that are not connected to other reviews or reviewers in the graph.</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not be able to generalize to other domains or languages.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marR="0" lvl="1" indent="0" algn="l" rtl="0">
              <a:spcBef>
                <a:spcPts val="0"/>
              </a:spcBef>
              <a:spcAft>
                <a:spcPts val="0"/>
              </a:spcAft>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05" name="Google Shape;10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106" name="Google Shape;10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07" name="Google Shape;10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a:t>
            </a:fld>
            <a:endParaRPr sz="1600" b="1">
              <a:solidFill>
                <a:srgbClr val="FFFFFF"/>
              </a:solidFill>
              <a:latin typeface="Comic Sans MS"/>
              <a:ea typeface="Comic Sans MS"/>
              <a:cs typeface="Comic Sans MS"/>
              <a:sym typeface="Comic Sans MS"/>
            </a:endParaRPr>
          </a:p>
        </p:txBody>
      </p:sp>
      <p:sp>
        <p:nvSpPr>
          <p:cNvPr id="108" name="Google Shape;108;p2"/>
          <p:cNvSpPr txBox="1">
            <a:spLocks noGrp="1"/>
          </p:cNvSpPr>
          <p:nvPr>
            <p:ph type="dt" idx="10"/>
          </p:nvPr>
        </p:nvSpPr>
        <p:spPr>
          <a:xfrm>
            <a:off x="0" y="6564325"/>
            <a:ext cx="17256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18A2F748-43AF-4739-B0F2-96E4141C0D01}"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109" name="Google Shape;10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110" name="Google Shape;11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111" name="Google Shape;11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12" name="Google Shape;112;p2"/>
          <p:cNvSpPr txBox="1"/>
          <p:nvPr/>
        </p:nvSpPr>
        <p:spPr>
          <a:xfrm>
            <a:off x="723900" y="1124750"/>
            <a:ext cx="1987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panose="02020603050405020304" pitchFamily="18" charset="0"/>
                <a:ea typeface="Verdana"/>
                <a:cs typeface="Times New Roman" panose="02020603050405020304" pitchFamily="18" charset="0"/>
                <a:sym typeface="Verdana"/>
              </a:rPr>
              <a:t>Contents:</a:t>
            </a:r>
            <a:endParaRPr sz="20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113" name="Google Shape;113;p2"/>
          <p:cNvSpPr txBox="1"/>
          <p:nvPr/>
        </p:nvSpPr>
        <p:spPr>
          <a:xfrm>
            <a:off x="1263760" y="1771543"/>
            <a:ext cx="5598000" cy="424727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Problem Statement</a:t>
            </a: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Objective</a:t>
            </a:r>
            <a:endParaRPr sz="1800" dirty="0">
              <a:latin typeface="Times New Roman" panose="02020603050405020304" pitchFamily="18" charset="0"/>
              <a:ea typeface="Verdana"/>
              <a:cs typeface="Times New Roman" panose="02020603050405020304" pitchFamily="18" charset="0"/>
              <a:sym typeface="Verdana"/>
            </a:endParaRP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Outcomes</a:t>
            </a:r>
            <a:endParaRPr sz="1800" dirty="0">
              <a:latin typeface="Times New Roman" panose="02020603050405020304" pitchFamily="18" charset="0"/>
              <a:ea typeface="Verdana"/>
              <a:cs typeface="Times New Roman" panose="02020603050405020304" pitchFamily="18" charset="0"/>
              <a:sym typeface="Verdana"/>
            </a:endParaRP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Literature Survey</a:t>
            </a:r>
            <a:endParaRPr sz="1800" dirty="0">
              <a:latin typeface="Times New Roman" panose="02020603050405020304" pitchFamily="18" charset="0"/>
              <a:ea typeface="Verdana"/>
              <a:cs typeface="Times New Roman" panose="02020603050405020304" pitchFamily="18" charset="0"/>
              <a:sym typeface="Verdana"/>
            </a:endParaRPr>
          </a:p>
          <a:p>
            <a:pPr marL="342900" indent="-342900">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Dataset Description</a:t>
            </a:r>
            <a:endParaRPr lang="en-US" sz="1800" dirty="0">
              <a:latin typeface="Times New Roman" panose="02020603050405020304" pitchFamily="18" charset="0"/>
              <a:ea typeface="Verdana"/>
              <a:cs typeface="Times New Roman" panose="02020603050405020304" pitchFamily="18" charset="0"/>
              <a:sym typeface="Verdana"/>
            </a:endParaRP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System Design</a:t>
            </a:r>
            <a:endParaRPr sz="1800" dirty="0">
              <a:latin typeface="Times New Roman" panose="02020603050405020304" pitchFamily="18" charset="0"/>
              <a:ea typeface="Verdana"/>
              <a:cs typeface="Times New Roman" panose="02020603050405020304" pitchFamily="18" charset="0"/>
              <a:sym typeface="Verdana"/>
            </a:endParaRP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Modules</a:t>
            </a: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Implementation Results</a:t>
            </a: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Algorithm</a:t>
            </a: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Experimental Results</a:t>
            </a: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Modules yet to be done</a:t>
            </a: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Social Aspect</a:t>
            </a:r>
            <a:endParaRPr sz="1800" dirty="0">
              <a:latin typeface="Times New Roman" panose="02020603050405020304" pitchFamily="18" charset="0"/>
              <a:ea typeface="Verdana"/>
              <a:cs typeface="Times New Roman" panose="02020603050405020304" pitchFamily="18" charset="0"/>
              <a:sym typeface="Verdana"/>
            </a:endParaRPr>
          </a:p>
          <a:p>
            <a:pPr marL="342900" marR="0" lvl="0" indent="-342900" algn="l"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References</a:t>
            </a:r>
            <a:endParaRPr sz="1800" dirty="0">
              <a:latin typeface="Times New Roman" panose="02020603050405020304" pitchFamily="18" charset="0"/>
              <a:ea typeface="Verdana"/>
              <a:cs typeface="Times New Roman" panose="02020603050405020304" pitchFamily="18" charset="0"/>
              <a:sym typeface="Verdana"/>
            </a:endParaRPr>
          </a:p>
          <a:p>
            <a:pPr marL="342900" marR="0" lvl="0" indent="-228600" algn="l" rtl="0">
              <a:spcBef>
                <a:spcPts val="0"/>
              </a:spcBef>
              <a:spcAft>
                <a:spcPts val="0"/>
              </a:spcAft>
              <a:buClr>
                <a:schemeClr val="dk1"/>
              </a:buClr>
              <a:buSzPts val="1800"/>
              <a:buFont typeface="Arial"/>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342900" marR="0" lvl="0" indent="-228600" algn="l" rtl="0">
              <a:spcBef>
                <a:spcPts val="0"/>
              </a:spcBef>
              <a:spcAft>
                <a:spcPts val="0"/>
              </a:spcAft>
              <a:buClr>
                <a:schemeClr val="dk1"/>
              </a:buClr>
              <a:buSzPts val="1800"/>
              <a:buFont typeface="Arial"/>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g16d33a3ee48_0_7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406" name="Google Shape;406;g16d33a3ee48_0_71"/>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407" name="Google Shape;407;g16d33a3ee48_0_7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408" name="Google Shape;408;g16d33a3ee48_0_71"/>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20</a:t>
            </a:fld>
            <a:endParaRPr sz="1600" b="1">
              <a:solidFill>
                <a:srgbClr val="FFFFFF"/>
              </a:solidFill>
              <a:latin typeface="Comic Sans MS"/>
              <a:ea typeface="Comic Sans MS"/>
              <a:cs typeface="Comic Sans MS"/>
              <a:sym typeface="Comic Sans MS"/>
            </a:endParaRPr>
          </a:p>
        </p:txBody>
      </p:sp>
      <p:sp>
        <p:nvSpPr>
          <p:cNvPr id="409" name="Google Shape;409;g16d33a3ee48_0_71"/>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0DB7E81-4252-41A2-9A25-B5BD97547A85}"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410" name="Google Shape;410;g16d33a3ee48_0_71"/>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411" name="Google Shape;411;g16d33a3ee48_0_71"/>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412" name="Google Shape;412;g16d33a3ee48_0_7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413" name="Google Shape;413;g16d33a3ee48_0_71"/>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414" name="Google Shape;414;g16d33a3ee48_0_71"/>
          <p:cNvSpPr txBox="1"/>
          <p:nvPr/>
        </p:nvSpPr>
        <p:spPr>
          <a:xfrm>
            <a:off x="548462" y="1033872"/>
            <a:ext cx="743580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8)A. Mukherjee, V. V. Venkataraman, B. Liu, and N. S. Glance, “What yelp fake review filter might be doing?” in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Proc.Weblogs</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Social Media, 2013, pp. 409–418.</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415" name="Google Shape;415;g16d33a3ee48_0_71"/>
          <p:cNvSpPr txBox="1"/>
          <p:nvPr/>
        </p:nvSpPr>
        <p:spPr>
          <a:xfrm>
            <a:off x="548450" y="1945851"/>
            <a:ext cx="7767600" cy="45242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Description:</a:t>
            </a:r>
            <a:endParaRPr sz="1800" dirty="0">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In order to comprehend the traits of fake reviews and how the Yelp fake review filter detects them, the paper outlines an examination of a dataset of reviews from Yelp, a well-known online review platform. The authors discovered that the Yelp filter employs a variety of characteristics, including the review's text, the reviewer's actions, and the metadata it contains, to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recognise</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fraudulent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Clr>
                <a:schemeClr val="dk1"/>
              </a:buClr>
              <a:buSzPts val="1100"/>
              <a:buFont typeface="Arial"/>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lvl="1" algn="just">
              <a:buClr>
                <a:schemeClr val="dk1"/>
              </a:buClr>
              <a:buSzPts val="1100"/>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understanding of the Yelp false review filter and the techniques it may employ to identify fraudulent reviews is the paper's key contribution. The study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emphasises</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value of combining various features rather than depending solely on one factor or technique to identify bogus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g1fa6ba1847b_0_15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422" name="Google Shape;422;g1fa6ba1847b_0_153"/>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423" name="Google Shape;423;g1fa6ba1847b_0_15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424" name="Google Shape;424;g1fa6ba1847b_0_153"/>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21</a:t>
            </a:fld>
            <a:endParaRPr sz="1600" b="1">
              <a:solidFill>
                <a:srgbClr val="FFFFFF"/>
              </a:solidFill>
              <a:latin typeface="Comic Sans MS"/>
              <a:ea typeface="Comic Sans MS"/>
              <a:cs typeface="Comic Sans MS"/>
              <a:sym typeface="Comic Sans MS"/>
            </a:endParaRPr>
          </a:p>
        </p:txBody>
      </p:sp>
      <p:sp>
        <p:nvSpPr>
          <p:cNvPr id="425" name="Google Shape;425;g1fa6ba1847b_0_153"/>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AAD52097-D4B0-4F59-A548-DBC5235AEBD2}"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426" name="Google Shape;426;g1fa6ba1847b_0_153"/>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427" name="Google Shape;427;g1fa6ba1847b_0_153"/>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428" name="Google Shape;428;g1fa6ba1847b_0_15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429" name="Google Shape;429;g1fa6ba1847b_0_153"/>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430" name="Google Shape;430;g1fa6ba1847b_0_153"/>
          <p:cNvSpPr txBox="1"/>
          <p:nvPr/>
        </p:nvSpPr>
        <p:spPr>
          <a:xfrm>
            <a:off x="548462" y="1033872"/>
            <a:ext cx="7435800" cy="923289"/>
          </a:xfrm>
          <a:prstGeom prst="rect">
            <a:avLst/>
          </a:prstGeom>
          <a:noFill/>
          <a:ln>
            <a:noFill/>
          </a:ln>
        </p:spPr>
        <p:txBody>
          <a:bodyPr spcFirstLastPara="1" wrap="square" lIns="91425" tIns="45700" rIns="91425" bIns="45700" anchor="t" anchorCtr="0">
            <a:spAutoFit/>
          </a:bodyPr>
          <a:lstStyle/>
          <a:p>
            <a:pPr lvl="0" algn="just"/>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8)A. Mukherjee, V. V. Venkataraman, B. Liu, and N. S. Glance, “What yelp fake review filter might be doing?” in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Proc.Weblogs</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Social Media, 2013, pp. 409–418.</a:t>
            </a:r>
          </a:p>
        </p:txBody>
      </p:sp>
      <p:sp>
        <p:nvSpPr>
          <p:cNvPr id="431" name="Google Shape;431;g1fa6ba1847b_0_153"/>
          <p:cNvSpPr txBox="1"/>
          <p:nvPr/>
        </p:nvSpPr>
        <p:spPr>
          <a:xfrm>
            <a:off x="614400" y="1964388"/>
            <a:ext cx="7767600" cy="480127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Advantage: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understand the Yelp fake review filter and the methods it might be using to identify fake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use of a dataset of reviews from Yelp, a popular online review platform, to understand the characteristics of fake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17500" algn="just" rtl="0">
              <a:spcBef>
                <a:spcPts val="0"/>
              </a:spcBef>
              <a:spcAft>
                <a:spcPts val="0"/>
              </a:spcAft>
              <a:buClr>
                <a:schemeClr val="dk1"/>
              </a:buClr>
              <a:buSzPts val="14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identification of the importance of using a combination of different features to detect fake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Disadvantage: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is based on an analysis of a dataset of reviews from Yelp, which may not generalize to other review platforms or industries.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not be able to identify all types of fake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30200" algn="just" rtl="0">
              <a:spcBef>
                <a:spcPts val="0"/>
              </a:spcBef>
              <a:spcAft>
                <a:spcPts val="0"/>
              </a:spcAft>
              <a:buClr>
                <a:schemeClr val="dk1"/>
              </a:buClr>
              <a:buSzPts val="16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is based on the assumption that Yelp's filter is effective, but it doesn't consider the possibility that the filter might not be as effective as it claims.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marR="0" lvl="1" indent="0" algn="just" rtl="0">
              <a:spcBef>
                <a:spcPts val="0"/>
              </a:spcBef>
              <a:spcAft>
                <a:spcPts val="0"/>
              </a:spcAft>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Google Shape;437;g16d33a3ee48_0_9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438" name="Google Shape;438;g16d33a3ee48_0_93"/>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439" name="Google Shape;439;g16d33a3ee48_0_9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440" name="Google Shape;440;g16d33a3ee48_0_93"/>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22</a:t>
            </a:fld>
            <a:endParaRPr sz="1600" b="1">
              <a:solidFill>
                <a:srgbClr val="FFFFFF"/>
              </a:solidFill>
              <a:latin typeface="Comic Sans MS"/>
              <a:ea typeface="Comic Sans MS"/>
              <a:cs typeface="Comic Sans MS"/>
              <a:sym typeface="Comic Sans MS"/>
            </a:endParaRPr>
          </a:p>
        </p:txBody>
      </p:sp>
      <p:sp>
        <p:nvSpPr>
          <p:cNvPr id="441" name="Google Shape;441;g16d33a3ee48_0_93"/>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CECAE6B4-7C51-42B7-AED1-CD4D7D36FF86}"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442" name="Google Shape;442;g16d33a3ee48_0_93"/>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443" name="Google Shape;443;g16d33a3ee48_0_93"/>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444" name="Google Shape;444;g16d33a3ee48_0_9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445" name="Google Shape;445;g16d33a3ee48_0_93"/>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446" name="Google Shape;446;g16d33a3ee48_0_93"/>
          <p:cNvSpPr txBox="1"/>
          <p:nvPr/>
        </p:nvSpPr>
        <p:spPr>
          <a:xfrm>
            <a:off x="548462" y="1033872"/>
            <a:ext cx="743580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9)C. Xu and J. Zhang, “Towards collusive fraud detection in online reviews,” in Proc. IEEE Int. Conf. Data Mining, Nov. 2015, pp. 1051–1056.</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447" name="Google Shape;447;g16d33a3ee48_0_93"/>
          <p:cNvSpPr txBox="1"/>
          <p:nvPr/>
        </p:nvSpPr>
        <p:spPr>
          <a:xfrm>
            <a:off x="548450" y="1831788"/>
            <a:ext cx="7767600" cy="39702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Description:</a:t>
            </a:r>
            <a:endParaRPr sz="1800" dirty="0">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method described in the study employs network analysis tools to find reviewer relationship patterns suggestive of collusive fraud. The authors demonstrate the effectiveness of their strategy for identifying collusive fraud by evaluating it using a dataset of reviews from a well-known online review platform.</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Clr>
                <a:schemeClr val="dk1"/>
              </a:buClr>
              <a:buSzPts val="1100"/>
              <a:buFont typeface="Arial"/>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lvl="1" algn="just">
              <a:buClr>
                <a:schemeClr val="dk1"/>
              </a:buClr>
              <a:buSzPts val="1100"/>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primary contribution of the research is the creation of a system for identifying collusive fraud in online reviews using network analysis techniques, which can assist in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minimising</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effect of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phoney</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reviews on the perceived popularity of a good or service.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137160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g1fa6ba1847b_0_174"/>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454" name="Google Shape;454;g1fa6ba1847b_0_174"/>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455" name="Google Shape;455;g1fa6ba1847b_0_174"/>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456" name="Google Shape;456;g1fa6ba1847b_0_174"/>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23</a:t>
            </a:fld>
            <a:endParaRPr sz="1600" b="1">
              <a:solidFill>
                <a:srgbClr val="FFFFFF"/>
              </a:solidFill>
              <a:latin typeface="Comic Sans MS"/>
              <a:ea typeface="Comic Sans MS"/>
              <a:cs typeface="Comic Sans MS"/>
              <a:sym typeface="Comic Sans MS"/>
            </a:endParaRPr>
          </a:p>
        </p:txBody>
      </p:sp>
      <p:sp>
        <p:nvSpPr>
          <p:cNvPr id="457" name="Google Shape;457;g1fa6ba1847b_0_174"/>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E2F3028A-7735-47A9-83C7-78959279AE02}"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458" name="Google Shape;458;g1fa6ba1847b_0_174"/>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459" name="Google Shape;459;g1fa6ba1847b_0_174"/>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460" name="Google Shape;460;g1fa6ba1847b_0_174"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461" name="Google Shape;461;g1fa6ba1847b_0_174"/>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462" name="Google Shape;462;g1fa6ba1847b_0_174"/>
          <p:cNvSpPr txBox="1"/>
          <p:nvPr/>
        </p:nvSpPr>
        <p:spPr>
          <a:xfrm>
            <a:off x="548462" y="1033872"/>
            <a:ext cx="743580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9)C. Xu and J. Zhang, “Towards collusive fraud detection in online reviews,” in Proc. IEEE Int. Conf. Data Mining, Nov. 2015, pp. 1051–1056.</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463" name="Google Shape;463;g1fa6ba1847b_0_174"/>
          <p:cNvSpPr txBox="1"/>
          <p:nvPr/>
        </p:nvSpPr>
        <p:spPr>
          <a:xfrm>
            <a:off x="548462" y="1831800"/>
            <a:ext cx="7767600" cy="45242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Advantage:</a:t>
            </a:r>
            <a:endParaRPr sz="1800" dirty="0">
              <a:latin typeface="Times New Roman" panose="02020603050405020304" pitchFamily="18" charset="0"/>
              <a:ea typeface="Verdana"/>
              <a:cs typeface="Times New Roman" panose="02020603050405020304" pitchFamily="18" charset="0"/>
              <a:sym typeface="Verdana"/>
            </a:endParaRPr>
          </a:p>
          <a:p>
            <a:pPr marL="914400" marR="0" lvl="0" indent="-323850" algn="just"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accurately detect collusive fraud in online reviews using network analysis techniques.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23850" algn="just"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use of a dataset of reviews from a popular online review platform to evaluate the method.</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23850" algn="just"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identify patterns of relationships between reviewers that are indicative of collusive fraud.</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Disadvantage: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23850" algn="just"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not be able to detect all types of collusive fraud in online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23850" algn="just"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is based on an analysis of a dataset of reviews from a specific online review platform, which may not generalize to other platforms or industries.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23850" algn="just"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requires a large amount of data to identify patterns of relationships between reviewers, which can be difficult to obtain.</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g16d33a3ee48_0_11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470" name="Google Shape;470;g16d33a3ee48_0_11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471" name="Google Shape;471;g16d33a3ee48_0_11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472" name="Google Shape;472;g16d33a3ee48_0_11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24</a:t>
            </a:fld>
            <a:endParaRPr sz="1600" b="1">
              <a:solidFill>
                <a:srgbClr val="FFFFFF"/>
              </a:solidFill>
              <a:latin typeface="Comic Sans MS"/>
              <a:ea typeface="Comic Sans MS"/>
              <a:cs typeface="Comic Sans MS"/>
              <a:sym typeface="Comic Sans MS"/>
            </a:endParaRPr>
          </a:p>
        </p:txBody>
      </p:sp>
      <p:sp>
        <p:nvSpPr>
          <p:cNvPr id="473" name="Google Shape;473;g16d33a3ee48_0_116"/>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C77097F3-D5B4-4162-A40C-96D7950E8FDD}"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474" name="Google Shape;474;g16d33a3ee48_0_11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475" name="Google Shape;475;g16d33a3ee48_0_11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476" name="Google Shape;476;g16d33a3ee48_0_11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477" name="Google Shape;477;g16d33a3ee48_0_116"/>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478" name="Google Shape;478;g16d33a3ee48_0_116"/>
          <p:cNvSpPr txBox="1"/>
          <p:nvPr/>
        </p:nvSpPr>
        <p:spPr>
          <a:xfrm>
            <a:off x="548462" y="1033872"/>
            <a:ext cx="7435800" cy="12002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10) H. S. Dutta, V. R. Dutta, A.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Adhikary</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and T. Chakraborty,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HawkesEye</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Detecting fake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retweeters</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using Hawkes process and topic modeling,” IEEE Trans. Inf. Forensics Security, vol. 15, pp. 2667–2678, Jan. 2020. [Online].</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479" name="Google Shape;479;g16d33a3ee48_0_116"/>
          <p:cNvSpPr txBox="1"/>
          <p:nvPr/>
        </p:nvSpPr>
        <p:spPr>
          <a:xfrm>
            <a:off x="548450" y="2535438"/>
            <a:ext cx="7767600" cy="258528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Description:</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study describes a technique dubbed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HawkesEye</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which models user retweeting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behaviour</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using a Hawkes process and examines tweet content using topic modelling. The authors demonstrate the effectiveness of their strategy for identifying bogus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retweeters</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by training and analyzing a dataset of tweets. This paper's key contribution is the creation of a technique for identifying fraudulent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retweeters</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using a mix of subject modelling and the Hawkes process, which can aid in minimizing the impact of bogus tweets on social media sites.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g1fa6ba1847b_0_19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486" name="Google Shape;486;g1fa6ba1847b_0_19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487" name="Google Shape;487;g1fa6ba1847b_0_19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488" name="Google Shape;488;g1fa6ba1847b_0_19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25</a:t>
            </a:fld>
            <a:endParaRPr sz="1600" b="1">
              <a:solidFill>
                <a:srgbClr val="FFFFFF"/>
              </a:solidFill>
              <a:latin typeface="Comic Sans MS"/>
              <a:ea typeface="Comic Sans MS"/>
              <a:cs typeface="Comic Sans MS"/>
              <a:sym typeface="Comic Sans MS"/>
            </a:endParaRPr>
          </a:p>
        </p:txBody>
      </p:sp>
      <p:sp>
        <p:nvSpPr>
          <p:cNvPr id="489" name="Google Shape;489;g1fa6ba1847b_0_190"/>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E37E7177-1AC4-4ABF-8E19-169DB75C9DB3}"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490" name="Google Shape;490;g1fa6ba1847b_0_19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491" name="Google Shape;491;g1fa6ba1847b_0_19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492" name="Google Shape;492;g1fa6ba1847b_0_19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493" name="Google Shape;493;g1fa6ba1847b_0_190"/>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494" name="Google Shape;494;g1fa6ba1847b_0_190"/>
          <p:cNvSpPr txBox="1"/>
          <p:nvPr/>
        </p:nvSpPr>
        <p:spPr>
          <a:xfrm>
            <a:off x="548462" y="1033872"/>
            <a:ext cx="7435800" cy="12002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10) H. S. Dutta, V. R. Dutta, A.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Adhikary</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and T. Chakraborty,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HawkesEye</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Detecting fake </a:t>
            </a:r>
            <a:r>
              <a:rPr lang="en-US" sz="1800" b="1" dirty="0" err="1">
                <a:solidFill>
                  <a:schemeClr val="dk1"/>
                </a:solidFill>
                <a:latin typeface="Times New Roman" panose="02020603050405020304" pitchFamily="18" charset="0"/>
                <a:ea typeface="Verdana"/>
                <a:cs typeface="Times New Roman" panose="02020603050405020304" pitchFamily="18" charset="0"/>
                <a:sym typeface="Verdana"/>
              </a:rPr>
              <a:t>retweeters</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using Hawkes process and topic modeling,” IEEE Trans. Inf. Forensics Security, vol. 15, pp. 2667–2678, Jan. 2020. [Online].</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495" name="Google Shape;495;g1fa6ba1847b_0_190"/>
          <p:cNvSpPr txBox="1"/>
          <p:nvPr/>
        </p:nvSpPr>
        <p:spPr>
          <a:xfrm>
            <a:off x="548450" y="2195481"/>
            <a:ext cx="7767600"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Advantage:</a:t>
            </a:r>
            <a:endParaRPr sz="1800" dirty="0">
              <a:latin typeface="Times New Roman" panose="02020603050405020304" pitchFamily="18" charset="0"/>
              <a:ea typeface="Verdana"/>
              <a:cs typeface="Times New Roman" panose="02020603050405020304" pitchFamily="18" charset="0"/>
              <a:sym typeface="Verdana"/>
            </a:endParaRPr>
          </a:p>
          <a:p>
            <a:pPr marL="914400" marR="0" lvl="0" indent="-323850" algn="l"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accurately detect fake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retweeters</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using a combination of Hawkes process and topic modeling.</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23850" algn="l"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use of a dataset of tweets to train and evaluate the method.</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323850" algn="l"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ability to model the retweeting behavior of users and analyze the content of tweets.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marR="0" lvl="0" indent="0" algn="l"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Disadvantage: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lvl="0" indent="-323850" algn="l"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not be able to detect all types of fake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retweeters</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lvl="0" indent="-323850" algn="l"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is based on an analysis of a dataset of tweets, which may not generalize to other social media platforms or types of content.</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lvl="0" indent="-323850" algn="l" rtl="0">
              <a:spcBef>
                <a:spcPts val="0"/>
              </a:spcBef>
              <a:spcAft>
                <a:spcPts val="0"/>
              </a:spcAft>
              <a:buClr>
                <a:schemeClr val="dk1"/>
              </a:buClr>
              <a:buSzPts val="15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method may require a large amount of data to train and evaluate, which can be difficult to obtain.</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g16d30daefd9_0_3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502" name="Google Shape;502;g16d30daefd9_0_32"/>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503" name="Google Shape;503;g16d30daefd9_0_3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504" name="Google Shape;504;g16d30daefd9_0_32"/>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26</a:t>
            </a:fld>
            <a:endParaRPr sz="1600" b="1">
              <a:solidFill>
                <a:srgbClr val="FFFFFF"/>
              </a:solidFill>
              <a:latin typeface="Comic Sans MS"/>
              <a:ea typeface="Comic Sans MS"/>
              <a:cs typeface="Comic Sans MS"/>
              <a:sym typeface="Comic Sans MS"/>
            </a:endParaRPr>
          </a:p>
        </p:txBody>
      </p:sp>
      <p:sp>
        <p:nvSpPr>
          <p:cNvPr id="505" name="Google Shape;505;g16d30daefd9_0_32"/>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C1288DDD-71B7-4698-B930-0CC4979EE83A}"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506" name="Google Shape;506;g16d30daefd9_0_32"/>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507" name="Google Shape;507;g16d30daefd9_0_32"/>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508" name="Google Shape;508;g16d30daefd9_0_3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509" name="Google Shape;509;g16d30daefd9_0_32"/>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10" name="Google Shape;510;g16d30daefd9_0_32"/>
          <p:cNvSpPr txBox="1"/>
          <p:nvPr/>
        </p:nvSpPr>
        <p:spPr>
          <a:xfrm>
            <a:off x="278608" y="810750"/>
            <a:ext cx="7339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Times New Roman" panose="02020603050405020304" pitchFamily="18" charset="0"/>
                <a:ea typeface="Verdana"/>
                <a:cs typeface="Times New Roman" panose="02020603050405020304" pitchFamily="18" charset="0"/>
                <a:sym typeface="Verdana"/>
              </a:rPr>
              <a:t>Dataset Description:</a:t>
            </a:r>
            <a:endParaRPr sz="2000" b="1" dirty="0">
              <a:latin typeface="Times New Roman" panose="02020603050405020304" pitchFamily="18" charset="0"/>
              <a:ea typeface="Verdana"/>
              <a:cs typeface="Times New Roman" panose="02020603050405020304" pitchFamily="18" charset="0"/>
              <a:sym typeface="Verdana"/>
            </a:endParaRPr>
          </a:p>
        </p:txBody>
      </p:sp>
      <p:sp>
        <p:nvSpPr>
          <p:cNvPr id="511" name="Google Shape;511;g16d30daefd9_0_32"/>
          <p:cNvSpPr txBox="1"/>
          <p:nvPr/>
        </p:nvSpPr>
        <p:spPr>
          <a:xfrm>
            <a:off x="769675" y="1476479"/>
            <a:ext cx="7339800" cy="101563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Amazon dataset from Kaggle. It contains 40400 rows X 4 columns,. The dataset contains Category, Rating, Label and Review Text of Products.</a:t>
            </a: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p:txBody>
      </p:sp>
      <p:graphicFrame>
        <p:nvGraphicFramePr>
          <p:cNvPr id="2" name="Table 1">
            <a:extLst>
              <a:ext uri="{FF2B5EF4-FFF2-40B4-BE49-F238E27FC236}">
                <a16:creationId xmlns:a16="http://schemas.microsoft.com/office/drawing/2014/main" id="{27A1CA53-A1C3-4752-A5F1-29C0BE7CE8AA}"/>
              </a:ext>
            </a:extLst>
          </p:cNvPr>
          <p:cNvGraphicFramePr>
            <a:graphicFrameLocks noGrp="1"/>
          </p:cNvGraphicFramePr>
          <p:nvPr>
            <p:extLst>
              <p:ext uri="{D42A27DB-BD31-4B8C-83A1-F6EECF244321}">
                <p14:modId xmlns:p14="http://schemas.microsoft.com/office/powerpoint/2010/main" val="377327074"/>
              </p:ext>
            </p:extLst>
          </p:nvPr>
        </p:nvGraphicFramePr>
        <p:xfrm>
          <a:off x="769675" y="2467174"/>
          <a:ext cx="7553504" cy="3494617"/>
        </p:xfrm>
        <a:graphic>
          <a:graphicData uri="http://schemas.openxmlformats.org/drawingml/2006/table">
            <a:tbl>
              <a:tblPr firstRow="1" bandRow="1">
                <a:tableStyleId>{5C22544A-7EE6-4342-B048-85BDC9FD1C3A}</a:tableStyleId>
              </a:tblPr>
              <a:tblGrid>
                <a:gridCol w="1780726">
                  <a:extLst>
                    <a:ext uri="{9D8B030D-6E8A-4147-A177-3AD203B41FA5}">
                      <a16:colId xmlns:a16="http://schemas.microsoft.com/office/drawing/2014/main" val="2386699960"/>
                    </a:ext>
                  </a:extLst>
                </a:gridCol>
                <a:gridCol w="922987">
                  <a:extLst>
                    <a:ext uri="{9D8B030D-6E8A-4147-A177-3AD203B41FA5}">
                      <a16:colId xmlns:a16="http://schemas.microsoft.com/office/drawing/2014/main" val="4290622939"/>
                    </a:ext>
                  </a:extLst>
                </a:gridCol>
                <a:gridCol w="798653">
                  <a:extLst>
                    <a:ext uri="{9D8B030D-6E8A-4147-A177-3AD203B41FA5}">
                      <a16:colId xmlns:a16="http://schemas.microsoft.com/office/drawing/2014/main" val="790432357"/>
                    </a:ext>
                  </a:extLst>
                </a:gridCol>
                <a:gridCol w="4051138">
                  <a:extLst>
                    <a:ext uri="{9D8B030D-6E8A-4147-A177-3AD203B41FA5}">
                      <a16:colId xmlns:a16="http://schemas.microsoft.com/office/drawing/2014/main" val="3273021618"/>
                    </a:ext>
                  </a:extLst>
                </a:gridCol>
              </a:tblGrid>
              <a:tr h="622040">
                <a:tc>
                  <a:txBody>
                    <a:bodyPr/>
                    <a:lstStyle/>
                    <a:p>
                      <a:pPr marL="0" lvl="0" indent="0" algn="just" rtl="0">
                        <a:spcBef>
                          <a:spcPts val="0"/>
                        </a:spcBef>
                        <a:spcAft>
                          <a:spcPts val="0"/>
                        </a:spcAft>
                        <a:buNone/>
                      </a:pPr>
                      <a:r>
                        <a:rPr lang="en-US" sz="1400" b="1" dirty="0">
                          <a:latin typeface="Times New Roman" panose="02020603050405020304" pitchFamily="18" charset="0"/>
                          <a:ea typeface="Verdana"/>
                          <a:cs typeface="Times New Roman" panose="02020603050405020304" pitchFamily="18" charset="0"/>
                          <a:sym typeface="Verdana"/>
                        </a:rPr>
                        <a:t>Category</a:t>
                      </a:r>
                      <a:endParaRPr sz="1400" b="1" dirty="0">
                        <a:latin typeface="Times New Roman" panose="02020603050405020304" pitchFamily="18" charset="0"/>
                        <a:ea typeface="Verdana"/>
                        <a:cs typeface="Times New Roman" panose="02020603050405020304" pitchFamily="18" charset="0"/>
                        <a:sym typeface="Verdana"/>
                      </a:endParaRPr>
                    </a:p>
                  </a:txBody>
                  <a:tcPr marL="91425" marR="91425" marT="91425" marB="91425"/>
                </a:tc>
                <a:tc>
                  <a:txBody>
                    <a:bodyPr/>
                    <a:lstStyle/>
                    <a:p>
                      <a:pPr marL="0" lvl="0" indent="0" algn="just" rtl="0">
                        <a:lnSpc>
                          <a:spcPct val="115000"/>
                        </a:lnSpc>
                        <a:spcBef>
                          <a:spcPts val="0"/>
                        </a:spcBef>
                        <a:spcAft>
                          <a:spcPts val="0"/>
                        </a:spcAft>
                        <a:buNone/>
                      </a:pPr>
                      <a:r>
                        <a:rPr lang="en-US" sz="1400" b="1" dirty="0">
                          <a:latin typeface="Times New Roman" panose="02020603050405020304" pitchFamily="18" charset="0"/>
                          <a:ea typeface="Verdana"/>
                          <a:cs typeface="Times New Roman" panose="02020603050405020304" pitchFamily="18" charset="0"/>
                          <a:sym typeface="Verdana"/>
                        </a:rPr>
                        <a:t>Rating</a:t>
                      </a:r>
                      <a:endParaRPr sz="1400" b="1" dirty="0">
                        <a:latin typeface="Times New Roman" panose="02020603050405020304" pitchFamily="18" charset="0"/>
                        <a:ea typeface="Verdana"/>
                        <a:cs typeface="Times New Roman" panose="02020603050405020304" pitchFamily="18" charset="0"/>
                        <a:sym typeface="Verdana"/>
                      </a:endParaRPr>
                    </a:p>
                  </a:txBody>
                  <a:tcPr marL="91425" marR="91425" marT="91425" marB="91425"/>
                </a:tc>
                <a:tc>
                  <a:txBody>
                    <a:bodyPr/>
                    <a:lstStyle/>
                    <a:p>
                      <a:pPr marL="0" lvl="0" indent="0" algn="just" rtl="0">
                        <a:spcBef>
                          <a:spcPts val="0"/>
                        </a:spcBef>
                        <a:spcAft>
                          <a:spcPts val="0"/>
                        </a:spcAft>
                        <a:buNone/>
                      </a:pPr>
                      <a:r>
                        <a:rPr lang="en-US" sz="1400" b="1" dirty="0">
                          <a:latin typeface="Times New Roman" panose="02020603050405020304" pitchFamily="18" charset="0"/>
                          <a:ea typeface="Verdana"/>
                          <a:cs typeface="Times New Roman" panose="02020603050405020304" pitchFamily="18" charset="0"/>
                          <a:sym typeface="Verdana"/>
                        </a:rPr>
                        <a:t>Label</a:t>
                      </a:r>
                      <a:endParaRPr sz="1400" b="1" dirty="0">
                        <a:latin typeface="Times New Roman" panose="02020603050405020304" pitchFamily="18" charset="0"/>
                        <a:ea typeface="Verdana"/>
                        <a:cs typeface="Times New Roman" panose="02020603050405020304" pitchFamily="18" charset="0"/>
                        <a:sym typeface="Verdana"/>
                      </a:endParaRPr>
                    </a:p>
                  </a:txBody>
                  <a:tcPr marL="91425" marR="91425" marT="91425" marB="91425"/>
                </a:tc>
                <a:tc>
                  <a:txBody>
                    <a:bodyPr/>
                    <a:lstStyle/>
                    <a:p>
                      <a:pPr marL="0" lvl="0" indent="0" algn="just" rtl="0">
                        <a:spcBef>
                          <a:spcPts val="0"/>
                        </a:spcBef>
                        <a:spcAft>
                          <a:spcPts val="0"/>
                        </a:spcAft>
                        <a:buNone/>
                      </a:pPr>
                      <a:r>
                        <a:rPr lang="en-US" sz="1400" b="1" dirty="0">
                          <a:latin typeface="Times New Roman" panose="02020603050405020304" pitchFamily="18" charset="0"/>
                          <a:ea typeface="Verdana"/>
                          <a:cs typeface="Times New Roman" panose="02020603050405020304" pitchFamily="18" charset="0"/>
                          <a:sym typeface="Verdana"/>
                        </a:rPr>
                        <a:t>text</a:t>
                      </a:r>
                      <a:endParaRPr sz="1400" b="1" dirty="0">
                        <a:latin typeface="Times New Roman" panose="02020603050405020304" pitchFamily="18" charset="0"/>
                        <a:ea typeface="Verdana"/>
                        <a:cs typeface="Times New Roman" panose="02020603050405020304" pitchFamily="18" charset="0"/>
                        <a:sym typeface="Verdana"/>
                      </a:endParaRPr>
                    </a:p>
                  </a:txBody>
                  <a:tcPr marL="91425" marR="91425" marT="91425" marB="91425"/>
                </a:tc>
                <a:extLst>
                  <a:ext uri="{0D108BD9-81ED-4DB2-BD59-A6C34878D82A}">
                    <a16:rowId xmlns:a16="http://schemas.microsoft.com/office/drawing/2014/main" val="963571039"/>
                  </a:ext>
                </a:extLst>
              </a:tr>
              <a:tr h="655476">
                <a:tc>
                  <a:txBody>
                    <a:bodyPr/>
                    <a:lstStyle/>
                    <a:p>
                      <a:pPr marL="0" lvl="0" indent="0" algn="just" rtl="0">
                        <a:spcBef>
                          <a:spcPts val="0"/>
                        </a:spcBef>
                        <a:spcAft>
                          <a:spcPts val="0"/>
                        </a:spcAft>
                        <a:buNone/>
                      </a:pPr>
                      <a:r>
                        <a:rPr lang="en-US" sz="1400" dirty="0" err="1">
                          <a:latin typeface="Times New Roman" panose="02020603050405020304" pitchFamily="18" charset="0"/>
                          <a:ea typeface="Verdana"/>
                          <a:cs typeface="Times New Roman" panose="02020603050405020304" pitchFamily="18" charset="0"/>
                          <a:sym typeface="Verdana"/>
                        </a:rPr>
                        <a:t>Home_and_Kitchen</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CBECDE"/>
                    </a:solidFill>
                  </a:tcPr>
                </a:tc>
                <a:tc>
                  <a:txBody>
                    <a:bodyPr/>
                    <a:lstStyle/>
                    <a:p>
                      <a:pPr marL="0" lvl="0" indent="0" algn="just" rtl="0">
                        <a:lnSpc>
                          <a:spcPct val="115000"/>
                        </a:lnSpc>
                        <a:spcBef>
                          <a:spcPts val="0"/>
                        </a:spcBef>
                        <a:spcAft>
                          <a:spcPts val="0"/>
                        </a:spcAft>
                        <a:buNone/>
                      </a:pPr>
                      <a:r>
                        <a:rPr lang="en-US" sz="1400" dirty="0">
                          <a:latin typeface="Times New Roman" panose="02020603050405020304" pitchFamily="18" charset="0"/>
                          <a:ea typeface="Verdana"/>
                          <a:cs typeface="Times New Roman" panose="02020603050405020304" pitchFamily="18" charset="0"/>
                          <a:sym typeface="Verdana"/>
                        </a:rPr>
                        <a:t>3</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CBECDE"/>
                    </a:solidFill>
                  </a:tcPr>
                </a:tc>
                <a:tc>
                  <a:txBody>
                    <a:bodyPr/>
                    <a:lstStyle/>
                    <a:p>
                      <a:pPr marL="0" lvl="0" indent="0" algn="just" rtl="0">
                        <a:spcBef>
                          <a:spcPts val="0"/>
                        </a:spcBef>
                        <a:spcAft>
                          <a:spcPts val="0"/>
                        </a:spcAft>
                        <a:buNone/>
                      </a:pPr>
                      <a:r>
                        <a:rPr lang="en-US" sz="1400" dirty="0">
                          <a:latin typeface="Times New Roman" panose="02020603050405020304" pitchFamily="18" charset="0"/>
                          <a:ea typeface="Verdana"/>
                          <a:cs typeface="Times New Roman" panose="02020603050405020304" pitchFamily="18" charset="0"/>
                          <a:sym typeface="Verdana"/>
                        </a:rPr>
                        <a:t>OR</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CBECDE"/>
                    </a:solidFill>
                  </a:tcPr>
                </a:tc>
                <a:tc>
                  <a:txBody>
                    <a:bodyPr/>
                    <a:lstStyle/>
                    <a:p>
                      <a:pPr marL="0" lvl="0" indent="0" algn="just" rtl="0">
                        <a:spcBef>
                          <a:spcPts val="0"/>
                        </a:spcBef>
                        <a:spcAft>
                          <a:spcPts val="0"/>
                        </a:spcAft>
                        <a:buNone/>
                      </a:pPr>
                      <a:r>
                        <a:rPr lang="en-US" sz="1400" dirty="0">
                          <a:latin typeface="Times New Roman" panose="02020603050405020304" pitchFamily="18" charset="0"/>
                          <a:ea typeface="Verdana"/>
                          <a:cs typeface="Times New Roman" panose="02020603050405020304" pitchFamily="18" charset="0"/>
                          <a:sym typeface="Verdana"/>
                        </a:rPr>
                        <a:t>Great for weighing in </a:t>
                      </a:r>
                      <a:r>
                        <a:rPr lang="en-US" sz="1400" dirty="0" err="1">
                          <a:latin typeface="Times New Roman" panose="02020603050405020304" pitchFamily="18" charset="0"/>
                          <a:ea typeface="Verdana"/>
                          <a:cs typeface="Times New Roman" panose="02020603050405020304" pitchFamily="18" charset="0"/>
                          <a:sym typeface="Verdana"/>
                        </a:rPr>
                        <a:t>lbs</a:t>
                      </a:r>
                      <a:r>
                        <a:rPr lang="en-US" sz="1400" dirty="0">
                          <a:latin typeface="Times New Roman" panose="02020603050405020304" pitchFamily="18" charset="0"/>
                          <a:ea typeface="Verdana"/>
                          <a:cs typeface="Times New Roman" panose="02020603050405020304" pitchFamily="18" charset="0"/>
                          <a:sym typeface="Verdana"/>
                        </a:rPr>
                        <a:t> and oz not grams. Fast shipping.</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CBECDE"/>
                    </a:solidFill>
                  </a:tcPr>
                </a:tc>
                <a:extLst>
                  <a:ext uri="{0D108BD9-81ED-4DB2-BD59-A6C34878D82A}">
                    <a16:rowId xmlns:a16="http://schemas.microsoft.com/office/drawing/2014/main" val="3389224064"/>
                  </a:ext>
                </a:extLst>
              </a:tr>
              <a:tr h="682146">
                <a:tc>
                  <a:txBody>
                    <a:bodyPr/>
                    <a:lstStyle/>
                    <a:p>
                      <a:pPr marL="0" lvl="0" indent="0" algn="just" rtl="0">
                        <a:spcBef>
                          <a:spcPts val="0"/>
                        </a:spcBef>
                        <a:spcAft>
                          <a:spcPts val="0"/>
                        </a:spcAft>
                        <a:buNone/>
                      </a:pPr>
                      <a:r>
                        <a:rPr lang="en-US" sz="1400" dirty="0" err="1">
                          <a:latin typeface="Times New Roman" panose="02020603050405020304" pitchFamily="18" charset="0"/>
                          <a:ea typeface="Verdana"/>
                          <a:cs typeface="Times New Roman" panose="02020603050405020304" pitchFamily="18" charset="0"/>
                          <a:sym typeface="Verdana"/>
                        </a:rPr>
                        <a:t>Movies_and_TV</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E7F6EF"/>
                    </a:solidFill>
                  </a:tcPr>
                </a:tc>
                <a:tc>
                  <a:txBody>
                    <a:bodyPr/>
                    <a:lstStyle/>
                    <a:p>
                      <a:pPr marL="0" lvl="0" indent="0" algn="just" rtl="0">
                        <a:lnSpc>
                          <a:spcPct val="115000"/>
                        </a:lnSpc>
                        <a:spcBef>
                          <a:spcPts val="0"/>
                        </a:spcBef>
                        <a:spcAft>
                          <a:spcPts val="0"/>
                        </a:spcAft>
                        <a:buNone/>
                      </a:pPr>
                      <a:r>
                        <a:rPr lang="en-US" sz="1400" dirty="0">
                          <a:latin typeface="Times New Roman" panose="02020603050405020304" pitchFamily="18" charset="0"/>
                          <a:ea typeface="Verdana"/>
                          <a:cs typeface="Times New Roman" panose="02020603050405020304" pitchFamily="18" charset="0"/>
                          <a:sym typeface="Verdana"/>
                        </a:rPr>
                        <a:t>3</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E7F6EF"/>
                    </a:solidFill>
                  </a:tcPr>
                </a:tc>
                <a:tc>
                  <a:txBody>
                    <a:bodyPr/>
                    <a:lstStyle/>
                    <a:p>
                      <a:pPr marL="0" lvl="0" indent="0" algn="just" rtl="0">
                        <a:spcBef>
                          <a:spcPts val="0"/>
                        </a:spcBef>
                        <a:spcAft>
                          <a:spcPts val="0"/>
                        </a:spcAft>
                        <a:buNone/>
                      </a:pPr>
                      <a:r>
                        <a:rPr lang="en-US" sz="1400" dirty="0">
                          <a:latin typeface="Times New Roman" panose="02020603050405020304" pitchFamily="18" charset="0"/>
                          <a:ea typeface="Verdana"/>
                          <a:cs typeface="Times New Roman" panose="02020603050405020304" pitchFamily="18" charset="0"/>
                          <a:sym typeface="Verdana"/>
                        </a:rPr>
                        <a:t>CG</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E7F6EF"/>
                    </a:solidFill>
                  </a:tcPr>
                </a:tc>
                <a:tc>
                  <a:txBody>
                    <a:bodyPr/>
                    <a:lstStyle/>
                    <a:p>
                      <a:pPr marL="0" lvl="0" indent="0" algn="just" rtl="0">
                        <a:spcBef>
                          <a:spcPts val="0"/>
                        </a:spcBef>
                        <a:spcAft>
                          <a:spcPts val="0"/>
                        </a:spcAft>
                        <a:buNone/>
                      </a:pPr>
                      <a:r>
                        <a:rPr lang="en-US" sz="1400" dirty="0">
                          <a:latin typeface="Times New Roman" panose="02020603050405020304" pitchFamily="18" charset="0"/>
                          <a:ea typeface="Verdana"/>
                          <a:cs typeface="Times New Roman" panose="02020603050405020304" pitchFamily="18" charset="0"/>
                          <a:sym typeface="Verdana"/>
                        </a:rPr>
                        <a:t>I laughed a bit at some of the scenes, but I didn't feel like I was watching a major plot twist</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E7F6EF"/>
                    </a:solidFill>
                  </a:tcPr>
                </a:tc>
                <a:extLst>
                  <a:ext uri="{0D108BD9-81ED-4DB2-BD59-A6C34878D82A}">
                    <a16:rowId xmlns:a16="http://schemas.microsoft.com/office/drawing/2014/main" val="1477834625"/>
                  </a:ext>
                </a:extLst>
              </a:tr>
              <a:tr h="505287">
                <a:tc>
                  <a:txBody>
                    <a:bodyPr/>
                    <a:lstStyle/>
                    <a:p>
                      <a:pPr marL="0" lvl="0" indent="0" algn="just" rtl="0">
                        <a:spcBef>
                          <a:spcPts val="0"/>
                        </a:spcBef>
                        <a:spcAft>
                          <a:spcPts val="0"/>
                        </a:spcAft>
                        <a:buNone/>
                      </a:pPr>
                      <a:r>
                        <a:rPr lang="en-US" sz="1400">
                          <a:latin typeface="Times New Roman" panose="02020603050405020304" pitchFamily="18" charset="0"/>
                          <a:ea typeface="Verdana"/>
                          <a:cs typeface="Times New Roman" panose="02020603050405020304" pitchFamily="18" charset="0"/>
                          <a:sym typeface="Verdana"/>
                        </a:rPr>
                        <a:t>Electronics</a:t>
                      </a:r>
                      <a:endParaRPr sz="140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CBECDE"/>
                    </a:solidFill>
                  </a:tcPr>
                </a:tc>
                <a:tc>
                  <a:txBody>
                    <a:bodyPr/>
                    <a:lstStyle/>
                    <a:p>
                      <a:pPr marL="0" lvl="0" indent="0" algn="just" rtl="0">
                        <a:lnSpc>
                          <a:spcPct val="115000"/>
                        </a:lnSpc>
                        <a:spcBef>
                          <a:spcPts val="0"/>
                        </a:spcBef>
                        <a:spcAft>
                          <a:spcPts val="0"/>
                        </a:spcAft>
                        <a:buNone/>
                      </a:pPr>
                      <a:r>
                        <a:rPr lang="en-US" sz="1400">
                          <a:latin typeface="Times New Roman" panose="02020603050405020304" pitchFamily="18" charset="0"/>
                          <a:ea typeface="Verdana"/>
                          <a:cs typeface="Times New Roman" panose="02020603050405020304" pitchFamily="18" charset="0"/>
                          <a:sym typeface="Verdana"/>
                        </a:rPr>
                        <a:t>5</a:t>
                      </a:r>
                      <a:endParaRPr sz="140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CBECDE"/>
                    </a:solidFill>
                  </a:tcPr>
                </a:tc>
                <a:tc>
                  <a:txBody>
                    <a:bodyPr/>
                    <a:lstStyle/>
                    <a:p>
                      <a:pPr marL="0" lvl="0" indent="0" algn="just" rtl="0">
                        <a:spcBef>
                          <a:spcPts val="0"/>
                        </a:spcBef>
                        <a:spcAft>
                          <a:spcPts val="0"/>
                        </a:spcAft>
                        <a:buNone/>
                      </a:pPr>
                      <a:r>
                        <a:rPr lang="en-US" sz="1400" dirty="0">
                          <a:latin typeface="Times New Roman" panose="02020603050405020304" pitchFamily="18" charset="0"/>
                          <a:ea typeface="Verdana"/>
                          <a:cs typeface="Times New Roman" panose="02020603050405020304" pitchFamily="18" charset="0"/>
                          <a:sym typeface="Verdana"/>
                        </a:rPr>
                        <a:t>CG</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CBECDE"/>
                    </a:solidFill>
                  </a:tcPr>
                </a:tc>
                <a:tc>
                  <a:txBody>
                    <a:bodyPr/>
                    <a:lstStyle/>
                    <a:p>
                      <a:pPr marL="0" lvl="0" indent="0" algn="just" rtl="0">
                        <a:spcBef>
                          <a:spcPts val="0"/>
                        </a:spcBef>
                        <a:spcAft>
                          <a:spcPts val="0"/>
                        </a:spcAft>
                        <a:buNone/>
                      </a:pPr>
                      <a:r>
                        <a:rPr lang="en-US" sz="1400" dirty="0">
                          <a:latin typeface="Times New Roman" panose="02020603050405020304" pitchFamily="18" charset="0"/>
                          <a:ea typeface="Verdana"/>
                          <a:cs typeface="Times New Roman" panose="02020603050405020304" pitchFamily="18" charset="0"/>
                          <a:sym typeface="Verdana"/>
                        </a:rPr>
                        <a:t>It works great to keep my phone safe. I've also used this for a few hours.</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CBECDE"/>
                    </a:solidFill>
                  </a:tcPr>
                </a:tc>
                <a:extLst>
                  <a:ext uri="{0D108BD9-81ED-4DB2-BD59-A6C34878D82A}">
                    <a16:rowId xmlns:a16="http://schemas.microsoft.com/office/drawing/2014/main" val="2089229749"/>
                  </a:ext>
                </a:extLst>
              </a:tr>
              <a:tr h="925385">
                <a:tc>
                  <a:txBody>
                    <a:bodyPr/>
                    <a:lstStyle/>
                    <a:p>
                      <a:pPr marL="0" lvl="0" indent="0" algn="just" rtl="0">
                        <a:spcBef>
                          <a:spcPts val="0"/>
                        </a:spcBef>
                        <a:spcAft>
                          <a:spcPts val="0"/>
                        </a:spcAft>
                        <a:buNone/>
                      </a:pPr>
                      <a:r>
                        <a:rPr lang="en-US" sz="1400">
                          <a:latin typeface="Times New Roman" panose="02020603050405020304" pitchFamily="18" charset="0"/>
                          <a:ea typeface="Verdana"/>
                          <a:cs typeface="Times New Roman" panose="02020603050405020304" pitchFamily="18" charset="0"/>
                          <a:sym typeface="Verdana"/>
                        </a:rPr>
                        <a:t>Tools_and_Home_Improvement</a:t>
                      </a:r>
                      <a:endParaRPr sz="140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E7F6EF"/>
                    </a:solidFill>
                  </a:tcPr>
                </a:tc>
                <a:tc>
                  <a:txBody>
                    <a:bodyPr/>
                    <a:lstStyle/>
                    <a:p>
                      <a:pPr marL="0" lvl="0" indent="0" algn="just" rtl="0">
                        <a:lnSpc>
                          <a:spcPct val="115000"/>
                        </a:lnSpc>
                        <a:spcBef>
                          <a:spcPts val="0"/>
                        </a:spcBef>
                        <a:spcAft>
                          <a:spcPts val="0"/>
                        </a:spcAft>
                        <a:buNone/>
                      </a:pPr>
                      <a:r>
                        <a:rPr lang="en-US" sz="1400">
                          <a:latin typeface="Times New Roman" panose="02020603050405020304" pitchFamily="18" charset="0"/>
                          <a:ea typeface="Verdana"/>
                          <a:cs typeface="Times New Roman" panose="02020603050405020304" pitchFamily="18" charset="0"/>
                          <a:sym typeface="Verdana"/>
                        </a:rPr>
                        <a:t>5</a:t>
                      </a:r>
                      <a:endParaRPr sz="140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E7F6EF"/>
                    </a:solidFill>
                  </a:tcPr>
                </a:tc>
                <a:tc>
                  <a:txBody>
                    <a:bodyPr/>
                    <a:lstStyle/>
                    <a:p>
                      <a:pPr marL="0" lvl="0" indent="0" algn="just" rtl="0">
                        <a:spcBef>
                          <a:spcPts val="0"/>
                        </a:spcBef>
                        <a:spcAft>
                          <a:spcPts val="0"/>
                        </a:spcAft>
                        <a:buNone/>
                      </a:pPr>
                      <a:r>
                        <a:rPr lang="en-US" sz="1400" dirty="0">
                          <a:latin typeface="Times New Roman" panose="02020603050405020304" pitchFamily="18" charset="0"/>
                          <a:ea typeface="Verdana"/>
                          <a:cs typeface="Times New Roman" panose="02020603050405020304" pitchFamily="18" charset="0"/>
                          <a:sym typeface="Verdana"/>
                        </a:rPr>
                        <a:t>CG</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E7F6EF"/>
                    </a:solidFill>
                  </a:tcPr>
                </a:tc>
                <a:tc>
                  <a:txBody>
                    <a:bodyPr/>
                    <a:lstStyle/>
                    <a:p>
                      <a:pPr marL="0" lvl="0" indent="0" algn="just" rtl="0">
                        <a:spcBef>
                          <a:spcPts val="0"/>
                        </a:spcBef>
                        <a:spcAft>
                          <a:spcPts val="0"/>
                        </a:spcAft>
                        <a:buNone/>
                      </a:pPr>
                      <a:r>
                        <a:rPr lang="en-US" sz="1400" dirty="0">
                          <a:latin typeface="Times New Roman" panose="02020603050405020304" pitchFamily="18" charset="0"/>
                          <a:ea typeface="Verdana"/>
                          <a:cs typeface="Times New Roman" panose="02020603050405020304" pitchFamily="18" charset="0"/>
                          <a:sym typeface="Verdana"/>
                        </a:rPr>
                        <a:t>One of the best values that I have ever owned. I will be purchasing more in the future.</a:t>
                      </a:r>
                      <a:endParaRPr sz="1400" dirty="0">
                        <a:latin typeface="Times New Roman" panose="02020603050405020304" pitchFamily="18" charset="0"/>
                        <a:ea typeface="Verdana"/>
                        <a:cs typeface="Times New Roman" panose="02020603050405020304" pitchFamily="18" charset="0"/>
                        <a:sym typeface="Verdana"/>
                      </a:endParaRPr>
                    </a:p>
                  </a:txBody>
                  <a:tcPr marL="91425" marR="91425" marT="91425" marB="91425">
                    <a:solidFill>
                      <a:srgbClr val="E7F6EF"/>
                    </a:solidFill>
                  </a:tcPr>
                </a:tc>
                <a:extLst>
                  <a:ext uri="{0D108BD9-81ED-4DB2-BD59-A6C34878D82A}">
                    <a16:rowId xmlns:a16="http://schemas.microsoft.com/office/drawing/2014/main" val="827083805"/>
                  </a:ext>
                </a:extLst>
              </a:tr>
            </a:tbl>
          </a:graphicData>
        </a:graphic>
      </p:graphicFrame>
    </p:spTree>
    <p:extLst>
      <p:ext uri="{BB962C8B-B14F-4D97-AF65-F5344CB8AC3E}">
        <p14:creationId xmlns:p14="http://schemas.microsoft.com/office/powerpoint/2010/main" val="1256687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g1fa6ba1847b_0_19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486" name="Google Shape;486;g1fa6ba1847b_0_19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487" name="Google Shape;487;g1fa6ba1847b_0_190"/>
          <p:cNvPicPr preferRelativeResize="0"/>
          <p:nvPr/>
        </p:nvPicPr>
        <p:blipFill rotWithShape="1">
          <a:blip r:embed="rId3">
            <a:alphaModFix/>
          </a:blip>
          <a:srcRect/>
          <a:stretch/>
        </p:blipFill>
        <p:spPr>
          <a:xfrm>
            <a:off x="0" y="-171450"/>
            <a:ext cx="9144000" cy="609600"/>
          </a:xfrm>
          <a:prstGeom prst="rect">
            <a:avLst/>
          </a:prstGeom>
          <a:noFill/>
          <a:ln>
            <a:noFill/>
          </a:ln>
        </p:spPr>
      </p:pic>
      <p:sp>
        <p:nvSpPr>
          <p:cNvPr id="488" name="Google Shape;488;g1fa6ba1847b_0_19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27</a:t>
            </a:fld>
            <a:endParaRPr sz="1600" b="1">
              <a:solidFill>
                <a:srgbClr val="FFFFFF"/>
              </a:solidFill>
              <a:latin typeface="Comic Sans MS"/>
              <a:ea typeface="Comic Sans MS"/>
              <a:cs typeface="Comic Sans MS"/>
              <a:sym typeface="Comic Sans MS"/>
            </a:endParaRPr>
          </a:p>
        </p:txBody>
      </p:sp>
      <p:sp>
        <p:nvSpPr>
          <p:cNvPr id="489" name="Google Shape;489;g1fa6ba1847b_0_190"/>
          <p:cNvSpPr txBox="1">
            <a:spLocks noGrp="1"/>
          </p:cNvSpPr>
          <p:nvPr>
            <p:ph type="dt" idx="10"/>
          </p:nvPr>
        </p:nvSpPr>
        <p:spPr>
          <a:xfrm>
            <a:off x="0" y="6564325"/>
            <a:ext cx="19197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E37E7177-1AC4-4ABF-8E19-169DB75C9DB3}"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490" name="Google Shape;490;g1fa6ba1847b_0_19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491" name="Google Shape;491;g1fa6ba1847b_0_19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492" name="Google Shape;492;g1fa6ba1847b_0_19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 name="Rectangle 13">
            <a:extLst>
              <a:ext uri="{FF2B5EF4-FFF2-40B4-BE49-F238E27FC236}">
                <a16:creationId xmlns:a16="http://schemas.microsoft.com/office/drawing/2014/main" id="{3E87A742-3968-46D0-A1E6-4ED6DADFE49C}"/>
              </a:ext>
            </a:extLst>
          </p:cNvPr>
          <p:cNvSpPr/>
          <p:nvPr/>
        </p:nvSpPr>
        <p:spPr>
          <a:xfrm>
            <a:off x="5907624" y="797006"/>
            <a:ext cx="1601820" cy="1964462"/>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bg1"/>
              </a:solidFill>
            </a:endParaRPr>
          </a:p>
        </p:txBody>
      </p:sp>
      <p:sp>
        <p:nvSpPr>
          <p:cNvPr id="15" name="Rectangle 14">
            <a:extLst>
              <a:ext uri="{FF2B5EF4-FFF2-40B4-BE49-F238E27FC236}">
                <a16:creationId xmlns:a16="http://schemas.microsoft.com/office/drawing/2014/main" id="{1AD112C2-E274-4207-B2FA-6F880BD75A77}"/>
              </a:ext>
            </a:extLst>
          </p:cNvPr>
          <p:cNvSpPr/>
          <p:nvPr/>
        </p:nvSpPr>
        <p:spPr>
          <a:xfrm>
            <a:off x="5907624" y="2981903"/>
            <a:ext cx="1601820" cy="3452172"/>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bg1"/>
              </a:solidFill>
            </a:endParaRPr>
          </a:p>
        </p:txBody>
      </p:sp>
      <p:sp>
        <p:nvSpPr>
          <p:cNvPr id="16" name="Cylinder 15">
            <a:extLst>
              <a:ext uri="{FF2B5EF4-FFF2-40B4-BE49-F238E27FC236}">
                <a16:creationId xmlns:a16="http://schemas.microsoft.com/office/drawing/2014/main" id="{B4220DEE-492F-4CF6-9E9F-F9C390EA4B25}"/>
              </a:ext>
            </a:extLst>
          </p:cNvPr>
          <p:cNvSpPr/>
          <p:nvPr/>
        </p:nvSpPr>
        <p:spPr>
          <a:xfrm>
            <a:off x="268956" y="738717"/>
            <a:ext cx="1038420" cy="939852"/>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Dataset</a:t>
            </a:r>
            <a:endParaRPr lang="en-IN" dirty="0">
              <a:solidFill>
                <a:schemeClr val="tx1"/>
              </a:solidFill>
            </a:endParaRPr>
          </a:p>
        </p:txBody>
      </p:sp>
      <p:sp>
        <p:nvSpPr>
          <p:cNvPr id="17" name="Rectangle 16">
            <a:extLst>
              <a:ext uri="{FF2B5EF4-FFF2-40B4-BE49-F238E27FC236}">
                <a16:creationId xmlns:a16="http://schemas.microsoft.com/office/drawing/2014/main" id="{E9D79EA0-42DC-4E07-805F-08DBC1329D6C}"/>
              </a:ext>
            </a:extLst>
          </p:cNvPr>
          <p:cNvSpPr/>
          <p:nvPr/>
        </p:nvSpPr>
        <p:spPr>
          <a:xfrm>
            <a:off x="2140378" y="4082927"/>
            <a:ext cx="1641954" cy="892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Feature </a:t>
            </a:r>
          </a:p>
          <a:p>
            <a:pPr algn="ctr"/>
            <a:r>
              <a:rPr lang="en-US" dirty="0"/>
              <a:t>Selection</a:t>
            </a:r>
          </a:p>
        </p:txBody>
      </p:sp>
      <p:sp>
        <p:nvSpPr>
          <p:cNvPr id="20" name="Rectangle 19">
            <a:extLst>
              <a:ext uri="{FF2B5EF4-FFF2-40B4-BE49-F238E27FC236}">
                <a16:creationId xmlns:a16="http://schemas.microsoft.com/office/drawing/2014/main" id="{2F3C6410-A020-448A-A132-0F719300E4E8}"/>
              </a:ext>
            </a:extLst>
          </p:cNvPr>
          <p:cNvSpPr/>
          <p:nvPr/>
        </p:nvSpPr>
        <p:spPr>
          <a:xfrm>
            <a:off x="6021287" y="1280152"/>
            <a:ext cx="1362632" cy="2422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CNN</a:t>
            </a:r>
            <a:endParaRPr lang="en-IN" dirty="0"/>
          </a:p>
        </p:txBody>
      </p:sp>
      <p:sp>
        <p:nvSpPr>
          <p:cNvPr id="21" name="Rectangle 20">
            <a:extLst>
              <a:ext uri="{FF2B5EF4-FFF2-40B4-BE49-F238E27FC236}">
                <a16:creationId xmlns:a16="http://schemas.microsoft.com/office/drawing/2014/main" id="{AF5C35E4-B85F-473A-8AB0-F439121401A0}"/>
              </a:ext>
            </a:extLst>
          </p:cNvPr>
          <p:cNvSpPr/>
          <p:nvPr/>
        </p:nvSpPr>
        <p:spPr>
          <a:xfrm>
            <a:off x="6035919" y="1685965"/>
            <a:ext cx="1362633" cy="2422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LSTM</a:t>
            </a:r>
            <a:endParaRPr lang="en-IN" dirty="0"/>
          </a:p>
        </p:txBody>
      </p:sp>
      <p:sp>
        <p:nvSpPr>
          <p:cNvPr id="22" name="Rectangle 21">
            <a:extLst>
              <a:ext uri="{FF2B5EF4-FFF2-40B4-BE49-F238E27FC236}">
                <a16:creationId xmlns:a16="http://schemas.microsoft.com/office/drawing/2014/main" id="{AFDCA5B8-FA58-4DB1-923F-93E300755F06}"/>
              </a:ext>
            </a:extLst>
          </p:cNvPr>
          <p:cNvSpPr/>
          <p:nvPr/>
        </p:nvSpPr>
        <p:spPr>
          <a:xfrm>
            <a:off x="6027897" y="4173537"/>
            <a:ext cx="1364369" cy="717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Multinomial</a:t>
            </a:r>
          </a:p>
          <a:p>
            <a:pPr algn="ctr"/>
            <a:r>
              <a:rPr lang="en-US" dirty="0"/>
              <a:t>Nave Bayes</a:t>
            </a:r>
            <a:endParaRPr lang="en-IN" dirty="0"/>
          </a:p>
        </p:txBody>
      </p:sp>
      <p:sp>
        <p:nvSpPr>
          <p:cNvPr id="24" name="Rectangle 23">
            <a:extLst>
              <a:ext uri="{FF2B5EF4-FFF2-40B4-BE49-F238E27FC236}">
                <a16:creationId xmlns:a16="http://schemas.microsoft.com/office/drawing/2014/main" id="{EE2C8F24-B934-4196-A886-0D5BECA319A9}"/>
              </a:ext>
            </a:extLst>
          </p:cNvPr>
          <p:cNvSpPr/>
          <p:nvPr/>
        </p:nvSpPr>
        <p:spPr>
          <a:xfrm>
            <a:off x="6021288" y="5429667"/>
            <a:ext cx="1362634" cy="3316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XGBoost</a:t>
            </a:r>
            <a:endParaRPr lang="en-IN" dirty="0"/>
          </a:p>
        </p:txBody>
      </p:sp>
      <p:sp>
        <p:nvSpPr>
          <p:cNvPr id="25" name="Rectangle 24">
            <a:extLst>
              <a:ext uri="{FF2B5EF4-FFF2-40B4-BE49-F238E27FC236}">
                <a16:creationId xmlns:a16="http://schemas.microsoft.com/office/drawing/2014/main" id="{4F189057-1424-4308-A31A-E794A0CF5FBE}"/>
              </a:ext>
            </a:extLst>
          </p:cNvPr>
          <p:cNvSpPr/>
          <p:nvPr/>
        </p:nvSpPr>
        <p:spPr>
          <a:xfrm>
            <a:off x="7711591" y="1412624"/>
            <a:ext cx="1348632" cy="85404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Accuracy of each classifier</a:t>
            </a:r>
            <a:endParaRPr lang="en-IN" dirty="0">
              <a:solidFill>
                <a:schemeClr val="tx1"/>
              </a:solidFill>
            </a:endParaRPr>
          </a:p>
        </p:txBody>
      </p:sp>
      <p:sp>
        <p:nvSpPr>
          <p:cNvPr id="26" name="Rectangle 25">
            <a:extLst>
              <a:ext uri="{FF2B5EF4-FFF2-40B4-BE49-F238E27FC236}">
                <a16:creationId xmlns:a16="http://schemas.microsoft.com/office/drawing/2014/main" id="{8BF8678A-6B50-448D-AFA1-E75DD6E446A2}"/>
              </a:ext>
            </a:extLst>
          </p:cNvPr>
          <p:cNvSpPr/>
          <p:nvPr/>
        </p:nvSpPr>
        <p:spPr>
          <a:xfrm>
            <a:off x="7719137" y="4753120"/>
            <a:ext cx="1345998" cy="81448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Accuracy of each classifier</a:t>
            </a:r>
            <a:endParaRPr lang="en-IN" dirty="0">
              <a:solidFill>
                <a:schemeClr val="tx1"/>
              </a:solidFill>
            </a:endParaRPr>
          </a:p>
        </p:txBody>
      </p:sp>
      <p:sp>
        <p:nvSpPr>
          <p:cNvPr id="27" name="Rectangle 26">
            <a:extLst>
              <a:ext uri="{FF2B5EF4-FFF2-40B4-BE49-F238E27FC236}">
                <a16:creationId xmlns:a16="http://schemas.microsoft.com/office/drawing/2014/main" id="{8D59FAC5-86FE-4DF8-A171-E1D6673A0AA4}"/>
              </a:ext>
            </a:extLst>
          </p:cNvPr>
          <p:cNvSpPr/>
          <p:nvPr/>
        </p:nvSpPr>
        <p:spPr>
          <a:xfrm>
            <a:off x="7711591" y="3047833"/>
            <a:ext cx="1348632" cy="89280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Performance</a:t>
            </a:r>
          </a:p>
          <a:p>
            <a:pPr algn="ctr"/>
            <a:r>
              <a:rPr lang="en-US" dirty="0">
                <a:solidFill>
                  <a:schemeClr val="tx1"/>
                </a:solidFill>
              </a:rPr>
              <a:t>Evaluation</a:t>
            </a:r>
            <a:endParaRPr lang="en-IN" dirty="0">
              <a:solidFill>
                <a:schemeClr val="tx1"/>
              </a:solidFill>
            </a:endParaRPr>
          </a:p>
        </p:txBody>
      </p:sp>
      <p:sp>
        <p:nvSpPr>
          <p:cNvPr id="28" name="Rectangle 27">
            <a:extLst>
              <a:ext uri="{FF2B5EF4-FFF2-40B4-BE49-F238E27FC236}">
                <a16:creationId xmlns:a16="http://schemas.microsoft.com/office/drawing/2014/main" id="{15BDFA77-0626-4BD1-B2FA-5E6B68662A27}"/>
              </a:ext>
            </a:extLst>
          </p:cNvPr>
          <p:cNvSpPr/>
          <p:nvPr/>
        </p:nvSpPr>
        <p:spPr>
          <a:xfrm>
            <a:off x="123445" y="3041997"/>
            <a:ext cx="1641954" cy="2974660"/>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bg1"/>
              </a:solidFill>
            </a:endParaRPr>
          </a:p>
        </p:txBody>
      </p:sp>
      <p:sp>
        <p:nvSpPr>
          <p:cNvPr id="29" name="Rectangle 28">
            <a:extLst>
              <a:ext uri="{FF2B5EF4-FFF2-40B4-BE49-F238E27FC236}">
                <a16:creationId xmlns:a16="http://schemas.microsoft.com/office/drawing/2014/main" id="{97BE74CE-6A80-481F-81B6-6FA270A72CEE}"/>
              </a:ext>
            </a:extLst>
          </p:cNvPr>
          <p:cNvSpPr/>
          <p:nvPr/>
        </p:nvSpPr>
        <p:spPr>
          <a:xfrm>
            <a:off x="225247" y="4865644"/>
            <a:ext cx="1470427" cy="9486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bg1"/>
                </a:solidFill>
              </a:rPr>
              <a:t>CountVectorizer</a:t>
            </a:r>
            <a:endParaRPr lang="en-IN" sz="1400" dirty="0">
              <a:solidFill>
                <a:schemeClr val="bg1"/>
              </a:solidFill>
            </a:endParaRPr>
          </a:p>
        </p:txBody>
      </p:sp>
      <p:sp>
        <p:nvSpPr>
          <p:cNvPr id="30" name="Rectangle 29">
            <a:extLst>
              <a:ext uri="{FF2B5EF4-FFF2-40B4-BE49-F238E27FC236}">
                <a16:creationId xmlns:a16="http://schemas.microsoft.com/office/drawing/2014/main" id="{907370A7-7AC5-49BE-B4F7-C93FFA612A40}"/>
              </a:ext>
            </a:extLst>
          </p:cNvPr>
          <p:cNvSpPr/>
          <p:nvPr/>
        </p:nvSpPr>
        <p:spPr>
          <a:xfrm>
            <a:off x="6021288" y="5885753"/>
            <a:ext cx="1364369" cy="327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SGD</a:t>
            </a:r>
            <a:endParaRPr lang="en-IN" dirty="0"/>
          </a:p>
        </p:txBody>
      </p:sp>
      <p:sp>
        <p:nvSpPr>
          <p:cNvPr id="31" name="Rectangle 30">
            <a:extLst>
              <a:ext uri="{FF2B5EF4-FFF2-40B4-BE49-F238E27FC236}">
                <a16:creationId xmlns:a16="http://schemas.microsoft.com/office/drawing/2014/main" id="{49669E56-79C2-41F0-BC8F-A8632E913ED9}"/>
              </a:ext>
            </a:extLst>
          </p:cNvPr>
          <p:cNvSpPr/>
          <p:nvPr/>
        </p:nvSpPr>
        <p:spPr>
          <a:xfrm>
            <a:off x="225247" y="3282276"/>
            <a:ext cx="1469205" cy="51214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TF-IDF</a:t>
            </a:r>
            <a:endParaRPr lang="en-IN" dirty="0"/>
          </a:p>
        </p:txBody>
      </p:sp>
      <p:sp>
        <p:nvSpPr>
          <p:cNvPr id="32" name="Rectangle 31">
            <a:extLst>
              <a:ext uri="{FF2B5EF4-FFF2-40B4-BE49-F238E27FC236}">
                <a16:creationId xmlns:a16="http://schemas.microsoft.com/office/drawing/2014/main" id="{C061D337-25D2-4286-822F-AD99F8BE1726}"/>
              </a:ext>
            </a:extLst>
          </p:cNvPr>
          <p:cNvSpPr/>
          <p:nvPr/>
        </p:nvSpPr>
        <p:spPr>
          <a:xfrm>
            <a:off x="239515" y="4091523"/>
            <a:ext cx="1469205" cy="41836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N-grams</a:t>
            </a:r>
            <a:endParaRPr lang="en-IN" dirty="0"/>
          </a:p>
        </p:txBody>
      </p:sp>
      <p:sp>
        <p:nvSpPr>
          <p:cNvPr id="42" name="Rectangle 41">
            <a:extLst>
              <a:ext uri="{FF2B5EF4-FFF2-40B4-BE49-F238E27FC236}">
                <a16:creationId xmlns:a16="http://schemas.microsoft.com/office/drawing/2014/main" id="{17E35180-15F8-4F02-95FB-D2C27C9F78EE}"/>
              </a:ext>
            </a:extLst>
          </p:cNvPr>
          <p:cNvSpPr/>
          <p:nvPr/>
        </p:nvSpPr>
        <p:spPr>
          <a:xfrm>
            <a:off x="1904742" y="1591633"/>
            <a:ext cx="2105468" cy="128962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rPr>
              <a:t>Preprocessing</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Stop Word Removal</a:t>
            </a:r>
          </a:p>
          <a:p>
            <a:pPr marL="285750" indent="-285750">
              <a:buFont typeface="Arial" panose="020B0604020202020204" pitchFamily="34" charset="0"/>
              <a:buChar char="•"/>
            </a:pPr>
            <a:r>
              <a:rPr lang="en-US" sz="1400" dirty="0">
                <a:solidFill>
                  <a:schemeClr val="tx1"/>
                </a:solidFill>
              </a:rPr>
              <a:t>Punctuation Removal</a:t>
            </a:r>
          </a:p>
          <a:p>
            <a:pPr marL="285750" indent="-285750">
              <a:buFont typeface="Arial" panose="020B0604020202020204" pitchFamily="34" charset="0"/>
              <a:buChar char="•"/>
            </a:pPr>
            <a:r>
              <a:rPr lang="en-US" sz="1400" dirty="0">
                <a:solidFill>
                  <a:schemeClr val="tx1"/>
                </a:solidFill>
              </a:rPr>
              <a:t>Stemming</a:t>
            </a:r>
          </a:p>
        </p:txBody>
      </p:sp>
      <p:sp>
        <p:nvSpPr>
          <p:cNvPr id="43" name="TextBox 42">
            <a:extLst>
              <a:ext uri="{FF2B5EF4-FFF2-40B4-BE49-F238E27FC236}">
                <a16:creationId xmlns:a16="http://schemas.microsoft.com/office/drawing/2014/main" id="{A651C16C-9759-41C2-84D4-59020DE40CD9}"/>
              </a:ext>
            </a:extLst>
          </p:cNvPr>
          <p:cNvSpPr txBox="1"/>
          <p:nvPr/>
        </p:nvSpPr>
        <p:spPr>
          <a:xfrm>
            <a:off x="3457668" y="587182"/>
            <a:ext cx="2321662" cy="400110"/>
          </a:xfrm>
          <a:prstGeom prst="rect">
            <a:avLst/>
          </a:prstGeom>
          <a:noFill/>
        </p:spPr>
        <p:txBody>
          <a:bodyPr wrap="square" rtlCol="0">
            <a:spAutoFit/>
          </a:bodyPr>
          <a:lstStyle/>
          <a:p>
            <a:r>
              <a:rPr lang="en-US" sz="2000" b="1" dirty="0"/>
              <a:t>SYSTEM DESIGN</a:t>
            </a:r>
            <a:endParaRPr lang="en-IN" sz="2000" b="1" dirty="0"/>
          </a:p>
        </p:txBody>
      </p:sp>
      <p:sp>
        <p:nvSpPr>
          <p:cNvPr id="46" name="Rectangle 45">
            <a:extLst>
              <a:ext uri="{FF2B5EF4-FFF2-40B4-BE49-F238E27FC236}">
                <a16:creationId xmlns:a16="http://schemas.microsoft.com/office/drawing/2014/main" id="{25649BEF-DA36-4A24-964F-B5CAB4C47898}"/>
              </a:ext>
            </a:extLst>
          </p:cNvPr>
          <p:cNvSpPr/>
          <p:nvPr/>
        </p:nvSpPr>
        <p:spPr>
          <a:xfrm>
            <a:off x="6027897" y="4994210"/>
            <a:ext cx="1362634" cy="332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Linear SVC</a:t>
            </a:r>
            <a:endParaRPr lang="en-IN" dirty="0"/>
          </a:p>
        </p:txBody>
      </p:sp>
      <p:sp>
        <p:nvSpPr>
          <p:cNvPr id="47" name="Rectangle 46">
            <a:extLst>
              <a:ext uri="{FF2B5EF4-FFF2-40B4-BE49-F238E27FC236}">
                <a16:creationId xmlns:a16="http://schemas.microsoft.com/office/drawing/2014/main" id="{3EC08A2C-CC52-404C-9E60-8C144ACB5351}"/>
              </a:ext>
            </a:extLst>
          </p:cNvPr>
          <p:cNvSpPr/>
          <p:nvPr/>
        </p:nvSpPr>
        <p:spPr>
          <a:xfrm>
            <a:off x="6027897" y="3455392"/>
            <a:ext cx="1362634" cy="61504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Logistic Regression</a:t>
            </a:r>
            <a:endParaRPr lang="en-IN" dirty="0"/>
          </a:p>
        </p:txBody>
      </p:sp>
      <p:sp>
        <p:nvSpPr>
          <p:cNvPr id="48" name="Rectangle 47">
            <a:extLst>
              <a:ext uri="{FF2B5EF4-FFF2-40B4-BE49-F238E27FC236}">
                <a16:creationId xmlns:a16="http://schemas.microsoft.com/office/drawing/2014/main" id="{2E28BF23-A660-47C8-90E3-96E2E6F13411}"/>
              </a:ext>
            </a:extLst>
          </p:cNvPr>
          <p:cNvSpPr/>
          <p:nvPr/>
        </p:nvSpPr>
        <p:spPr>
          <a:xfrm>
            <a:off x="4166522" y="3124489"/>
            <a:ext cx="1427323" cy="8540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Label Encoding</a:t>
            </a:r>
          </a:p>
        </p:txBody>
      </p:sp>
      <p:cxnSp>
        <p:nvCxnSpPr>
          <p:cNvPr id="3" name="Connector: Elbow 2">
            <a:extLst>
              <a:ext uri="{FF2B5EF4-FFF2-40B4-BE49-F238E27FC236}">
                <a16:creationId xmlns:a16="http://schemas.microsoft.com/office/drawing/2014/main" id="{390906D2-B0A8-49FA-BCDD-DD882ABC226C}"/>
              </a:ext>
            </a:extLst>
          </p:cNvPr>
          <p:cNvCxnSpPr>
            <a:stCxn id="16" idx="4"/>
            <a:endCxn id="42" idx="0"/>
          </p:cNvCxnSpPr>
          <p:nvPr/>
        </p:nvCxnSpPr>
        <p:spPr>
          <a:xfrm>
            <a:off x="1307376" y="1208643"/>
            <a:ext cx="1650100" cy="38299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or: Elbow 4">
            <a:extLst>
              <a:ext uri="{FF2B5EF4-FFF2-40B4-BE49-F238E27FC236}">
                <a16:creationId xmlns:a16="http://schemas.microsoft.com/office/drawing/2014/main" id="{7253916C-46EA-4765-8D0E-D1D770F77AD2}"/>
              </a:ext>
            </a:extLst>
          </p:cNvPr>
          <p:cNvCxnSpPr>
            <a:cxnSpLocks/>
            <a:stCxn id="48" idx="0"/>
            <a:endCxn id="14" idx="1"/>
          </p:cNvCxnSpPr>
          <p:nvPr/>
        </p:nvCxnSpPr>
        <p:spPr>
          <a:xfrm rot="5400000" flipH="1" flipV="1">
            <a:off x="4721278" y="1938143"/>
            <a:ext cx="1345252" cy="102744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48" name="Straight Arrow Connector 447">
            <a:extLst>
              <a:ext uri="{FF2B5EF4-FFF2-40B4-BE49-F238E27FC236}">
                <a16:creationId xmlns:a16="http://schemas.microsoft.com/office/drawing/2014/main" id="{F0888185-330D-4857-B18D-E2D23B9CB425}"/>
              </a:ext>
            </a:extLst>
          </p:cNvPr>
          <p:cNvCxnSpPr>
            <a:cxnSpLocks/>
            <a:stCxn id="42" idx="2"/>
            <a:endCxn id="17" idx="0"/>
          </p:cNvCxnSpPr>
          <p:nvPr/>
        </p:nvCxnSpPr>
        <p:spPr>
          <a:xfrm>
            <a:off x="2957476" y="2881260"/>
            <a:ext cx="3879" cy="12016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3" name="Connector: Elbow 462">
            <a:extLst>
              <a:ext uri="{FF2B5EF4-FFF2-40B4-BE49-F238E27FC236}">
                <a16:creationId xmlns:a16="http://schemas.microsoft.com/office/drawing/2014/main" id="{C1603AAD-8A56-4A90-98C4-BFFA2B6B92F6}"/>
              </a:ext>
            </a:extLst>
          </p:cNvPr>
          <p:cNvCxnSpPr>
            <a:stCxn id="42" idx="2"/>
            <a:endCxn id="48" idx="1"/>
          </p:cNvCxnSpPr>
          <p:nvPr/>
        </p:nvCxnSpPr>
        <p:spPr>
          <a:xfrm rot="16200000" flipH="1">
            <a:off x="3226873" y="2611863"/>
            <a:ext cx="670252" cy="120904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69" name="Straight Connector 468">
            <a:extLst>
              <a:ext uri="{FF2B5EF4-FFF2-40B4-BE49-F238E27FC236}">
                <a16:creationId xmlns:a16="http://schemas.microsoft.com/office/drawing/2014/main" id="{77CE65C9-703E-4271-B383-54AA706D8D55}"/>
              </a:ext>
            </a:extLst>
          </p:cNvPr>
          <p:cNvCxnSpPr>
            <a:cxnSpLocks/>
            <a:endCxn id="17" idx="1"/>
          </p:cNvCxnSpPr>
          <p:nvPr/>
        </p:nvCxnSpPr>
        <p:spPr>
          <a:xfrm>
            <a:off x="1779667" y="4529327"/>
            <a:ext cx="360711" cy="0"/>
          </a:xfrm>
          <a:prstGeom prst="line">
            <a:avLst/>
          </a:prstGeom>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6AFBEBF3-3382-45AB-A4AD-10EEAE0A3ECC}"/>
              </a:ext>
            </a:extLst>
          </p:cNvPr>
          <p:cNvCxnSpPr>
            <a:cxnSpLocks/>
            <a:stCxn id="26" idx="0"/>
            <a:endCxn id="27" idx="2"/>
          </p:cNvCxnSpPr>
          <p:nvPr/>
        </p:nvCxnSpPr>
        <p:spPr>
          <a:xfrm flipH="1" flipV="1">
            <a:off x="8385907" y="3940633"/>
            <a:ext cx="6229" cy="8124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1" name="Straight Arrow Connector 500">
            <a:extLst>
              <a:ext uri="{FF2B5EF4-FFF2-40B4-BE49-F238E27FC236}">
                <a16:creationId xmlns:a16="http://schemas.microsoft.com/office/drawing/2014/main" id="{B443DE4F-DBA7-40ED-9408-49ECD02B5820}"/>
              </a:ext>
            </a:extLst>
          </p:cNvPr>
          <p:cNvCxnSpPr>
            <a:cxnSpLocks/>
            <a:stCxn id="25" idx="2"/>
            <a:endCxn id="27" idx="0"/>
          </p:cNvCxnSpPr>
          <p:nvPr/>
        </p:nvCxnSpPr>
        <p:spPr>
          <a:xfrm>
            <a:off x="8385907" y="2266670"/>
            <a:ext cx="0" cy="7811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Connector: Elbow 73">
            <a:extLst>
              <a:ext uri="{FF2B5EF4-FFF2-40B4-BE49-F238E27FC236}">
                <a16:creationId xmlns:a16="http://schemas.microsoft.com/office/drawing/2014/main" id="{137F0F69-AD7A-44FB-87B8-CA7654363E7E}"/>
              </a:ext>
            </a:extLst>
          </p:cNvPr>
          <p:cNvCxnSpPr>
            <a:cxnSpLocks/>
            <a:endCxn id="25" idx="0"/>
          </p:cNvCxnSpPr>
          <p:nvPr/>
        </p:nvCxnSpPr>
        <p:spPr>
          <a:xfrm>
            <a:off x="7509444" y="1208492"/>
            <a:ext cx="876463" cy="2041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85A6AB41-C263-3B71-D2E9-BF144063EB82}"/>
              </a:ext>
            </a:extLst>
          </p:cNvPr>
          <p:cNvSpPr/>
          <p:nvPr/>
        </p:nvSpPr>
        <p:spPr>
          <a:xfrm>
            <a:off x="6035918" y="2105396"/>
            <a:ext cx="1362634" cy="513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CNN+LSTM</a:t>
            </a:r>
            <a:endParaRPr lang="en-IN" dirty="0"/>
          </a:p>
        </p:txBody>
      </p:sp>
      <p:sp>
        <p:nvSpPr>
          <p:cNvPr id="11" name="TextBox 10">
            <a:extLst>
              <a:ext uri="{FF2B5EF4-FFF2-40B4-BE49-F238E27FC236}">
                <a16:creationId xmlns:a16="http://schemas.microsoft.com/office/drawing/2014/main" id="{110BF0AE-BA92-6F95-908D-F76683A63E90}"/>
              </a:ext>
            </a:extLst>
          </p:cNvPr>
          <p:cNvSpPr txBox="1"/>
          <p:nvPr/>
        </p:nvSpPr>
        <p:spPr>
          <a:xfrm>
            <a:off x="5916325" y="3089567"/>
            <a:ext cx="1601819" cy="307777"/>
          </a:xfrm>
          <a:prstGeom prst="rect">
            <a:avLst/>
          </a:prstGeom>
          <a:noFill/>
        </p:spPr>
        <p:txBody>
          <a:bodyPr wrap="square" rtlCol="0">
            <a:spAutoFit/>
          </a:bodyPr>
          <a:lstStyle/>
          <a:p>
            <a:r>
              <a:rPr lang="en-US" dirty="0"/>
              <a:t>Machine Learning</a:t>
            </a:r>
            <a:endParaRPr lang="en-IN" dirty="0"/>
          </a:p>
        </p:txBody>
      </p:sp>
      <p:sp>
        <p:nvSpPr>
          <p:cNvPr id="34" name="TextBox 33">
            <a:extLst>
              <a:ext uri="{FF2B5EF4-FFF2-40B4-BE49-F238E27FC236}">
                <a16:creationId xmlns:a16="http://schemas.microsoft.com/office/drawing/2014/main" id="{ED8B2C17-1A50-E0B4-6CB6-4C2298C2C318}"/>
              </a:ext>
            </a:extLst>
          </p:cNvPr>
          <p:cNvSpPr txBox="1"/>
          <p:nvPr/>
        </p:nvSpPr>
        <p:spPr>
          <a:xfrm>
            <a:off x="6040837" y="911639"/>
            <a:ext cx="1362632" cy="307777"/>
          </a:xfrm>
          <a:prstGeom prst="rect">
            <a:avLst/>
          </a:prstGeom>
          <a:noFill/>
        </p:spPr>
        <p:txBody>
          <a:bodyPr wrap="square" rtlCol="0">
            <a:spAutoFit/>
          </a:bodyPr>
          <a:lstStyle/>
          <a:p>
            <a:r>
              <a:rPr lang="en-US" dirty="0"/>
              <a:t>Deep Learning</a:t>
            </a:r>
            <a:endParaRPr lang="en-IN" dirty="0"/>
          </a:p>
        </p:txBody>
      </p:sp>
      <p:cxnSp>
        <p:nvCxnSpPr>
          <p:cNvPr id="41" name="Straight Arrow Connector 40">
            <a:extLst>
              <a:ext uri="{FF2B5EF4-FFF2-40B4-BE49-F238E27FC236}">
                <a16:creationId xmlns:a16="http://schemas.microsoft.com/office/drawing/2014/main" id="{625328BB-3BBA-12D9-D9DD-9E4C00A086EB}"/>
              </a:ext>
            </a:extLst>
          </p:cNvPr>
          <p:cNvCxnSpPr>
            <a:stCxn id="17" idx="3"/>
          </p:cNvCxnSpPr>
          <p:nvPr/>
        </p:nvCxnSpPr>
        <p:spPr>
          <a:xfrm>
            <a:off x="3782332" y="4529327"/>
            <a:ext cx="21252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Connector: Elbow 44">
            <a:extLst>
              <a:ext uri="{FF2B5EF4-FFF2-40B4-BE49-F238E27FC236}">
                <a16:creationId xmlns:a16="http://schemas.microsoft.com/office/drawing/2014/main" id="{F362AB5B-349B-8937-EA94-60340072D70A}"/>
              </a:ext>
            </a:extLst>
          </p:cNvPr>
          <p:cNvCxnSpPr>
            <a:cxnSpLocks/>
          </p:cNvCxnSpPr>
          <p:nvPr/>
        </p:nvCxnSpPr>
        <p:spPr>
          <a:xfrm flipV="1">
            <a:off x="7506330" y="5567604"/>
            <a:ext cx="882692" cy="64603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22348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pic>
        <p:nvPicPr>
          <p:cNvPr id="554" name="Google Shape;554;p12"/>
          <p:cNvPicPr preferRelativeResize="0"/>
          <p:nvPr/>
        </p:nvPicPr>
        <p:blipFill rotWithShape="1">
          <a:blip r:embed="rId3">
            <a:alphaModFix/>
          </a:blip>
          <a:srcRect/>
          <a:stretch/>
        </p:blipFill>
        <p:spPr>
          <a:xfrm>
            <a:off x="0" y="6481100"/>
            <a:ext cx="9144000" cy="307975"/>
          </a:xfrm>
          <a:prstGeom prst="rect">
            <a:avLst/>
          </a:prstGeom>
          <a:noFill/>
          <a:ln>
            <a:noFill/>
          </a:ln>
        </p:spPr>
      </p:pic>
      <p:sp>
        <p:nvSpPr>
          <p:cNvPr id="555" name="Google Shape;555;p12"/>
          <p:cNvSpPr txBox="1"/>
          <p:nvPr/>
        </p:nvSpPr>
        <p:spPr>
          <a:xfrm>
            <a:off x="2273300" y="64779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556" name="Google Shape;556;p12"/>
          <p:cNvPicPr preferRelativeResize="0"/>
          <p:nvPr/>
        </p:nvPicPr>
        <p:blipFill rotWithShape="1">
          <a:blip r:embed="rId3">
            <a:alphaModFix/>
          </a:blip>
          <a:srcRect/>
          <a:stretch/>
        </p:blipFill>
        <p:spPr>
          <a:xfrm>
            <a:off x="0" y="-72100"/>
            <a:ext cx="9144000" cy="609600"/>
          </a:xfrm>
          <a:prstGeom prst="rect">
            <a:avLst/>
          </a:prstGeom>
          <a:noFill/>
          <a:ln>
            <a:noFill/>
          </a:ln>
        </p:spPr>
      </p:pic>
      <p:sp>
        <p:nvSpPr>
          <p:cNvPr id="557" name="Google Shape;557;p12"/>
          <p:cNvSpPr/>
          <p:nvPr/>
        </p:nvSpPr>
        <p:spPr>
          <a:xfrm>
            <a:off x="8550275" y="64811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28</a:t>
            </a:fld>
            <a:endParaRPr sz="1600" b="1">
              <a:solidFill>
                <a:srgbClr val="FFFFFF"/>
              </a:solidFill>
              <a:latin typeface="Comic Sans MS"/>
              <a:ea typeface="Comic Sans MS"/>
              <a:cs typeface="Comic Sans MS"/>
              <a:sym typeface="Comic Sans MS"/>
            </a:endParaRPr>
          </a:p>
        </p:txBody>
      </p:sp>
      <p:sp>
        <p:nvSpPr>
          <p:cNvPr id="558" name="Google Shape;558;p12"/>
          <p:cNvSpPr txBox="1">
            <a:spLocks noGrp="1"/>
          </p:cNvSpPr>
          <p:nvPr>
            <p:ph type="dt" idx="10"/>
          </p:nvPr>
        </p:nvSpPr>
        <p:spPr>
          <a:xfrm>
            <a:off x="0" y="64922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604CC232-F4E1-4A41-94BE-BA601329E6A5}"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559" name="Google Shape;559;p12"/>
          <p:cNvSpPr txBox="1"/>
          <p:nvPr/>
        </p:nvSpPr>
        <p:spPr>
          <a:xfrm>
            <a:off x="919163" y="-7210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560" name="Google Shape;560;p12"/>
          <p:cNvSpPr/>
          <p:nvPr/>
        </p:nvSpPr>
        <p:spPr>
          <a:xfrm>
            <a:off x="8355013" y="-51462"/>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561" name="Google Shape;561;p12" descr="A picture containing text, sign, watch&#10;&#10;Description automatically generated"/>
          <p:cNvPicPr preferRelativeResize="0"/>
          <p:nvPr/>
        </p:nvPicPr>
        <p:blipFill rotWithShape="1">
          <a:blip r:embed="rId4">
            <a:alphaModFix/>
          </a:blip>
          <a:srcRect/>
          <a:stretch/>
        </p:blipFill>
        <p:spPr>
          <a:xfrm>
            <a:off x="8382000" y="-24475"/>
            <a:ext cx="731838" cy="714375"/>
          </a:xfrm>
          <a:prstGeom prst="rect">
            <a:avLst/>
          </a:prstGeom>
          <a:noFill/>
          <a:ln>
            <a:noFill/>
          </a:ln>
        </p:spPr>
      </p:pic>
      <p:sp>
        <p:nvSpPr>
          <p:cNvPr id="562" name="Google Shape;562;p12"/>
          <p:cNvSpPr txBox="1"/>
          <p:nvPr/>
        </p:nvSpPr>
        <p:spPr>
          <a:xfrm>
            <a:off x="581112" y="908628"/>
            <a:ext cx="3384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Modules</a:t>
            </a:r>
            <a:r>
              <a:rPr lang="en-U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p:txBody>
      </p:sp>
      <p:sp>
        <p:nvSpPr>
          <p:cNvPr id="563" name="Google Shape;563;p12"/>
          <p:cNvSpPr txBox="1"/>
          <p:nvPr/>
        </p:nvSpPr>
        <p:spPr>
          <a:xfrm>
            <a:off x="1331640" y="1510588"/>
            <a:ext cx="3862200" cy="1323399"/>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Clr>
                <a:schemeClr val="dk1"/>
              </a:buClr>
              <a:buSzPts val="2400"/>
              <a:buFont typeface="Verdana"/>
              <a:buChar char="●"/>
            </a:pPr>
            <a:r>
              <a:rPr lang="en-US" sz="2000" dirty="0">
                <a:solidFill>
                  <a:schemeClr val="dk1"/>
                </a:solidFill>
                <a:latin typeface="Times New Roman" panose="02020603050405020304" pitchFamily="18" charset="0"/>
                <a:ea typeface="Verdana"/>
                <a:cs typeface="Times New Roman" panose="02020603050405020304" pitchFamily="18" charset="0"/>
                <a:sym typeface="Verdana"/>
              </a:rPr>
              <a:t>Data Preprocessing</a:t>
            </a:r>
            <a:endParaRPr sz="20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marR="0" lvl="0" indent="-381000" algn="l" rtl="0">
              <a:spcBef>
                <a:spcPts val="0"/>
              </a:spcBef>
              <a:spcAft>
                <a:spcPts val="0"/>
              </a:spcAft>
              <a:buClr>
                <a:schemeClr val="dk1"/>
              </a:buClr>
              <a:buSzPts val="2400"/>
              <a:buFont typeface="Verdana"/>
              <a:buChar char="●"/>
            </a:pPr>
            <a:r>
              <a:rPr lang="en-US" sz="2000" dirty="0">
                <a:solidFill>
                  <a:schemeClr val="dk1"/>
                </a:solidFill>
                <a:latin typeface="Times New Roman" panose="02020603050405020304" pitchFamily="18" charset="0"/>
                <a:ea typeface="Verdana"/>
                <a:cs typeface="Times New Roman" panose="02020603050405020304" pitchFamily="18" charset="0"/>
                <a:sym typeface="Verdana"/>
              </a:rPr>
              <a:t>Feature Selection</a:t>
            </a:r>
            <a:endParaRPr sz="20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marR="0" lvl="0" indent="-381000" algn="l" rtl="0">
              <a:spcBef>
                <a:spcPts val="0"/>
              </a:spcBef>
              <a:spcAft>
                <a:spcPts val="0"/>
              </a:spcAft>
              <a:buClr>
                <a:schemeClr val="dk1"/>
              </a:buClr>
              <a:buSzPts val="2400"/>
              <a:buFont typeface="Verdana"/>
              <a:buChar char="●"/>
            </a:pPr>
            <a:r>
              <a:rPr lang="en-US" sz="2000" dirty="0">
                <a:solidFill>
                  <a:schemeClr val="dk1"/>
                </a:solidFill>
                <a:latin typeface="Times New Roman" panose="02020603050405020304" pitchFamily="18" charset="0"/>
                <a:ea typeface="Verdana"/>
                <a:cs typeface="Times New Roman" panose="02020603050405020304" pitchFamily="18" charset="0"/>
                <a:sym typeface="Verdana"/>
              </a:rPr>
              <a:t>Model Training</a:t>
            </a:r>
            <a:endParaRPr sz="20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marR="0" lvl="0" indent="-381000" algn="l" rtl="0">
              <a:spcBef>
                <a:spcPts val="0"/>
              </a:spcBef>
              <a:spcAft>
                <a:spcPts val="0"/>
              </a:spcAft>
              <a:buClr>
                <a:schemeClr val="dk1"/>
              </a:buClr>
              <a:buSzPts val="2400"/>
              <a:buFont typeface="Verdana"/>
              <a:buChar char="●"/>
            </a:pPr>
            <a:r>
              <a:rPr lang="en-US" sz="2000" dirty="0">
                <a:solidFill>
                  <a:schemeClr val="dk1"/>
                </a:solidFill>
                <a:latin typeface="Times New Roman" panose="02020603050405020304" pitchFamily="18" charset="0"/>
                <a:ea typeface="Verdana"/>
                <a:cs typeface="Times New Roman" panose="02020603050405020304" pitchFamily="18" charset="0"/>
                <a:sym typeface="Verdana"/>
              </a:rPr>
              <a:t>Evaluation</a:t>
            </a:r>
            <a:endParaRPr sz="20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extLst>
      <p:ext uri="{BB962C8B-B14F-4D97-AF65-F5344CB8AC3E}">
        <p14:creationId xmlns:p14="http://schemas.microsoft.com/office/powerpoint/2010/main" val="2057919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pic>
        <p:nvPicPr>
          <p:cNvPr id="570" name="Google Shape;570;g1ffc7eb3bee_0_47"/>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571" name="Google Shape;571;g1ffc7eb3bee_0_47"/>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572" name="Google Shape;572;g1ffc7eb3bee_0_47"/>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573" name="Google Shape;573;g1ffc7eb3bee_0_47"/>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29</a:t>
            </a:fld>
            <a:endParaRPr sz="1600" b="1">
              <a:solidFill>
                <a:srgbClr val="FFFFFF"/>
              </a:solidFill>
              <a:latin typeface="Comic Sans MS"/>
              <a:ea typeface="Comic Sans MS"/>
              <a:cs typeface="Comic Sans MS"/>
              <a:sym typeface="Comic Sans MS"/>
            </a:endParaRPr>
          </a:p>
        </p:txBody>
      </p:sp>
      <p:sp>
        <p:nvSpPr>
          <p:cNvPr id="574" name="Google Shape;574;g1ffc7eb3bee_0_47"/>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6DC1C164-4B2D-4B90-A6CE-434BCB4692E6}"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575" name="Google Shape;575;g1ffc7eb3bee_0_47"/>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576" name="Google Shape;576;g1ffc7eb3bee_0_47"/>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577" name="Google Shape;577;g1ffc7eb3bee_0_47"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578" name="Google Shape;578;g1ffc7eb3bee_0_47"/>
          <p:cNvSpPr txBox="1"/>
          <p:nvPr/>
        </p:nvSpPr>
        <p:spPr>
          <a:xfrm>
            <a:off x="331850" y="798525"/>
            <a:ext cx="3695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Verdana"/>
                <a:cs typeface="Times New Roman" panose="02020603050405020304" pitchFamily="18" charset="0"/>
                <a:sym typeface="Verdana"/>
              </a:rPr>
              <a:t>Module Description:</a:t>
            </a:r>
            <a:endParaRPr sz="24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579" name="Google Shape;579;g1ffc7eb3bee_0_47"/>
          <p:cNvSpPr txBox="1"/>
          <p:nvPr/>
        </p:nvSpPr>
        <p:spPr>
          <a:xfrm>
            <a:off x="331850" y="1449150"/>
            <a:ext cx="8480400" cy="572461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Data Preprocessing:</a:t>
            </a:r>
            <a:endParaRPr sz="1800" b="1"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b="1"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	</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1)Tokenization</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lvl="0" algn="just"/>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raw data is tokenization using natural language processing. The text are break down into a piece of text called Tokens.</a:t>
            </a:r>
          </a:p>
          <a:p>
            <a:pPr lvl="0" algn="just"/>
            <a:endParaRPr lang="en-US" sz="1800" dirty="0">
              <a:solidFill>
                <a:schemeClr val="dk1"/>
              </a:solidFill>
              <a:latin typeface="Times New Roman" panose="02020603050405020304" pitchFamily="18" charset="0"/>
              <a:ea typeface="Verdana"/>
              <a:cs typeface="Times New Roman" panose="02020603050405020304" pitchFamily="18" charset="0"/>
              <a:sym typeface="Verdana"/>
            </a:endParaRPr>
          </a:p>
          <a:p>
            <a:pPr lvl="0" algn="just"/>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Tokenization will separate the phrase "wearing helmets is a must for pedal cyclists" should be broken down into the words "wearing," "helmets," "is," "a," "must," "for," and "cyclists."</a:t>
            </a:r>
          </a:p>
          <a:p>
            <a:pPr lvl="0" algn="just"/>
            <a:endParaRPr lang="en-US" sz="1800" dirty="0">
              <a:solidFill>
                <a:schemeClr val="dk1"/>
              </a:solidFill>
              <a:latin typeface="Times New Roman" panose="02020603050405020304" pitchFamily="18" charset="0"/>
              <a:ea typeface="Verdana"/>
              <a:cs typeface="Times New Roman" panose="02020603050405020304" pitchFamily="18" charset="0"/>
              <a:sym typeface="Verdana"/>
            </a:endParaRPr>
          </a:p>
          <a:p>
            <a:pPr lvl="0" algn="just"/>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2)Stop Word Removal</a:t>
            </a:r>
          </a:p>
          <a:p>
            <a:pPr lvl="0" algn="just"/>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words that occur frequently in text was removed by Natural Language Processing (NLP) techniques, text such as "a", "an", "the", "and“ , "is", "of", etc.  were removed. </a:t>
            </a:r>
          </a:p>
          <a:p>
            <a:pPr lvl="0" algn="just"/>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4"/>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4"/>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136" name="Google Shape;136;p4"/>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4"/>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a:t>
            </a:fld>
            <a:endParaRPr sz="1600" b="1">
              <a:solidFill>
                <a:srgbClr val="FFFFFF"/>
              </a:solidFill>
              <a:latin typeface="Comic Sans MS"/>
              <a:ea typeface="Comic Sans MS"/>
              <a:cs typeface="Comic Sans MS"/>
              <a:sym typeface="Comic Sans MS"/>
            </a:endParaRPr>
          </a:p>
        </p:txBody>
      </p:sp>
      <p:sp>
        <p:nvSpPr>
          <p:cNvPr id="138" name="Google Shape;138;p4"/>
          <p:cNvSpPr txBox="1">
            <a:spLocks noGrp="1"/>
          </p:cNvSpPr>
          <p:nvPr>
            <p:ph type="dt" idx="10"/>
          </p:nvPr>
        </p:nvSpPr>
        <p:spPr>
          <a:xfrm>
            <a:off x="0" y="6564325"/>
            <a:ext cx="16812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968A6E05-EACE-4782-B1D0-85FD0B8DA021}" type="datetime3">
              <a:rPr lang="en-US" sz="1400" b="1" smtClean="0">
                <a:solidFill>
                  <a:srgbClr val="FF0066"/>
                </a:solidFill>
                <a:latin typeface="Arial Rounded"/>
                <a:sym typeface="Arial Rounded"/>
              </a:rPr>
              <a:t>5 April 2023</a:t>
            </a:fld>
            <a:endParaRPr sz="1400" b="1" dirty="0">
              <a:solidFill>
                <a:srgbClr val="FF0066"/>
              </a:solidFill>
              <a:latin typeface="Arial Rounded"/>
              <a:ea typeface="Arial Rounded"/>
              <a:cs typeface="Arial Rounded"/>
              <a:sym typeface="Arial Rounded"/>
            </a:endParaRPr>
          </a:p>
        </p:txBody>
      </p:sp>
      <p:sp>
        <p:nvSpPr>
          <p:cNvPr id="139" name="Google Shape;139;p4"/>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140" name="Google Shape;140;p4"/>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141" name="Google Shape;141;p4"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4"/>
          <p:cNvSpPr txBox="1"/>
          <p:nvPr/>
        </p:nvSpPr>
        <p:spPr>
          <a:xfrm>
            <a:off x="457200" y="1066800"/>
            <a:ext cx="3581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r>
              <a:rPr lang="en-US" sz="2000" b="1" dirty="0">
                <a:solidFill>
                  <a:schemeClr val="dk1"/>
                </a:solidFill>
                <a:latin typeface="Times New Roman" panose="02020603050405020304" pitchFamily="18" charset="0"/>
                <a:ea typeface="Verdana"/>
                <a:cs typeface="Times New Roman" panose="02020603050405020304" pitchFamily="18" charset="0"/>
                <a:sym typeface="Verdana"/>
              </a:rPr>
              <a:t>Problem Statement  </a:t>
            </a:r>
            <a:endParaRPr sz="2000" dirty="0">
              <a:latin typeface="Times New Roman" panose="02020603050405020304" pitchFamily="18" charset="0"/>
              <a:ea typeface="Verdana"/>
              <a:cs typeface="Times New Roman" panose="02020603050405020304" pitchFamily="18" charset="0"/>
              <a:sym typeface="Verdana"/>
            </a:endParaRPr>
          </a:p>
        </p:txBody>
      </p:sp>
      <p:sp>
        <p:nvSpPr>
          <p:cNvPr id="143" name="Google Shape;143;p4"/>
          <p:cNvSpPr txBox="1"/>
          <p:nvPr/>
        </p:nvSpPr>
        <p:spPr>
          <a:xfrm>
            <a:off x="919163" y="1772816"/>
            <a:ext cx="7435800" cy="2585283"/>
          </a:xfrm>
          <a:prstGeom prst="rect">
            <a:avLst/>
          </a:prstGeom>
          <a:noFill/>
          <a:ln>
            <a:noFill/>
          </a:ln>
        </p:spPr>
        <p:txBody>
          <a:bodyPr spcFirstLastPara="1" wrap="square" lIns="91425" tIns="45700" rIns="91425" bIns="45700" anchor="t" anchorCtr="0">
            <a:spAutoFit/>
          </a:bodyPr>
          <a:lstStyle/>
          <a:p>
            <a:pPr lvl="0" algn="just"/>
            <a:r>
              <a:rPr lang="en-US" sz="1800" dirty="0">
                <a:solidFill>
                  <a:schemeClr val="dk1"/>
                </a:solidFill>
                <a:latin typeface="Times New Roman" panose="02020603050405020304" pitchFamily="18" charset="0"/>
                <a:ea typeface="Verdana"/>
                <a:cs typeface="Times New Roman" panose="02020603050405020304" pitchFamily="18" charset="0"/>
                <a:sym typeface="Verdana"/>
              </a:rPr>
              <a:t>Identifying and detecting fake reviews is a critical issue for both consumers and businesses. The growth of online reviews and their influence on consumer decision-making has led to the rise of fake reviews that mislead consumers and harm legitimate businesses. The problem is further compounded by the increasing use of automated tools to generate fake reviews, making it difficult to distinguish between genuine and fake ones. Therefore, the aim is to develop a machine learning-based approach to accurately identify and classify fake reviews, which can help consumers make informed decisions and businesses maintain their reputation and credibility.</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585" name="Google Shape;585;g16d30daefd9_0_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586" name="Google Shape;586;g16d30daefd9_0_2"/>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rgbClr val="47FFD0"/>
                </a:solidFill>
                <a:latin typeface="Comic Sans MS"/>
                <a:ea typeface="Comic Sans MS"/>
                <a:cs typeface="Comic Sans MS"/>
                <a:sym typeface="Comic Sans MS"/>
              </a:rPr>
              <a:t>Department of Computer Science and Engineering </a:t>
            </a:r>
            <a:endParaRPr dirty="0"/>
          </a:p>
        </p:txBody>
      </p:sp>
      <p:pic>
        <p:nvPicPr>
          <p:cNvPr id="587" name="Google Shape;587;g16d30daefd9_0_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588" name="Google Shape;588;g16d30daefd9_0_2"/>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30</a:t>
            </a:fld>
            <a:endParaRPr sz="1600" b="1">
              <a:solidFill>
                <a:srgbClr val="FFFFFF"/>
              </a:solidFill>
              <a:latin typeface="Comic Sans MS"/>
              <a:ea typeface="Comic Sans MS"/>
              <a:cs typeface="Comic Sans MS"/>
              <a:sym typeface="Comic Sans MS"/>
            </a:endParaRPr>
          </a:p>
        </p:txBody>
      </p:sp>
      <p:sp>
        <p:nvSpPr>
          <p:cNvPr id="589" name="Google Shape;589;g16d30daefd9_0_2"/>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13F9286-847D-428E-890B-54E3313B5477}" type="datetime3">
              <a:rPr lang="en-US" sz="1400" b="1" smtClean="0">
                <a:solidFill>
                  <a:srgbClr val="FF0066"/>
                </a:solidFill>
                <a:latin typeface="Arial Rounded"/>
                <a:sym typeface="Arial Rounded"/>
              </a:rPr>
              <a:t>5 April 2023</a:t>
            </a:fld>
            <a:endParaRPr sz="1400" b="1" dirty="0">
              <a:solidFill>
                <a:srgbClr val="FF0066"/>
              </a:solidFill>
              <a:latin typeface="Arial Rounded"/>
              <a:ea typeface="Arial Rounded"/>
              <a:cs typeface="Arial Rounded"/>
              <a:sym typeface="Arial Rounded"/>
            </a:endParaRPr>
          </a:p>
        </p:txBody>
      </p:sp>
      <p:sp>
        <p:nvSpPr>
          <p:cNvPr id="590" name="Google Shape;590;g16d30daefd9_0_2"/>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591" name="Google Shape;591;g16d30daefd9_0_2"/>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592" name="Google Shape;592;g16d30daefd9_0_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593" name="Google Shape;593;g16d30daefd9_0_2"/>
          <p:cNvSpPr txBox="1"/>
          <p:nvPr/>
        </p:nvSpPr>
        <p:spPr>
          <a:xfrm>
            <a:off x="246075" y="732225"/>
            <a:ext cx="3745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Verdana"/>
                <a:cs typeface="Times New Roman" panose="02020603050405020304" pitchFamily="18" charset="0"/>
                <a:sym typeface="Verdana"/>
              </a:rPr>
              <a:t>Module Description:</a:t>
            </a:r>
            <a:endParaRPr sz="24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594" name="Google Shape;594;g16d30daefd9_0_2"/>
          <p:cNvSpPr txBox="1"/>
          <p:nvPr/>
        </p:nvSpPr>
        <p:spPr>
          <a:xfrm>
            <a:off x="390200" y="1316550"/>
            <a:ext cx="8085600" cy="378562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Data Preprocessing:</a:t>
            </a:r>
            <a:endParaRPr sz="1800" b="1"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b="1"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	</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3)Lemmatization</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Word is reduced to its base form, also know as lemma.</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By identifying the part of speech of a word (e.g. noun, verb, adjective, etc.) and then applying rules to reduce the word to its base form.</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Eg</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lemma of the word "running" is "run", and the lemma of the word "ran" is also "run".</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lvl="0" indent="45720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It improve the accuracy of these tasks by reducing the dimensionality of the text data and reducing the number of unique words that need to be processed.</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g200f32b7f3d_0_5"/>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01" name="Google Shape;601;g200f32b7f3d_0_5"/>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02" name="Google Shape;602;g200f32b7f3d_0_5"/>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03" name="Google Shape;603;g200f32b7f3d_0_5"/>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31</a:t>
            </a:fld>
            <a:endParaRPr sz="1600" b="1">
              <a:solidFill>
                <a:srgbClr val="FFFFFF"/>
              </a:solidFill>
              <a:latin typeface="Comic Sans MS"/>
              <a:ea typeface="Comic Sans MS"/>
              <a:cs typeface="Comic Sans MS"/>
              <a:sym typeface="Comic Sans MS"/>
            </a:endParaRPr>
          </a:p>
        </p:txBody>
      </p:sp>
      <p:sp>
        <p:nvSpPr>
          <p:cNvPr id="604" name="Google Shape;604;g200f32b7f3d_0_5"/>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0C458D36-6332-4CCC-AD4C-24841BFDEFE8}"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05" name="Google Shape;605;g200f32b7f3d_0_5"/>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06" name="Google Shape;606;g200f32b7f3d_0_5"/>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07" name="Google Shape;607;g200f32b7f3d_0_5"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08" name="Google Shape;608;g200f32b7f3d_0_5"/>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609" name="Google Shape;609;g200f32b7f3d_0_5"/>
          <p:cNvSpPr txBox="1"/>
          <p:nvPr/>
        </p:nvSpPr>
        <p:spPr>
          <a:xfrm>
            <a:off x="397275" y="1409000"/>
            <a:ext cx="8153100" cy="406262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Feature Extraction:</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N-gram:</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lvl="0" algn="just"/>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tokenized text is broken down into chunks of words. Where N is the number of words.</a:t>
            </a:r>
          </a:p>
          <a:p>
            <a:pPr lvl="0" algn="just"/>
            <a:endParaRPr lang="en-US" sz="1800" dirty="0">
              <a:solidFill>
                <a:schemeClr val="dk1"/>
              </a:solidFill>
              <a:latin typeface="Times New Roman" panose="02020603050405020304" pitchFamily="18" charset="0"/>
              <a:ea typeface="Verdana"/>
              <a:cs typeface="Times New Roman" panose="02020603050405020304" pitchFamily="18" charset="0"/>
              <a:sym typeface="Verdana"/>
            </a:endParaRPr>
          </a:p>
          <a:p>
            <a:pPr lvl="0" algn="just"/>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If n=3,then the text “I love to eat ice cream” break into following trigrams as “I love to", "love to eat", "to eat ice "and “eat ice cream”.</a:t>
            </a: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formula for the step is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lvl="0" indent="-342900" algn="just" rtl="0">
              <a:spcBef>
                <a:spcPts val="0"/>
              </a:spcBef>
              <a:spcAft>
                <a:spcPts val="0"/>
              </a:spcAft>
              <a:buClr>
                <a:schemeClr val="dk1"/>
              </a:buClr>
              <a:buSzPts val="1800"/>
              <a:buFont typeface="Verdana"/>
              <a:buChar char="❖"/>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n-gram={(w1,w2,w3),(w2,w3,w4),..}</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182880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610" name="Google Shape;610;g200f32b7f3d_0_5"/>
          <p:cNvSpPr txBox="1"/>
          <p:nvPr/>
        </p:nvSpPr>
        <p:spPr>
          <a:xfrm>
            <a:off x="195450" y="732250"/>
            <a:ext cx="733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chemeClr val="dk1"/>
                </a:solidFill>
                <a:latin typeface="Times New Roman" panose="02020603050405020304" pitchFamily="18" charset="0"/>
                <a:ea typeface="Verdana"/>
                <a:cs typeface="Times New Roman" panose="02020603050405020304" pitchFamily="18" charset="0"/>
                <a:sym typeface="Verdana"/>
              </a:rPr>
              <a:t>Module Description:</a:t>
            </a:r>
            <a:endParaRPr sz="1800" b="1"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pic>
        <p:nvPicPr>
          <p:cNvPr id="616" name="Google Shape;616;g200f32b7f3d_0_2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17" name="Google Shape;617;g200f32b7f3d_0_2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18" name="Google Shape;618;g200f32b7f3d_0_2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19" name="Google Shape;619;g200f32b7f3d_0_2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32</a:t>
            </a:fld>
            <a:endParaRPr sz="1600" b="1">
              <a:solidFill>
                <a:srgbClr val="FFFFFF"/>
              </a:solidFill>
              <a:latin typeface="Comic Sans MS"/>
              <a:ea typeface="Comic Sans MS"/>
              <a:cs typeface="Comic Sans MS"/>
              <a:sym typeface="Comic Sans MS"/>
            </a:endParaRPr>
          </a:p>
        </p:txBody>
      </p:sp>
      <p:sp>
        <p:nvSpPr>
          <p:cNvPr id="620" name="Google Shape;620;g200f32b7f3d_0_2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6E417877-D4B3-4847-8ACF-323CEEC27513}"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21" name="Google Shape;621;g200f32b7f3d_0_2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22" name="Google Shape;622;g200f32b7f3d_0_2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23" name="Google Shape;623;g200f32b7f3d_0_2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24" name="Google Shape;624;g200f32b7f3d_0_20"/>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625" name="Google Shape;625;g200f32b7f3d_0_20"/>
          <p:cNvSpPr txBox="1"/>
          <p:nvPr/>
        </p:nvSpPr>
        <p:spPr>
          <a:xfrm>
            <a:off x="397275" y="1409000"/>
            <a:ext cx="8153100" cy="461661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Feature Extraction:</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N-gram:</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lvl="0" indent="-342900" algn="just"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Then the frequency of each n-gram is calculated using:</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Frequency(n-gram) = Number of occurrences of n-gram in the text.</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lvl="0" indent="-342900" algn="just"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Then the probability of an n-gram is calculated by dividing the frequency of each n-gram by the total number of n-gram in the text.</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Probability(n-gram) = frequency(n-gram) / (total number of n-grams in the text)occurrences of n-gram in the text)</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626" name="Google Shape;626;g200f32b7f3d_0_20"/>
          <p:cNvSpPr txBox="1"/>
          <p:nvPr/>
        </p:nvSpPr>
        <p:spPr>
          <a:xfrm>
            <a:off x="195450" y="732250"/>
            <a:ext cx="733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chemeClr val="dk1"/>
                </a:solidFill>
                <a:latin typeface="Times New Roman" panose="02020603050405020304" pitchFamily="18" charset="0"/>
                <a:ea typeface="Verdana"/>
                <a:cs typeface="Times New Roman" panose="02020603050405020304" pitchFamily="18" charset="0"/>
                <a:sym typeface="Verdana"/>
              </a:rPr>
              <a:t>Module Description:</a:t>
            </a:r>
            <a:endParaRPr sz="1800" b="1"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Google Shape;632;g1ffc7eb3bee_0_6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33" name="Google Shape;633;g1ffc7eb3bee_0_62"/>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34" name="Google Shape;634;g1ffc7eb3bee_0_6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35" name="Google Shape;635;g1ffc7eb3bee_0_62"/>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33</a:t>
            </a:fld>
            <a:endParaRPr sz="1600" b="1">
              <a:solidFill>
                <a:srgbClr val="FFFFFF"/>
              </a:solidFill>
              <a:latin typeface="Comic Sans MS"/>
              <a:ea typeface="Comic Sans MS"/>
              <a:cs typeface="Comic Sans MS"/>
              <a:sym typeface="Comic Sans MS"/>
            </a:endParaRPr>
          </a:p>
        </p:txBody>
      </p:sp>
      <p:sp>
        <p:nvSpPr>
          <p:cNvPr id="636" name="Google Shape;636;g1ffc7eb3bee_0_62"/>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06683FE3-7411-4A49-A281-64DB464CA768}"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37" name="Google Shape;637;g1ffc7eb3bee_0_62"/>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38" name="Google Shape;638;g1ffc7eb3bee_0_62"/>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39" name="Google Shape;639;g1ffc7eb3bee_0_6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40" name="Google Shape;640;g1ffc7eb3bee_0_62"/>
          <p:cNvSpPr txBox="1"/>
          <p:nvPr/>
        </p:nvSpPr>
        <p:spPr>
          <a:xfrm>
            <a:off x="435400" y="798550"/>
            <a:ext cx="3728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Verdana"/>
                <a:cs typeface="Times New Roman" panose="02020603050405020304" pitchFamily="18" charset="0"/>
                <a:sym typeface="Verdana"/>
              </a:rPr>
              <a:t>Module Description:</a:t>
            </a:r>
            <a:endParaRPr sz="24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641" name="Google Shape;641;g1ffc7eb3bee_0_62"/>
          <p:cNvSpPr txBox="1"/>
          <p:nvPr/>
        </p:nvSpPr>
        <p:spPr>
          <a:xfrm>
            <a:off x="435400" y="1334500"/>
            <a:ext cx="8016600" cy="544761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Feature Extraction:</a:t>
            </a:r>
            <a:endParaRPr sz="1800" b="1"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		</a:t>
            </a:r>
            <a:endParaRPr sz="1800" b="1"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TF-IDF:</a:t>
            </a:r>
            <a:endParaRPr sz="1800" b="1" dirty="0">
              <a:latin typeface="Times New Roman" panose="02020603050405020304" pitchFamily="18" charset="0"/>
              <a:ea typeface="Verdana"/>
              <a:cs typeface="Times New Roman" panose="02020603050405020304" pitchFamily="18" charset="0"/>
              <a:sym typeface="Verdana"/>
            </a:endParaRPr>
          </a:p>
          <a:p>
            <a:pPr marL="457200" lvl="0" indent="-342900" algn="just" rtl="0">
              <a:spcBef>
                <a:spcPts val="0"/>
              </a:spcBef>
              <a:spcAft>
                <a:spcPts val="0"/>
              </a:spcAft>
              <a:buSzPts val="1800"/>
              <a:buFont typeface="Verdana"/>
              <a:buChar char="●"/>
            </a:pPr>
            <a:r>
              <a:rPr lang="en-US" sz="1800" dirty="0">
                <a:latin typeface="Times New Roman" panose="02020603050405020304" pitchFamily="18" charset="0"/>
                <a:ea typeface="Verdana"/>
                <a:cs typeface="Times New Roman" panose="02020603050405020304" pitchFamily="18" charset="0"/>
                <a:sym typeface="Verdana"/>
              </a:rPr>
              <a:t>The Term Frequency(TF) is calculated for each word in the document by counting the number of occurrence of each word in the document by the formula:</a:t>
            </a: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45720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TF(t)=(Number of occurrences of t in the document)/(Total number of words in the document)</a:t>
            </a:r>
            <a:endParaRPr sz="1800" b="1" dirty="0">
              <a:latin typeface="Times New Roman" panose="02020603050405020304" pitchFamily="18" charset="0"/>
              <a:ea typeface="Verdana"/>
              <a:cs typeface="Times New Roman" panose="02020603050405020304" pitchFamily="18" charset="0"/>
              <a:sym typeface="Verdana"/>
            </a:endParaRPr>
          </a:p>
          <a:p>
            <a:pPr marL="0" lvl="0" indent="45720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spcBef>
                <a:spcPts val="0"/>
              </a:spcBef>
              <a:spcAft>
                <a:spcPts val="0"/>
              </a:spcAft>
              <a:buSzPts val="1800"/>
              <a:buFont typeface="Verdana"/>
              <a:buChar char="●"/>
            </a:pPr>
            <a:r>
              <a:rPr lang="en-US" sz="1800" dirty="0">
                <a:latin typeface="Times New Roman" panose="02020603050405020304" pitchFamily="18" charset="0"/>
                <a:ea typeface="Verdana"/>
                <a:cs typeface="Times New Roman" panose="02020603050405020304" pitchFamily="18" charset="0"/>
                <a:sym typeface="Verdana"/>
              </a:rPr>
              <a:t>Then the Inverse Document Frequency(IDF) is calculated for each word in the corpus by taking the logarithm of the total number of words documents in the corpus divided by the number of documents that contain the word.</a:t>
            </a: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b="1" dirty="0">
              <a:latin typeface="Times New Roman" panose="02020603050405020304" pitchFamily="18" charset="0"/>
              <a:ea typeface="Verdana"/>
              <a:cs typeface="Times New Roman" panose="02020603050405020304" pitchFamily="18" charset="0"/>
              <a:sym typeface="Verdana"/>
            </a:endParaRPr>
          </a:p>
          <a:p>
            <a:pPr marL="0" lvl="0" indent="45720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IDF(t) = log((Total number of documents in the corpus) / (Number of documents that contain t))</a:t>
            </a:r>
            <a:endParaRPr sz="1800" b="1"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		</a:t>
            </a:r>
            <a:endParaRPr sz="1800" b="1"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	</a:t>
            </a:r>
            <a:endParaRPr sz="1800" dirty="0">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pic>
        <p:nvPicPr>
          <p:cNvPr id="647" name="Google Shape;647;g16d30daefd9_0_17"/>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48" name="Google Shape;648;g16d30daefd9_0_17"/>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49" name="Google Shape;649;g16d30daefd9_0_17"/>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50" name="Google Shape;650;g16d30daefd9_0_17"/>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34</a:t>
            </a:fld>
            <a:endParaRPr sz="1600" b="1">
              <a:solidFill>
                <a:srgbClr val="FFFFFF"/>
              </a:solidFill>
              <a:latin typeface="Comic Sans MS"/>
              <a:ea typeface="Comic Sans MS"/>
              <a:cs typeface="Comic Sans MS"/>
              <a:sym typeface="Comic Sans MS"/>
            </a:endParaRPr>
          </a:p>
        </p:txBody>
      </p:sp>
      <p:sp>
        <p:nvSpPr>
          <p:cNvPr id="651" name="Google Shape;651;g16d30daefd9_0_17"/>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55433B1-0789-4DAC-99E4-911F829D8751}"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52" name="Google Shape;652;g16d30daefd9_0_17"/>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53" name="Google Shape;653;g16d30daefd9_0_17"/>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54" name="Google Shape;654;g16d30daefd9_0_17"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55" name="Google Shape;655;g16d30daefd9_0_17"/>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656" name="Google Shape;656;g16d30daefd9_0_17"/>
          <p:cNvSpPr txBox="1"/>
          <p:nvPr/>
        </p:nvSpPr>
        <p:spPr>
          <a:xfrm>
            <a:off x="397275" y="1409000"/>
            <a:ext cx="7339800" cy="2401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Feature Extraction:</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lvl="0" indent="-342900" algn="just" rtl="0">
              <a:spcBef>
                <a:spcPts val="0"/>
              </a:spcBef>
              <a:spcAft>
                <a:spcPts val="0"/>
              </a:spcAft>
              <a:buClr>
                <a:schemeClr val="dk1"/>
              </a:buClr>
              <a:buSzPts val="1800"/>
              <a:buFont typeface="Verdana"/>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Then the TF-IDF score is calculated by multiplying its TF and IDF values. The formula for TF-IDF is: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lvl="0" indent="45720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TF-IDF(t) = TF(t) * IDF(t)</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lvl="0" indent="45720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lvl="0" indent="45720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Then the computed values would normalize then the values are in similar range of values.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657" name="Google Shape;657;g16d30daefd9_0_17"/>
          <p:cNvSpPr txBox="1"/>
          <p:nvPr/>
        </p:nvSpPr>
        <p:spPr>
          <a:xfrm>
            <a:off x="195450" y="732250"/>
            <a:ext cx="733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400" b="1" dirty="0">
                <a:solidFill>
                  <a:schemeClr val="dk1"/>
                </a:solidFill>
                <a:latin typeface="Times New Roman" panose="02020603050405020304" pitchFamily="18" charset="0"/>
                <a:ea typeface="Verdana"/>
                <a:cs typeface="Times New Roman" panose="02020603050405020304" pitchFamily="18" charset="0"/>
                <a:sym typeface="Verdana"/>
              </a:rPr>
              <a:t>Module Description:</a:t>
            </a:r>
            <a:endParaRPr sz="1800" b="1"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pic>
        <p:nvPicPr>
          <p:cNvPr id="647" name="Google Shape;647;g16d30daefd9_0_17"/>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48" name="Google Shape;648;g16d30daefd9_0_17"/>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49" name="Google Shape;649;g16d30daefd9_0_17"/>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50" name="Google Shape;650;g16d30daefd9_0_17"/>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35</a:t>
            </a:fld>
            <a:endParaRPr sz="1600" b="1">
              <a:solidFill>
                <a:srgbClr val="FFFFFF"/>
              </a:solidFill>
              <a:latin typeface="Comic Sans MS"/>
              <a:ea typeface="Comic Sans MS"/>
              <a:cs typeface="Comic Sans MS"/>
              <a:sym typeface="Comic Sans MS"/>
            </a:endParaRPr>
          </a:p>
        </p:txBody>
      </p:sp>
      <p:sp>
        <p:nvSpPr>
          <p:cNvPr id="651" name="Google Shape;651;g16d30daefd9_0_17"/>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55433B1-0789-4DAC-99E4-911F829D8751}"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52" name="Google Shape;652;g16d30daefd9_0_17"/>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53" name="Google Shape;653;g16d30daefd9_0_17"/>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54" name="Google Shape;654;g16d30daefd9_0_17"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55" name="Google Shape;655;g16d30daefd9_0_17"/>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657" name="Google Shape;657;g16d30daefd9_0_17"/>
          <p:cNvSpPr txBox="1"/>
          <p:nvPr/>
        </p:nvSpPr>
        <p:spPr>
          <a:xfrm>
            <a:off x="292926" y="807745"/>
            <a:ext cx="73398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IN" sz="2400" b="1" dirty="0">
                <a:latin typeface="Times New Roman" panose="02020603050405020304" pitchFamily="18" charset="0"/>
                <a:ea typeface="Verdana" panose="020B0604030504040204" pitchFamily="34" charset="0"/>
                <a:cs typeface="Times New Roman" panose="02020603050405020304" pitchFamily="18" charset="0"/>
                <a:sym typeface="Times New Roman"/>
              </a:rPr>
              <a:t>Reviewer Comments &amp; Action Taken:</a:t>
            </a:r>
            <a:endParaRPr sz="2400" b="1" dirty="0">
              <a:latin typeface="Times New Roman" panose="02020603050405020304" pitchFamily="18" charset="0"/>
              <a:ea typeface="Verdana" panose="020B0604030504040204" pitchFamily="34" charset="0"/>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A87F7827-DC5B-4413-9E61-97C6C3C2AF5F}"/>
              </a:ext>
            </a:extLst>
          </p:cNvPr>
          <p:cNvSpPr txBox="1"/>
          <p:nvPr/>
        </p:nvSpPr>
        <p:spPr>
          <a:xfrm>
            <a:off x="715108" y="1629508"/>
            <a:ext cx="7033846" cy="2862322"/>
          </a:xfrm>
          <a:prstGeom prst="rect">
            <a:avLst/>
          </a:prstGeom>
          <a:noFill/>
        </p:spPr>
        <p:txBody>
          <a:bodyPr wrap="square" rtlCol="0">
            <a:spAutoFit/>
          </a:bodyPr>
          <a:lstStyle/>
          <a:p>
            <a:pPr algn="just"/>
            <a:r>
              <a:rPr lang="en-IN" sz="1800" b="1" dirty="0">
                <a:latin typeface="Times New Roman" panose="02020603050405020304" pitchFamily="18" charset="0"/>
                <a:ea typeface="Verdana" panose="020B0604030504040204" pitchFamily="34" charset="0"/>
                <a:cs typeface="Times New Roman" panose="02020603050405020304" pitchFamily="18" charset="0"/>
              </a:rPr>
              <a:t>Reviewer Comment</a:t>
            </a:r>
            <a:r>
              <a:rPr lang="en-IN" sz="1800" dirty="0">
                <a:latin typeface="Times New Roman" panose="02020603050405020304" pitchFamily="18" charset="0"/>
                <a:ea typeface="Verdana" panose="020B0604030504040204" pitchFamily="34" charset="0"/>
                <a:cs typeface="Times New Roman" panose="02020603050405020304" pitchFamily="18" charset="0"/>
              </a:rPr>
              <a:t>: Asked to add CNN and LSTM confusion matrix, add Label Encoding.  </a:t>
            </a:r>
          </a:p>
          <a:p>
            <a:pPr algn="just"/>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algn="just"/>
            <a:r>
              <a:rPr lang="en-IN" sz="1800" b="1" dirty="0">
                <a:latin typeface="Times New Roman" panose="02020603050405020304" pitchFamily="18" charset="0"/>
                <a:ea typeface="Verdana" panose="020B0604030504040204" pitchFamily="34" charset="0"/>
                <a:cs typeface="Times New Roman" panose="02020603050405020304" pitchFamily="18" charset="0"/>
              </a:rPr>
              <a:t>Action Taken : </a:t>
            </a:r>
            <a:r>
              <a:rPr lang="en-IN" sz="1800" dirty="0">
                <a:latin typeface="Times New Roman" panose="02020603050405020304" pitchFamily="18" charset="0"/>
                <a:ea typeface="Verdana" panose="020B0604030504040204" pitchFamily="34" charset="0"/>
                <a:cs typeface="Times New Roman" panose="02020603050405020304" pitchFamily="18" charset="0"/>
              </a:rPr>
              <a:t>CNN and LSTM confusion matrix was added along with Label Encoding.</a:t>
            </a:r>
          </a:p>
          <a:p>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06954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36</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94B5CB9-FED3-4E11-ABB0-9D261C7A9170}"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2" name="Google Shape;722;g16ffa9573fc_1_36"/>
          <p:cNvSpPr txBox="1"/>
          <p:nvPr/>
        </p:nvSpPr>
        <p:spPr>
          <a:xfrm>
            <a:off x="204951" y="797982"/>
            <a:ext cx="36389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Times New Roman"/>
                <a:ea typeface="Times New Roman"/>
                <a:cs typeface="Times New Roman"/>
                <a:sym typeface="Times New Roman"/>
              </a:rPr>
              <a:t>Implementation Results:</a:t>
            </a:r>
            <a:endParaRPr sz="2400" b="1" dirty="0">
              <a:solidFill>
                <a:schemeClr val="dk1"/>
              </a:solidFill>
              <a:latin typeface="Times New Roman"/>
              <a:ea typeface="Times New Roman"/>
              <a:cs typeface="Times New Roman"/>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E64DE63B-40AE-4555-B766-03DFAA26D524}"/>
              </a:ext>
            </a:extLst>
          </p:cNvPr>
          <p:cNvSpPr/>
          <p:nvPr/>
        </p:nvSpPr>
        <p:spPr>
          <a:xfrm>
            <a:off x="2286000" y="2844225"/>
            <a:ext cx="4572000" cy="307777"/>
          </a:xfrm>
          <a:prstGeom prst="rect">
            <a:avLst/>
          </a:prstGeom>
        </p:spPr>
        <p:txBody>
          <a:bodyPr>
            <a:spAutoFit/>
          </a:bodyPr>
          <a:lstStyle/>
          <a:p>
            <a:r>
              <a:rPr lang="en-US" dirty="0">
                <a:solidFill>
                  <a:srgbClr val="D4D4D4"/>
                </a:solidFill>
                <a:latin typeface="Courier New" panose="02070309020205020404" pitchFamily="49" charset="0"/>
              </a:rPr>
              <a:t>z</a:t>
            </a:r>
          </a:p>
        </p:txBody>
      </p:sp>
      <p:pic>
        <p:nvPicPr>
          <p:cNvPr id="5" name="Picture 4">
            <a:extLst>
              <a:ext uri="{FF2B5EF4-FFF2-40B4-BE49-F238E27FC236}">
                <a16:creationId xmlns:a16="http://schemas.microsoft.com/office/drawing/2014/main" id="{C336DAFD-D9F0-68C7-97C0-1C386B6070D1}"/>
              </a:ext>
            </a:extLst>
          </p:cNvPr>
          <p:cNvPicPr>
            <a:picLocks noChangeAspect="1"/>
          </p:cNvPicPr>
          <p:nvPr/>
        </p:nvPicPr>
        <p:blipFill>
          <a:blip r:embed="rId5"/>
          <a:stretch>
            <a:fillRect/>
          </a:stretch>
        </p:blipFill>
        <p:spPr>
          <a:xfrm>
            <a:off x="495605" y="1964693"/>
            <a:ext cx="8351520" cy="4280416"/>
          </a:xfrm>
          <a:prstGeom prst="rect">
            <a:avLst/>
          </a:prstGeom>
        </p:spPr>
      </p:pic>
      <p:sp>
        <p:nvSpPr>
          <p:cNvPr id="7" name="TextBox 6">
            <a:extLst>
              <a:ext uri="{FF2B5EF4-FFF2-40B4-BE49-F238E27FC236}">
                <a16:creationId xmlns:a16="http://schemas.microsoft.com/office/drawing/2014/main" id="{A1791E37-768F-86B1-D466-67F2929A99E7}"/>
              </a:ext>
            </a:extLst>
          </p:cNvPr>
          <p:cNvSpPr txBox="1"/>
          <p:nvPr/>
        </p:nvSpPr>
        <p:spPr>
          <a:xfrm>
            <a:off x="290237" y="1447988"/>
            <a:ext cx="240182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One Gram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137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37</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94B5CB9-FED3-4E11-ABB0-9D261C7A9170}"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2" name="Google Shape;722;g16ffa9573fc_1_36"/>
          <p:cNvSpPr txBox="1"/>
          <p:nvPr/>
        </p:nvSpPr>
        <p:spPr>
          <a:xfrm>
            <a:off x="145685" y="793939"/>
            <a:ext cx="326149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Implementation Results:</a:t>
            </a:r>
            <a:endParaRPr sz="2400" dirty="0">
              <a:solidFill>
                <a:schemeClr val="dk1"/>
              </a:solidFill>
              <a:latin typeface="Times New Roman"/>
              <a:ea typeface="Times New Roman"/>
              <a:cs typeface="Times New Roman"/>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E64DE63B-40AE-4555-B766-03DFAA26D524}"/>
              </a:ext>
            </a:extLst>
          </p:cNvPr>
          <p:cNvSpPr/>
          <p:nvPr/>
        </p:nvSpPr>
        <p:spPr>
          <a:xfrm>
            <a:off x="2286000" y="2844225"/>
            <a:ext cx="4572000" cy="307777"/>
          </a:xfrm>
          <a:prstGeom prst="rect">
            <a:avLst/>
          </a:prstGeom>
        </p:spPr>
        <p:txBody>
          <a:bodyPr>
            <a:spAutoFit/>
          </a:bodyPr>
          <a:lstStyle/>
          <a:p>
            <a:r>
              <a:rPr lang="en-US" dirty="0">
                <a:solidFill>
                  <a:srgbClr val="D4D4D4"/>
                </a:solidFill>
                <a:latin typeface="Courier New" panose="02070309020205020404" pitchFamily="49" charset="0"/>
              </a:rPr>
              <a:t>z</a:t>
            </a:r>
          </a:p>
        </p:txBody>
      </p:sp>
      <p:pic>
        <p:nvPicPr>
          <p:cNvPr id="3" name="Picture 2">
            <a:extLst>
              <a:ext uri="{FF2B5EF4-FFF2-40B4-BE49-F238E27FC236}">
                <a16:creationId xmlns:a16="http://schemas.microsoft.com/office/drawing/2014/main" id="{F59273A6-529F-74CC-54BF-4E44F2EFEC35}"/>
              </a:ext>
            </a:extLst>
          </p:cNvPr>
          <p:cNvPicPr>
            <a:picLocks noChangeAspect="1"/>
          </p:cNvPicPr>
          <p:nvPr/>
        </p:nvPicPr>
        <p:blipFill>
          <a:blip r:embed="rId5"/>
          <a:stretch>
            <a:fillRect/>
          </a:stretch>
        </p:blipFill>
        <p:spPr>
          <a:xfrm>
            <a:off x="409733" y="1682855"/>
            <a:ext cx="8140542" cy="4386186"/>
          </a:xfrm>
          <a:prstGeom prst="rect">
            <a:avLst/>
          </a:prstGeom>
        </p:spPr>
      </p:pic>
      <p:sp>
        <p:nvSpPr>
          <p:cNvPr id="6" name="TextBox 5">
            <a:extLst>
              <a:ext uri="{FF2B5EF4-FFF2-40B4-BE49-F238E27FC236}">
                <a16:creationId xmlns:a16="http://schemas.microsoft.com/office/drawing/2014/main" id="{BD67B41B-0E24-602E-2A29-F330A29582B5}"/>
              </a:ext>
            </a:extLst>
          </p:cNvPr>
          <p:cNvSpPr txBox="1"/>
          <p:nvPr/>
        </p:nvSpPr>
        <p:spPr>
          <a:xfrm>
            <a:off x="264837" y="1263271"/>
            <a:ext cx="240182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Bi Gram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148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38</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94B5CB9-FED3-4E11-ABB0-9D261C7A9170}"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2" name="Google Shape;722;g16ffa9573fc_1_36"/>
          <p:cNvSpPr txBox="1"/>
          <p:nvPr/>
        </p:nvSpPr>
        <p:spPr>
          <a:xfrm>
            <a:off x="204952" y="797982"/>
            <a:ext cx="326149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Implementation Results:</a:t>
            </a:r>
            <a:endParaRPr sz="2400" dirty="0">
              <a:solidFill>
                <a:schemeClr val="dk1"/>
              </a:solidFill>
              <a:latin typeface="Times New Roman"/>
              <a:ea typeface="Times New Roman"/>
              <a:cs typeface="Times New Roman"/>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E64DE63B-40AE-4555-B766-03DFAA26D524}"/>
              </a:ext>
            </a:extLst>
          </p:cNvPr>
          <p:cNvSpPr/>
          <p:nvPr/>
        </p:nvSpPr>
        <p:spPr>
          <a:xfrm>
            <a:off x="2286000" y="2844225"/>
            <a:ext cx="4572000" cy="307777"/>
          </a:xfrm>
          <a:prstGeom prst="rect">
            <a:avLst/>
          </a:prstGeom>
        </p:spPr>
        <p:txBody>
          <a:bodyPr>
            <a:spAutoFit/>
          </a:bodyPr>
          <a:lstStyle/>
          <a:p>
            <a:r>
              <a:rPr lang="en-US" dirty="0">
                <a:solidFill>
                  <a:srgbClr val="D4D4D4"/>
                </a:solidFill>
                <a:latin typeface="Courier New" panose="02070309020205020404" pitchFamily="49" charset="0"/>
              </a:rPr>
              <a:t>z</a:t>
            </a:r>
          </a:p>
        </p:txBody>
      </p:sp>
      <p:pic>
        <p:nvPicPr>
          <p:cNvPr id="3" name="Picture 2">
            <a:extLst>
              <a:ext uri="{FF2B5EF4-FFF2-40B4-BE49-F238E27FC236}">
                <a16:creationId xmlns:a16="http://schemas.microsoft.com/office/drawing/2014/main" id="{DE3717A1-71FF-F9E2-D942-F2B08EC01F0E}"/>
              </a:ext>
            </a:extLst>
          </p:cNvPr>
          <p:cNvPicPr>
            <a:picLocks noChangeAspect="1"/>
          </p:cNvPicPr>
          <p:nvPr/>
        </p:nvPicPr>
        <p:blipFill>
          <a:blip r:embed="rId5"/>
          <a:stretch>
            <a:fillRect/>
          </a:stretch>
        </p:blipFill>
        <p:spPr>
          <a:xfrm>
            <a:off x="372052" y="1984138"/>
            <a:ext cx="8371911" cy="3838180"/>
          </a:xfrm>
          <a:prstGeom prst="rect">
            <a:avLst/>
          </a:prstGeom>
        </p:spPr>
      </p:pic>
      <p:sp>
        <p:nvSpPr>
          <p:cNvPr id="6" name="TextBox 5">
            <a:extLst>
              <a:ext uri="{FF2B5EF4-FFF2-40B4-BE49-F238E27FC236}">
                <a16:creationId xmlns:a16="http://schemas.microsoft.com/office/drawing/2014/main" id="{47AC2F28-67CD-669A-0D2A-9CD49DFE85D3}"/>
              </a:ext>
            </a:extLst>
          </p:cNvPr>
          <p:cNvSpPr txBox="1"/>
          <p:nvPr/>
        </p:nvSpPr>
        <p:spPr>
          <a:xfrm>
            <a:off x="372052" y="1440381"/>
            <a:ext cx="240182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Tri Gram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511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pic>
        <p:nvPicPr>
          <p:cNvPr id="663" name="Google Shape;663;g16d33a3ee48_0_139"/>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64" name="Google Shape;664;g16d33a3ee48_0_139"/>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65" name="Google Shape;665;g16d33a3ee48_0_139"/>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66" name="Google Shape;666;g16d33a3ee48_0_139"/>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39</a:t>
            </a:fld>
            <a:endParaRPr sz="1600" b="1">
              <a:solidFill>
                <a:srgbClr val="FFFFFF"/>
              </a:solidFill>
              <a:latin typeface="Comic Sans MS"/>
              <a:ea typeface="Comic Sans MS"/>
              <a:cs typeface="Comic Sans MS"/>
              <a:sym typeface="Comic Sans MS"/>
            </a:endParaRPr>
          </a:p>
        </p:txBody>
      </p:sp>
      <p:sp>
        <p:nvSpPr>
          <p:cNvPr id="667" name="Google Shape;667;g16d33a3ee48_0_139"/>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CADFCABE-81A7-4771-A707-67E71A04B9E8}"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68" name="Google Shape;668;g16d33a3ee48_0_139"/>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69" name="Google Shape;669;g16d33a3ee48_0_139"/>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70" name="Google Shape;670;g16d33a3ee48_0_139"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71" name="Google Shape;671;g16d33a3ee48_0_139"/>
          <p:cNvSpPr txBox="1"/>
          <p:nvPr/>
        </p:nvSpPr>
        <p:spPr>
          <a:xfrm>
            <a:off x="235284" y="735912"/>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rPr>
              <a:t>Formula’s</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72" name="Google Shape;672;g16d33a3ee48_0_139"/>
          <p:cNvSpPr txBox="1"/>
          <p:nvPr/>
        </p:nvSpPr>
        <p:spPr>
          <a:xfrm>
            <a:off x="902075" y="13239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674" name="Google Shape;674;g16d33a3ee48_0_139"/>
          <p:cNvSpPr txBox="1"/>
          <p:nvPr/>
        </p:nvSpPr>
        <p:spPr>
          <a:xfrm>
            <a:off x="624750" y="1338045"/>
            <a:ext cx="7343100" cy="37856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Precision</a:t>
            </a:r>
            <a:r>
              <a:rPr lang="en-US" sz="1800" dirty="0">
                <a:latin typeface="Times New Roman" panose="02020603050405020304" pitchFamily="18" charset="0"/>
                <a:ea typeface="Verdana"/>
                <a:cs typeface="Times New Roman" panose="02020603050405020304" pitchFamily="18" charset="0"/>
                <a:sym typeface="Verdana"/>
              </a:rPr>
              <a:t>:</a:t>
            </a:r>
            <a:endParaRPr sz="1800"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	</a:t>
            </a:r>
            <a:r>
              <a:rPr lang="en-US" sz="1800" b="1" dirty="0" err="1">
                <a:latin typeface="Times New Roman" panose="02020603050405020304" pitchFamily="18" charset="0"/>
                <a:ea typeface="Verdana"/>
                <a:cs typeface="Times New Roman" panose="02020603050405020304" pitchFamily="18" charset="0"/>
                <a:sym typeface="Verdana"/>
              </a:rPr>
              <a:t>tp</a:t>
            </a:r>
            <a:r>
              <a:rPr lang="en-US" sz="1800" b="1" dirty="0">
                <a:latin typeface="Times New Roman" panose="02020603050405020304" pitchFamily="18" charset="0"/>
                <a:ea typeface="Verdana"/>
                <a:cs typeface="Times New Roman" panose="02020603050405020304" pitchFamily="18" charset="0"/>
                <a:sym typeface="Verdana"/>
              </a:rPr>
              <a:t>/(</a:t>
            </a:r>
            <a:r>
              <a:rPr lang="en-US" sz="1800" b="1" dirty="0" err="1">
                <a:latin typeface="Times New Roman" panose="02020603050405020304" pitchFamily="18" charset="0"/>
                <a:ea typeface="Verdana"/>
                <a:cs typeface="Times New Roman" panose="02020603050405020304" pitchFamily="18" charset="0"/>
                <a:sym typeface="Verdana"/>
              </a:rPr>
              <a:t>tp+fp</a:t>
            </a:r>
            <a:r>
              <a:rPr lang="en-US" sz="1800" b="1" dirty="0">
                <a:latin typeface="Times New Roman" panose="02020603050405020304" pitchFamily="18" charset="0"/>
                <a:ea typeface="Verdana"/>
                <a:cs typeface="Times New Roman" panose="02020603050405020304" pitchFamily="18" charset="0"/>
                <a:sym typeface="Verdana"/>
              </a:rPr>
              <a:t>)</a:t>
            </a:r>
            <a:endParaRPr sz="1800" b="1"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r>
              <a:rPr lang="en-US" sz="1800" dirty="0" err="1">
                <a:latin typeface="Times New Roman" panose="02020603050405020304" pitchFamily="18" charset="0"/>
                <a:ea typeface="Verdana"/>
                <a:cs typeface="Times New Roman" panose="02020603050405020304" pitchFamily="18" charset="0"/>
                <a:sym typeface="Verdana"/>
              </a:rPr>
              <a:t>tp</a:t>
            </a:r>
            <a:r>
              <a:rPr lang="en-US" sz="1800" dirty="0">
                <a:latin typeface="Times New Roman" panose="02020603050405020304" pitchFamily="18" charset="0"/>
                <a:ea typeface="Verdana"/>
                <a:cs typeface="Times New Roman" panose="02020603050405020304" pitchFamily="18" charset="0"/>
                <a:sym typeface="Verdana"/>
              </a:rPr>
              <a:t> = True Positive</a:t>
            </a:r>
            <a:endParaRPr sz="1800"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r>
              <a:rPr lang="en-US" sz="1800" dirty="0" err="1">
                <a:latin typeface="Times New Roman" panose="02020603050405020304" pitchFamily="18" charset="0"/>
                <a:ea typeface="Verdana"/>
                <a:cs typeface="Times New Roman" panose="02020603050405020304" pitchFamily="18" charset="0"/>
                <a:sym typeface="Verdana"/>
              </a:rPr>
              <a:t>fp</a:t>
            </a:r>
            <a:r>
              <a:rPr lang="en-US" sz="1800" dirty="0">
                <a:latin typeface="Times New Roman" panose="02020603050405020304" pitchFamily="18" charset="0"/>
                <a:ea typeface="Verdana"/>
                <a:cs typeface="Times New Roman" panose="02020603050405020304" pitchFamily="18" charset="0"/>
                <a:sym typeface="Verdana"/>
              </a:rPr>
              <a:t> = False Positive</a:t>
            </a:r>
            <a:endParaRPr sz="1800"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Recall:</a:t>
            </a:r>
            <a:endParaRPr sz="1800"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	</a:t>
            </a:r>
            <a:r>
              <a:rPr lang="en-US" sz="1800" b="1" dirty="0" err="1">
                <a:latin typeface="Times New Roman" panose="02020603050405020304" pitchFamily="18" charset="0"/>
                <a:ea typeface="Verdana"/>
                <a:cs typeface="Times New Roman" panose="02020603050405020304" pitchFamily="18" charset="0"/>
                <a:sym typeface="Verdana"/>
              </a:rPr>
              <a:t>tp</a:t>
            </a:r>
            <a:r>
              <a:rPr lang="en-US" sz="1800" b="1" dirty="0">
                <a:latin typeface="Times New Roman" panose="02020603050405020304" pitchFamily="18" charset="0"/>
                <a:ea typeface="Verdana"/>
                <a:cs typeface="Times New Roman" panose="02020603050405020304" pitchFamily="18" charset="0"/>
                <a:sym typeface="Verdana"/>
              </a:rPr>
              <a:t>/(</a:t>
            </a:r>
            <a:r>
              <a:rPr lang="en-US" sz="1800" b="1" dirty="0" err="1">
                <a:latin typeface="Times New Roman" panose="02020603050405020304" pitchFamily="18" charset="0"/>
                <a:ea typeface="Verdana"/>
                <a:cs typeface="Times New Roman" panose="02020603050405020304" pitchFamily="18" charset="0"/>
                <a:sym typeface="Verdana"/>
              </a:rPr>
              <a:t>tp+fn</a:t>
            </a:r>
            <a:r>
              <a:rPr lang="en-US" sz="1800" b="1" dirty="0">
                <a:latin typeface="Times New Roman" panose="02020603050405020304" pitchFamily="18" charset="0"/>
                <a:ea typeface="Verdana"/>
                <a:cs typeface="Times New Roman" panose="02020603050405020304" pitchFamily="18" charset="0"/>
                <a:sym typeface="Verdana"/>
              </a:rPr>
              <a:t>)</a:t>
            </a:r>
            <a:endParaRPr sz="1800" b="1"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r>
              <a:rPr lang="en-US" sz="1800" dirty="0" err="1">
                <a:latin typeface="Times New Roman" panose="02020603050405020304" pitchFamily="18" charset="0"/>
                <a:ea typeface="Verdana"/>
                <a:cs typeface="Times New Roman" panose="02020603050405020304" pitchFamily="18" charset="0"/>
                <a:sym typeface="Verdana"/>
              </a:rPr>
              <a:t>fn</a:t>
            </a:r>
            <a:r>
              <a:rPr lang="en-US" sz="1800" dirty="0">
                <a:latin typeface="Times New Roman" panose="02020603050405020304" pitchFamily="18" charset="0"/>
                <a:ea typeface="Verdana"/>
                <a:cs typeface="Times New Roman" panose="02020603050405020304" pitchFamily="18" charset="0"/>
                <a:sym typeface="Verdana"/>
              </a:rPr>
              <a:t>= No of False Negative.</a:t>
            </a:r>
          </a:p>
          <a:p>
            <a:pPr marL="0" lvl="0" indent="0" algn="l" rtl="0">
              <a:spcBef>
                <a:spcPts val="0"/>
              </a:spcBef>
              <a:spcAft>
                <a:spcPts val="0"/>
              </a:spcAft>
              <a:buNone/>
            </a:pPr>
            <a:endParaRPr lang="en-US" sz="1800"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Accuracy:</a:t>
            </a:r>
          </a:p>
          <a:p>
            <a:pPr marL="0" lvl="0" indent="0" algn="l"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	(</a:t>
            </a:r>
            <a:r>
              <a:rPr lang="en-US" sz="1800" b="1" dirty="0" err="1">
                <a:latin typeface="Times New Roman" panose="02020603050405020304" pitchFamily="18" charset="0"/>
                <a:ea typeface="Verdana"/>
                <a:cs typeface="Times New Roman" panose="02020603050405020304" pitchFamily="18" charset="0"/>
                <a:sym typeface="Verdana"/>
              </a:rPr>
              <a:t>tp+tn</a:t>
            </a:r>
            <a:r>
              <a:rPr lang="en-US" sz="1800" b="1" dirty="0">
                <a:latin typeface="Times New Roman" panose="02020603050405020304" pitchFamily="18" charset="0"/>
                <a:ea typeface="Verdana"/>
                <a:cs typeface="Times New Roman" panose="02020603050405020304" pitchFamily="18" charset="0"/>
                <a:sym typeface="Verdana"/>
              </a:rPr>
              <a:t>)/(</a:t>
            </a:r>
            <a:r>
              <a:rPr lang="en-US" sz="1800" b="1" dirty="0" err="1">
                <a:latin typeface="Times New Roman" panose="02020603050405020304" pitchFamily="18" charset="0"/>
                <a:ea typeface="Verdana"/>
                <a:cs typeface="Times New Roman" panose="02020603050405020304" pitchFamily="18" charset="0"/>
                <a:sym typeface="Verdana"/>
              </a:rPr>
              <a:t>tp+tn+fp+fn</a:t>
            </a:r>
            <a:r>
              <a:rPr lang="en-US" sz="1800" b="1" dirty="0">
                <a:latin typeface="Times New Roman" panose="02020603050405020304" pitchFamily="18" charset="0"/>
                <a:ea typeface="Verdana"/>
                <a:cs typeface="Times New Roman" panose="02020603050405020304" pitchFamily="18" charset="0"/>
                <a:sym typeface="Verdana"/>
              </a:rPr>
              <a:t>)</a:t>
            </a:r>
            <a:endParaRPr sz="1800" b="1" dirty="0">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5"/>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50" name="Google Shape;150;p5"/>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151" name="Google Shape;151;p5"/>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52" name="Google Shape;152;p5"/>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a:t>
            </a:fld>
            <a:endParaRPr sz="1600" b="1">
              <a:solidFill>
                <a:srgbClr val="FFFFFF"/>
              </a:solidFill>
              <a:latin typeface="Comic Sans MS"/>
              <a:ea typeface="Comic Sans MS"/>
              <a:cs typeface="Comic Sans MS"/>
              <a:sym typeface="Comic Sans MS"/>
            </a:endParaRPr>
          </a:p>
        </p:txBody>
      </p:sp>
      <p:sp>
        <p:nvSpPr>
          <p:cNvPr id="153" name="Google Shape;153;p5"/>
          <p:cNvSpPr txBox="1">
            <a:spLocks noGrp="1"/>
          </p:cNvSpPr>
          <p:nvPr>
            <p:ph type="dt" idx="10"/>
          </p:nvPr>
        </p:nvSpPr>
        <p:spPr>
          <a:xfrm>
            <a:off x="0" y="6564313"/>
            <a:ext cx="1835696" cy="249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1758561-ADB3-4D21-8206-944551637F1A}"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154" name="Google Shape;154;p5"/>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155" name="Google Shape;155;p5"/>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156" name="Google Shape;156;p5"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57" name="Google Shape;157;p5"/>
          <p:cNvSpPr txBox="1"/>
          <p:nvPr/>
        </p:nvSpPr>
        <p:spPr>
          <a:xfrm>
            <a:off x="457200" y="1066800"/>
            <a:ext cx="3754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r>
              <a:rPr lang="en-US" sz="2000" b="1" dirty="0">
                <a:solidFill>
                  <a:schemeClr val="dk1"/>
                </a:solidFill>
                <a:latin typeface="Times New Roman" panose="02020603050405020304" pitchFamily="18" charset="0"/>
                <a:ea typeface="Verdana"/>
                <a:cs typeface="Times New Roman" panose="02020603050405020304" pitchFamily="18" charset="0"/>
                <a:sym typeface="Verdana"/>
              </a:rPr>
              <a:t>Objectives</a:t>
            </a:r>
            <a:endParaRPr sz="2000" dirty="0">
              <a:latin typeface="Times New Roman" panose="02020603050405020304" pitchFamily="18" charset="0"/>
              <a:ea typeface="Verdana"/>
              <a:cs typeface="Times New Roman" panose="02020603050405020304" pitchFamily="18" charset="0"/>
              <a:sym typeface="Verdana"/>
            </a:endParaRPr>
          </a:p>
        </p:txBody>
      </p:sp>
      <p:sp>
        <p:nvSpPr>
          <p:cNvPr id="158" name="Google Shape;158;p5"/>
          <p:cNvSpPr txBox="1"/>
          <p:nvPr/>
        </p:nvSpPr>
        <p:spPr>
          <a:xfrm>
            <a:off x="985581" y="1603869"/>
            <a:ext cx="7306990" cy="3139281"/>
          </a:xfrm>
          <a:prstGeom prst="rect">
            <a:avLst/>
          </a:prstGeom>
          <a:noFill/>
          <a:ln>
            <a:noFill/>
          </a:ln>
        </p:spPr>
        <p:txBody>
          <a:bodyPr spcFirstLastPara="1" wrap="square" lIns="91425" tIns="45700" rIns="91425" bIns="45700" anchor="t" anchorCtr="0">
            <a:spAutoFit/>
          </a:bodyPr>
          <a:lstStyle/>
          <a:p>
            <a:pPr marL="114300" marR="0" lvl="0" algn="just" rtl="0">
              <a:spcBef>
                <a:spcPts val="0"/>
              </a:spcBef>
              <a:spcAft>
                <a:spcPts val="0"/>
              </a:spcAft>
              <a:buClr>
                <a:schemeClr val="dk1"/>
              </a:buClr>
              <a:buSzPts val="1800"/>
            </a:pPr>
            <a:endParaRPr lang="en-US"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40005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objective was to develop and contrast several prediction models, using deep learning and machine learning methods to identify fake reviews.</a:t>
            </a:r>
          </a:p>
          <a:p>
            <a:pPr marL="114300" algn="just">
              <a:buClr>
                <a:schemeClr val="dk1"/>
              </a:buClr>
              <a:buSzPts val="1800"/>
            </a:pPr>
            <a:endParaRPr lang="en-US"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40005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To compare the accuracy scores of various machine learning and deep learning models and select the best performing model for the task of fake review detection.  </a:t>
            </a:r>
            <a:endParaRPr lang="en-US" sz="1800" dirty="0">
              <a:latin typeface="Times New Roman" panose="02020603050405020304" pitchFamily="18" charset="0"/>
              <a:ea typeface="Verdana"/>
              <a:cs typeface="Times New Roman" panose="02020603050405020304" pitchFamily="18" charset="0"/>
              <a:sym typeface="Verdana"/>
            </a:endParaRPr>
          </a:p>
          <a:p>
            <a:pPr marL="114300" algn="just">
              <a:buClr>
                <a:schemeClr val="dk1"/>
              </a:buClr>
              <a:buSzPts val="1800"/>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p>
          <a:p>
            <a:pPr marL="400050" marR="0" lvl="0" indent="-285750" algn="just"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To help customers to make informed purchase decisions by providing them with trustworthy and unbiased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40</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94B5CB9-FED3-4E11-ABB0-9D261C7A9170}"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2" name="Google Shape;722;g16ffa9573fc_1_36"/>
          <p:cNvSpPr txBox="1"/>
          <p:nvPr/>
        </p:nvSpPr>
        <p:spPr>
          <a:xfrm>
            <a:off x="204951" y="797982"/>
            <a:ext cx="37659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Times New Roman"/>
                <a:ea typeface="Times New Roman"/>
                <a:cs typeface="Times New Roman"/>
                <a:sym typeface="Times New Roman"/>
              </a:rPr>
              <a:t>Model Trainings:</a:t>
            </a:r>
            <a:endParaRPr sz="2400" b="1" dirty="0">
              <a:solidFill>
                <a:schemeClr val="dk1"/>
              </a:solidFill>
              <a:latin typeface="Times New Roman"/>
              <a:ea typeface="Times New Roman"/>
              <a:cs typeface="Times New Roman"/>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CB744D36-9674-E752-82F1-C0019AFA845A}"/>
              </a:ext>
            </a:extLst>
          </p:cNvPr>
          <p:cNvSpPr txBox="1"/>
          <p:nvPr/>
        </p:nvSpPr>
        <p:spPr>
          <a:xfrm flipH="1">
            <a:off x="309179" y="1543146"/>
            <a:ext cx="228162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Logistic Regression</a:t>
            </a:r>
            <a:endParaRPr lang="en-IN"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C0E9258-2D9A-F09C-0F52-5F5F484BEB81}"/>
              </a:ext>
            </a:extLst>
          </p:cNvPr>
          <p:cNvSpPr txBox="1"/>
          <p:nvPr/>
        </p:nvSpPr>
        <p:spPr>
          <a:xfrm>
            <a:off x="3877182" y="2143012"/>
            <a:ext cx="5236656"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Accuracy:  0.77</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F1 Score:  0.75</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Report:               precision    recall  f1-score   support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0                    0.74      0.81      0.78      4047</a:t>
            </a:r>
          </a:p>
          <a:p>
            <a:r>
              <a:rPr lang="en-US" sz="1600" dirty="0">
                <a:latin typeface="Times New Roman" panose="02020603050405020304" pitchFamily="18" charset="0"/>
                <a:cs typeface="Times New Roman" panose="02020603050405020304" pitchFamily="18" charset="0"/>
              </a:rPr>
              <a:t>           1                    0.79      0.72      0.75      4040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accuracy                                         0.77      8087</a:t>
            </a:r>
          </a:p>
          <a:p>
            <a:r>
              <a:rPr lang="en-US" sz="1600" dirty="0">
                <a:latin typeface="Times New Roman" panose="02020603050405020304" pitchFamily="18" charset="0"/>
                <a:cs typeface="Times New Roman" panose="02020603050405020304" pitchFamily="18" charset="0"/>
              </a:rPr>
              <a:t>   macro avg             0.77      0.77      0.77      8087</a:t>
            </a:r>
          </a:p>
          <a:p>
            <a:r>
              <a:rPr lang="en-US" sz="1600" dirty="0">
                <a:latin typeface="Times New Roman" panose="02020603050405020304" pitchFamily="18" charset="0"/>
                <a:cs typeface="Times New Roman" panose="02020603050405020304" pitchFamily="18" charset="0"/>
              </a:rPr>
              <a:t>weighted avg            0.77      0.77      0.77      8087</a:t>
            </a:r>
            <a:endParaRPr lang="en-IN" sz="16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617E02EC-5AB0-03EF-8808-224A80BD9DA5}"/>
              </a:ext>
            </a:extLst>
          </p:cNvPr>
          <p:cNvPicPr>
            <a:picLocks noChangeAspect="1"/>
          </p:cNvPicPr>
          <p:nvPr/>
        </p:nvPicPr>
        <p:blipFill>
          <a:blip r:embed="rId5"/>
          <a:stretch>
            <a:fillRect/>
          </a:stretch>
        </p:blipFill>
        <p:spPr>
          <a:xfrm>
            <a:off x="418962" y="2214169"/>
            <a:ext cx="3185436" cy="286536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41</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94B5CB9-FED3-4E11-ABB0-9D261C7A9170}"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2" name="Google Shape;722;g16ffa9573fc_1_36"/>
          <p:cNvSpPr txBox="1"/>
          <p:nvPr/>
        </p:nvSpPr>
        <p:spPr>
          <a:xfrm>
            <a:off x="204952" y="797982"/>
            <a:ext cx="364623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Times New Roman"/>
                <a:ea typeface="Times New Roman"/>
                <a:cs typeface="Times New Roman"/>
                <a:sym typeface="Times New Roman"/>
              </a:rPr>
              <a:t>Implementation Results:</a:t>
            </a:r>
            <a:endParaRPr sz="2400" b="1" dirty="0">
              <a:solidFill>
                <a:schemeClr val="dk1"/>
              </a:solidFill>
              <a:latin typeface="Times New Roman"/>
              <a:ea typeface="Times New Roman"/>
              <a:cs typeface="Times New Roman"/>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panose="02020603050405020304" pitchFamily="18" charset="0"/>
              <a:ea typeface="Times New Roman"/>
              <a:cs typeface="Times New Roman" panose="02020603050405020304" pitchFamily="18" charset="0"/>
              <a:sym typeface="Times New Roman"/>
            </a:endParaRPr>
          </a:p>
        </p:txBody>
      </p:sp>
      <p:sp>
        <p:nvSpPr>
          <p:cNvPr id="4" name="Rectangle 3">
            <a:extLst>
              <a:ext uri="{FF2B5EF4-FFF2-40B4-BE49-F238E27FC236}">
                <a16:creationId xmlns:a16="http://schemas.microsoft.com/office/drawing/2014/main" id="{E64DE63B-40AE-4555-B766-03DFAA26D524}"/>
              </a:ext>
            </a:extLst>
          </p:cNvPr>
          <p:cNvSpPr/>
          <p:nvPr/>
        </p:nvSpPr>
        <p:spPr>
          <a:xfrm>
            <a:off x="2286000" y="2844225"/>
            <a:ext cx="4572000" cy="307777"/>
          </a:xfrm>
          <a:prstGeom prst="rect">
            <a:avLst/>
          </a:prstGeom>
        </p:spPr>
        <p:txBody>
          <a:bodyPr>
            <a:spAutoFit/>
          </a:bodyPr>
          <a:lstStyle/>
          <a:p>
            <a:r>
              <a:rPr lang="en-US" dirty="0">
                <a:solidFill>
                  <a:srgbClr val="D4D4D4"/>
                </a:solidFill>
                <a:latin typeface="Times New Roman" panose="02020603050405020304" pitchFamily="18" charset="0"/>
                <a:cs typeface="Times New Roman" panose="02020603050405020304" pitchFamily="18" charset="0"/>
              </a:rPr>
              <a:t>z</a:t>
            </a:r>
          </a:p>
        </p:txBody>
      </p:sp>
      <p:sp>
        <p:nvSpPr>
          <p:cNvPr id="6" name="TextBox 5">
            <a:extLst>
              <a:ext uri="{FF2B5EF4-FFF2-40B4-BE49-F238E27FC236}">
                <a16:creationId xmlns:a16="http://schemas.microsoft.com/office/drawing/2014/main" id="{CB744D36-9674-E752-82F1-C0019AFA845A}"/>
              </a:ext>
            </a:extLst>
          </p:cNvPr>
          <p:cNvSpPr txBox="1"/>
          <p:nvPr/>
        </p:nvSpPr>
        <p:spPr>
          <a:xfrm flipH="1">
            <a:off x="381439" y="1569380"/>
            <a:ext cx="1891861"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MultinomialNB</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790A50-2F30-CD03-78C0-B1F4B02CBBB9}"/>
              </a:ext>
            </a:extLst>
          </p:cNvPr>
          <p:cNvPicPr>
            <a:picLocks noChangeAspect="1"/>
          </p:cNvPicPr>
          <p:nvPr/>
        </p:nvPicPr>
        <p:blipFill>
          <a:blip r:embed="rId5"/>
          <a:stretch>
            <a:fillRect/>
          </a:stretch>
        </p:blipFill>
        <p:spPr>
          <a:xfrm>
            <a:off x="416084" y="2206506"/>
            <a:ext cx="3086367" cy="2743438"/>
          </a:xfrm>
          <a:prstGeom prst="rect">
            <a:avLst/>
          </a:prstGeom>
        </p:spPr>
      </p:pic>
      <p:sp>
        <p:nvSpPr>
          <p:cNvPr id="7" name="TextBox 6">
            <a:extLst>
              <a:ext uri="{FF2B5EF4-FFF2-40B4-BE49-F238E27FC236}">
                <a16:creationId xmlns:a16="http://schemas.microsoft.com/office/drawing/2014/main" id="{D463081C-EAE0-4940-337B-80CF118CEC47}"/>
              </a:ext>
            </a:extLst>
          </p:cNvPr>
          <p:cNvSpPr txBox="1"/>
          <p:nvPr/>
        </p:nvSpPr>
        <p:spPr>
          <a:xfrm>
            <a:off x="3851182" y="2255032"/>
            <a:ext cx="5236656"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Accuracy:  0.86</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F1 Score:  0.87</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Report:               precision    recall  f1-score   support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0                      0.89      0.82      0.86      4047</a:t>
            </a:r>
          </a:p>
          <a:p>
            <a:r>
              <a:rPr lang="en-US" sz="1600" dirty="0">
                <a:latin typeface="Times New Roman" panose="02020603050405020304" pitchFamily="18" charset="0"/>
                <a:cs typeface="Times New Roman" panose="02020603050405020304" pitchFamily="18" charset="0"/>
              </a:rPr>
              <a:t>           1                      0.83      0.90      0.87      4040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accuracy                                          0.86      8087</a:t>
            </a:r>
          </a:p>
          <a:p>
            <a:r>
              <a:rPr lang="en-US" sz="1600" dirty="0">
                <a:latin typeface="Times New Roman" panose="02020603050405020304" pitchFamily="18" charset="0"/>
                <a:cs typeface="Times New Roman" panose="02020603050405020304" pitchFamily="18" charset="0"/>
              </a:rPr>
              <a:t>   macro avg               0.86      0.86      0.86      8087</a:t>
            </a:r>
          </a:p>
          <a:p>
            <a:r>
              <a:rPr lang="en-US" sz="1600" dirty="0">
                <a:latin typeface="Times New Roman" panose="02020603050405020304" pitchFamily="18" charset="0"/>
                <a:cs typeface="Times New Roman" panose="02020603050405020304" pitchFamily="18" charset="0"/>
              </a:rPr>
              <a:t>weighted avg             0.86      0.86      0.86      8087</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611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42</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94B5CB9-FED3-4E11-ABB0-9D261C7A9170}"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2" name="Google Shape;722;g16ffa9573fc_1_36"/>
          <p:cNvSpPr txBox="1"/>
          <p:nvPr/>
        </p:nvSpPr>
        <p:spPr>
          <a:xfrm>
            <a:off x="204952" y="797982"/>
            <a:ext cx="382778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Times New Roman"/>
                <a:ea typeface="Times New Roman"/>
                <a:cs typeface="Times New Roman"/>
                <a:sym typeface="Times New Roman"/>
              </a:rPr>
              <a:t>Implementation Results:</a:t>
            </a:r>
            <a:endParaRPr sz="2400" b="1" dirty="0">
              <a:solidFill>
                <a:schemeClr val="dk1"/>
              </a:solidFill>
              <a:latin typeface="Times New Roman"/>
              <a:ea typeface="Times New Roman"/>
              <a:cs typeface="Times New Roman"/>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E64DE63B-40AE-4555-B766-03DFAA26D524}"/>
              </a:ext>
            </a:extLst>
          </p:cNvPr>
          <p:cNvSpPr/>
          <p:nvPr/>
        </p:nvSpPr>
        <p:spPr>
          <a:xfrm>
            <a:off x="2286000" y="2844225"/>
            <a:ext cx="4572000" cy="307777"/>
          </a:xfrm>
          <a:prstGeom prst="rect">
            <a:avLst/>
          </a:prstGeom>
        </p:spPr>
        <p:txBody>
          <a:bodyPr>
            <a:spAutoFit/>
          </a:bodyPr>
          <a:lstStyle/>
          <a:p>
            <a:r>
              <a:rPr lang="en-US" dirty="0">
                <a:solidFill>
                  <a:srgbClr val="D4D4D4"/>
                </a:solidFill>
                <a:latin typeface="Courier New" panose="02070309020205020404" pitchFamily="49" charset="0"/>
              </a:rPr>
              <a:t>z</a:t>
            </a:r>
          </a:p>
        </p:txBody>
      </p:sp>
      <p:sp>
        <p:nvSpPr>
          <p:cNvPr id="6" name="TextBox 5">
            <a:extLst>
              <a:ext uri="{FF2B5EF4-FFF2-40B4-BE49-F238E27FC236}">
                <a16:creationId xmlns:a16="http://schemas.microsoft.com/office/drawing/2014/main" id="{CB744D36-9674-E752-82F1-C0019AFA845A}"/>
              </a:ext>
            </a:extLst>
          </p:cNvPr>
          <p:cNvSpPr txBox="1"/>
          <p:nvPr/>
        </p:nvSpPr>
        <p:spPr>
          <a:xfrm flipH="1">
            <a:off x="381439" y="1647888"/>
            <a:ext cx="1891861"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XGBClassifier</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463081C-EAE0-4940-337B-80CF118CEC47}"/>
              </a:ext>
            </a:extLst>
          </p:cNvPr>
          <p:cNvSpPr txBox="1"/>
          <p:nvPr/>
        </p:nvSpPr>
        <p:spPr>
          <a:xfrm>
            <a:off x="3851182" y="2255032"/>
            <a:ext cx="5236656"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Accuracy:  0.82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F1 Score:  0.83</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Report:               precision    recall  f1-score   support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0    	   	0.86      0.77      0.81      4047</a:t>
            </a:r>
          </a:p>
          <a:p>
            <a:r>
              <a:rPr lang="en-US" sz="1600" dirty="0">
                <a:latin typeface="Times New Roman" panose="02020603050405020304" pitchFamily="18" charset="0"/>
                <a:cs typeface="Times New Roman" panose="02020603050405020304" pitchFamily="18" charset="0"/>
              </a:rPr>
              <a:t>           1       	0.79      0.88      0.83      4040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accuracy                           	        0.82      8087</a:t>
            </a:r>
          </a:p>
          <a:p>
            <a:r>
              <a:rPr lang="en-US" sz="1600" dirty="0">
                <a:latin typeface="Times New Roman" panose="02020603050405020304" pitchFamily="18" charset="0"/>
                <a:cs typeface="Times New Roman" panose="02020603050405020304" pitchFamily="18" charset="0"/>
              </a:rPr>
              <a:t>   macro avg       	0.83      0.82      0.82      8087</a:t>
            </a:r>
          </a:p>
          <a:p>
            <a:r>
              <a:rPr lang="en-US" sz="1600" dirty="0">
                <a:latin typeface="Times New Roman" panose="02020603050405020304" pitchFamily="18" charset="0"/>
                <a:cs typeface="Times New Roman" panose="02020603050405020304" pitchFamily="18" charset="0"/>
              </a:rPr>
              <a:t>weighted avg       	0.83      0.82      0.82      8087</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4A87CE8-9111-5F57-5322-11CB05230714}"/>
              </a:ext>
            </a:extLst>
          </p:cNvPr>
          <p:cNvPicPr>
            <a:picLocks noChangeAspect="1"/>
          </p:cNvPicPr>
          <p:nvPr/>
        </p:nvPicPr>
        <p:blipFill>
          <a:blip r:embed="rId5"/>
          <a:stretch>
            <a:fillRect/>
          </a:stretch>
        </p:blipFill>
        <p:spPr>
          <a:xfrm>
            <a:off x="427343" y="2405502"/>
            <a:ext cx="3193057" cy="2728196"/>
          </a:xfrm>
          <a:prstGeom prst="rect">
            <a:avLst/>
          </a:prstGeom>
        </p:spPr>
      </p:pic>
    </p:spTree>
    <p:extLst>
      <p:ext uri="{BB962C8B-B14F-4D97-AF65-F5344CB8AC3E}">
        <p14:creationId xmlns:p14="http://schemas.microsoft.com/office/powerpoint/2010/main" val="2830273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43</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94B5CB9-FED3-4E11-ABB0-9D261C7A9170}"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2" name="Google Shape;722;g16ffa9573fc_1_36"/>
          <p:cNvSpPr txBox="1"/>
          <p:nvPr/>
        </p:nvSpPr>
        <p:spPr>
          <a:xfrm>
            <a:off x="204952" y="797982"/>
            <a:ext cx="364623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Times New Roman"/>
                <a:ea typeface="Times New Roman"/>
                <a:cs typeface="Times New Roman"/>
                <a:sym typeface="Times New Roman"/>
              </a:rPr>
              <a:t>Implementation Results:</a:t>
            </a:r>
            <a:endParaRPr sz="2400" b="1" dirty="0">
              <a:solidFill>
                <a:schemeClr val="dk1"/>
              </a:solidFill>
              <a:latin typeface="Times New Roman"/>
              <a:ea typeface="Times New Roman"/>
              <a:cs typeface="Times New Roman"/>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E64DE63B-40AE-4555-B766-03DFAA26D524}"/>
              </a:ext>
            </a:extLst>
          </p:cNvPr>
          <p:cNvSpPr/>
          <p:nvPr/>
        </p:nvSpPr>
        <p:spPr>
          <a:xfrm>
            <a:off x="2286000" y="2844225"/>
            <a:ext cx="4572000" cy="307777"/>
          </a:xfrm>
          <a:prstGeom prst="rect">
            <a:avLst/>
          </a:prstGeom>
        </p:spPr>
        <p:txBody>
          <a:bodyPr>
            <a:spAutoFit/>
          </a:bodyPr>
          <a:lstStyle/>
          <a:p>
            <a:r>
              <a:rPr lang="en-US" dirty="0">
                <a:solidFill>
                  <a:srgbClr val="D4D4D4"/>
                </a:solidFill>
                <a:latin typeface="Courier New" panose="02070309020205020404" pitchFamily="49" charset="0"/>
              </a:rPr>
              <a:t>z</a:t>
            </a:r>
          </a:p>
        </p:txBody>
      </p:sp>
      <p:sp>
        <p:nvSpPr>
          <p:cNvPr id="6" name="TextBox 5">
            <a:extLst>
              <a:ext uri="{FF2B5EF4-FFF2-40B4-BE49-F238E27FC236}">
                <a16:creationId xmlns:a16="http://schemas.microsoft.com/office/drawing/2014/main" id="{CB744D36-9674-E752-82F1-C0019AFA845A}"/>
              </a:ext>
            </a:extLst>
          </p:cNvPr>
          <p:cNvSpPr txBox="1"/>
          <p:nvPr/>
        </p:nvSpPr>
        <p:spPr>
          <a:xfrm flipH="1">
            <a:off x="303874" y="1558626"/>
            <a:ext cx="1891861"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LinearSVC</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463081C-EAE0-4940-337B-80CF118CEC47}"/>
              </a:ext>
            </a:extLst>
          </p:cNvPr>
          <p:cNvSpPr txBox="1"/>
          <p:nvPr/>
        </p:nvSpPr>
        <p:spPr>
          <a:xfrm>
            <a:off x="3851182" y="2255032"/>
            <a:ext cx="5236656"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Accuracy:  0.89</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F1 Score:  0.89</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Report:               precision    recall  f1-score   support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0    	                0.89      0.88      0.89      4047</a:t>
            </a:r>
          </a:p>
          <a:p>
            <a:r>
              <a:rPr lang="en-US" sz="1600" dirty="0">
                <a:latin typeface="Times New Roman" panose="02020603050405020304" pitchFamily="18" charset="0"/>
                <a:cs typeface="Times New Roman" panose="02020603050405020304" pitchFamily="18" charset="0"/>
              </a:rPr>
              <a:t>           1                      0.88      0.89      0.89      4040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accuracy                                          0.89      8087</a:t>
            </a:r>
          </a:p>
          <a:p>
            <a:r>
              <a:rPr lang="en-US" sz="1600" dirty="0">
                <a:latin typeface="Times New Roman" panose="02020603050405020304" pitchFamily="18" charset="0"/>
                <a:cs typeface="Times New Roman" panose="02020603050405020304" pitchFamily="18" charset="0"/>
              </a:rPr>
              <a:t>   macro avg               0.89      0.89      0.89      8087</a:t>
            </a:r>
          </a:p>
          <a:p>
            <a:r>
              <a:rPr lang="en-US" sz="1600" dirty="0">
                <a:latin typeface="Times New Roman" panose="02020603050405020304" pitchFamily="18" charset="0"/>
                <a:cs typeface="Times New Roman" panose="02020603050405020304" pitchFamily="18" charset="0"/>
              </a:rPr>
              <a:t>weighted avg              0.89      0.89      0.89      8087</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7F8EDD-EF56-F2B1-18D1-722B416D0837}"/>
              </a:ext>
            </a:extLst>
          </p:cNvPr>
          <p:cNvPicPr>
            <a:picLocks noChangeAspect="1"/>
          </p:cNvPicPr>
          <p:nvPr/>
        </p:nvPicPr>
        <p:blipFill>
          <a:blip r:embed="rId5"/>
          <a:stretch>
            <a:fillRect/>
          </a:stretch>
        </p:blipFill>
        <p:spPr>
          <a:xfrm>
            <a:off x="303874" y="2226978"/>
            <a:ext cx="3439070" cy="3311266"/>
          </a:xfrm>
          <a:prstGeom prst="rect">
            <a:avLst/>
          </a:prstGeom>
        </p:spPr>
      </p:pic>
    </p:spTree>
    <p:extLst>
      <p:ext uri="{BB962C8B-B14F-4D97-AF65-F5344CB8AC3E}">
        <p14:creationId xmlns:p14="http://schemas.microsoft.com/office/powerpoint/2010/main" val="2548381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44</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94B5CB9-FED3-4E11-ABB0-9D261C7A9170}"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2" name="Google Shape;722;g16ffa9573fc_1_36"/>
          <p:cNvSpPr txBox="1"/>
          <p:nvPr/>
        </p:nvSpPr>
        <p:spPr>
          <a:xfrm>
            <a:off x="204951" y="797982"/>
            <a:ext cx="400363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Times New Roman"/>
                <a:ea typeface="Times New Roman"/>
                <a:cs typeface="Times New Roman"/>
                <a:sym typeface="Times New Roman"/>
              </a:rPr>
              <a:t>Implementation Results:</a:t>
            </a:r>
            <a:endParaRPr sz="2400" b="1" dirty="0">
              <a:solidFill>
                <a:schemeClr val="dk1"/>
              </a:solidFill>
              <a:latin typeface="Times New Roman"/>
              <a:ea typeface="Times New Roman"/>
              <a:cs typeface="Times New Roman"/>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E64DE63B-40AE-4555-B766-03DFAA26D524}"/>
              </a:ext>
            </a:extLst>
          </p:cNvPr>
          <p:cNvSpPr/>
          <p:nvPr/>
        </p:nvSpPr>
        <p:spPr>
          <a:xfrm>
            <a:off x="2286000" y="2844225"/>
            <a:ext cx="4572000" cy="307777"/>
          </a:xfrm>
          <a:prstGeom prst="rect">
            <a:avLst/>
          </a:prstGeom>
        </p:spPr>
        <p:txBody>
          <a:bodyPr>
            <a:spAutoFit/>
          </a:bodyPr>
          <a:lstStyle/>
          <a:p>
            <a:r>
              <a:rPr lang="en-US" dirty="0">
                <a:solidFill>
                  <a:srgbClr val="D4D4D4"/>
                </a:solidFill>
                <a:latin typeface="Courier New" panose="02070309020205020404" pitchFamily="49" charset="0"/>
              </a:rPr>
              <a:t>z</a:t>
            </a:r>
          </a:p>
        </p:txBody>
      </p:sp>
      <p:sp>
        <p:nvSpPr>
          <p:cNvPr id="6" name="TextBox 5">
            <a:extLst>
              <a:ext uri="{FF2B5EF4-FFF2-40B4-BE49-F238E27FC236}">
                <a16:creationId xmlns:a16="http://schemas.microsoft.com/office/drawing/2014/main" id="{CB744D36-9674-E752-82F1-C0019AFA845A}"/>
              </a:ext>
            </a:extLst>
          </p:cNvPr>
          <p:cNvSpPr txBox="1"/>
          <p:nvPr/>
        </p:nvSpPr>
        <p:spPr>
          <a:xfrm flipH="1">
            <a:off x="374105" y="1590965"/>
            <a:ext cx="1891861"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SGD</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463081C-EAE0-4940-337B-80CF118CEC47}"/>
              </a:ext>
            </a:extLst>
          </p:cNvPr>
          <p:cNvSpPr txBox="1"/>
          <p:nvPr/>
        </p:nvSpPr>
        <p:spPr>
          <a:xfrm>
            <a:off x="3851182" y="2255032"/>
            <a:ext cx="5236656"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Accuracy:  0.88</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F1 Score:  0.89</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Report:               precision    recall  f1-score   support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0                      0.90      0.86      0.88      4047</a:t>
            </a:r>
          </a:p>
          <a:p>
            <a:r>
              <a:rPr lang="en-US" sz="1600" dirty="0">
                <a:latin typeface="Times New Roman" panose="02020603050405020304" pitchFamily="18" charset="0"/>
                <a:cs typeface="Times New Roman" panose="02020603050405020304" pitchFamily="18" charset="0"/>
              </a:rPr>
              <a:t>           1                      0.87      0.91      0.89      4040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accuracy                                          0.88      8087</a:t>
            </a:r>
          </a:p>
          <a:p>
            <a:r>
              <a:rPr lang="en-US" sz="1600" dirty="0">
                <a:latin typeface="Times New Roman" panose="02020603050405020304" pitchFamily="18" charset="0"/>
                <a:cs typeface="Times New Roman" panose="02020603050405020304" pitchFamily="18" charset="0"/>
              </a:rPr>
              <a:t>   macro avg              0.88      0.88      0.88      8087</a:t>
            </a:r>
          </a:p>
          <a:p>
            <a:r>
              <a:rPr lang="en-US" sz="1600" dirty="0">
                <a:latin typeface="Times New Roman" panose="02020603050405020304" pitchFamily="18" charset="0"/>
                <a:cs typeface="Times New Roman" panose="02020603050405020304" pitchFamily="18" charset="0"/>
              </a:rPr>
              <a:t>weighted avg            0.88      0.88      0.88      8087</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53E7A5A-C6C1-710B-93B3-0793230A4DFF}"/>
              </a:ext>
            </a:extLst>
          </p:cNvPr>
          <p:cNvPicPr>
            <a:picLocks noChangeAspect="1"/>
          </p:cNvPicPr>
          <p:nvPr/>
        </p:nvPicPr>
        <p:blipFill>
          <a:blip r:embed="rId5"/>
          <a:stretch>
            <a:fillRect/>
          </a:stretch>
        </p:blipFill>
        <p:spPr>
          <a:xfrm>
            <a:off x="374105" y="2213897"/>
            <a:ext cx="3261495" cy="3047356"/>
          </a:xfrm>
          <a:prstGeom prst="rect">
            <a:avLst/>
          </a:prstGeom>
        </p:spPr>
      </p:pic>
    </p:spTree>
    <p:extLst>
      <p:ext uri="{BB962C8B-B14F-4D97-AF65-F5344CB8AC3E}">
        <p14:creationId xmlns:p14="http://schemas.microsoft.com/office/powerpoint/2010/main" val="628391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45</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C777B54-B549-45E1-BC71-0A7523F11BCC}"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3" name="Google Shape;723;g16ffa9573fc_1_36"/>
          <p:cNvSpPr txBox="1"/>
          <p:nvPr/>
        </p:nvSpPr>
        <p:spPr>
          <a:xfrm>
            <a:off x="261333" y="1056030"/>
            <a:ext cx="73398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a:latin typeface="Times New Roman" panose="02020603050405020304" pitchFamily="18" charset="0"/>
                <a:ea typeface="Verdana" panose="020B0604030504040204" pitchFamily="34" charset="0"/>
                <a:cs typeface="Times New Roman" panose="02020603050405020304" pitchFamily="18" charset="0"/>
                <a:sym typeface="Times New Roman"/>
              </a:rPr>
              <a:t>LABEL ENCODING:</a:t>
            </a:r>
            <a:endParaRPr sz="2400" b="1" dirty="0">
              <a:latin typeface="Times New Roman" panose="02020603050405020304" pitchFamily="18" charset="0"/>
              <a:ea typeface="Verdana" panose="020B0604030504040204" pitchFamily="34" charset="0"/>
              <a:cs typeface="Times New Roman" panose="02020603050405020304" pitchFamily="18" charset="0"/>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F52D5F57-35FF-4159-8C64-DC542DA99FC2}"/>
              </a:ext>
            </a:extLst>
          </p:cNvPr>
          <p:cNvSpPr/>
          <p:nvPr/>
        </p:nvSpPr>
        <p:spPr>
          <a:xfrm>
            <a:off x="1201106" y="1954617"/>
            <a:ext cx="6070527" cy="1631216"/>
          </a:xfrm>
          <a:prstGeom prst="rect">
            <a:avLst/>
          </a:prstGeom>
        </p:spPr>
        <p:txBody>
          <a:bodyPr wrap="square">
            <a:spAutoFit/>
          </a:bodyPr>
          <a:lstStyle/>
          <a:p>
            <a:pPr algn="just"/>
            <a:r>
              <a:rPr lang="en-US" sz="20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Label Encoding is a technique used in machine learning and data science to convert categorical or textual data into numerical data, so that it can be used in machine learning models. In label encoding, each unique value in a categorical variable is assigned a numerical value. </a:t>
            </a:r>
          </a:p>
        </p:txBody>
      </p:sp>
    </p:spTree>
    <p:extLst>
      <p:ext uri="{BB962C8B-B14F-4D97-AF65-F5344CB8AC3E}">
        <p14:creationId xmlns:p14="http://schemas.microsoft.com/office/powerpoint/2010/main" val="3029659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pic>
        <p:nvPicPr>
          <p:cNvPr id="734" name="Google Shape;734;g100100ab63e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35" name="Google Shape;735;g100100ab63e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36" name="Google Shape;736;g100100ab63e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37" name="Google Shape;737;g100100ab63e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46</a:t>
            </a:fld>
            <a:endParaRPr sz="1600" b="1">
              <a:solidFill>
                <a:srgbClr val="FFFFFF"/>
              </a:solidFill>
              <a:latin typeface="Comic Sans MS"/>
              <a:ea typeface="Comic Sans MS"/>
              <a:cs typeface="Comic Sans MS"/>
              <a:sym typeface="Comic Sans MS"/>
            </a:endParaRPr>
          </a:p>
        </p:txBody>
      </p:sp>
      <p:sp>
        <p:nvSpPr>
          <p:cNvPr id="738" name="Google Shape;738;g100100ab63e_0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r>
              <a:rPr lang="en-US" sz="1400" b="1">
                <a:solidFill>
                  <a:srgbClr val="FF0066"/>
                </a:solidFill>
                <a:latin typeface="Arial Rounded"/>
                <a:ea typeface="Arial Rounded"/>
                <a:cs typeface="Arial Rounded"/>
                <a:sym typeface="Arial Rounded"/>
              </a:rPr>
              <a:t>19 October 2022</a:t>
            </a:r>
            <a:endParaRPr sz="1400" b="1">
              <a:solidFill>
                <a:srgbClr val="FF0066"/>
              </a:solidFill>
              <a:latin typeface="Arial Rounded"/>
              <a:ea typeface="Arial Rounded"/>
              <a:cs typeface="Arial Rounded"/>
              <a:sym typeface="Arial Rounded"/>
            </a:endParaRPr>
          </a:p>
        </p:txBody>
      </p:sp>
      <p:sp>
        <p:nvSpPr>
          <p:cNvPr id="739" name="Google Shape;739;g100100ab63e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40" name="Google Shape;740;g100100ab63e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41" name="Google Shape;741;g100100ab63e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42" name="Google Shape;742;g100100ab63e_0_0"/>
          <p:cNvSpPr txBox="1"/>
          <p:nvPr/>
        </p:nvSpPr>
        <p:spPr>
          <a:xfrm>
            <a:off x="624704" y="798513"/>
            <a:ext cx="24219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44" name="Google Shape;744;g100100ab63e_0_0"/>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B9AA75AE-FB57-E0DD-8EB6-94A7975595C3}"/>
              </a:ext>
            </a:extLst>
          </p:cNvPr>
          <p:cNvSpPr txBox="1"/>
          <p:nvPr/>
        </p:nvSpPr>
        <p:spPr>
          <a:xfrm>
            <a:off x="902150" y="4381817"/>
            <a:ext cx="4338609" cy="1754326"/>
          </a:xfrm>
          <a:prstGeom prst="rect">
            <a:avLst/>
          </a:prstGeom>
          <a:noFill/>
        </p:spPr>
        <p:txBody>
          <a:bodyPr wrap="square">
            <a:spAutoFit/>
          </a:bodyPr>
          <a:lstStyle/>
          <a:p>
            <a:pPr algn="just"/>
            <a:r>
              <a:rPr lang="en-US" sz="1800" dirty="0">
                <a:latin typeface="Times New Roman" panose="02020603050405020304" pitchFamily="18" charset="0"/>
                <a:ea typeface="Verdana" panose="020B0604030504040204" pitchFamily="34" charset="0"/>
                <a:cs typeface="Times New Roman" panose="02020603050405020304" pitchFamily="18" charset="0"/>
              </a:rPr>
              <a:t>array([list([24558, 40846, 44429, 24909, 39230, 9529, 24558, 21999, 31647]),</a:t>
            </a:r>
          </a:p>
          <a:p>
            <a:pPr algn="just"/>
            <a:r>
              <a:rPr lang="en-US" sz="1800" dirty="0">
                <a:latin typeface="Times New Roman" panose="02020603050405020304" pitchFamily="18" charset="0"/>
                <a:ea typeface="Verdana" panose="020B0604030504040204" pitchFamily="34" charset="0"/>
                <a:cs typeface="Times New Roman" panose="02020603050405020304" pitchFamily="18" charset="0"/>
              </a:rPr>
              <a:t>list([24558, 21884, 18367, 43098, 29099, 26263, 10482, 45623]),</a:t>
            </a:r>
          </a:p>
          <a:p>
            <a:pPr algn="just"/>
            <a:r>
              <a:rPr lang="en-US" sz="1800" dirty="0">
                <a:latin typeface="Times New Roman" panose="02020603050405020304" pitchFamily="18" charset="0"/>
                <a:ea typeface="Verdana" panose="020B0604030504040204" pitchFamily="34" charset="0"/>
                <a:cs typeface="Times New Roman" panose="02020603050405020304" pitchFamily="18" charset="0"/>
              </a:rPr>
              <a:t>list([30655, 35320, 4917, 24558, 24424, 15843, 30655]), .........,)</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67C65A7-8F29-6CCD-40B1-CCA00A137CAA}"/>
              </a:ext>
            </a:extLst>
          </p:cNvPr>
          <p:cNvSpPr txBox="1"/>
          <p:nvPr/>
        </p:nvSpPr>
        <p:spPr>
          <a:xfrm>
            <a:off x="775575" y="1985230"/>
            <a:ext cx="4245158" cy="2031325"/>
          </a:xfrm>
          <a:prstGeom prst="rect">
            <a:avLst/>
          </a:prstGeom>
          <a:noFill/>
        </p:spPr>
        <p:txBody>
          <a:bodyPr wrap="square">
            <a:spAutoFit/>
          </a:bodyPr>
          <a:lstStyle/>
          <a:p>
            <a:pPr algn="just"/>
            <a:r>
              <a:rPr lang="en-IN" sz="1800" dirty="0">
                <a:latin typeface="Times New Roman" panose="02020603050405020304" pitchFamily="18" charset="0"/>
                <a:ea typeface="Verdana" panose="020B0604030504040204" pitchFamily="34" charset="0"/>
                <a:cs typeface="Times New Roman" panose="02020603050405020304" pitchFamily="18" charset="0"/>
              </a:rPr>
              <a:t>[love, this, well, made, sturdy, very, comfortable, very, pretty]</a:t>
            </a:r>
          </a:p>
          <a:p>
            <a:pPr algn="just"/>
            <a:r>
              <a:rPr lang="en-US" sz="1800" dirty="0">
                <a:latin typeface="Times New Roman" panose="02020603050405020304" pitchFamily="18" charset="0"/>
                <a:ea typeface="Verdana" panose="020B0604030504040204" pitchFamily="34" charset="0"/>
                <a:cs typeface="Times New Roman" panose="02020603050405020304" pitchFamily="18" charset="0"/>
              </a:rPr>
              <a:t>[love, it, great, upgrade, original, mine, couple, years]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algn="just"/>
            <a:r>
              <a:rPr lang="en-US" sz="1800" dirty="0">
                <a:latin typeface="Times New Roman" panose="02020603050405020304" pitchFamily="18" charset="0"/>
                <a:ea typeface="Verdana" panose="020B0604030504040204" pitchFamily="34" charset="0"/>
                <a:cs typeface="Times New Roman" panose="02020603050405020304" pitchFamily="18" charset="0"/>
              </a:rPr>
              <a:t>[pillow, saved, back, love, look, feel, pillow]</a:t>
            </a:r>
          </a:p>
          <a:p>
            <a:pPr algn="just"/>
            <a:r>
              <a:rPr lang="en-US" sz="1800" dirty="0">
                <a:latin typeface="Times New Roman" panose="02020603050405020304" pitchFamily="18" charset="0"/>
                <a:ea typeface="Verdana" panose="020B0604030504040204" pitchFamily="34" charset="0"/>
                <a:cs typeface="Times New Roman" panose="02020603050405020304" pitchFamily="18" charset="0"/>
              </a:rPr>
              <a:t>………</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D4B92C4-8CCE-18D3-F8E6-87C59B074E9F}"/>
              </a:ext>
            </a:extLst>
          </p:cNvPr>
          <p:cNvSpPr txBox="1"/>
          <p:nvPr/>
        </p:nvSpPr>
        <p:spPr>
          <a:xfrm>
            <a:off x="214831" y="801723"/>
            <a:ext cx="5025928" cy="461665"/>
          </a:xfrm>
          <a:prstGeom prst="rect">
            <a:avLst/>
          </a:prstGeom>
          <a:noFill/>
        </p:spPr>
        <p:txBody>
          <a:bodyPr wrap="square">
            <a:spAutoFit/>
          </a:bodyPr>
          <a:lstStyle/>
          <a:p>
            <a:r>
              <a:rPr lang="en-US" sz="2400" b="1" dirty="0">
                <a:latin typeface="Times New Roman" panose="02020603050405020304" pitchFamily="18" charset="0"/>
                <a:ea typeface="Verdana" panose="020B0604030504040204" pitchFamily="34" charset="0"/>
                <a:cs typeface="Times New Roman" panose="02020603050405020304" pitchFamily="18" charset="0"/>
              </a:rPr>
              <a:t>LABEL ENCODING</a:t>
            </a:r>
            <a:endParaRPr lang="en-IN" sz="2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2AB5181-F6EA-3786-29DE-94F7C148E1B8}"/>
              </a:ext>
            </a:extLst>
          </p:cNvPr>
          <p:cNvSpPr txBox="1"/>
          <p:nvPr/>
        </p:nvSpPr>
        <p:spPr>
          <a:xfrm>
            <a:off x="297965" y="1479004"/>
            <a:ext cx="4588726" cy="369332"/>
          </a:xfrm>
          <a:prstGeom prst="rect">
            <a:avLst/>
          </a:prstGeom>
          <a:noFill/>
        </p:spPr>
        <p:txBody>
          <a:bodyPr wrap="square">
            <a:spAutoFit/>
          </a:bodyPr>
          <a:lstStyle/>
          <a:p>
            <a:r>
              <a:rPr lang="en-US" sz="1800" dirty="0">
                <a:latin typeface="Times New Roman" panose="02020603050405020304" pitchFamily="18" charset="0"/>
                <a:ea typeface="Verdana" panose="020B0604030504040204" pitchFamily="34" charset="0"/>
                <a:cs typeface="Times New Roman" panose="02020603050405020304" pitchFamily="18" charset="0"/>
              </a:rPr>
              <a:t>Input = Text</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9585BF6-18DA-8BBB-D1D7-3567AD289EAD}"/>
              </a:ext>
            </a:extLst>
          </p:cNvPr>
          <p:cNvSpPr txBox="1"/>
          <p:nvPr/>
        </p:nvSpPr>
        <p:spPr>
          <a:xfrm>
            <a:off x="297965" y="3964623"/>
            <a:ext cx="4588726" cy="369332"/>
          </a:xfrm>
          <a:prstGeom prst="rect">
            <a:avLst/>
          </a:prstGeom>
          <a:noFill/>
        </p:spPr>
        <p:txBody>
          <a:bodyPr wrap="square">
            <a:spAutoFit/>
          </a:bodyPr>
          <a:lstStyle/>
          <a:p>
            <a:r>
              <a:rPr lang="en-US" sz="1800" dirty="0">
                <a:latin typeface="Times New Roman" panose="02020603050405020304" pitchFamily="18" charset="0"/>
                <a:ea typeface="Verdana" panose="020B0604030504040204" pitchFamily="34" charset="0"/>
                <a:cs typeface="Times New Roman" panose="02020603050405020304" pitchFamily="18" charset="0"/>
              </a:rPr>
              <a:t>Output :</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B909E020-294B-47A2-658B-2D4570323C38}"/>
              </a:ext>
            </a:extLst>
          </p:cNvPr>
          <p:cNvPicPr>
            <a:picLocks noChangeAspect="1"/>
          </p:cNvPicPr>
          <p:nvPr/>
        </p:nvPicPr>
        <p:blipFill>
          <a:blip r:embed="rId5"/>
          <a:stretch>
            <a:fillRect/>
          </a:stretch>
        </p:blipFill>
        <p:spPr>
          <a:xfrm>
            <a:off x="5386369" y="1904495"/>
            <a:ext cx="3552680" cy="1785617"/>
          </a:xfrm>
          <a:prstGeom prst="rect">
            <a:avLst/>
          </a:prstGeom>
        </p:spPr>
      </p:pic>
      <p:pic>
        <p:nvPicPr>
          <p:cNvPr id="16" name="Picture 15">
            <a:extLst>
              <a:ext uri="{FF2B5EF4-FFF2-40B4-BE49-F238E27FC236}">
                <a16:creationId xmlns:a16="http://schemas.microsoft.com/office/drawing/2014/main" id="{5CF5830A-AD55-7D3C-A1D9-00649599104E}"/>
              </a:ext>
            </a:extLst>
          </p:cNvPr>
          <p:cNvPicPr>
            <a:picLocks noChangeAspect="1"/>
          </p:cNvPicPr>
          <p:nvPr/>
        </p:nvPicPr>
        <p:blipFill>
          <a:blip r:embed="rId6"/>
          <a:stretch>
            <a:fillRect/>
          </a:stretch>
        </p:blipFill>
        <p:spPr>
          <a:xfrm>
            <a:off x="5386367" y="4158338"/>
            <a:ext cx="3532361" cy="193001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47</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C777B54-B549-45E1-BC71-0A7523F11BCC}"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3" name="Google Shape;723;g16ffa9573fc_1_36"/>
          <p:cNvSpPr txBox="1"/>
          <p:nvPr/>
        </p:nvSpPr>
        <p:spPr>
          <a:xfrm>
            <a:off x="278266" y="809650"/>
            <a:ext cx="73398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a:ea typeface="Times New Roman"/>
                <a:cs typeface="Times New Roman"/>
                <a:sym typeface="Times New Roman"/>
              </a:rPr>
              <a:t>CNN Architecture</a:t>
            </a:r>
            <a:endParaRPr sz="2400" b="1"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519BD4C4-BCF9-433C-9FE7-DC764F478511}"/>
              </a:ext>
            </a:extLst>
          </p:cNvPr>
          <p:cNvSpPr/>
          <p:nvPr/>
        </p:nvSpPr>
        <p:spPr>
          <a:xfrm>
            <a:off x="1015630" y="1628247"/>
            <a:ext cx="2050607" cy="90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Embedding</a:t>
            </a:r>
          </a:p>
          <a:p>
            <a:pPr algn="ctr"/>
            <a:r>
              <a:rPr lang="en-US" sz="1600" dirty="0">
                <a:latin typeface="Times New Roman" panose="02020603050405020304" pitchFamily="18" charset="0"/>
                <a:cs typeface="Times New Roman" panose="02020603050405020304" pitchFamily="18" charset="0"/>
              </a:rPr>
              <a:t>(Input Layer)</a:t>
            </a:r>
            <a:endParaRPr lang="en-IN" sz="16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0378506-0D3E-4467-A9C4-257ACDD2CCBD}"/>
              </a:ext>
            </a:extLst>
          </p:cNvPr>
          <p:cNvSpPr/>
          <p:nvPr/>
        </p:nvSpPr>
        <p:spPr>
          <a:xfrm>
            <a:off x="1015629" y="3182626"/>
            <a:ext cx="2050709" cy="90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Conv1D</a:t>
            </a:r>
          </a:p>
          <a:p>
            <a:pPr algn="ctr"/>
            <a:r>
              <a:rPr lang="en-US" sz="1600" dirty="0">
                <a:latin typeface="Times New Roman" panose="02020603050405020304" pitchFamily="18" charset="0"/>
                <a:cs typeface="Times New Roman" panose="02020603050405020304" pitchFamily="18" charset="0"/>
              </a:rPr>
              <a:t>Activation=‘</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916C8C5D-36B9-4462-9E4D-8B14E9A3674A}"/>
              </a:ext>
            </a:extLst>
          </p:cNvPr>
          <p:cNvSpPr/>
          <p:nvPr/>
        </p:nvSpPr>
        <p:spPr>
          <a:xfrm>
            <a:off x="1015528" y="4754241"/>
            <a:ext cx="2050709" cy="90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MaxPooling1D</a:t>
            </a:r>
          </a:p>
        </p:txBody>
      </p:sp>
      <p:sp>
        <p:nvSpPr>
          <p:cNvPr id="15" name="Rectangle 14">
            <a:extLst>
              <a:ext uri="{FF2B5EF4-FFF2-40B4-BE49-F238E27FC236}">
                <a16:creationId xmlns:a16="http://schemas.microsoft.com/office/drawing/2014/main" id="{410959F0-1B77-4146-B588-6029DE85FD08}"/>
              </a:ext>
            </a:extLst>
          </p:cNvPr>
          <p:cNvSpPr/>
          <p:nvPr/>
        </p:nvSpPr>
        <p:spPr>
          <a:xfrm>
            <a:off x="5323562" y="4712518"/>
            <a:ext cx="2050605" cy="90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Dense</a:t>
            </a:r>
          </a:p>
          <a:p>
            <a:pPr algn="ctr"/>
            <a:r>
              <a:rPr lang="en-US" sz="1600" dirty="0">
                <a:latin typeface="Times New Roman" panose="02020603050405020304" pitchFamily="18" charset="0"/>
                <a:cs typeface="Times New Roman" panose="02020603050405020304" pitchFamily="18" charset="0"/>
              </a:rPr>
              <a:t>Activation=‘sigmoid’</a:t>
            </a:r>
            <a:endParaRPr lang="en-IN" sz="16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615DE998-7FF5-433A-8A6A-98630D9A0012}"/>
              </a:ext>
            </a:extLst>
          </p:cNvPr>
          <p:cNvSpPr/>
          <p:nvPr/>
        </p:nvSpPr>
        <p:spPr>
          <a:xfrm>
            <a:off x="5323562" y="3221757"/>
            <a:ext cx="2050606" cy="90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Dense</a:t>
            </a:r>
          </a:p>
          <a:p>
            <a:pPr algn="ctr"/>
            <a:r>
              <a:rPr lang="en-US" sz="1600" dirty="0">
                <a:latin typeface="Times New Roman" panose="02020603050405020304" pitchFamily="18" charset="0"/>
                <a:cs typeface="Times New Roman" panose="02020603050405020304" pitchFamily="18" charset="0"/>
              </a:rPr>
              <a:t>Activation=‘</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98B0D50D-E502-47F7-87DF-74CB7E05B4FA}"/>
              </a:ext>
            </a:extLst>
          </p:cNvPr>
          <p:cNvSpPr/>
          <p:nvPr/>
        </p:nvSpPr>
        <p:spPr>
          <a:xfrm>
            <a:off x="5323561" y="1661155"/>
            <a:ext cx="2050606" cy="90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GlobalMaxPooling1D</a:t>
            </a:r>
            <a:endParaRPr lang="en-IN" sz="1600"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E31DEF22-F301-48BF-A4A5-23596E18FC51}"/>
              </a:ext>
            </a:extLst>
          </p:cNvPr>
          <p:cNvCxnSpPr>
            <a:cxnSpLocks/>
            <a:stCxn id="2" idx="2"/>
            <a:endCxn id="13" idx="0"/>
          </p:cNvCxnSpPr>
          <p:nvPr/>
        </p:nvCxnSpPr>
        <p:spPr>
          <a:xfrm>
            <a:off x="2040934" y="2530121"/>
            <a:ext cx="50" cy="652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5C588AE3-FDFB-4EC5-A20F-0C0305907393}"/>
              </a:ext>
            </a:extLst>
          </p:cNvPr>
          <p:cNvCxnSpPr>
            <a:cxnSpLocks/>
            <a:stCxn id="13" idx="2"/>
            <a:endCxn id="14" idx="0"/>
          </p:cNvCxnSpPr>
          <p:nvPr/>
        </p:nvCxnSpPr>
        <p:spPr>
          <a:xfrm flipH="1">
            <a:off x="2040883" y="4084500"/>
            <a:ext cx="101" cy="669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787FF9A4-1896-4E7D-870D-76DAEAF149FE}"/>
              </a:ext>
            </a:extLst>
          </p:cNvPr>
          <p:cNvCxnSpPr>
            <a:cxnSpLocks/>
            <a:stCxn id="14" idx="3"/>
            <a:endCxn id="17" idx="1"/>
          </p:cNvCxnSpPr>
          <p:nvPr/>
        </p:nvCxnSpPr>
        <p:spPr>
          <a:xfrm flipV="1">
            <a:off x="3066237" y="2112092"/>
            <a:ext cx="2257324" cy="309308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EE6760B7-D461-4684-AEC1-6D1257D4AAA2}"/>
              </a:ext>
            </a:extLst>
          </p:cNvPr>
          <p:cNvCxnSpPr>
            <a:cxnSpLocks/>
            <a:stCxn id="17" idx="2"/>
            <a:endCxn id="16" idx="0"/>
          </p:cNvCxnSpPr>
          <p:nvPr/>
        </p:nvCxnSpPr>
        <p:spPr>
          <a:xfrm>
            <a:off x="6348864" y="2563029"/>
            <a:ext cx="1" cy="6587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B567C860-823D-4DD2-A851-9D308E359D23}"/>
              </a:ext>
            </a:extLst>
          </p:cNvPr>
          <p:cNvCxnSpPr>
            <a:cxnSpLocks/>
            <a:stCxn id="16" idx="2"/>
            <a:endCxn id="15" idx="0"/>
          </p:cNvCxnSpPr>
          <p:nvPr/>
        </p:nvCxnSpPr>
        <p:spPr>
          <a:xfrm>
            <a:off x="6348865" y="4123631"/>
            <a:ext cx="0" cy="5888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35564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48</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C777B54-B549-45E1-BC71-0A7523F11BCC}"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3" name="Google Shape;723;g16ffa9573fc_1_36"/>
          <p:cNvSpPr txBox="1"/>
          <p:nvPr/>
        </p:nvSpPr>
        <p:spPr>
          <a:xfrm>
            <a:off x="311786" y="809650"/>
            <a:ext cx="73398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a:ea typeface="Times New Roman"/>
                <a:cs typeface="Times New Roman"/>
                <a:sym typeface="Times New Roman"/>
              </a:rPr>
              <a:t>CNN</a:t>
            </a:r>
            <a:endParaRPr sz="2400" b="1" dirty="0">
              <a:latin typeface="Times New Roman"/>
              <a:ea typeface="Times New Roman"/>
              <a:cs typeface="Times New Roman"/>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C20B48D3-61DF-47B5-A739-12498A24C237}"/>
              </a:ext>
            </a:extLst>
          </p:cNvPr>
          <p:cNvGraphicFramePr>
            <a:graphicFrameLocks noGrp="1"/>
          </p:cNvGraphicFramePr>
          <p:nvPr>
            <p:extLst>
              <p:ext uri="{D42A27DB-BD31-4B8C-83A1-F6EECF244321}">
                <p14:modId xmlns:p14="http://schemas.microsoft.com/office/powerpoint/2010/main" val="2370816522"/>
              </p:ext>
            </p:extLst>
          </p:nvPr>
        </p:nvGraphicFramePr>
        <p:xfrm>
          <a:off x="753041" y="1450705"/>
          <a:ext cx="7471722" cy="4443978"/>
        </p:xfrm>
        <a:graphic>
          <a:graphicData uri="http://schemas.openxmlformats.org/drawingml/2006/table">
            <a:tbl>
              <a:tblPr firstRow="1" bandRow="1">
                <a:tableStyleId>{3C2FFA5D-87B4-456A-9821-1D502468CF0F}</a:tableStyleId>
              </a:tblPr>
              <a:tblGrid>
                <a:gridCol w="2490574">
                  <a:extLst>
                    <a:ext uri="{9D8B030D-6E8A-4147-A177-3AD203B41FA5}">
                      <a16:colId xmlns:a16="http://schemas.microsoft.com/office/drawing/2014/main" val="2224988529"/>
                    </a:ext>
                  </a:extLst>
                </a:gridCol>
                <a:gridCol w="2490574">
                  <a:extLst>
                    <a:ext uri="{9D8B030D-6E8A-4147-A177-3AD203B41FA5}">
                      <a16:colId xmlns:a16="http://schemas.microsoft.com/office/drawing/2014/main" val="3370701413"/>
                    </a:ext>
                  </a:extLst>
                </a:gridCol>
                <a:gridCol w="2490574">
                  <a:extLst>
                    <a:ext uri="{9D8B030D-6E8A-4147-A177-3AD203B41FA5}">
                      <a16:colId xmlns:a16="http://schemas.microsoft.com/office/drawing/2014/main" val="3508137310"/>
                    </a:ext>
                  </a:extLst>
                </a:gridCol>
              </a:tblGrid>
              <a:tr h="634854">
                <a:tc>
                  <a:txBody>
                    <a:bodyPr/>
                    <a:lstStyle/>
                    <a:p>
                      <a:pPr algn="ctr"/>
                      <a:r>
                        <a:rPr lang="en-US" sz="1800" dirty="0">
                          <a:latin typeface="Times New Roman" panose="02020603050405020304" pitchFamily="18" charset="0"/>
                          <a:cs typeface="Times New Roman" panose="02020603050405020304" pitchFamily="18" charset="0"/>
                        </a:rPr>
                        <a:t>Layer (type)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Output Shape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Param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4495788"/>
                  </a:ext>
                </a:extLst>
              </a:tr>
              <a:tr h="634854">
                <a:tc>
                  <a:txBody>
                    <a:bodyPr/>
                    <a:lstStyle/>
                    <a:p>
                      <a:r>
                        <a:rPr lang="en-US" sz="1800" dirty="0">
                          <a:latin typeface="Times New Roman" panose="02020603050405020304" pitchFamily="18" charset="0"/>
                          <a:cs typeface="Times New Roman" panose="02020603050405020304" pitchFamily="18" charset="0"/>
                        </a:rPr>
                        <a:t>embedding </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(None, 240, 128)</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9600000</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extLst>
                  <a:ext uri="{0D108BD9-81ED-4DB2-BD59-A6C34878D82A}">
                    <a16:rowId xmlns:a16="http://schemas.microsoft.com/office/drawing/2014/main" val="1582112412"/>
                  </a:ext>
                </a:extLst>
              </a:tr>
              <a:tr h="634854">
                <a:tc>
                  <a:txBody>
                    <a:bodyPr/>
                    <a:lstStyle/>
                    <a:p>
                      <a:r>
                        <a:rPr lang="en-US" sz="1800" dirty="0">
                          <a:latin typeface="Times New Roman" panose="02020603050405020304" pitchFamily="18" charset="0"/>
                          <a:cs typeface="Times New Roman" panose="02020603050405020304" pitchFamily="18" charset="0"/>
                        </a:rPr>
                        <a:t>conv1d </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(None, 238, 128)</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49280</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extLst>
                  <a:ext uri="{0D108BD9-81ED-4DB2-BD59-A6C34878D82A}">
                    <a16:rowId xmlns:a16="http://schemas.microsoft.com/office/drawing/2014/main" val="3897402915"/>
                  </a:ext>
                </a:extLst>
              </a:tr>
              <a:tr h="634854">
                <a:tc>
                  <a:txBody>
                    <a:bodyPr/>
                    <a:lstStyle/>
                    <a:p>
                      <a:r>
                        <a:rPr lang="en-US" sz="1800" dirty="0">
                          <a:latin typeface="Times New Roman" panose="02020603050405020304" pitchFamily="18" charset="0"/>
                          <a:cs typeface="Times New Roman" panose="02020603050405020304" pitchFamily="18" charset="0"/>
                        </a:rPr>
                        <a:t>max_pooling1d </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(None, 34, 128)</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0</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extLst>
                  <a:ext uri="{0D108BD9-81ED-4DB2-BD59-A6C34878D82A}">
                    <a16:rowId xmlns:a16="http://schemas.microsoft.com/office/drawing/2014/main" val="1374928162"/>
                  </a:ext>
                </a:extLst>
              </a:tr>
              <a:tr h="634854">
                <a:tc>
                  <a:txBody>
                    <a:bodyPr/>
                    <a:lstStyle/>
                    <a:p>
                      <a:r>
                        <a:rPr lang="en-US" sz="1800" dirty="0">
                          <a:latin typeface="Times New Roman" panose="02020603050405020304" pitchFamily="18" charset="0"/>
                          <a:cs typeface="Times New Roman" panose="02020603050405020304" pitchFamily="18" charset="0"/>
                        </a:rPr>
                        <a:t>global_max_pooling1d</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(None, 128)</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0</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extLst>
                  <a:ext uri="{0D108BD9-81ED-4DB2-BD59-A6C34878D82A}">
                    <a16:rowId xmlns:a16="http://schemas.microsoft.com/office/drawing/2014/main" val="2425732035"/>
                  </a:ext>
                </a:extLst>
              </a:tr>
              <a:tr h="634854">
                <a:tc>
                  <a:txBody>
                    <a:bodyPr/>
                    <a:lstStyle/>
                    <a:p>
                      <a:r>
                        <a:rPr lang="en-US" sz="1800" dirty="0">
                          <a:latin typeface="Times New Roman" panose="02020603050405020304" pitchFamily="18" charset="0"/>
                          <a:cs typeface="Times New Roman" panose="02020603050405020304" pitchFamily="18" charset="0"/>
                        </a:rPr>
                        <a:t>dense</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(None, 32)</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4128</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extLst>
                  <a:ext uri="{0D108BD9-81ED-4DB2-BD59-A6C34878D82A}">
                    <a16:rowId xmlns:a16="http://schemas.microsoft.com/office/drawing/2014/main" val="3869510534"/>
                  </a:ext>
                </a:extLst>
              </a:tr>
              <a:tr h="634854">
                <a:tc>
                  <a:txBody>
                    <a:bodyPr/>
                    <a:lstStyle/>
                    <a:p>
                      <a:r>
                        <a:rPr lang="en-US" sz="1800" dirty="0">
                          <a:latin typeface="Times New Roman" panose="02020603050405020304" pitchFamily="18" charset="0"/>
                          <a:cs typeface="Times New Roman" panose="02020603050405020304" pitchFamily="18" charset="0"/>
                        </a:rPr>
                        <a:t>dense_1</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(None, 1)</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33</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extLst>
                  <a:ext uri="{0D108BD9-81ED-4DB2-BD59-A6C34878D82A}">
                    <a16:rowId xmlns:a16="http://schemas.microsoft.com/office/drawing/2014/main" val="2683172957"/>
                  </a:ext>
                </a:extLst>
              </a:tr>
            </a:tbl>
          </a:graphicData>
        </a:graphic>
      </p:graphicFrame>
    </p:spTree>
    <p:extLst>
      <p:ext uri="{BB962C8B-B14F-4D97-AF65-F5344CB8AC3E}">
        <p14:creationId xmlns:p14="http://schemas.microsoft.com/office/powerpoint/2010/main" val="515287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49</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C777B54-B549-45E1-BC71-0A7523F11BCC}"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3" name="Google Shape;723;g16ffa9573fc_1_36"/>
          <p:cNvSpPr txBox="1"/>
          <p:nvPr/>
        </p:nvSpPr>
        <p:spPr>
          <a:xfrm>
            <a:off x="218652" y="820515"/>
            <a:ext cx="73398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panose="02020603050405020304" pitchFamily="18" charset="0"/>
                <a:ea typeface="Verdana" panose="020B0604030504040204" pitchFamily="34" charset="0"/>
                <a:cs typeface="Times New Roman" panose="02020603050405020304" pitchFamily="18" charset="0"/>
                <a:sym typeface="Times New Roman"/>
              </a:rPr>
              <a:t>CNN Implementation Results:</a:t>
            </a:r>
            <a:endParaRPr sz="2400" b="1" dirty="0">
              <a:latin typeface="Times New Roman" panose="02020603050405020304" pitchFamily="18" charset="0"/>
              <a:ea typeface="Verdana" panose="020B0604030504040204" pitchFamily="34" charset="0"/>
              <a:cs typeface="Times New Roman" panose="02020603050405020304" pitchFamily="18" charset="0"/>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pic>
        <p:nvPicPr>
          <p:cNvPr id="13" name="Picture 12">
            <a:extLst>
              <a:ext uri="{FF2B5EF4-FFF2-40B4-BE49-F238E27FC236}">
                <a16:creationId xmlns:a16="http://schemas.microsoft.com/office/drawing/2014/main" id="{79269E4B-18D7-4CEE-86D6-01ADC0CEFF70}"/>
              </a:ext>
            </a:extLst>
          </p:cNvPr>
          <p:cNvPicPr/>
          <p:nvPr/>
        </p:nvPicPr>
        <p:blipFill>
          <a:blip r:embed="rId5"/>
          <a:stretch>
            <a:fillRect/>
          </a:stretch>
        </p:blipFill>
        <p:spPr>
          <a:xfrm>
            <a:off x="3200400" y="1424552"/>
            <a:ext cx="3058300" cy="2656381"/>
          </a:xfrm>
          <a:prstGeom prst="rect">
            <a:avLst/>
          </a:prstGeom>
        </p:spPr>
      </p:pic>
      <p:graphicFrame>
        <p:nvGraphicFramePr>
          <p:cNvPr id="2" name="Table 1">
            <a:extLst>
              <a:ext uri="{FF2B5EF4-FFF2-40B4-BE49-F238E27FC236}">
                <a16:creationId xmlns:a16="http://schemas.microsoft.com/office/drawing/2014/main" id="{9629A35F-BA79-4EEF-B00F-ED7435A734AC}"/>
              </a:ext>
            </a:extLst>
          </p:cNvPr>
          <p:cNvGraphicFramePr>
            <a:graphicFrameLocks noGrp="1"/>
          </p:cNvGraphicFramePr>
          <p:nvPr>
            <p:extLst>
              <p:ext uri="{D42A27DB-BD31-4B8C-83A1-F6EECF244321}">
                <p14:modId xmlns:p14="http://schemas.microsoft.com/office/powerpoint/2010/main" val="845570102"/>
              </p:ext>
            </p:extLst>
          </p:nvPr>
        </p:nvGraphicFramePr>
        <p:xfrm>
          <a:off x="2273300" y="4494409"/>
          <a:ext cx="5122156" cy="1543076"/>
        </p:xfrm>
        <a:graphic>
          <a:graphicData uri="http://schemas.openxmlformats.org/drawingml/2006/table">
            <a:tbl>
              <a:tblPr firstRow="1" bandRow="1">
                <a:tableStyleId>{5C22544A-7EE6-4342-B048-85BDC9FD1C3A}</a:tableStyleId>
              </a:tblPr>
              <a:tblGrid>
                <a:gridCol w="930179">
                  <a:extLst>
                    <a:ext uri="{9D8B030D-6E8A-4147-A177-3AD203B41FA5}">
                      <a16:colId xmlns:a16="http://schemas.microsoft.com/office/drawing/2014/main" val="1888169425"/>
                    </a:ext>
                  </a:extLst>
                </a:gridCol>
                <a:gridCol w="1120331">
                  <a:extLst>
                    <a:ext uri="{9D8B030D-6E8A-4147-A177-3AD203B41FA5}">
                      <a16:colId xmlns:a16="http://schemas.microsoft.com/office/drawing/2014/main" val="1439466129"/>
                    </a:ext>
                  </a:extLst>
                </a:gridCol>
                <a:gridCol w="1023882">
                  <a:extLst>
                    <a:ext uri="{9D8B030D-6E8A-4147-A177-3AD203B41FA5}">
                      <a16:colId xmlns:a16="http://schemas.microsoft.com/office/drawing/2014/main" val="245696071"/>
                    </a:ext>
                  </a:extLst>
                </a:gridCol>
                <a:gridCol w="1023882">
                  <a:extLst>
                    <a:ext uri="{9D8B030D-6E8A-4147-A177-3AD203B41FA5}">
                      <a16:colId xmlns:a16="http://schemas.microsoft.com/office/drawing/2014/main" val="1294317983"/>
                    </a:ext>
                  </a:extLst>
                </a:gridCol>
                <a:gridCol w="1023882">
                  <a:extLst>
                    <a:ext uri="{9D8B030D-6E8A-4147-A177-3AD203B41FA5}">
                      <a16:colId xmlns:a16="http://schemas.microsoft.com/office/drawing/2014/main" val="4011047194"/>
                    </a:ext>
                  </a:extLst>
                </a:gridCol>
              </a:tblGrid>
              <a:tr h="459343">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Label</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Precision</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Recall</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F1-Score</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Accuracy</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extLst>
                  <a:ext uri="{0D108BD9-81ED-4DB2-BD59-A6C34878D82A}">
                    <a16:rowId xmlns:a16="http://schemas.microsoft.com/office/drawing/2014/main" val="3371491092"/>
                  </a:ext>
                </a:extLst>
              </a:tr>
              <a:tr h="524933">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a:t>
                      </a: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0.89</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0.88</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0.89</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rowSpan="2">
                  <a:txBody>
                    <a:bodyPr/>
                    <a:lstStyle/>
                    <a:p>
                      <a:pPr marL="0" marR="0" lvl="0" indent="0" algn="ctr" defTabSz="914400" rtl="0" eaLnBrk="1" fontAlgn="auto" latinLnBrk="0" hangingPunct="1">
                        <a:lnSpc>
                          <a:spcPct val="100000"/>
                        </a:lnSpc>
                        <a:spcBef>
                          <a:spcPts val="1200"/>
                        </a:spcBef>
                        <a:spcAft>
                          <a:spcPts val="1200"/>
                        </a:spcAft>
                        <a:buClr>
                          <a:srgbClr val="000000"/>
                        </a:buClr>
                        <a:buSzTx/>
                        <a:buFont typeface="Arial"/>
                        <a:buNone/>
                        <a:tabLst/>
                        <a:defRPr/>
                      </a:pPr>
                      <a:r>
                        <a:rPr lang="en-US" sz="1600" dirty="0">
                          <a:latin typeface="Times New Roman" panose="02020603050405020304" pitchFamily="18" charset="0"/>
                          <a:ea typeface="Verdana" panose="020B0604030504040204" pitchFamily="34" charset="0"/>
                          <a:cs typeface="Times New Roman" panose="02020603050405020304" pitchFamily="18" charset="0"/>
                        </a:rPr>
                        <a:t>0.89</a:t>
                      </a: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extLst>
                  <a:ext uri="{0D108BD9-81ED-4DB2-BD59-A6C34878D82A}">
                    <a16:rowId xmlns:a16="http://schemas.microsoft.com/office/drawing/2014/main" val="4135849417"/>
                  </a:ext>
                </a:extLst>
              </a:tr>
              <a:tr h="558800">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0.89</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0.90</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0.89</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vMerge="1">
                  <a:txBody>
                    <a:bodyPr/>
                    <a:lstStyle/>
                    <a:p>
                      <a:pPr marL="0" lvl="0" indent="0" algn="ctr" rtl="0">
                        <a:lnSpc>
                          <a:spcPct val="105000"/>
                        </a:lnSpc>
                        <a:spcBef>
                          <a:spcPts val="1200"/>
                        </a:spcBef>
                        <a:spcAft>
                          <a:spcPts val="1200"/>
                        </a:spcAft>
                        <a:buNone/>
                      </a:pPr>
                      <a:endParaRPr sz="1100" dirty="0">
                        <a:latin typeface="Verdana" panose="020B0604030504040204" pitchFamily="34" charset="0"/>
                        <a:ea typeface="Verdana" panose="020B0604030504040204" pitchFamily="34" charset="0"/>
                      </a:endParaRPr>
                    </a:p>
                  </a:txBody>
                  <a:tcPr marL="68575" marR="68575" marT="91425" marB="91425">
                    <a:solidFill>
                      <a:srgbClr val="CBECDE"/>
                    </a:solidFill>
                  </a:tcPr>
                </a:tc>
                <a:extLst>
                  <a:ext uri="{0D108BD9-81ED-4DB2-BD59-A6C34878D82A}">
                    <a16:rowId xmlns:a16="http://schemas.microsoft.com/office/drawing/2014/main" val="1159183054"/>
                  </a:ext>
                </a:extLst>
              </a:tr>
            </a:tbl>
          </a:graphicData>
        </a:graphic>
      </p:graphicFrame>
    </p:spTree>
    <p:extLst>
      <p:ext uri="{BB962C8B-B14F-4D97-AF65-F5344CB8AC3E}">
        <p14:creationId xmlns:p14="http://schemas.microsoft.com/office/powerpoint/2010/main" val="194652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6"/>
          <p:cNvPicPr preferRelativeResize="0"/>
          <p:nvPr/>
        </p:nvPicPr>
        <p:blipFill rotWithShape="1">
          <a:blip r:embed="rId3">
            <a:alphaModFix/>
          </a:blip>
          <a:srcRect/>
          <a:stretch/>
        </p:blipFill>
        <p:spPr>
          <a:xfrm>
            <a:off x="13" y="6552413"/>
            <a:ext cx="9144000" cy="307975"/>
          </a:xfrm>
          <a:prstGeom prst="rect">
            <a:avLst/>
          </a:prstGeom>
          <a:noFill/>
          <a:ln>
            <a:noFill/>
          </a:ln>
        </p:spPr>
      </p:pic>
      <p:sp>
        <p:nvSpPr>
          <p:cNvPr id="165" name="Google Shape;165;p6"/>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166" name="Google Shape;166;p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67" name="Google Shape;167;p6"/>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a:t>
            </a:fld>
            <a:endParaRPr sz="1600" b="1">
              <a:solidFill>
                <a:srgbClr val="FFFFFF"/>
              </a:solidFill>
              <a:latin typeface="Comic Sans MS"/>
              <a:ea typeface="Comic Sans MS"/>
              <a:cs typeface="Comic Sans MS"/>
              <a:sym typeface="Comic Sans MS"/>
            </a:endParaRPr>
          </a:p>
        </p:txBody>
      </p:sp>
      <p:sp>
        <p:nvSpPr>
          <p:cNvPr id="168" name="Google Shape;168;p6"/>
          <p:cNvSpPr txBox="1">
            <a:spLocks noGrp="1"/>
          </p:cNvSpPr>
          <p:nvPr>
            <p:ph type="dt" idx="10"/>
          </p:nvPr>
        </p:nvSpPr>
        <p:spPr>
          <a:xfrm>
            <a:off x="0" y="6564325"/>
            <a:ext cx="16923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C033FDD2-775E-4688-B530-2C1126939332}"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169" name="Google Shape;169;p6"/>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170" name="Google Shape;170;p6"/>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171" name="Google Shape;171;p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72" name="Google Shape;172;p6"/>
          <p:cNvSpPr txBox="1"/>
          <p:nvPr/>
        </p:nvSpPr>
        <p:spPr>
          <a:xfrm>
            <a:off x="457200" y="1066800"/>
            <a:ext cx="3754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Verdana"/>
              <a:buNone/>
            </a:pPr>
            <a:r>
              <a:rPr lang="en-US" sz="2000" b="1" dirty="0">
                <a:solidFill>
                  <a:schemeClr val="dk1"/>
                </a:solidFill>
                <a:latin typeface="Times New Roman" panose="02020603050405020304" pitchFamily="18" charset="0"/>
                <a:ea typeface="Verdana"/>
                <a:cs typeface="Times New Roman" panose="02020603050405020304" pitchFamily="18" charset="0"/>
                <a:sym typeface="Verdana"/>
              </a:rPr>
              <a:t> Outcomes</a:t>
            </a:r>
            <a:endParaRPr sz="2000" dirty="0">
              <a:latin typeface="Times New Roman" panose="02020603050405020304" pitchFamily="18" charset="0"/>
              <a:ea typeface="Verdana"/>
              <a:cs typeface="Times New Roman" panose="02020603050405020304" pitchFamily="18" charset="0"/>
              <a:sym typeface="Verdana"/>
            </a:endParaRPr>
          </a:p>
        </p:txBody>
      </p:sp>
      <p:sp>
        <p:nvSpPr>
          <p:cNvPr id="173" name="Google Shape;173;p6"/>
          <p:cNvSpPr txBox="1"/>
          <p:nvPr/>
        </p:nvSpPr>
        <p:spPr>
          <a:xfrm>
            <a:off x="919163" y="1796259"/>
            <a:ext cx="7226617" cy="2308284"/>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Font typeface="Arial" panose="020B0604020202020204" pitchFamily="34" charset="0"/>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Machine Learning Model and Deep Learning Model can be developed, and its accuracy score can be calculated.</a:t>
            </a:r>
          </a:p>
          <a:p>
            <a:pPr marR="0" lvl="0" algn="just" rtl="0">
              <a:spcBef>
                <a:spcPts val="0"/>
              </a:spcBef>
              <a:spcAft>
                <a:spcPts val="0"/>
              </a:spcAft>
            </a:pPr>
            <a:endParaRPr lang="en-US"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285750" marR="0" lvl="0" indent="-285750" algn="just" rtl="0">
              <a:spcBef>
                <a:spcPts val="0"/>
              </a:spcBef>
              <a:spcAft>
                <a:spcPts val="0"/>
              </a:spcAft>
              <a:buFont typeface="Arial" panose="020B0604020202020204" pitchFamily="34" charset="0"/>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accuracy scores of the machine learning and deep learning models are compared and the best performing model can be selected.</a:t>
            </a:r>
          </a:p>
          <a:p>
            <a:pPr marR="0" lvl="0" algn="just" rtl="0">
              <a:spcBef>
                <a:spcPts val="0"/>
              </a:spcBef>
              <a:spcAft>
                <a:spcPts val="0"/>
              </a:spcAft>
            </a:pPr>
            <a:endParaRPr lang="en-US"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285750" marR="0" lvl="0" indent="-285750" algn="just" rtl="0">
              <a:spcBef>
                <a:spcPts val="0"/>
              </a:spcBef>
              <a:spcAft>
                <a:spcPts val="0"/>
              </a:spcAft>
              <a:buFont typeface="Arial" panose="020B0604020202020204" pitchFamily="34" charset="0"/>
              <a:buChar char="•"/>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results can be used to provide customers with trustworthy and unbiased reviews, helping them make informed purchase decisions.</a:t>
            </a:r>
            <a:endParaRPr lang="en-IN"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50</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C777B54-B549-45E1-BC71-0A7523F11BCC}"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2" name="Google Shape;722;g16ffa9573fc_1_36"/>
          <p:cNvSpPr txBox="1"/>
          <p:nvPr/>
        </p:nvSpPr>
        <p:spPr>
          <a:xfrm>
            <a:off x="204951" y="797982"/>
            <a:ext cx="478191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Times New Roman" panose="02020603050405020304" pitchFamily="18" charset="0"/>
                <a:ea typeface="SimSun-ExtB" panose="02010609060101010101" pitchFamily="49" charset="-122"/>
                <a:cs typeface="Times New Roman" panose="02020603050405020304" pitchFamily="18" charset="0"/>
                <a:sym typeface="Times New Roman"/>
              </a:rPr>
              <a:t>Implementation Results:</a:t>
            </a:r>
            <a:endParaRPr sz="2400" b="1" dirty="0">
              <a:solidFill>
                <a:schemeClr val="dk1"/>
              </a:solidFill>
              <a:latin typeface="Times New Roman" panose="02020603050405020304" pitchFamily="18" charset="0"/>
              <a:ea typeface="SimSun-ExtB" panose="02010609060101010101" pitchFamily="49" charset="-122"/>
              <a:cs typeface="Times New Roman" panose="02020603050405020304" pitchFamily="18" charset="0"/>
              <a:sym typeface="Times New Roman"/>
            </a:endParaRPr>
          </a:p>
        </p:txBody>
      </p:sp>
      <p:sp>
        <p:nvSpPr>
          <p:cNvPr id="723" name="Google Shape;723;g16ffa9573fc_1_36"/>
          <p:cNvSpPr txBox="1"/>
          <p:nvPr/>
        </p:nvSpPr>
        <p:spPr>
          <a:xfrm>
            <a:off x="383805" y="1447988"/>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Times New Roman"/>
                <a:ea typeface="Times New Roman"/>
                <a:cs typeface="Times New Roman"/>
                <a:sym typeface="Times New Roman"/>
              </a:rPr>
              <a:t>CNN</a:t>
            </a:r>
            <a:endParaRPr sz="1800" b="1" dirty="0">
              <a:latin typeface="Times New Roman"/>
              <a:ea typeface="Times New Roman"/>
              <a:cs typeface="Times New Roman"/>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9AAFCCB6-B44D-4AD1-744E-F3BBDE3CA780}"/>
              </a:ext>
            </a:extLst>
          </p:cNvPr>
          <p:cNvPicPr>
            <a:picLocks noChangeAspect="1"/>
          </p:cNvPicPr>
          <p:nvPr/>
        </p:nvPicPr>
        <p:blipFill>
          <a:blip r:embed="rId5"/>
          <a:stretch>
            <a:fillRect/>
          </a:stretch>
        </p:blipFill>
        <p:spPr>
          <a:xfrm>
            <a:off x="1835700" y="1749613"/>
            <a:ext cx="5242192" cy="3569776"/>
          </a:xfrm>
          <a:prstGeom prst="rect">
            <a:avLst/>
          </a:prstGeom>
        </p:spPr>
      </p:pic>
      <p:sp>
        <p:nvSpPr>
          <p:cNvPr id="7" name="TextBox 6">
            <a:extLst>
              <a:ext uri="{FF2B5EF4-FFF2-40B4-BE49-F238E27FC236}">
                <a16:creationId xmlns:a16="http://schemas.microsoft.com/office/drawing/2014/main" id="{41E873AD-9740-A723-F43E-5CA153A0FCE8}"/>
              </a:ext>
            </a:extLst>
          </p:cNvPr>
          <p:cNvSpPr txBox="1"/>
          <p:nvPr/>
        </p:nvSpPr>
        <p:spPr>
          <a:xfrm>
            <a:off x="2226003" y="5536798"/>
            <a:ext cx="4691920"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Validation Accuracy = 91.03555083274841</a:t>
            </a:r>
          </a:p>
          <a:p>
            <a:r>
              <a:rPr lang="en-US" sz="1800" dirty="0">
                <a:latin typeface="Times New Roman" panose="02020603050405020304" pitchFamily="18" charset="0"/>
                <a:cs typeface="Times New Roman" panose="02020603050405020304" pitchFamily="18" charset="0"/>
              </a:rPr>
              <a:t>Best Training Accuracy = 99.99368786811829</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686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51</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C777B54-B549-45E1-BC71-0A7523F11BCC}"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2" name="Google Shape;722;g16ffa9573fc_1_36"/>
          <p:cNvSpPr txBox="1"/>
          <p:nvPr/>
        </p:nvSpPr>
        <p:spPr>
          <a:xfrm>
            <a:off x="247284" y="768122"/>
            <a:ext cx="374051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Times New Roman"/>
                <a:ea typeface="Times New Roman"/>
                <a:cs typeface="Times New Roman"/>
                <a:sym typeface="Times New Roman"/>
              </a:rPr>
              <a:t>Implementation Results:</a:t>
            </a:r>
            <a:endParaRPr sz="2400" b="1" dirty="0">
              <a:solidFill>
                <a:schemeClr val="dk1"/>
              </a:solidFill>
              <a:latin typeface="Times New Roman"/>
              <a:ea typeface="Times New Roman"/>
              <a:cs typeface="Times New Roman"/>
              <a:sym typeface="Times New Roman"/>
            </a:endParaRPr>
          </a:p>
        </p:txBody>
      </p:sp>
      <p:sp>
        <p:nvSpPr>
          <p:cNvPr id="723" name="Google Shape;723;g16ffa9573fc_1_36"/>
          <p:cNvSpPr txBox="1"/>
          <p:nvPr/>
        </p:nvSpPr>
        <p:spPr>
          <a:xfrm>
            <a:off x="587005" y="146610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Times New Roman"/>
                <a:ea typeface="Times New Roman"/>
                <a:cs typeface="Times New Roman"/>
                <a:sym typeface="Times New Roman"/>
              </a:rPr>
              <a:t>CNN</a:t>
            </a:r>
            <a:endParaRPr sz="1800"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0F0C8B35-3928-4D4F-FAD4-E968C07F3FE1}"/>
              </a:ext>
            </a:extLst>
          </p:cNvPr>
          <p:cNvPicPr>
            <a:picLocks noChangeAspect="1"/>
          </p:cNvPicPr>
          <p:nvPr/>
        </p:nvPicPr>
        <p:blipFill>
          <a:blip r:embed="rId5"/>
          <a:stretch>
            <a:fillRect/>
          </a:stretch>
        </p:blipFill>
        <p:spPr>
          <a:xfrm>
            <a:off x="1835700" y="1772597"/>
            <a:ext cx="5494490" cy="3536517"/>
          </a:xfrm>
          <a:prstGeom prst="rect">
            <a:avLst/>
          </a:prstGeom>
        </p:spPr>
      </p:pic>
      <p:sp>
        <p:nvSpPr>
          <p:cNvPr id="5" name="TextBox 4">
            <a:extLst>
              <a:ext uri="{FF2B5EF4-FFF2-40B4-BE49-F238E27FC236}">
                <a16:creationId xmlns:a16="http://schemas.microsoft.com/office/drawing/2014/main" id="{26E4595C-9985-40DB-C23A-BEF7230D7E1C}"/>
              </a:ext>
            </a:extLst>
          </p:cNvPr>
          <p:cNvSpPr txBox="1"/>
          <p:nvPr/>
        </p:nvSpPr>
        <p:spPr>
          <a:xfrm>
            <a:off x="3372633" y="5425243"/>
            <a:ext cx="2398734" cy="523220"/>
          </a:xfrm>
          <a:prstGeom prst="rect">
            <a:avLst/>
          </a:prstGeom>
          <a:noFill/>
        </p:spPr>
        <p:txBody>
          <a:bodyPr wrap="square">
            <a:spAutoFit/>
          </a:bodyPr>
          <a:lstStyle/>
          <a:p>
            <a:r>
              <a:rPr lang="en-IN" dirty="0"/>
              <a:t>Training Loss = 0.0089</a:t>
            </a:r>
          </a:p>
          <a:p>
            <a:r>
              <a:rPr lang="en-IN" dirty="0"/>
              <a:t>Validation Loss = 0.5702</a:t>
            </a:r>
          </a:p>
        </p:txBody>
      </p:sp>
    </p:spTree>
    <p:extLst>
      <p:ext uri="{BB962C8B-B14F-4D97-AF65-F5344CB8AC3E}">
        <p14:creationId xmlns:p14="http://schemas.microsoft.com/office/powerpoint/2010/main" val="307254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D8E88C3-5E0F-4348-B292-3A0EB2F247EB}"/>
              </a:ext>
            </a:extLst>
          </p:cNvPr>
          <p:cNvSpPr/>
          <p:nvPr/>
        </p:nvSpPr>
        <p:spPr>
          <a:xfrm>
            <a:off x="1538591" y="1943507"/>
            <a:ext cx="5497201" cy="336973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99" name="Google Shape;799;g100100ab63e_0_15"/>
          <p:cNvPicPr preferRelativeResize="0"/>
          <p:nvPr/>
        </p:nvPicPr>
        <p:blipFill rotWithShape="1">
          <a:blip r:embed="rId3">
            <a:alphaModFix/>
          </a:blip>
          <a:srcRect/>
          <a:stretch/>
        </p:blipFill>
        <p:spPr>
          <a:xfrm>
            <a:off x="0" y="6599263"/>
            <a:ext cx="9144000" cy="307975"/>
          </a:xfrm>
          <a:prstGeom prst="rect">
            <a:avLst/>
          </a:prstGeom>
          <a:noFill/>
          <a:ln>
            <a:noFill/>
          </a:ln>
        </p:spPr>
      </p:pic>
      <p:sp>
        <p:nvSpPr>
          <p:cNvPr id="800" name="Google Shape;800;g100100ab63e_0_15"/>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rgbClr val="47FFD0"/>
                </a:solidFill>
                <a:latin typeface="Comic Sans MS"/>
                <a:ea typeface="Comic Sans MS"/>
                <a:cs typeface="Comic Sans MS"/>
                <a:sym typeface="Comic Sans MS"/>
              </a:rPr>
              <a:t>Department of Computer Science and Engineering </a:t>
            </a:r>
            <a:endParaRPr dirty="0"/>
          </a:p>
        </p:txBody>
      </p:sp>
      <p:pic>
        <p:nvPicPr>
          <p:cNvPr id="801" name="Google Shape;801;g100100ab63e_0_15"/>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802" name="Google Shape;802;g100100ab63e_0_15"/>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52</a:t>
            </a:fld>
            <a:endParaRPr sz="1600" b="1" dirty="0">
              <a:solidFill>
                <a:srgbClr val="FFFFFF"/>
              </a:solidFill>
              <a:latin typeface="Comic Sans MS"/>
              <a:ea typeface="Comic Sans MS"/>
              <a:cs typeface="Comic Sans MS"/>
              <a:sym typeface="Comic Sans MS"/>
            </a:endParaRPr>
          </a:p>
        </p:txBody>
      </p:sp>
      <p:sp>
        <p:nvSpPr>
          <p:cNvPr id="803" name="Google Shape;803;g100100ab63e_0_15"/>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4B78840-6A92-403F-BFAE-5DCCDF57A747}"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804" name="Google Shape;804;g100100ab63e_0_15"/>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805" name="Google Shape;805;g100100ab63e_0_15"/>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806" name="Google Shape;806;g100100ab63e_0_15"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cxnSp>
        <p:nvCxnSpPr>
          <p:cNvPr id="19" name="Straight Arrow Connector 18">
            <a:extLst>
              <a:ext uri="{FF2B5EF4-FFF2-40B4-BE49-F238E27FC236}">
                <a16:creationId xmlns:a16="http://schemas.microsoft.com/office/drawing/2014/main" id="{3ABBD492-6024-078C-DE8A-260E519206D7}"/>
              </a:ext>
            </a:extLst>
          </p:cNvPr>
          <p:cNvCxnSpPr>
            <a:cxnSpLocks/>
            <a:stCxn id="26" idx="0"/>
            <a:endCxn id="25" idx="4"/>
          </p:cNvCxnSpPr>
          <p:nvPr/>
        </p:nvCxnSpPr>
        <p:spPr>
          <a:xfrm flipV="1">
            <a:off x="4323693" y="2598853"/>
            <a:ext cx="0" cy="367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Flowchart: Connector 23">
            <a:extLst>
              <a:ext uri="{FF2B5EF4-FFF2-40B4-BE49-F238E27FC236}">
                <a16:creationId xmlns:a16="http://schemas.microsoft.com/office/drawing/2014/main" id="{906B9572-49AF-5132-933C-297CC11F61EB}"/>
              </a:ext>
            </a:extLst>
          </p:cNvPr>
          <p:cNvSpPr/>
          <p:nvPr/>
        </p:nvSpPr>
        <p:spPr>
          <a:xfrm>
            <a:off x="2216772" y="2230820"/>
            <a:ext cx="375744" cy="36803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endParaRPr lang="en-IN" dirty="0">
              <a:solidFill>
                <a:schemeClr val="tx1"/>
              </a:solidFill>
            </a:endParaRPr>
          </a:p>
        </p:txBody>
      </p:sp>
      <p:sp>
        <p:nvSpPr>
          <p:cNvPr id="25" name="Flowchart: Connector 24">
            <a:extLst>
              <a:ext uri="{FF2B5EF4-FFF2-40B4-BE49-F238E27FC236}">
                <a16:creationId xmlns:a16="http://schemas.microsoft.com/office/drawing/2014/main" id="{56B62A7C-34EC-6171-6C44-CD10AA38FCB0}"/>
              </a:ext>
            </a:extLst>
          </p:cNvPr>
          <p:cNvSpPr/>
          <p:nvPr/>
        </p:nvSpPr>
        <p:spPr>
          <a:xfrm>
            <a:off x="4135821" y="2230820"/>
            <a:ext cx="375744" cy="36803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IN" dirty="0">
              <a:solidFill>
                <a:schemeClr val="tx1"/>
              </a:solidFill>
            </a:endParaRPr>
          </a:p>
        </p:txBody>
      </p:sp>
      <p:sp>
        <p:nvSpPr>
          <p:cNvPr id="26" name="Flowchart: Connector 25">
            <a:extLst>
              <a:ext uri="{FF2B5EF4-FFF2-40B4-BE49-F238E27FC236}">
                <a16:creationId xmlns:a16="http://schemas.microsoft.com/office/drawing/2014/main" id="{2B3F5E28-B005-E1D4-E443-40E46762F74A}"/>
              </a:ext>
            </a:extLst>
          </p:cNvPr>
          <p:cNvSpPr/>
          <p:nvPr/>
        </p:nvSpPr>
        <p:spPr>
          <a:xfrm>
            <a:off x="4135821" y="2966751"/>
            <a:ext cx="375744" cy="36803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endParaRPr lang="en-IN" dirty="0">
              <a:solidFill>
                <a:schemeClr val="tx1"/>
              </a:solidFill>
            </a:endParaRPr>
          </a:p>
        </p:txBody>
      </p:sp>
      <p:sp>
        <p:nvSpPr>
          <p:cNvPr id="32" name="Rectangle 31">
            <a:extLst>
              <a:ext uri="{FF2B5EF4-FFF2-40B4-BE49-F238E27FC236}">
                <a16:creationId xmlns:a16="http://schemas.microsoft.com/office/drawing/2014/main" id="{B7735CFA-EE18-2EF9-743E-45FE4D1F6D72}"/>
              </a:ext>
            </a:extLst>
          </p:cNvPr>
          <p:cNvSpPr/>
          <p:nvPr/>
        </p:nvSpPr>
        <p:spPr>
          <a:xfrm>
            <a:off x="3879436" y="3793931"/>
            <a:ext cx="901258" cy="461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tanh</a:t>
            </a:r>
            <a:endParaRPr lang="en-IN" dirty="0">
              <a:solidFill>
                <a:schemeClr val="tx1"/>
              </a:solidFill>
            </a:endParaRPr>
          </a:p>
        </p:txBody>
      </p:sp>
      <mc:AlternateContent xmlns:mc="http://schemas.openxmlformats.org/markup-compatibility/2006" xmlns:a14="http://schemas.microsoft.com/office/drawing/2010/main">
        <mc:Choice Requires="a14">
          <p:sp>
            <p:nvSpPr>
              <p:cNvPr id="33" name="Flowchart: Connector 32">
                <a:extLst>
                  <a:ext uri="{FF2B5EF4-FFF2-40B4-BE49-F238E27FC236}">
                    <a16:creationId xmlns:a16="http://schemas.microsoft.com/office/drawing/2014/main" id="{317D2290-3EAA-62BE-F3B0-8B536F6CFCCD}"/>
                  </a:ext>
                </a:extLst>
              </p:cNvPr>
              <p:cNvSpPr/>
              <p:nvPr/>
            </p:nvSpPr>
            <p:spPr>
              <a:xfrm>
                <a:off x="3162966" y="3836392"/>
                <a:ext cx="375744" cy="37677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r>
                        <a:rPr lang="en-IN" i="1" smtClean="0">
                          <a:solidFill>
                            <a:schemeClr val="tx1"/>
                          </a:solidFill>
                          <a:latin typeface="Cambria Math" panose="02040503050406030204" pitchFamily="18" charset="0"/>
                        </a:rPr>
                        <m:t>𝜎</m:t>
                      </m:r>
                    </m:oMath>
                  </m:oMathPara>
                </a14:m>
                <a:endParaRPr lang="en-IN" dirty="0">
                  <a:solidFill>
                    <a:schemeClr val="tx1"/>
                  </a:solidFill>
                </a:endParaRPr>
              </a:p>
            </p:txBody>
          </p:sp>
        </mc:Choice>
        <mc:Fallback xmlns="">
          <p:sp>
            <p:nvSpPr>
              <p:cNvPr id="33" name="Flowchart: Connector 32">
                <a:extLst>
                  <a:ext uri="{FF2B5EF4-FFF2-40B4-BE49-F238E27FC236}">
                    <a16:creationId xmlns:a16="http://schemas.microsoft.com/office/drawing/2014/main" id="{317D2290-3EAA-62BE-F3B0-8B536F6CFCCD}"/>
                  </a:ext>
                </a:extLst>
              </p:cNvPr>
              <p:cNvSpPr>
                <a:spLocks noRot="1" noChangeAspect="1" noMove="1" noResize="1" noEditPoints="1" noAdjustHandles="1" noChangeArrowheads="1" noChangeShapeType="1" noTextEdit="1"/>
              </p:cNvSpPr>
              <p:nvPr/>
            </p:nvSpPr>
            <p:spPr>
              <a:xfrm>
                <a:off x="3162966" y="3836392"/>
                <a:ext cx="375744" cy="376778"/>
              </a:xfrm>
              <a:prstGeom prst="flowChartConnector">
                <a:avLst/>
              </a:prstGeom>
              <a:blipFill>
                <a:blip r:embed="rId5"/>
                <a:stretch>
                  <a:fillRect/>
                </a:stretch>
              </a:blipFill>
              <a:ln>
                <a:solidFill>
                  <a:schemeClr val="tx1"/>
                </a:solidFill>
              </a:ln>
            </p:spPr>
            <p:txBody>
              <a:bodyPr/>
              <a:lstStyle/>
              <a:p>
                <a:r>
                  <a:rPr lang="en-IN">
                    <a:noFill/>
                  </a:rPr>
                  <a:t> </a:t>
                </a:r>
              </a:p>
            </p:txBody>
          </p:sp>
        </mc:Fallback>
      </mc:AlternateContent>
      <p:cxnSp>
        <p:nvCxnSpPr>
          <p:cNvPr id="35" name="Connector: Elbow 34">
            <a:extLst>
              <a:ext uri="{FF2B5EF4-FFF2-40B4-BE49-F238E27FC236}">
                <a16:creationId xmlns:a16="http://schemas.microsoft.com/office/drawing/2014/main" id="{53B17694-3AAC-21F3-3CBF-03BA1D2238A2}"/>
              </a:ext>
            </a:extLst>
          </p:cNvPr>
          <p:cNvCxnSpPr>
            <a:cxnSpLocks/>
            <a:stCxn id="33" idx="0"/>
            <a:endCxn id="26" idx="2"/>
          </p:cNvCxnSpPr>
          <p:nvPr/>
        </p:nvCxnSpPr>
        <p:spPr>
          <a:xfrm rot="5400000" flipH="1" flipV="1">
            <a:off x="3400517" y="3101089"/>
            <a:ext cx="685624" cy="78498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8AC8A3-A1B4-B137-154D-EB291AA8134D}"/>
              </a:ext>
            </a:extLst>
          </p:cNvPr>
          <p:cNvCxnSpPr>
            <a:cxnSpLocks/>
            <a:endCxn id="24" idx="2"/>
          </p:cNvCxnSpPr>
          <p:nvPr/>
        </p:nvCxnSpPr>
        <p:spPr>
          <a:xfrm>
            <a:off x="1481958" y="2406780"/>
            <a:ext cx="734814" cy="8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455B5A6-6639-172E-D0BD-6EAEC26711C2}"/>
              </a:ext>
            </a:extLst>
          </p:cNvPr>
          <p:cNvCxnSpPr>
            <a:cxnSpLocks/>
            <a:stCxn id="24" idx="6"/>
          </p:cNvCxnSpPr>
          <p:nvPr/>
        </p:nvCxnSpPr>
        <p:spPr>
          <a:xfrm flipV="1">
            <a:off x="2592516" y="2413859"/>
            <a:ext cx="1543305" cy="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6485CA1-4D29-D299-E189-01CF2161B0D4}"/>
              </a:ext>
            </a:extLst>
          </p:cNvPr>
          <p:cNvCxnSpPr>
            <a:cxnSpLocks/>
          </p:cNvCxnSpPr>
          <p:nvPr/>
        </p:nvCxnSpPr>
        <p:spPr>
          <a:xfrm>
            <a:off x="4511565" y="2421623"/>
            <a:ext cx="3300249" cy="6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Flowchart: Connector 43">
                <a:extLst>
                  <a:ext uri="{FF2B5EF4-FFF2-40B4-BE49-F238E27FC236}">
                    <a16:creationId xmlns:a16="http://schemas.microsoft.com/office/drawing/2014/main" id="{14CF89DA-2D3F-E155-FBCB-EEA43978F802}"/>
                  </a:ext>
                </a:extLst>
              </p:cNvPr>
              <p:cNvSpPr/>
              <p:nvPr/>
            </p:nvSpPr>
            <p:spPr>
              <a:xfrm>
                <a:off x="2228802" y="3783142"/>
                <a:ext cx="363714" cy="37677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r>
                        <a:rPr lang="en-IN" i="1" smtClean="0">
                          <a:solidFill>
                            <a:schemeClr val="tx1"/>
                          </a:solidFill>
                          <a:latin typeface="Cambria Math" panose="02040503050406030204" pitchFamily="18" charset="0"/>
                        </a:rPr>
                        <m:t>𝜎</m:t>
                      </m:r>
                    </m:oMath>
                  </m:oMathPara>
                </a14:m>
                <a:endParaRPr lang="en-IN" dirty="0">
                  <a:solidFill>
                    <a:schemeClr val="tx1"/>
                  </a:solidFill>
                </a:endParaRPr>
              </a:p>
            </p:txBody>
          </p:sp>
        </mc:Choice>
        <mc:Fallback xmlns="">
          <p:sp>
            <p:nvSpPr>
              <p:cNvPr id="44" name="Flowchart: Connector 43">
                <a:extLst>
                  <a:ext uri="{FF2B5EF4-FFF2-40B4-BE49-F238E27FC236}">
                    <a16:creationId xmlns:a16="http://schemas.microsoft.com/office/drawing/2014/main" id="{14CF89DA-2D3F-E155-FBCB-EEA43978F802}"/>
                  </a:ext>
                </a:extLst>
              </p:cNvPr>
              <p:cNvSpPr>
                <a:spLocks noRot="1" noChangeAspect="1" noMove="1" noResize="1" noEditPoints="1" noAdjustHandles="1" noChangeArrowheads="1" noChangeShapeType="1" noTextEdit="1"/>
              </p:cNvSpPr>
              <p:nvPr/>
            </p:nvSpPr>
            <p:spPr>
              <a:xfrm>
                <a:off x="2228802" y="3783142"/>
                <a:ext cx="363714" cy="376778"/>
              </a:xfrm>
              <a:prstGeom prst="flowChartConnector">
                <a:avLst/>
              </a:prstGeom>
              <a:blipFill>
                <a:blip r:embed="rId6"/>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Flowchart: Connector 44">
                <a:extLst>
                  <a:ext uri="{FF2B5EF4-FFF2-40B4-BE49-F238E27FC236}">
                    <a16:creationId xmlns:a16="http://schemas.microsoft.com/office/drawing/2014/main" id="{4717117C-FB42-091B-E61B-57540E413F85}"/>
                  </a:ext>
                </a:extLst>
              </p:cNvPr>
              <p:cNvSpPr/>
              <p:nvPr/>
            </p:nvSpPr>
            <p:spPr>
              <a:xfrm>
                <a:off x="5156438" y="3797593"/>
                <a:ext cx="363714" cy="37677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r>
                        <a:rPr lang="en-IN" i="1" smtClean="0">
                          <a:solidFill>
                            <a:schemeClr val="tx1"/>
                          </a:solidFill>
                          <a:latin typeface="Cambria Math" panose="02040503050406030204" pitchFamily="18" charset="0"/>
                        </a:rPr>
                        <m:t>𝜎</m:t>
                      </m:r>
                    </m:oMath>
                  </m:oMathPara>
                </a14:m>
                <a:endParaRPr lang="en-IN" dirty="0">
                  <a:solidFill>
                    <a:schemeClr val="tx1"/>
                  </a:solidFill>
                </a:endParaRPr>
              </a:p>
            </p:txBody>
          </p:sp>
        </mc:Choice>
        <mc:Fallback xmlns="">
          <p:sp>
            <p:nvSpPr>
              <p:cNvPr id="45" name="Flowchart: Connector 44">
                <a:extLst>
                  <a:ext uri="{FF2B5EF4-FFF2-40B4-BE49-F238E27FC236}">
                    <a16:creationId xmlns:a16="http://schemas.microsoft.com/office/drawing/2014/main" id="{4717117C-FB42-091B-E61B-57540E413F85}"/>
                  </a:ext>
                </a:extLst>
              </p:cNvPr>
              <p:cNvSpPr>
                <a:spLocks noRot="1" noChangeAspect="1" noMove="1" noResize="1" noEditPoints="1" noAdjustHandles="1" noChangeArrowheads="1" noChangeShapeType="1" noTextEdit="1"/>
              </p:cNvSpPr>
              <p:nvPr/>
            </p:nvSpPr>
            <p:spPr>
              <a:xfrm>
                <a:off x="5156438" y="3797593"/>
                <a:ext cx="363714" cy="376778"/>
              </a:xfrm>
              <a:prstGeom prst="flowChartConnector">
                <a:avLst/>
              </a:prstGeom>
              <a:blipFill>
                <a:blip r:embed="rId7"/>
                <a:stretch>
                  <a:fillRect/>
                </a:stretch>
              </a:blipFill>
              <a:ln>
                <a:solidFill>
                  <a:schemeClr val="tx1"/>
                </a:solidFill>
              </a:ln>
            </p:spPr>
            <p:txBody>
              <a:bodyPr/>
              <a:lstStyle/>
              <a:p>
                <a:r>
                  <a:rPr lang="en-IN">
                    <a:noFill/>
                  </a:rPr>
                  <a:t> </a:t>
                </a:r>
              </a:p>
            </p:txBody>
          </p:sp>
        </mc:Fallback>
      </mc:AlternateContent>
      <p:sp>
        <p:nvSpPr>
          <p:cNvPr id="46" name="Rectangle 45">
            <a:extLst>
              <a:ext uri="{FF2B5EF4-FFF2-40B4-BE49-F238E27FC236}">
                <a16:creationId xmlns:a16="http://schemas.microsoft.com/office/drawing/2014/main" id="{7BE8991C-8928-AC50-E175-F19C467C04C4}"/>
              </a:ext>
            </a:extLst>
          </p:cNvPr>
          <p:cNvSpPr/>
          <p:nvPr/>
        </p:nvSpPr>
        <p:spPr>
          <a:xfrm>
            <a:off x="5790340" y="2954699"/>
            <a:ext cx="901258" cy="461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tanh</a:t>
            </a:r>
            <a:endParaRPr lang="en-IN" dirty="0">
              <a:solidFill>
                <a:schemeClr val="tx1"/>
              </a:solidFill>
            </a:endParaRPr>
          </a:p>
        </p:txBody>
      </p:sp>
      <p:sp>
        <p:nvSpPr>
          <p:cNvPr id="47" name="Flowchart: Connector 46">
            <a:extLst>
              <a:ext uri="{FF2B5EF4-FFF2-40B4-BE49-F238E27FC236}">
                <a16:creationId xmlns:a16="http://schemas.microsoft.com/office/drawing/2014/main" id="{B5CB23FF-D55F-FE3D-C9CE-0FBBAD63FF81}"/>
              </a:ext>
            </a:extLst>
          </p:cNvPr>
          <p:cNvSpPr/>
          <p:nvPr/>
        </p:nvSpPr>
        <p:spPr>
          <a:xfrm>
            <a:off x="6055771" y="3801965"/>
            <a:ext cx="375744" cy="36803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endParaRPr lang="en-IN" dirty="0">
              <a:solidFill>
                <a:schemeClr val="tx1"/>
              </a:solidFill>
            </a:endParaRPr>
          </a:p>
        </p:txBody>
      </p:sp>
      <p:cxnSp>
        <p:nvCxnSpPr>
          <p:cNvPr id="49" name="Straight Connector 48">
            <a:extLst>
              <a:ext uri="{FF2B5EF4-FFF2-40B4-BE49-F238E27FC236}">
                <a16:creationId xmlns:a16="http://schemas.microsoft.com/office/drawing/2014/main" id="{6A745BD4-3ECB-D142-358B-845695FBDD47}"/>
              </a:ext>
            </a:extLst>
          </p:cNvPr>
          <p:cNvCxnSpPr>
            <a:cxnSpLocks/>
            <a:stCxn id="46" idx="0"/>
          </p:cNvCxnSpPr>
          <p:nvPr/>
        </p:nvCxnSpPr>
        <p:spPr>
          <a:xfrm flipV="1">
            <a:off x="6240969" y="2428410"/>
            <a:ext cx="0" cy="526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28B7D95-948A-0375-58F4-E42C0ADDEBC2}"/>
              </a:ext>
            </a:extLst>
          </p:cNvPr>
          <p:cNvCxnSpPr>
            <a:stCxn id="45" idx="6"/>
            <a:endCxn id="47" idx="2"/>
          </p:cNvCxnSpPr>
          <p:nvPr/>
        </p:nvCxnSpPr>
        <p:spPr>
          <a:xfrm>
            <a:off x="5520152" y="3985982"/>
            <a:ext cx="535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8C0C22D-128C-E246-9545-26784F3262C0}"/>
              </a:ext>
            </a:extLst>
          </p:cNvPr>
          <p:cNvCxnSpPr>
            <a:endCxn id="47" idx="0"/>
          </p:cNvCxnSpPr>
          <p:nvPr/>
        </p:nvCxnSpPr>
        <p:spPr>
          <a:xfrm>
            <a:off x="6240969" y="3429000"/>
            <a:ext cx="2674" cy="372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D39ECEB-D37C-ADCB-D051-8DB8F3C268DE}"/>
              </a:ext>
            </a:extLst>
          </p:cNvPr>
          <p:cNvCxnSpPr>
            <a:cxnSpLocks/>
            <a:stCxn id="44" idx="0"/>
          </p:cNvCxnSpPr>
          <p:nvPr/>
        </p:nvCxnSpPr>
        <p:spPr>
          <a:xfrm flipV="1">
            <a:off x="2410659" y="2579597"/>
            <a:ext cx="0" cy="1203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B14A9D8B-19C3-F787-74B9-59059E6DA876}"/>
              </a:ext>
            </a:extLst>
          </p:cNvPr>
          <p:cNvCxnSpPr>
            <a:cxnSpLocks/>
            <a:endCxn id="45" idx="4"/>
          </p:cNvCxnSpPr>
          <p:nvPr/>
        </p:nvCxnSpPr>
        <p:spPr>
          <a:xfrm flipV="1">
            <a:off x="1481959" y="4174371"/>
            <a:ext cx="3856336" cy="67618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88CEE-A54B-CE8A-C3C4-DFAC92F67B67}"/>
              </a:ext>
            </a:extLst>
          </p:cNvPr>
          <p:cNvCxnSpPr>
            <a:cxnSpLocks/>
            <a:endCxn id="33" idx="4"/>
          </p:cNvCxnSpPr>
          <p:nvPr/>
        </p:nvCxnSpPr>
        <p:spPr>
          <a:xfrm flipV="1">
            <a:off x="3344823" y="4213170"/>
            <a:ext cx="6015" cy="641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1" name="Straight Arrow Connector 770">
            <a:extLst>
              <a:ext uri="{FF2B5EF4-FFF2-40B4-BE49-F238E27FC236}">
                <a16:creationId xmlns:a16="http://schemas.microsoft.com/office/drawing/2014/main" id="{DA48583B-9498-57FB-DDF7-3B8BB8C66259}"/>
              </a:ext>
            </a:extLst>
          </p:cNvPr>
          <p:cNvCxnSpPr>
            <a:cxnSpLocks/>
            <a:endCxn id="32" idx="2"/>
          </p:cNvCxnSpPr>
          <p:nvPr/>
        </p:nvCxnSpPr>
        <p:spPr>
          <a:xfrm flipV="1">
            <a:off x="4330065" y="4255631"/>
            <a:ext cx="0" cy="608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2" name="Straight Arrow Connector 781">
            <a:extLst>
              <a:ext uri="{FF2B5EF4-FFF2-40B4-BE49-F238E27FC236}">
                <a16:creationId xmlns:a16="http://schemas.microsoft.com/office/drawing/2014/main" id="{5F75CD5C-FD49-E7F8-0BDD-6409E2196762}"/>
              </a:ext>
            </a:extLst>
          </p:cNvPr>
          <p:cNvCxnSpPr>
            <a:endCxn id="44" idx="4"/>
          </p:cNvCxnSpPr>
          <p:nvPr/>
        </p:nvCxnSpPr>
        <p:spPr>
          <a:xfrm flipV="1">
            <a:off x="2410659" y="4159920"/>
            <a:ext cx="0" cy="685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4" name="Connector: Elbow 783">
            <a:extLst>
              <a:ext uri="{FF2B5EF4-FFF2-40B4-BE49-F238E27FC236}">
                <a16:creationId xmlns:a16="http://schemas.microsoft.com/office/drawing/2014/main" id="{70B805DE-0F26-28B5-7DE4-20F78667B6A3}"/>
              </a:ext>
            </a:extLst>
          </p:cNvPr>
          <p:cNvCxnSpPr>
            <a:cxnSpLocks/>
            <a:endCxn id="808" idx="2"/>
          </p:cNvCxnSpPr>
          <p:nvPr/>
        </p:nvCxnSpPr>
        <p:spPr>
          <a:xfrm>
            <a:off x="6243644" y="4170000"/>
            <a:ext cx="1542415" cy="639160"/>
          </a:xfrm>
          <a:prstGeom prst="bentConnector3">
            <a:avLst>
              <a:gd name="adj1" fmla="val 47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0" name="Flowchart: Connector 789">
                <a:extLst>
                  <a:ext uri="{FF2B5EF4-FFF2-40B4-BE49-F238E27FC236}">
                    <a16:creationId xmlns:a16="http://schemas.microsoft.com/office/drawing/2014/main" id="{C21B3835-29F9-4984-A509-AADDA9E42C7F}"/>
                  </a:ext>
                </a:extLst>
              </p:cNvPr>
              <p:cNvSpPr/>
              <p:nvPr/>
            </p:nvSpPr>
            <p:spPr>
              <a:xfrm>
                <a:off x="299497" y="2178797"/>
                <a:ext cx="438704" cy="44913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𝐶</m:t>
                          </m:r>
                        </m:e>
                        <m:sub>
                          <m:r>
                            <a:rPr lang="en-IN" i="1" dirty="0">
                              <a:solidFill>
                                <a:schemeClr val="tx1"/>
                              </a:solidFill>
                              <a:latin typeface="Cambria Math" panose="02040503050406030204" pitchFamily="18" charset="0"/>
                            </a:rPr>
                            <m:t>𝑡</m:t>
                          </m:r>
                          <m:r>
                            <a:rPr lang="en-IN" i="0" dirty="0">
                              <a:solidFill>
                                <a:schemeClr val="tx1"/>
                              </a:solidFill>
                              <a:latin typeface="Cambria Math" panose="02040503050406030204" pitchFamily="18" charset="0"/>
                            </a:rPr>
                            <m:t>−1</m:t>
                          </m:r>
                        </m:sub>
                      </m:sSub>
                    </m:oMath>
                  </m:oMathPara>
                </a14:m>
                <a:endParaRPr lang="en-IN" dirty="0">
                  <a:solidFill>
                    <a:schemeClr val="tx1"/>
                  </a:solidFill>
                </a:endParaRPr>
              </a:p>
            </p:txBody>
          </p:sp>
        </mc:Choice>
        <mc:Fallback xmlns="">
          <p:sp>
            <p:nvSpPr>
              <p:cNvPr id="790" name="Flowchart: Connector 789">
                <a:extLst>
                  <a:ext uri="{FF2B5EF4-FFF2-40B4-BE49-F238E27FC236}">
                    <a16:creationId xmlns:a16="http://schemas.microsoft.com/office/drawing/2014/main" id="{C21B3835-29F9-4984-A509-AADDA9E42C7F}"/>
                  </a:ext>
                </a:extLst>
              </p:cNvPr>
              <p:cNvSpPr>
                <a:spLocks noRot="1" noChangeAspect="1" noMove="1" noResize="1" noEditPoints="1" noAdjustHandles="1" noChangeArrowheads="1" noChangeShapeType="1" noTextEdit="1"/>
              </p:cNvSpPr>
              <p:nvPr/>
            </p:nvSpPr>
            <p:spPr>
              <a:xfrm>
                <a:off x="299497" y="2178797"/>
                <a:ext cx="438704" cy="449138"/>
              </a:xfrm>
              <a:prstGeom prst="flowChartConnector">
                <a:avLst/>
              </a:prstGeom>
              <a:blipFill>
                <a:blip r:embed="rId8"/>
                <a:stretch>
                  <a:fillRect l="-3947"/>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1" name="Flowchart: Connector 790">
                <a:extLst>
                  <a:ext uri="{FF2B5EF4-FFF2-40B4-BE49-F238E27FC236}">
                    <a16:creationId xmlns:a16="http://schemas.microsoft.com/office/drawing/2014/main" id="{0A42B655-A00C-11EC-AD18-4BA641104B4F}"/>
                  </a:ext>
                </a:extLst>
              </p:cNvPr>
              <p:cNvSpPr/>
              <p:nvPr/>
            </p:nvSpPr>
            <p:spPr>
              <a:xfrm>
                <a:off x="283380" y="4629762"/>
                <a:ext cx="438704" cy="44913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h</m:t>
                          </m:r>
                        </m:e>
                        <m:sub>
                          <m:r>
                            <a:rPr lang="en-IN" i="1" dirty="0">
                              <a:solidFill>
                                <a:schemeClr val="tx1"/>
                              </a:solidFill>
                              <a:latin typeface="Cambria Math" panose="02040503050406030204" pitchFamily="18" charset="0"/>
                            </a:rPr>
                            <m:t>𝑡</m:t>
                          </m:r>
                          <m:r>
                            <a:rPr lang="en-IN" i="0" dirty="0">
                              <a:solidFill>
                                <a:schemeClr val="tx1"/>
                              </a:solidFill>
                              <a:latin typeface="Cambria Math" panose="02040503050406030204" pitchFamily="18" charset="0"/>
                            </a:rPr>
                            <m:t>−1</m:t>
                          </m:r>
                        </m:sub>
                      </m:sSub>
                    </m:oMath>
                  </m:oMathPara>
                </a14:m>
                <a:endParaRPr lang="en-IN" dirty="0">
                  <a:solidFill>
                    <a:schemeClr val="tx1"/>
                  </a:solidFill>
                </a:endParaRPr>
              </a:p>
            </p:txBody>
          </p:sp>
        </mc:Choice>
        <mc:Fallback xmlns="">
          <p:sp>
            <p:nvSpPr>
              <p:cNvPr id="791" name="Flowchart: Connector 790">
                <a:extLst>
                  <a:ext uri="{FF2B5EF4-FFF2-40B4-BE49-F238E27FC236}">
                    <a16:creationId xmlns:a16="http://schemas.microsoft.com/office/drawing/2014/main" id="{0A42B655-A00C-11EC-AD18-4BA641104B4F}"/>
                  </a:ext>
                </a:extLst>
              </p:cNvPr>
              <p:cNvSpPr>
                <a:spLocks noRot="1" noChangeAspect="1" noMove="1" noResize="1" noEditPoints="1" noAdjustHandles="1" noChangeArrowheads="1" noChangeShapeType="1" noTextEdit="1"/>
              </p:cNvSpPr>
              <p:nvPr/>
            </p:nvSpPr>
            <p:spPr>
              <a:xfrm>
                <a:off x="283380" y="4629762"/>
                <a:ext cx="438704" cy="449138"/>
              </a:xfrm>
              <a:prstGeom prst="flowChartConnector">
                <a:avLst/>
              </a:prstGeom>
              <a:blipFill>
                <a:blip r:embed="rId9"/>
                <a:stretch>
                  <a:fillRect l="-5263"/>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8" name="Flowchart: Connector 797">
                <a:extLst>
                  <a:ext uri="{FF2B5EF4-FFF2-40B4-BE49-F238E27FC236}">
                    <a16:creationId xmlns:a16="http://schemas.microsoft.com/office/drawing/2014/main" id="{CF5F2F90-8FF6-E4C3-9EC3-3ACD67F17846}"/>
                  </a:ext>
                </a:extLst>
              </p:cNvPr>
              <p:cNvSpPr/>
              <p:nvPr/>
            </p:nvSpPr>
            <p:spPr>
              <a:xfrm>
                <a:off x="7810778" y="2189686"/>
                <a:ext cx="438704" cy="44913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𝐶</m:t>
                          </m:r>
                        </m:e>
                        <m:sub>
                          <m:r>
                            <a:rPr lang="en-IN" i="1" dirty="0">
                              <a:solidFill>
                                <a:schemeClr val="tx1"/>
                              </a:solidFill>
                              <a:latin typeface="Cambria Math" panose="02040503050406030204" pitchFamily="18" charset="0"/>
                            </a:rPr>
                            <m:t>𝑡</m:t>
                          </m:r>
                        </m:sub>
                      </m:sSub>
                    </m:oMath>
                  </m:oMathPara>
                </a14:m>
                <a:endParaRPr lang="en-IN" dirty="0">
                  <a:solidFill>
                    <a:schemeClr val="tx1"/>
                  </a:solidFill>
                </a:endParaRPr>
              </a:p>
            </p:txBody>
          </p:sp>
        </mc:Choice>
        <mc:Fallback xmlns="">
          <p:sp>
            <p:nvSpPr>
              <p:cNvPr id="798" name="Flowchart: Connector 797">
                <a:extLst>
                  <a:ext uri="{FF2B5EF4-FFF2-40B4-BE49-F238E27FC236}">
                    <a16:creationId xmlns:a16="http://schemas.microsoft.com/office/drawing/2014/main" id="{CF5F2F90-8FF6-E4C3-9EC3-3ACD67F17846}"/>
                  </a:ext>
                </a:extLst>
              </p:cNvPr>
              <p:cNvSpPr>
                <a:spLocks noRot="1" noChangeAspect="1" noMove="1" noResize="1" noEditPoints="1" noAdjustHandles="1" noChangeArrowheads="1" noChangeShapeType="1" noTextEdit="1"/>
              </p:cNvSpPr>
              <p:nvPr/>
            </p:nvSpPr>
            <p:spPr>
              <a:xfrm>
                <a:off x="7810778" y="2189686"/>
                <a:ext cx="438704" cy="449138"/>
              </a:xfrm>
              <a:prstGeom prst="flowChartConnector">
                <a:avLst/>
              </a:prstGeom>
              <a:blipFill>
                <a:blip r:embed="rId10"/>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8" name="Flowchart: Connector 807">
                <a:extLst>
                  <a:ext uri="{FF2B5EF4-FFF2-40B4-BE49-F238E27FC236}">
                    <a16:creationId xmlns:a16="http://schemas.microsoft.com/office/drawing/2014/main" id="{CEEF9543-2F50-EB6D-BEE8-F751168FF1AE}"/>
                  </a:ext>
                </a:extLst>
              </p:cNvPr>
              <p:cNvSpPr/>
              <p:nvPr/>
            </p:nvSpPr>
            <p:spPr>
              <a:xfrm>
                <a:off x="7786059" y="4584591"/>
                <a:ext cx="438704" cy="44913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h</m:t>
                          </m:r>
                        </m:e>
                        <m:sub>
                          <m:r>
                            <a:rPr lang="en-IN" i="1" dirty="0">
                              <a:solidFill>
                                <a:schemeClr val="tx1"/>
                              </a:solidFill>
                              <a:latin typeface="Cambria Math" panose="02040503050406030204" pitchFamily="18" charset="0"/>
                            </a:rPr>
                            <m:t>𝑡</m:t>
                          </m:r>
                        </m:sub>
                      </m:sSub>
                    </m:oMath>
                  </m:oMathPara>
                </a14:m>
                <a:endParaRPr lang="en-IN" dirty="0">
                  <a:solidFill>
                    <a:schemeClr val="tx1"/>
                  </a:solidFill>
                </a:endParaRPr>
              </a:p>
            </p:txBody>
          </p:sp>
        </mc:Choice>
        <mc:Fallback xmlns="">
          <p:sp>
            <p:nvSpPr>
              <p:cNvPr id="808" name="Flowchart: Connector 807">
                <a:extLst>
                  <a:ext uri="{FF2B5EF4-FFF2-40B4-BE49-F238E27FC236}">
                    <a16:creationId xmlns:a16="http://schemas.microsoft.com/office/drawing/2014/main" id="{CEEF9543-2F50-EB6D-BEE8-F751168FF1AE}"/>
                  </a:ext>
                </a:extLst>
              </p:cNvPr>
              <p:cNvSpPr>
                <a:spLocks noRot="1" noChangeAspect="1" noMove="1" noResize="1" noEditPoints="1" noAdjustHandles="1" noChangeArrowheads="1" noChangeShapeType="1" noTextEdit="1"/>
              </p:cNvSpPr>
              <p:nvPr/>
            </p:nvSpPr>
            <p:spPr>
              <a:xfrm>
                <a:off x="7786059" y="4584591"/>
                <a:ext cx="438704" cy="449138"/>
              </a:xfrm>
              <a:prstGeom prst="flowChartConnector">
                <a:avLst/>
              </a:prstGeom>
              <a:blipFill>
                <a:blip r:embed="rId11"/>
                <a:stretch>
                  <a:fillRect/>
                </a:stretch>
              </a:blipFill>
              <a:ln>
                <a:solidFill>
                  <a:schemeClr val="tx1"/>
                </a:solidFill>
              </a:ln>
            </p:spPr>
            <p:txBody>
              <a:bodyPr/>
              <a:lstStyle/>
              <a:p>
                <a:r>
                  <a:rPr lang="en-IN">
                    <a:noFill/>
                  </a:rPr>
                  <a:t> </a:t>
                </a:r>
              </a:p>
            </p:txBody>
          </p:sp>
        </mc:Fallback>
      </mc:AlternateContent>
      <p:cxnSp>
        <p:nvCxnSpPr>
          <p:cNvPr id="813" name="Straight Arrow Connector 812">
            <a:extLst>
              <a:ext uri="{FF2B5EF4-FFF2-40B4-BE49-F238E27FC236}">
                <a16:creationId xmlns:a16="http://schemas.microsoft.com/office/drawing/2014/main" id="{303F819B-8357-811A-5049-A6CB62F478D7}"/>
              </a:ext>
            </a:extLst>
          </p:cNvPr>
          <p:cNvCxnSpPr>
            <a:cxnSpLocks/>
          </p:cNvCxnSpPr>
          <p:nvPr/>
        </p:nvCxnSpPr>
        <p:spPr>
          <a:xfrm>
            <a:off x="738201" y="2406780"/>
            <a:ext cx="8003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5" name="Straight Arrow Connector 814">
            <a:extLst>
              <a:ext uri="{FF2B5EF4-FFF2-40B4-BE49-F238E27FC236}">
                <a16:creationId xmlns:a16="http://schemas.microsoft.com/office/drawing/2014/main" id="{57E8E58F-9C59-BAB4-D7BE-FF06749790BC}"/>
              </a:ext>
            </a:extLst>
          </p:cNvPr>
          <p:cNvCxnSpPr>
            <a:cxnSpLocks/>
            <a:stCxn id="791" idx="6"/>
          </p:cNvCxnSpPr>
          <p:nvPr/>
        </p:nvCxnSpPr>
        <p:spPr>
          <a:xfrm>
            <a:off x="722084" y="4854331"/>
            <a:ext cx="816507" cy="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9322EBDE-A9C9-32F9-2734-02E0212CCC16}"/>
              </a:ext>
            </a:extLst>
          </p:cNvPr>
          <p:cNvCxnSpPr/>
          <p:nvPr/>
        </p:nvCxnSpPr>
        <p:spPr>
          <a:xfrm>
            <a:off x="2410659" y="4865005"/>
            <a:ext cx="0" cy="983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5" name="Straight Arrow Connector 834">
            <a:extLst>
              <a:ext uri="{FF2B5EF4-FFF2-40B4-BE49-F238E27FC236}">
                <a16:creationId xmlns:a16="http://schemas.microsoft.com/office/drawing/2014/main" id="{3762252F-4AF0-A858-C190-BCE09FE183FE}"/>
              </a:ext>
            </a:extLst>
          </p:cNvPr>
          <p:cNvCxnSpPr>
            <a:endCxn id="26" idx="4"/>
          </p:cNvCxnSpPr>
          <p:nvPr/>
        </p:nvCxnSpPr>
        <p:spPr>
          <a:xfrm flipH="1" flipV="1">
            <a:off x="4323693" y="3334784"/>
            <a:ext cx="6372" cy="448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9" name="Flowchart: Connector 838">
                <a:extLst>
                  <a:ext uri="{FF2B5EF4-FFF2-40B4-BE49-F238E27FC236}">
                    <a16:creationId xmlns:a16="http://schemas.microsoft.com/office/drawing/2014/main" id="{2CCABB6C-D91C-15D3-2B19-CC329C28ECA3}"/>
                  </a:ext>
                </a:extLst>
              </p:cNvPr>
              <p:cNvSpPr/>
              <p:nvPr/>
            </p:nvSpPr>
            <p:spPr>
              <a:xfrm>
                <a:off x="2185292" y="5876164"/>
                <a:ext cx="438704" cy="449138"/>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IN" i="1" dirty="0">
                              <a:solidFill>
                                <a:schemeClr val="tx1"/>
                              </a:solidFill>
                              <a:latin typeface="Cambria Math" panose="02040503050406030204" pitchFamily="18" charset="0"/>
                            </a:rPr>
                            <m:t>𝑡</m:t>
                          </m:r>
                        </m:sub>
                      </m:sSub>
                    </m:oMath>
                  </m:oMathPara>
                </a14:m>
                <a:endParaRPr lang="en-IN" dirty="0">
                  <a:solidFill>
                    <a:schemeClr val="tx1"/>
                  </a:solidFill>
                </a:endParaRPr>
              </a:p>
            </p:txBody>
          </p:sp>
        </mc:Choice>
        <mc:Fallback xmlns="">
          <p:sp>
            <p:nvSpPr>
              <p:cNvPr id="839" name="Flowchart: Connector 838">
                <a:extLst>
                  <a:ext uri="{FF2B5EF4-FFF2-40B4-BE49-F238E27FC236}">
                    <a16:creationId xmlns:a16="http://schemas.microsoft.com/office/drawing/2014/main" id="{2CCABB6C-D91C-15D3-2B19-CC329C28ECA3}"/>
                  </a:ext>
                </a:extLst>
              </p:cNvPr>
              <p:cNvSpPr>
                <a:spLocks noRot="1" noChangeAspect="1" noMove="1" noResize="1" noEditPoints="1" noAdjustHandles="1" noChangeArrowheads="1" noChangeShapeType="1" noTextEdit="1"/>
              </p:cNvSpPr>
              <p:nvPr/>
            </p:nvSpPr>
            <p:spPr>
              <a:xfrm>
                <a:off x="2185292" y="5876164"/>
                <a:ext cx="438704" cy="449138"/>
              </a:xfrm>
              <a:prstGeom prst="flowChartConnector">
                <a:avLst/>
              </a:prstGeom>
              <a:blipFill>
                <a:blip r:embed="rId12"/>
                <a:stretch>
                  <a:fillRect/>
                </a:stretch>
              </a:blipFill>
              <a:ln>
                <a:solidFill>
                  <a:schemeClr val="tx1"/>
                </a:solidFill>
              </a:ln>
            </p:spPr>
            <p:txBody>
              <a:bodyPr/>
              <a:lstStyle/>
              <a:p>
                <a:r>
                  <a:rPr lang="en-IN">
                    <a:noFill/>
                  </a:rPr>
                  <a:t> </a:t>
                </a:r>
              </a:p>
            </p:txBody>
          </p:sp>
        </mc:Fallback>
      </mc:AlternateContent>
      <p:sp>
        <p:nvSpPr>
          <p:cNvPr id="841" name="TextBox 840">
            <a:extLst>
              <a:ext uri="{FF2B5EF4-FFF2-40B4-BE49-F238E27FC236}">
                <a16:creationId xmlns:a16="http://schemas.microsoft.com/office/drawing/2014/main" id="{77A91057-6160-841A-00D0-2A03F6089BA0}"/>
              </a:ext>
            </a:extLst>
          </p:cNvPr>
          <p:cNvSpPr txBox="1"/>
          <p:nvPr/>
        </p:nvSpPr>
        <p:spPr>
          <a:xfrm>
            <a:off x="283380" y="1006758"/>
            <a:ext cx="501251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LSTM CELL ARCHITECTURE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8265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g16ffa9573fc_1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81" name="Google Shape;681;g16ffa9573fc_1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82" name="Google Shape;682;g16ffa9573fc_1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83" name="Google Shape;683;g16ffa9573fc_1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53</a:t>
            </a:fld>
            <a:endParaRPr sz="1600" b="1">
              <a:solidFill>
                <a:srgbClr val="FFFFFF"/>
              </a:solidFill>
              <a:latin typeface="Comic Sans MS"/>
              <a:ea typeface="Comic Sans MS"/>
              <a:cs typeface="Comic Sans MS"/>
              <a:sym typeface="Comic Sans MS"/>
            </a:endParaRPr>
          </a:p>
        </p:txBody>
      </p:sp>
      <p:sp>
        <p:nvSpPr>
          <p:cNvPr id="684" name="Google Shape;684;g16ffa9573fc_1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81656F2C-F166-45EE-8440-4F112A763ACA}"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85" name="Google Shape;685;g16ffa9573fc_1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86" name="Google Shape;686;g16ffa9573fc_1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87" name="Google Shape;687;g16ffa9573fc_1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88" name="Google Shape;688;g16ffa9573fc_1_0"/>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689" name="Google Shape;689;g16ffa9573fc_1_0"/>
          <p:cNvSpPr txBox="1"/>
          <p:nvPr/>
        </p:nvSpPr>
        <p:spPr>
          <a:xfrm>
            <a:off x="817408" y="1229029"/>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690" name="Google Shape;690;g16ffa9573fc_1_0"/>
          <p:cNvSpPr txBox="1"/>
          <p:nvPr/>
        </p:nvSpPr>
        <p:spPr>
          <a:xfrm>
            <a:off x="223161" y="817126"/>
            <a:ext cx="7343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panose="02020603050405020304" pitchFamily="18" charset="0"/>
                <a:ea typeface="Verdana"/>
                <a:cs typeface="Times New Roman" panose="02020603050405020304" pitchFamily="18" charset="0"/>
                <a:sym typeface="Verdana"/>
              </a:rPr>
              <a:t>LSTM Architecture:</a:t>
            </a:r>
            <a:endParaRPr sz="2400" b="1" dirty="0">
              <a:latin typeface="Times New Roman" panose="02020603050405020304" pitchFamily="18" charset="0"/>
              <a:ea typeface="Verdana"/>
              <a:cs typeface="Times New Roman" panose="02020603050405020304" pitchFamily="18" charset="0"/>
              <a:sym typeface="Verdana"/>
            </a:endParaRPr>
          </a:p>
        </p:txBody>
      </p:sp>
      <p:sp>
        <p:nvSpPr>
          <p:cNvPr id="14" name="Rectangle 13">
            <a:extLst>
              <a:ext uri="{FF2B5EF4-FFF2-40B4-BE49-F238E27FC236}">
                <a16:creationId xmlns:a16="http://schemas.microsoft.com/office/drawing/2014/main" id="{F35EA611-2D9A-4AEA-BCC0-05C32FE6FE9D}"/>
              </a:ext>
            </a:extLst>
          </p:cNvPr>
          <p:cNvSpPr/>
          <p:nvPr/>
        </p:nvSpPr>
        <p:spPr>
          <a:xfrm>
            <a:off x="877454" y="1745027"/>
            <a:ext cx="2041660" cy="691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Embedding Layer</a:t>
            </a:r>
          </a:p>
          <a:p>
            <a:pPr algn="ctr"/>
            <a:r>
              <a:rPr lang="en-US" dirty="0">
                <a:latin typeface="Times New Roman" panose="02020603050405020304" pitchFamily="18" charset="0"/>
                <a:cs typeface="Times New Roman" panose="02020603050405020304" pitchFamily="18" charset="0"/>
              </a:rPr>
              <a:t>(Input Layer)</a:t>
            </a:r>
            <a:endParaRPr lang="en-IN"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C837CB0F-F287-48E3-9ACE-1122BBAD84D9}"/>
              </a:ext>
            </a:extLst>
          </p:cNvPr>
          <p:cNvSpPr/>
          <p:nvPr/>
        </p:nvSpPr>
        <p:spPr>
          <a:xfrm>
            <a:off x="877454" y="3254610"/>
            <a:ext cx="2041660" cy="874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LSTM Layer</a:t>
            </a:r>
          </a:p>
          <a:p>
            <a:pPr algn="ctr"/>
            <a:r>
              <a:rPr lang="en-US" dirty="0">
                <a:latin typeface="Times New Roman" panose="02020603050405020304" pitchFamily="18" charset="0"/>
                <a:cs typeface="Times New Roman" panose="02020603050405020304" pitchFamily="18" charset="0"/>
              </a:rPr>
              <a:t>Activation = ‘tanh’</a:t>
            </a:r>
          </a:p>
          <a:p>
            <a:pPr algn="ctr"/>
            <a:r>
              <a:rPr lang="en-US" dirty="0">
                <a:latin typeface="Times New Roman" panose="02020603050405020304" pitchFamily="18" charset="0"/>
                <a:cs typeface="Times New Roman" panose="02020603050405020304" pitchFamily="18" charset="0"/>
              </a:rPr>
              <a:t>Recurrent activation = ‘sigmoid’</a:t>
            </a:r>
            <a:endParaRPr lang="en-IN"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29052C5-E504-4A9A-8F5B-F1AFF9601941}"/>
              </a:ext>
            </a:extLst>
          </p:cNvPr>
          <p:cNvSpPr/>
          <p:nvPr/>
        </p:nvSpPr>
        <p:spPr>
          <a:xfrm>
            <a:off x="877454" y="5100262"/>
            <a:ext cx="2041660" cy="691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Dense Layer</a:t>
            </a:r>
          </a:p>
          <a:p>
            <a:pPr algn="ctr"/>
            <a:r>
              <a:rPr lang="en-US" dirty="0">
                <a:latin typeface="Times New Roman" panose="02020603050405020304" pitchFamily="18" charset="0"/>
                <a:cs typeface="Times New Roman" panose="02020603050405020304" pitchFamily="18" charset="0"/>
              </a:rPr>
              <a:t>Activation = ‘relu’</a:t>
            </a:r>
            <a:endParaRPr lang="en-IN"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27885717-7897-458A-95F5-FFC321924447}"/>
              </a:ext>
            </a:extLst>
          </p:cNvPr>
          <p:cNvSpPr/>
          <p:nvPr/>
        </p:nvSpPr>
        <p:spPr>
          <a:xfrm>
            <a:off x="5501146" y="1745027"/>
            <a:ext cx="2041660" cy="691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Dropout Layer</a:t>
            </a:r>
          </a:p>
          <a:p>
            <a:pPr algn="ctr"/>
            <a:r>
              <a:rPr lang="en-US" dirty="0">
                <a:latin typeface="Times New Roman" panose="02020603050405020304" pitchFamily="18" charset="0"/>
                <a:cs typeface="Times New Roman" panose="02020603050405020304" pitchFamily="18" charset="0"/>
              </a:rPr>
              <a:t>0.3</a:t>
            </a:r>
            <a:endParaRPr lang="en-IN"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76CBBF9-4CC6-453D-ADD0-4A45595D712B}"/>
              </a:ext>
            </a:extLst>
          </p:cNvPr>
          <p:cNvSpPr/>
          <p:nvPr/>
        </p:nvSpPr>
        <p:spPr>
          <a:xfrm>
            <a:off x="5501146" y="3270665"/>
            <a:ext cx="2041660" cy="691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Dense Layer</a:t>
            </a:r>
          </a:p>
          <a:p>
            <a:pPr algn="ctr"/>
            <a:r>
              <a:rPr lang="en-US" dirty="0">
                <a:latin typeface="Times New Roman" panose="02020603050405020304" pitchFamily="18" charset="0"/>
                <a:cs typeface="Times New Roman" panose="02020603050405020304" pitchFamily="18" charset="0"/>
              </a:rPr>
              <a:t>Activation = ‘relu’</a:t>
            </a:r>
            <a:endParaRPr lang="en-IN"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2191B53-4B40-4FA5-AB08-659CA8E6B5D5}"/>
              </a:ext>
            </a:extLst>
          </p:cNvPr>
          <p:cNvSpPr/>
          <p:nvPr/>
        </p:nvSpPr>
        <p:spPr>
          <a:xfrm>
            <a:off x="5501146" y="5069131"/>
            <a:ext cx="2041660" cy="691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Dense Layer</a:t>
            </a:r>
          </a:p>
          <a:p>
            <a:pPr algn="ctr"/>
            <a:r>
              <a:rPr lang="en-US" dirty="0">
                <a:latin typeface="Times New Roman" panose="02020603050405020304" pitchFamily="18" charset="0"/>
                <a:cs typeface="Times New Roman" panose="02020603050405020304" pitchFamily="18" charset="0"/>
              </a:rPr>
              <a:t>Activation = ‘sigmoid’</a:t>
            </a:r>
            <a:endParaRPr lang="en-IN"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8EFBE6C4-E7A2-49BD-B12E-E916B1359553}"/>
              </a:ext>
            </a:extLst>
          </p:cNvPr>
          <p:cNvCxnSpPr>
            <a:stCxn id="14" idx="2"/>
            <a:endCxn id="15" idx="0"/>
          </p:cNvCxnSpPr>
          <p:nvPr/>
        </p:nvCxnSpPr>
        <p:spPr>
          <a:xfrm>
            <a:off x="1898284" y="2436309"/>
            <a:ext cx="0" cy="8183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6BC26345-4C8D-4A3F-BF80-4C380E5BD8AB}"/>
              </a:ext>
            </a:extLst>
          </p:cNvPr>
          <p:cNvCxnSpPr>
            <a:stCxn id="15" idx="2"/>
            <a:endCxn id="16" idx="0"/>
          </p:cNvCxnSpPr>
          <p:nvPr/>
        </p:nvCxnSpPr>
        <p:spPr>
          <a:xfrm>
            <a:off x="1898284" y="4129481"/>
            <a:ext cx="0" cy="9707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or: Elbow 21">
            <a:extLst>
              <a:ext uri="{FF2B5EF4-FFF2-40B4-BE49-F238E27FC236}">
                <a16:creationId xmlns:a16="http://schemas.microsoft.com/office/drawing/2014/main" id="{BC73B0D0-CDA3-43F9-8CA2-935D2A41DD87}"/>
              </a:ext>
            </a:extLst>
          </p:cNvPr>
          <p:cNvCxnSpPr>
            <a:stCxn id="16" idx="3"/>
            <a:endCxn id="17" idx="1"/>
          </p:cNvCxnSpPr>
          <p:nvPr/>
        </p:nvCxnSpPr>
        <p:spPr>
          <a:xfrm flipV="1">
            <a:off x="2919114" y="2090668"/>
            <a:ext cx="2582032" cy="335523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3A2561AD-A9BA-4782-A376-14025E4B2E42}"/>
              </a:ext>
            </a:extLst>
          </p:cNvPr>
          <p:cNvCxnSpPr>
            <a:stCxn id="17" idx="2"/>
            <a:endCxn id="18" idx="0"/>
          </p:cNvCxnSpPr>
          <p:nvPr/>
        </p:nvCxnSpPr>
        <p:spPr>
          <a:xfrm>
            <a:off x="6521976" y="2436309"/>
            <a:ext cx="0" cy="8343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D3AD3D1F-74D5-424F-A834-35E19D6CDCEA}"/>
              </a:ext>
            </a:extLst>
          </p:cNvPr>
          <p:cNvCxnSpPr>
            <a:stCxn id="18" idx="2"/>
            <a:endCxn id="19" idx="0"/>
          </p:cNvCxnSpPr>
          <p:nvPr/>
        </p:nvCxnSpPr>
        <p:spPr>
          <a:xfrm>
            <a:off x="6521976" y="3961947"/>
            <a:ext cx="0" cy="1107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07038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g16ffa9573fc_1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81" name="Google Shape;681;g16ffa9573fc_1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82" name="Google Shape;682;g16ffa9573fc_1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83" name="Google Shape;683;g16ffa9573fc_1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54</a:t>
            </a:fld>
            <a:endParaRPr sz="1600" b="1">
              <a:solidFill>
                <a:srgbClr val="FFFFFF"/>
              </a:solidFill>
              <a:latin typeface="Comic Sans MS"/>
              <a:ea typeface="Comic Sans MS"/>
              <a:cs typeface="Comic Sans MS"/>
              <a:sym typeface="Comic Sans MS"/>
            </a:endParaRPr>
          </a:p>
        </p:txBody>
      </p:sp>
      <p:sp>
        <p:nvSpPr>
          <p:cNvPr id="684" name="Google Shape;684;g16ffa9573fc_1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81656F2C-F166-45EE-8440-4F112A763ACA}"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85" name="Google Shape;685;g16ffa9573fc_1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86" name="Google Shape;686;g16ffa9573fc_1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87" name="Google Shape;687;g16ffa9573fc_1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88" name="Google Shape;688;g16ffa9573fc_1_0"/>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689" name="Google Shape;689;g16ffa9573fc_1_0"/>
          <p:cNvSpPr txBox="1"/>
          <p:nvPr/>
        </p:nvSpPr>
        <p:spPr>
          <a:xfrm>
            <a:off x="817408" y="1229029"/>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690" name="Google Shape;690;g16ffa9573fc_1_0"/>
          <p:cNvSpPr txBox="1"/>
          <p:nvPr/>
        </p:nvSpPr>
        <p:spPr>
          <a:xfrm>
            <a:off x="214011" y="804935"/>
            <a:ext cx="7343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panose="02020603050405020304" pitchFamily="18" charset="0"/>
                <a:ea typeface="Verdana"/>
                <a:cs typeface="Times New Roman" panose="02020603050405020304" pitchFamily="18" charset="0"/>
                <a:sym typeface="Verdana"/>
              </a:rPr>
              <a:t>LSTM:</a:t>
            </a:r>
            <a:endParaRPr sz="2400" b="1" dirty="0">
              <a:latin typeface="Times New Roman" panose="02020603050405020304" pitchFamily="18" charset="0"/>
              <a:ea typeface="Verdana"/>
              <a:cs typeface="Times New Roman" panose="02020603050405020304" pitchFamily="18" charset="0"/>
              <a:sym typeface="Verdana"/>
            </a:endParaRPr>
          </a:p>
        </p:txBody>
      </p:sp>
      <p:graphicFrame>
        <p:nvGraphicFramePr>
          <p:cNvPr id="3" name="Table 2">
            <a:extLst>
              <a:ext uri="{FF2B5EF4-FFF2-40B4-BE49-F238E27FC236}">
                <a16:creationId xmlns:a16="http://schemas.microsoft.com/office/drawing/2014/main" id="{78341D37-511F-4266-8181-A7370B756A38}"/>
              </a:ext>
            </a:extLst>
          </p:cNvPr>
          <p:cNvGraphicFramePr>
            <a:graphicFrameLocks noGrp="1"/>
          </p:cNvGraphicFramePr>
          <p:nvPr>
            <p:extLst>
              <p:ext uri="{D42A27DB-BD31-4B8C-83A1-F6EECF244321}">
                <p14:modId xmlns:p14="http://schemas.microsoft.com/office/powerpoint/2010/main" val="1082634171"/>
              </p:ext>
            </p:extLst>
          </p:nvPr>
        </p:nvGraphicFramePr>
        <p:xfrm>
          <a:off x="751447" y="1479894"/>
          <a:ext cx="7471722" cy="4443978"/>
        </p:xfrm>
        <a:graphic>
          <a:graphicData uri="http://schemas.openxmlformats.org/drawingml/2006/table">
            <a:tbl>
              <a:tblPr firstRow="1" bandRow="1">
                <a:tableStyleId>{3C2FFA5D-87B4-456A-9821-1D502468CF0F}</a:tableStyleId>
              </a:tblPr>
              <a:tblGrid>
                <a:gridCol w="2490574">
                  <a:extLst>
                    <a:ext uri="{9D8B030D-6E8A-4147-A177-3AD203B41FA5}">
                      <a16:colId xmlns:a16="http://schemas.microsoft.com/office/drawing/2014/main" val="2239347142"/>
                    </a:ext>
                  </a:extLst>
                </a:gridCol>
                <a:gridCol w="2490574">
                  <a:extLst>
                    <a:ext uri="{9D8B030D-6E8A-4147-A177-3AD203B41FA5}">
                      <a16:colId xmlns:a16="http://schemas.microsoft.com/office/drawing/2014/main" val="2189147907"/>
                    </a:ext>
                  </a:extLst>
                </a:gridCol>
                <a:gridCol w="2490574">
                  <a:extLst>
                    <a:ext uri="{9D8B030D-6E8A-4147-A177-3AD203B41FA5}">
                      <a16:colId xmlns:a16="http://schemas.microsoft.com/office/drawing/2014/main" val="1352497234"/>
                    </a:ext>
                  </a:extLst>
                </a:gridCol>
              </a:tblGrid>
              <a:tr h="634854">
                <a:tc>
                  <a:txBody>
                    <a:bodyPr/>
                    <a:lstStyle/>
                    <a:p>
                      <a:pPr algn="ctr"/>
                      <a:r>
                        <a:rPr lang="en-US" sz="1800" dirty="0">
                          <a:latin typeface="Times New Roman" panose="02020603050405020304" pitchFamily="18" charset="0"/>
                          <a:cs typeface="Times New Roman" panose="02020603050405020304" pitchFamily="18" charset="0"/>
                        </a:rPr>
                        <a:t>Layer (type)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Output Shape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Param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3270336"/>
                  </a:ext>
                </a:extLst>
              </a:tr>
              <a:tr h="634854">
                <a:tc>
                  <a:txBody>
                    <a:bodyPr/>
                    <a:lstStyle/>
                    <a:p>
                      <a:r>
                        <a:rPr lang="en-US" sz="1800" dirty="0">
                          <a:latin typeface="Times New Roman" panose="02020603050405020304" pitchFamily="18" charset="0"/>
                          <a:cs typeface="Times New Roman" panose="02020603050405020304" pitchFamily="18" charset="0"/>
                        </a:rPr>
                        <a:t>embedding_1 </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(None, 240, 32)</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1600000</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extLst>
                  <a:ext uri="{0D108BD9-81ED-4DB2-BD59-A6C34878D82A}">
                    <a16:rowId xmlns:a16="http://schemas.microsoft.com/office/drawing/2014/main" val="4174918218"/>
                  </a:ext>
                </a:extLst>
              </a:tr>
              <a:tr h="634854">
                <a:tc>
                  <a:txBody>
                    <a:bodyPr/>
                    <a:lstStyle/>
                    <a:p>
                      <a:r>
                        <a:rPr lang="en-US" sz="1800" dirty="0" err="1">
                          <a:latin typeface="Times New Roman" panose="02020603050405020304" pitchFamily="18" charset="0"/>
                          <a:cs typeface="Times New Roman" panose="02020603050405020304" pitchFamily="18" charset="0"/>
                        </a:rPr>
                        <a:t>lstm</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(None, 128)</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82432</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extLst>
                  <a:ext uri="{0D108BD9-81ED-4DB2-BD59-A6C34878D82A}">
                    <a16:rowId xmlns:a16="http://schemas.microsoft.com/office/drawing/2014/main" val="3288984314"/>
                  </a:ext>
                </a:extLst>
              </a:tr>
              <a:tr h="634854">
                <a:tc>
                  <a:txBody>
                    <a:bodyPr/>
                    <a:lstStyle/>
                    <a:p>
                      <a:r>
                        <a:rPr lang="en-US" sz="1800" dirty="0">
                          <a:latin typeface="Times New Roman" panose="02020603050405020304" pitchFamily="18" charset="0"/>
                          <a:cs typeface="Times New Roman" panose="02020603050405020304" pitchFamily="18" charset="0"/>
                        </a:rPr>
                        <a:t>dense_2</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(None, 64)</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8256</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extLst>
                  <a:ext uri="{0D108BD9-81ED-4DB2-BD59-A6C34878D82A}">
                    <a16:rowId xmlns:a16="http://schemas.microsoft.com/office/drawing/2014/main" val="2634566840"/>
                  </a:ext>
                </a:extLst>
              </a:tr>
              <a:tr h="634854">
                <a:tc>
                  <a:txBody>
                    <a:bodyPr/>
                    <a:lstStyle/>
                    <a:p>
                      <a:r>
                        <a:rPr lang="en-US" sz="1800" dirty="0">
                          <a:latin typeface="Times New Roman" panose="02020603050405020304" pitchFamily="18" charset="0"/>
                          <a:cs typeface="Times New Roman" panose="02020603050405020304" pitchFamily="18" charset="0"/>
                        </a:rPr>
                        <a:t>dropout</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(None, 64)</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0</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extLst>
                  <a:ext uri="{0D108BD9-81ED-4DB2-BD59-A6C34878D82A}">
                    <a16:rowId xmlns:a16="http://schemas.microsoft.com/office/drawing/2014/main" val="649311449"/>
                  </a:ext>
                </a:extLst>
              </a:tr>
              <a:tr h="634854">
                <a:tc>
                  <a:txBody>
                    <a:bodyPr/>
                    <a:lstStyle/>
                    <a:p>
                      <a:r>
                        <a:rPr lang="en-US" sz="1800" dirty="0">
                          <a:latin typeface="Times New Roman" panose="02020603050405020304" pitchFamily="18" charset="0"/>
                          <a:cs typeface="Times New Roman" panose="02020603050405020304" pitchFamily="18" charset="0"/>
                        </a:rPr>
                        <a:t>dense_3 </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(None, 32)</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2080</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extLst>
                  <a:ext uri="{0D108BD9-81ED-4DB2-BD59-A6C34878D82A}">
                    <a16:rowId xmlns:a16="http://schemas.microsoft.com/office/drawing/2014/main" val="821963187"/>
                  </a:ext>
                </a:extLst>
              </a:tr>
              <a:tr h="634854">
                <a:tc>
                  <a:txBody>
                    <a:bodyPr/>
                    <a:lstStyle/>
                    <a:p>
                      <a:r>
                        <a:rPr lang="en-US" sz="1800" dirty="0">
                          <a:latin typeface="Times New Roman" panose="02020603050405020304" pitchFamily="18" charset="0"/>
                          <a:cs typeface="Times New Roman" panose="02020603050405020304" pitchFamily="18" charset="0"/>
                        </a:rPr>
                        <a:t>dense_4</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(None, 1)</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33</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extLst>
                  <a:ext uri="{0D108BD9-81ED-4DB2-BD59-A6C34878D82A}">
                    <a16:rowId xmlns:a16="http://schemas.microsoft.com/office/drawing/2014/main" val="474144017"/>
                  </a:ext>
                </a:extLst>
              </a:tr>
            </a:tbl>
          </a:graphicData>
        </a:graphic>
      </p:graphicFrame>
    </p:spTree>
    <p:extLst>
      <p:ext uri="{BB962C8B-B14F-4D97-AF65-F5344CB8AC3E}">
        <p14:creationId xmlns:p14="http://schemas.microsoft.com/office/powerpoint/2010/main" val="1518030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g16ffa9573fc_1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81" name="Google Shape;681;g16ffa9573fc_1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82" name="Google Shape;682;g16ffa9573fc_1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83" name="Google Shape;683;g16ffa9573fc_1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55</a:t>
            </a:fld>
            <a:endParaRPr sz="1600" b="1">
              <a:solidFill>
                <a:srgbClr val="FFFFFF"/>
              </a:solidFill>
              <a:latin typeface="Comic Sans MS"/>
              <a:ea typeface="Comic Sans MS"/>
              <a:cs typeface="Comic Sans MS"/>
              <a:sym typeface="Comic Sans MS"/>
            </a:endParaRPr>
          </a:p>
        </p:txBody>
      </p:sp>
      <p:sp>
        <p:nvSpPr>
          <p:cNvPr id="684" name="Google Shape;684;g16ffa9573fc_1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81656F2C-F166-45EE-8440-4F112A763ACA}"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85" name="Google Shape;685;g16ffa9573fc_1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86" name="Google Shape;686;g16ffa9573fc_1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87" name="Google Shape;687;g16ffa9573fc_1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89" name="Google Shape;689;g16ffa9573fc_1_0"/>
          <p:cNvSpPr txBox="1"/>
          <p:nvPr/>
        </p:nvSpPr>
        <p:spPr>
          <a:xfrm>
            <a:off x="817408" y="1229029"/>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690" name="Google Shape;690;g16ffa9573fc_1_0"/>
          <p:cNvSpPr txBox="1"/>
          <p:nvPr/>
        </p:nvSpPr>
        <p:spPr>
          <a:xfrm>
            <a:off x="173978" y="592001"/>
            <a:ext cx="7343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panose="02020603050405020304" pitchFamily="18" charset="0"/>
                <a:ea typeface="Verdana"/>
                <a:cs typeface="Times New Roman" panose="02020603050405020304" pitchFamily="18" charset="0"/>
                <a:sym typeface="Verdana"/>
              </a:rPr>
              <a:t>LSTM Implementation Results:</a:t>
            </a:r>
            <a:endParaRPr sz="2400" b="1" dirty="0">
              <a:latin typeface="Times New Roman" panose="02020603050405020304" pitchFamily="18" charset="0"/>
              <a:ea typeface="Verdana"/>
              <a:cs typeface="Times New Roman" panose="02020603050405020304" pitchFamily="18" charset="0"/>
              <a:sym typeface="Verdana"/>
            </a:endParaRPr>
          </a:p>
        </p:txBody>
      </p:sp>
      <p:sp>
        <p:nvSpPr>
          <p:cNvPr id="2" name="Rectangle 1">
            <a:extLst>
              <a:ext uri="{FF2B5EF4-FFF2-40B4-BE49-F238E27FC236}">
                <a16:creationId xmlns:a16="http://schemas.microsoft.com/office/drawing/2014/main" id="{5012A512-DFD1-494A-B246-703011F6D8B2}"/>
              </a:ext>
            </a:extLst>
          </p:cNvPr>
          <p:cNvSpPr/>
          <p:nvPr/>
        </p:nvSpPr>
        <p:spPr>
          <a:xfrm>
            <a:off x="2614804" y="5517020"/>
            <a:ext cx="247184" cy="307777"/>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 </a:t>
            </a:r>
            <a:endParaRPr lang="en-IN" dirty="0">
              <a:latin typeface="Verdana" panose="020B0604030504040204" pitchFamily="34" charset="0"/>
              <a:ea typeface="Verdana" panose="020B0604030504040204" pitchFamily="34" charset="0"/>
            </a:endParaRPr>
          </a:p>
        </p:txBody>
      </p:sp>
      <p:pic>
        <p:nvPicPr>
          <p:cNvPr id="14" name="Picture 13">
            <a:extLst>
              <a:ext uri="{FF2B5EF4-FFF2-40B4-BE49-F238E27FC236}">
                <a16:creationId xmlns:a16="http://schemas.microsoft.com/office/drawing/2014/main" id="{427518BB-68AD-41C3-8157-79C8537F0AF0}"/>
              </a:ext>
            </a:extLst>
          </p:cNvPr>
          <p:cNvPicPr/>
          <p:nvPr/>
        </p:nvPicPr>
        <p:blipFill>
          <a:blip r:embed="rId5"/>
          <a:stretch>
            <a:fillRect/>
          </a:stretch>
        </p:blipFill>
        <p:spPr>
          <a:xfrm>
            <a:off x="3104033" y="1243164"/>
            <a:ext cx="2915767" cy="2558369"/>
          </a:xfrm>
          <a:prstGeom prst="rect">
            <a:avLst/>
          </a:prstGeom>
        </p:spPr>
      </p:pic>
      <p:graphicFrame>
        <p:nvGraphicFramePr>
          <p:cNvPr id="3" name="Table 2">
            <a:extLst>
              <a:ext uri="{FF2B5EF4-FFF2-40B4-BE49-F238E27FC236}">
                <a16:creationId xmlns:a16="http://schemas.microsoft.com/office/drawing/2014/main" id="{A2F82C05-063B-4B32-96B1-C3A00217C12C}"/>
              </a:ext>
            </a:extLst>
          </p:cNvPr>
          <p:cNvGraphicFramePr>
            <a:graphicFrameLocks noGrp="1"/>
          </p:cNvGraphicFramePr>
          <p:nvPr>
            <p:extLst>
              <p:ext uri="{D42A27DB-BD31-4B8C-83A1-F6EECF244321}">
                <p14:modId xmlns:p14="http://schemas.microsoft.com/office/powerpoint/2010/main" val="3674635272"/>
              </p:ext>
            </p:extLst>
          </p:nvPr>
        </p:nvGraphicFramePr>
        <p:xfrm>
          <a:off x="2208656" y="4347770"/>
          <a:ext cx="5122156" cy="1632288"/>
        </p:xfrm>
        <a:graphic>
          <a:graphicData uri="http://schemas.openxmlformats.org/drawingml/2006/table">
            <a:tbl>
              <a:tblPr firstRow="1" bandRow="1">
                <a:tableStyleId>{5C22544A-7EE6-4342-B048-85BDC9FD1C3A}</a:tableStyleId>
              </a:tblPr>
              <a:tblGrid>
                <a:gridCol w="930179">
                  <a:extLst>
                    <a:ext uri="{9D8B030D-6E8A-4147-A177-3AD203B41FA5}">
                      <a16:colId xmlns:a16="http://schemas.microsoft.com/office/drawing/2014/main" val="2529487670"/>
                    </a:ext>
                  </a:extLst>
                </a:gridCol>
                <a:gridCol w="1120331">
                  <a:extLst>
                    <a:ext uri="{9D8B030D-6E8A-4147-A177-3AD203B41FA5}">
                      <a16:colId xmlns:a16="http://schemas.microsoft.com/office/drawing/2014/main" val="3849072267"/>
                    </a:ext>
                  </a:extLst>
                </a:gridCol>
                <a:gridCol w="1023882">
                  <a:extLst>
                    <a:ext uri="{9D8B030D-6E8A-4147-A177-3AD203B41FA5}">
                      <a16:colId xmlns:a16="http://schemas.microsoft.com/office/drawing/2014/main" val="1505289649"/>
                    </a:ext>
                  </a:extLst>
                </a:gridCol>
                <a:gridCol w="1023882">
                  <a:extLst>
                    <a:ext uri="{9D8B030D-6E8A-4147-A177-3AD203B41FA5}">
                      <a16:colId xmlns:a16="http://schemas.microsoft.com/office/drawing/2014/main" val="855971816"/>
                    </a:ext>
                  </a:extLst>
                </a:gridCol>
                <a:gridCol w="1023882">
                  <a:extLst>
                    <a:ext uri="{9D8B030D-6E8A-4147-A177-3AD203B41FA5}">
                      <a16:colId xmlns:a16="http://schemas.microsoft.com/office/drawing/2014/main" val="1031209819"/>
                    </a:ext>
                  </a:extLst>
                </a:gridCol>
              </a:tblGrid>
              <a:tr h="48677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Label</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Precision</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Recall</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F1-Score</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Accuracy</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extLst>
                  <a:ext uri="{0D108BD9-81ED-4DB2-BD59-A6C34878D82A}">
                    <a16:rowId xmlns:a16="http://schemas.microsoft.com/office/drawing/2014/main" val="3883451871"/>
                  </a:ext>
                </a:extLst>
              </a:tr>
              <a:tr h="541867">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a:t>
                      </a: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0.90</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rowSpan="2">
                  <a:txBody>
                    <a:bodyPr/>
                    <a:lstStyle/>
                    <a:p>
                      <a:pPr marL="0" marR="0" lvl="0" indent="0" algn="ctr" defTabSz="914400" rtl="0" eaLnBrk="1" fontAlgn="auto" latinLnBrk="0" hangingPunct="1">
                        <a:lnSpc>
                          <a:spcPct val="100000"/>
                        </a:lnSpc>
                        <a:spcBef>
                          <a:spcPts val="1200"/>
                        </a:spcBef>
                        <a:spcAft>
                          <a:spcPts val="1200"/>
                        </a:spcAft>
                        <a:buClr>
                          <a:srgbClr val="000000"/>
                        </a:buClr>
                        <a:buSzTx/>
                        <a:buFont typeface="Arial"/>
                        <a:buNone/>
                        <a:tabLst/>
                        <a:defRPr/>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1200"/>
                        </a:spcBef>
                        <a:spcAft>
                          <a:spcPts val="1200"/>
                        </a:spcAft>
                        <a:buClr>
                          <a:srgbClr val="000000"/>
                        </a:buClr>
                        <a:buSzTx/>
                        <a:buFont typeface="Arial"/>
                        <a:buNone/>
                        <a:tabLst/>
                        <a:defRPr/>
                      </a:pPr>
                      <a:r>
                        <a:rPr lang="en-US" sz="1600" dirty="0">
                          <a:latin typeface="Times New Roman" panose="02020603050405020304" pitchFamily="18" charset="0"/>
                          <a:ea typeface="Verdana" panose="020B0604030504040204" pitchFamily="34" charset="0"/>
                          <a:cs typeface="Times New Roman" panose="02020603050405020304" pitchFamily="18" charset="0"/>
                        </a:rPr>
                        <a:t>0.90</a:t>
                      </a: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extLst>
                  <a:ext uri="{0D108BD9-81ED-4DB2-BD59-A6C34878D82A}">
                    <a16:rowId xmlns:a16="http://schemas.microsoft.com/office/drawing/2014/main" val="2873334064"/>
                  </a:ext>
                </a:extLst>
              </a:tr>
              <a:tr h="603650">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0.90</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0.92</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vMerge="1">
                  <a:txBody>
                    <a:bodyPr/>
                    <a:lstStyle/>
                    <a:p>
                      <a:pPr marL="0" lvl="0" indent="0" algn="ctr" rtl="0">
                        <a:lnSpc>
                          <a:spcPct val="105000"/>
                        </a:lnSpc>
                        <a:spcBef>
                          <a:spcPts val="1200"/>
                        </a:spcBef>
                        <a:spcAft>
                          <a:spcPts val="1200"/>
                        </a:spcAft>
                        <a:buNone/>
                      </a:pPr>
                      <a:endParaRPr sz="1100" dirty="0">
                        <a:latin typeface="Verdana" panose="020B0604030504040204" pitchFamily="34" charset="0"/>
                        <a:ea typeface="Verdana" panose="020B0604030504040204" pitchFamily="34" charset="0"/>
                      </a:endParaRPr>
                    </a:p>
                  </a:txBody>
                  <a:tcPr marL="68575" marR="68575" marT="91425" marB="91425">
                    <a:solidFill>
                      <a:srgbClr val="CBECDE"/>
                    </a:solidFill>
                  </a:tcPr>
                </a:tc>
                <a:extLst>
                  <a:ext uri="{0D108BD9-81ED-4DB2-BD59-A6C34878D82A}">
                    <a16:rowId xmlns:a16="http://schemas.microsoft.com/office/drawing/2014/main" val="2354323731"/>
                  </a:ext>
                </a:extLst>
              </a:tr>
            </a:tbl>
          </a:graphicData>
        </a:graphic>
      </p:graphicFrame>
    </p:spTree>
    <p:extLst>
      <p:ext uri="{BB962C8B-B14F-4D97-AF65-F5344CB8AC3E}">
        <p14:creationId xmlns:p14="http://schemas.microsoft.com/office/powerpoint/2010/main" val="1875495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g16ffa9573fc_1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81" name="Google Shape;681;g16ffa9573fc_1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82" name="Google Shape;682;g16ffa9573fc_1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83" name="Google Shape;683;g16ffa9573fc_1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56</a:t>
            </a:fld>
            <a:endParaRPr sz="1600" b="1">
              <a:solidFill>
                <a:srgbClr val="FFFFFF"/>
              </a:solidFill>
              <a:latin typeface="Comic Sans MS"/>
              <a:ea typeface="Comic Sans MS"/>
              <a:cs typeface="Comic Sans MS"/>
              <a:sym typeface="Comic Sans MS"/>
            </a:endParaRPr>
          </a:p>
        </p:txBody>
      </p:sp>
      <p:sp>
        <p:nvSpPr>
          <p:cNvPr id="684" name="Google Shape;684;g16ffa9573fc_1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81656F2C-F166-45EE-8440-4F112A763ACA}"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85" name="Google Shape;685;g16ffa9573fc_1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86" name="Google Shape;686;g16ffa9573fc_1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87" name="Google Shape;687;g16ffa9573fc_1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88" name="Google Shape;688;g16ffa9573fc_1_0"/>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689" name="Google Shape;689;g16ffa9573fc_1_0"/>
          <p:cNvSpPr txBox="1"/>
          <p:nvPr/>
        </p:nvSpPr>
        <p:spPr>
          <a:xfrm>
            <a:off x="817408" y="1229029"/>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690" name="Google Shape;690;g16ffa9573fc_1_0"/>
          <p:cNvSpPr txBox="1"/>
          <p:nvPr/>
        </p:nvSpPr>
        <p:spPr>
          <a:xfrm>
            <a:off x="173978" y="592001"/>
            <a:ext cx="7343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panose="02020603050405020304" pitchFamily="18" charset="0"/>
                <a:ea typeface="Verdana"/>
                <a:cs typeface="Times New Roman" panose="02020603050405020304" pitchFamily="18" charset="0"/>
                <a:sym typeface="Verdana"/>
              </a:rPr>
              <a:t>LSTM:</a:t>
            </a:r>
            <a:endParaRPr sz="2400" b="1" dirty="0">
              <a:latin typeface="Times New Roman" panose="02020603050405020304" pitchFamily="18" charset="0"/>
              <a:ea typeface="Verdana"/>
              <a:cs typeface="Times New Roman" panose="02020603050405020304" pitchFamily="18" charset="0"/>
              <a:sym typeface="Verdana"/>
            </a:endParaRPr>
          </a:p>
        </p:txBody>
      </p:sp>
      <p:sp>
        <p:nvSpPr>
          <p:cNvPr id="2" name="Rectangle 1">
            <a:extLst>
              <a:ext uri="{FF2B5EF4-FFF2-40B4-BE49-F238E27FC236}">
                <a16:creationId xmlns:a16="http://schemas.microsoft.com/office/drawing/2014/main" id="{5012A512-DFD1-494A-B246-703011F6D8B2}"/>
              </a:ext>
            </a:extLst>
          </p:cNvPr>
          <p:cNvSpPr/>
          <p:nvPr/>
        </p:nvSpPr>
        <p:spPr>
          <a:xfrm>
            <a:off x="2273300" y="5513767"/>
            <a:ext cx="4777270" cy="646331"/>
          </a:xfrm>
          <a:prstGeom prst="rect">
            <a:avLst/>
          </a:prstGeom>
        </p:spPr>
        <p:txBody>
          <a:bodyPr wrap="none">
            <a:spAutoFit/>
          </a:bodyPr>
          <a:lstStyle/>
          <a:p>
            <a:r>
              <a:rPr lang="en-US" sz="1800" dirty="0">
                <a:latin typeface="Times New Roman" panose="02020603050405020304" pitchFamily="18" charset="0"/>
                <a:ea typeface="Verdana" panose="020B0604030504040204" pitchFamily="34" charset="0"/>
                <a:cs typeface="Times New Roman" panose="02020603050405020304" pitchFamily="18" charset="0"/>
              </a:rPr>
              <a:t> Best Validation Accuracy = 94.57831382751465</a:t>
            </a:r>
          </a:p>
          <a:p>
            <a:r>
              <a:rPr lang="en-US" sz="1800" dirty="0">
                <a:latin typeface="Times New Roman" panose="02020603050405020304" pitchFamily="18" charset="0"/>
                <a:ea typeface="Verdana" panose="020B0604030504040204" pitchFamily="34" charset="0"/>
                <a:cs typeface="Times New Roman" panose="02020603050405020304" pitchFamily="18" charset="0"/>
              </a:rPr>
              <a:t>Best Training Accuracy   = 99.91298913955688</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24151D5-3C01-3F4C-8880-7B300B6B5585}"/>
              </a:ext>
            </a:extLst>
          </p:cNvPr>
          <p:cNvPicPr>
            <a:picLocks noChangeAspect="1"/>
          </p:cNvPicPr>
          <p:nvPr/>
        </p:nvPicPr>
        <p:blipFill>
          <a:blip r:embed="rId5"/>
          <a:stretch>
            <a:fillRect/>
          </a:stretch>
        </p:blipFill>
        <p:spPr>
          <a:xfrm>
            <a:off x="1502227" y="1371186"/>
            <a:ext cx="6139471" cy="3863760"/>
          </a:xfrm>
          <a:prstGeom prst="rect">
            <a:avLst/>
          </a:prstGeom>
        </p:spPr>
      </p:pic>
    </p:spTree>
    <p:extLst>
      <p:ext uri="{BB962C8B-B14F-4D97-AF65-F5344CB8AC3E}">
        <p14:creationId xmlns:p14="http://schemas.microsoft.com/office/powerpoint/2010/main" val="3773657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g16ffa9573fc_1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81" name="Google Shape;681;g16ffa9573fc_1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82" name="Google Shape;682;g16ffa9573fc_1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83" name="Google Shape;683;g16ffa9573fc_1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57</a:t>
            </a:fld>
            <a:endParaRPr sz="1600" b="1">
              <a:solidFill>
                <a:srgbClr val="FFFFFF"/>
              </a:solidFill>
              <a:latin typeface="Comic Sans MS"/>
              <a:ea typeface="Comic Sans MS"/>
              <a:cs typeface="Comic Sans MS"/>
              <a:sym typeface="Comic Sans MS"/>
            </a:endParaRPr>
          </a:p>
        </p:txBody>
      </p:sp>
      <p:sp>
        <p:nvSpPr>
          <p:cNvPr id="684" name="Google Shape;684;g16ffa9573fc_1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81656F2C-F166-45EE-8440-4F112A763ACA}"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85" name="Google Shape;685;g16ffa9573fc_1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86" name="Google Shape;686;g16ffa9573fc_1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87" name="Google Shape;687;g16ffa9573fc_1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88" name="Google Shape;688;g16ffa9573fc_1_0"/>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689" name="Google Shape;689;g16ffa9573fc_1_0"/>
          <p:cNvSpPr txBox="1"/>
          <p:nvPr/>
        </p:nvSpPr>
        <p:spPr>
          <a:xfrm>
            <a:off x="817408" y="1229029"/>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690" name="Google Shape;690;g16ffa9573fc_1_0"/>
          <p:cNvSpPr txBox="1"/>
          <p:nvPr/>
        </p:nvSpPr>
        <p:spPr>
          <a:xfrm>
            <a:off x="173978" y="592001"/>
            <a:ext cx="7343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panose="02020603050405020304" pitchFamily="18" charset="0"/>
                <a:ea typeface="Verdana"/>
                <a:cs typeface="Times New Roman" panose="02020603050405020304" pitchFamily="18" charset="0"/>
                <a:sym typeface="Verdana"/>
              </a:rPr>
              <a:t>LSTM:</a:t>
            </a:r>
            <a:endParaRPr sz="2800" b="1" dirty="0">
              <a:latin typeface="Times New Roman" panose="02020603050405020304" pitchFamily="18" charset="0"/>
              <a:ea typeface="Verdana"/>
              <a:cs typeface="Times New Roman" panose="02020603050405020304" pitchFamily="18" charset="0"/>
              <a:sym typeface="Verdana"/>
            </a:endParaRPr>
          </a:p>
        </p:txBody>
      </p:sp>
      <p:sp>
        <p:nvSpPr>
          <p:cNvPr id="9" name="Rectangle 8">
            <a:extLst>
              <a:ext uri="{FF2B5EF4-FFF2-40B4-BE49-F238E27FC236}">
                <a16:creationId xmlns:a16="http://schemas.microsoft.com/office/drawing/2014/main" id="{5B25C12C-445A-4A51-A45C-C774FECDFE4C}"/>
              </a:ext>
            </a:extLst>
          </p:cNvPr>
          <p:cNvSpPr/>
          <p:nvPr/>
        </p:nvSpPr>
        <p:spPr>
          <a:xfrm>
            <a:off x="3320963" y="5400337"/>
            <a:ext cx="2332690" cy="646331"/>
          </a:xfrm>
          <a:prstGeom prst="rect">
            <a:avLst/>
          </a:prstGeom>
        </p:spPr>
        <p:txBody>
          <a:bodyPr wrap="none">
            <a:spAutoFit/>
          </a:bodyPr>
          <a:lstStyle/>
          <a:p>
            <a:r>
              <a:rPr lang="en-IN" sz="1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Training loss: 0.0041</a:t>
            </a:r>
          </a:p>
          <a:p>
            <a:r>
              <a:rPr lang="en-IN" sz="1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Validation loss: 0.6917</a:t>
            </a:r>
          </a:p>
        </p:txBody>
      </p:sp>
      <p:pic>
        <p:nvPicPr>
          <p:cNvPr id="3" name="Picture 2">
            <a:extLst>
              <a:ext uri="{FF2B5EF4-FFF2-40B4-BE49-F238E27FC236}">
                <a16:creationId xmlns:a16="http://schemas.microsoft.com/office/drawing/2014/main" id="{93BF086E-4E9A-530B-93FB-0C295191A378}"/>
              </a:ext>
            </a:extLst>
          </p:cNvPr>
          <p:cNvPicPr>
            <a:picLocks noChangeAspect="1"/>
          </p:cNvPicPr>
          <p:nvPr/>
        </p:nvPicPr>
        <p:blipFill>
          <a:blip r:embed="rId5"/>
          <a:stretch>
            <a:fillRect/>
          </a:stretch>
        </p:blipFill>
        <p:spPr>
          <a:xfrm>
            <a:off x="1427930" y="1366180"/>
            <a:ext cx="6288066" cy="3819402"/>
          </a:xfrm>
          <a:prstGeom prst="rect">
            <a:avLst/>
          </a:prstGeom>
        </p:spPr>
      </p:pic>
    </p:spTree>
    <p:extLst>
      <p:ext uri="{BB962C8B-B14F-4D97-AF65-F5344CB8AC3E}">
        <p14:creationId xmlns:p14="http://schemas.microsoft.com/office/powerpoint/2010/main" val="2597864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58</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C777B54-B549-45E1-BC71-0A7523F11BCC}"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3" name="Google Shape;723;g16ffa9573fc_1_36"/>
          <p:cNvSpPr txBox="1"/>
          <p:nvPr/>
        </p:nvSpPr>
        <p:spPr>
          <a:xfrm>
            <a:off x="278266" y="809650"/>
            <a:ext cx="73398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a:ea typeface="Times New Roman"/>
                <a:cs typeface="Times New Roman"/>
                <a:sym typeface="Times New Roman"/>
              </a:rPr>
              <a:t>CNN + LSTM Architecture</a:t>
            </a:r>
            <a:endParaRPr sz="2400" b="1"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519BD4C4-BCF9-433C-9FE7-DC764F478511}"/>
              </a:ext>
            </a:extLst>
          </p:cNvPr>
          <p:cNvSpPr/>
          <p:nvPr/>
        </p:nvSpPr>
        <p:spPr>
          <a:xfrm>
            <a:off x="1015630" y="1628247"/>
            <a:ext cx="2050607" cy="90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Embedding</a:t>
            </a:r>
          </a:p>
          <a:p>
            <a:pPr algn="ctr"/>
            <a:r>
              <a:rPr lang="en-US" sz="1600" dirty="0">
                <a:latin typeface="Times New Roman" panose="02020603050405020304" pitchFamily="18" charset="0"/>
                <a:cs typeface="Times New Roman" panose="02020603050405020304" pitchFamily="18" charset="0"/>
              </a:rPr>
              <a:t>(Input Layer)</a:t>
            </a:r>
            <a:endParaRPr lang="en-IN" sz="16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0378506-0D3E-4467-A9C4-257ACDD2CCBD}"/>
              </a:ext>
            </a:extLst>
          </p:cNvPr>
          <p:cNvSpPr/>
          <p:nvPr/>
        </p:nvSpPr>
        <p:spPr>
          <a:xfrm>
            <a:off x="1015629" y="3182626"/>
            <a:ext cx="2050607" cy="1008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Conv1D</a:t>
            </a:r>
          </a:p>
          <a:p>
            <a:pPr algn="ctr"/>
            <a:r>
              <a:rPr lang="en-US" sz="1600" dirty="0">
                <a:latin typeface="Times New Roman" panose="02020603050405020304" pitchFamily="18" charset="0"/>
                <a:cs typeface="Times New Roman" panose="02020603050405020304" pitchFamily="18" charset="0"/>
              </a:rPr>
              <a:t>Filters=64, </a:t>
            </a:r>
          </a:p>
          <a:p>
            <a:pPr algn="ctr"/>
            <a:r>
              <a:rPr lang="en-US" sz="1600" dirty="0">
                <a:latin typeface="Times New Roman" panose="02020603050405020304" pitchFamily="18" charset="0"/>
                <a:cs typeface="Times New Roman" panose="02020603050405020304" pitchFamily="18" charset="0"/>
              </a:rPr>
              <a:t>Filter Size=3</a:t>
            </a:r>
          </a:p>
          <a:p>
            <a:pPr algn="ctr"/>
            <a:r>
              <a:rPr lang="en-US" sz="1600" dirty="0">
                <a:latin typeface="Times New Roman" panose="02020603050405020304" pitchFamily="18" charset="0"/>
                <a:cs typeface="Times New Roman" panose="02020603050405020304" pitchFamily="18" charset="0"/>
              </a:rPr>
              <a:t>Activation=‘</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916C8C5D-36B9-4462-9E4D-8B14E9A3674A}"/>
              </a:ext>
            </a:extLst>
          </p:cNvPr>
          <p:cNvSpPr/>
          <p:nvPr/>
        </p:nvSpPr>
        <p:spPr>
          <a:xfrm>
            <a:off x="1015424" y="4754241"/>
            <a:ext cx="2050709" cy="90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MaxPooling1D</a:t>
            </a:r>
          </a:p>
          <a:p>
            <a:pPr algn="ct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pool_size</a:t>
            </a:r>
            <a:r>
              <a:rPr lang="en-US" sz="1600" dirty="0">
                <a:latin typeface="Times New Roman" panose="02020603050405020304" pitchFamily="18" charset="0"/>
                <a:cs typeface="Times New Roman" panose="02020603050405020304" pitchFamily="18" charset="0"/>
              </a:rPr>
              <a:t>=2)</a:t>
            </a:r>
          </a:p>
        </p:txBody>
      </p:sp>
      <p:sp>
        <p:nvSpPr>
          <p:cNvPr id="15" name="Rectangle 14">
            <a:extLst>
              <a:ext uri="{FF2B5EF4-FFF2-40B4-BE49-F238E27FC236}">
                <a16:creationId xmlns:a16="http://schemas.microsoft.com/office/drawing/2014/main" id="{410959F0-1B77-4146-B588-6029DE85FD08}"/>
              </a:ext>
            </a:extLst>
          </p:cNvPr>
          <p:cNvSpPr/>
          <p:nvPr/>
        </p:nvSpPr>
        <p:spPr>
          <a:xfrm>
            <a:off x="5323459" y="4772709"/>
            <a:ext cx="2050605" cy="90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Dense</a:t>
            </a:r>
          </a:p>
          <a:p>
            <a:pPr algn="ctr"/>
            <a:r>
              <a:rPr lang="en-US" sz="1600" dirty="0">
                <a:latin typeface="Times New Roman" panose="02020603050405020304" pitchFamily="18" charset="0"/>
                <a:cs typeface="Times New Roman" panose="02020603050405020304" pitchFamily="18" charset="0"/>
              </a:rPr>
              <a:t>Activation=‘sigmoid’</a:t>
            </a:r>
            <a:endParaRPr lang="en-IN" sz="1600"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E31DEF22-F301-48BF-A4A5-23596E18FC51}"/>
              </a:ext>
            </a:extLst>
          </p:cNvPr>
          <p:cNvCxnSpPr>
            <a:cxnSpLocks/>
            <a:stCxn id="2" idx="2"/>
            <a:endCxn id="13" idx="0"/>
          </p:cNvCxnSpPr>
          <p:nvPr/>
        </p:nvCxnSpPr>
        <p:spPr>
          <a:xfrm flipH="1">
            <a:off x="2040933" y="2530121"/>
            <a:ext cx="1" cy="652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5C588AE3-FDFB-4EC5-A20F-0C0305907393}"/>
              </a:ext>
            </a:extLst>
          </p:cNvPr>
          <p:cNvCxnSpPr>
            <a:cxnSpLocks/>
            <a:stCxn id="13" idx="2"/>
            <a:endCxn id="14" idx="0"/>
          </p:cNvCxnSpPr>
          <p:nvPr/>
        </p:nvCxnSpPr>
        <p:spPr>
          <a:xfrm flipH="1">
            <a:off x="2040779" y="4191000"/>
            <a:ext cx="154" cy="5632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787FF9A4-1896-4E7D-870D-76DAEAF149FE}"/>
              </a:ext>
            </a:extLst>
          </p:cNvPr>
          <p:cNvCxnSpPr>
            <a:cxnSpLocks/>
            <a:stCxn id="14" idx="3"/>
            <a:endCxn id="11" idx="1"/>
          </p:cNvCxnSpPr>
          <p:nvPr/>
        </p:nvCxnSpPr>
        <p:spPr>
          <a:xfrm flipV="1">
            <a:off x="3066133" y="2111497"/>
            <a:ext cx="2257428" cy="309368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B567C860-823D-4DD2-A851-9D308E359D23}"/>
              </a:ext>
            </a:extLst>
          </p:cNvPr>
          <p:cNvCxnSpPr>
            <a:cxnSpLocks/>
            <a:stCxn id="11" idx="2"/>
            <a:endCxn id="15" idx="0"/>
          </p:cNvCxnSpPr>
          <p:nvPr/>
        </p:nvCxnSpPr>
        <p:spPr>
          <a:xfrm>
            <a:off x="6344391" y="2548932"/>
            <a:ext cx="4371" cy="2223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08352243-6332-95FD-FDED-9EDF5BA7E1EE}"/>
              </a:ext>
            </a:extLst>
          </p:cNvPr>
          <p:cNvSpPr/>
          <p:nvPr/>
        </p:nvSpPr>
        <p:spPr>
          <a:xfrm>
            <a:off x="5323561" y="1674061"/>
            <a:ext cx="2041660" cy="874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LSTM Layer</a:t>
            </a:r>
          </a:p>
          <a:p>
            <a:pPr algn="ctr"/>
            <a:r>
              <a:rPr lang="en-US" dirty="0">
                <a:latin typeface="Times New Roman" panose="02020603050405020304" pitchFamily="18" charset="0"/>
                <a:cs typeface="Times New Roman" panose="02020603050405020304" pitchFamily="18" charset="0"/>
              </a:rPr>
              <a:t>Units=64</a:t>
            </a:r>
          </a:p>
          <a:p>
            <a:pPr algn="ctr"/>
            <a:r>
              <a:rPr lang="en-US" dirty="0">
                <a:latin typeface="Times New Roman" panose="02020603050405020304" pitchFamily="18" charset="0"/>
                <a:cs typeface="Times New Roman" panose="02020603050405020304" pitchFamily="18" charset="0"/>
              </a:rPr>
              <a:t>Activation = ‘tanh’,</a:t>
            </a:r>
          </a:p>
          <a:p>
            <a:pPr algn="ctr"/>
            <a:r>
              <a:rPr lang="en-US" dirty="0">
                <a:latin typeface="Times New Roman" panose="02020603050405020304" pitchFamily="18" charset="0"/>
                <a:cs typeface="Times New Roman" panose="02020603050405020304" pitchFamily="18" charset="0"/>
              </a:rPr>
              <a:t>Recurrent dropout = 0.2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8672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g16ffa9573fc_1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81" name="Google Shape;681;g16ffa9573fc_1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82" name="Google Shape;682;g16ffa9573fc_1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83" name="Google Shape;683;g16ffa9573fc_1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59</a:t>
            </a:fld>
            <a:endParaRPr sz="1600" b="1">
              <a:solidFill>
                <a:srgbClr val="FFFFFF"/>
              </a:solidFill>
              <a:latin typeface="Comic Sans MS"/>
              <a:ea typeface="Comic Sans MS"/>
              <a:cs typeface="Comic Sans MS"/>
              <a:sym typeface="Comic Sans MS"/>
            </a:endParaRPr>
          </a:p>
        </p:txBody>
      </p:sp>
      <p:sp>
        <p:nvSpPr>
          <p:cNvPr id="684" name="Google Shape;684;g16ffa9573fc_1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81656F2C-F166-45EE-8440-4F112A763ACA}"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85" name="Google Shape;685;g16ffa9573fc_1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86" name="Google Shape;686;g16ffa9573fc_1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87" name="Google Shape;687;g16ffa9573fc_1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89" name="Google Shape;689;g16ffa9573fc_1_0"/>
          <p:cNvSpPr txBox="1"/>
          <p:nvPr/>
        </p:nvSpPr>
        <p:spPr>
          <a:xfrm>
            <a:off x="817408" y="1229029"/>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690" name="Google Shape;690;g16ffa9573fc_1_0"/>
          <p:cNvSpPr txBox="1"/>
          <p:nvPr/>
        </p:nvSpPr>
        <p:spPr>
          <a:xfrm>
            <a:off x="173978" y="689147"/>
            <a:ext cx="7343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panose="02020603050405020304" pitchFamily="18" charset="0"/>
                <a:ea typeface="Verdana"/>
                <a:cs typeface="Times New Roman" panose="02020603050405020304" pitchFamily="18" charset="0"/>
                <a:sym typeface="Verdana"/>
              </a:rPr>
              <a:t>CNN + LSTM:</a:t>
            </a:r>
            <a:endParaRPr sz="2800" b="1" dirty="0">
              <a:latin typeface="Times New Roman" panose="02020603050405020304" pitchFamily="18" charset="0"/>
              <a:ea typeface="Verdana"/>
              <a:cs typeface="Times New Roman" panose="02020603050405020304" pitchFamily="18" charset="0"/>
              <a:sym typeface="Verdana"/>
            </a:endParaRPr>
          </a:p>
        </p:txBody>
      </p:sp>
      <p:graphicFrame>
        <p:nvGraphicFramePr>
          <p:cNvPr id="4" name="Table 3">
            <a:extLst>
              <a:ext uri="{FF2B5EF4-FFF2-40B4-BE49-F238E27FC236}">
                <a16:creationId xmlns:a16="http://schemas.microsoft.com/office/drawing/2014/main" id="{CD618385-4B27-4488-AC41-5AFB1CD1B3F0}"/>
              </a:ext>
            </a:extLst>
          </p:cNvPr>
          <p:cNvGraphicFramePr>
            <a:graphicFrameLocks noGrp="1"/>
          </p:cNvGraphicFramePr>
          <p:nvPr>
            <p:extLst>
              <p:ext uri="{D42A27DB-BD31-4B8C-83A1-F6EECF244321}">
                <p14:modId xmlns:p14="http://schemas.microsoft.com/office/powerpoint/2010/main" val="576948150"/>
              </p:ext>
            </p:extLst>
          </p:nvPr>
        </p:nvGraphicFramePr>
        <p:xfrm>
          <a:off x="883291" y="1413113"/>
          <a:ext cx="7471722" cy="3809124"/>
        </p:xfrm>
        <a:graphic>
          <a:graphicData uri="http://schemas.openxmlformats.org/drawingml/2006/table">
            <a:tbl>
              <a:tblPr firstRow="1" bandRow="1">
                <a:tableStyleId>{3C2FFA5D-87B4-456A-9821-1D502468CF0F}</a:tableStyleId>
              </a:tblPr>
              <a:tblGrid>
                <a:gridCol w="2490574">
                  <a:extLst>
                    <a:ext uri="{9D8B030D-6E8A-4147-A177-3AD203B41FA5}">
                      <a16:colId xmlns:a16="http://schemas.microsoft.com/office/drawing/2014/main" val="4037314163"/>
                    </a:ext>
                  </a:extLst>
                </a:gridCol>
                <a:gridCol w="2490574">
                  <a:extLst>
                    <a:ext uri="{9D8B030D-6E8A-4147-A177-3AD203B41FA5}">
                      <a16:colId xmlns:a16="http://schemas.microsoft.com/office/drawing/2014/main" val="1633103553"/>
                    </a:ext>
                  </a:extLst>
                </a:gridCol>
                <a:gridCol w="2490574">
                  <a:extLst>
                    <a:ext uri="{9D8B030D-6E8A-4147-A177-3AD203B41FA5}">
                      <a16:colId xmlns:a16="http://schemas.microsoft.com/office/drawing/2014/main" val="1984690358"/>
                    </a:ext>
                  </a:extLst>
                </a:gridCol>
              </a:tblGrid>
              <a:tr h="634854">
                <a:tc>
                  <a:txBody>
                    <a:bodyPr/>
                    <a:lstStyle/>
                    <a:p>
                      <a:pPr algn="ctr"/>
                      <a:r>
                        <a:rPr lang="en-US" sz="1800" dirty="0">
                          <a:latin typeface="Times New Roman" panose="02020603050405020304" pitchFamily="18" charset="0"/>
                          <a:cs typeface="Times New Roman" panose="02020603050405020304" pitchFamily="18" charset="0"/>
                        </a:rPr>
                        <a:t>Layer (type)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Output Shape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Param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0884899"/>
                  </a:ext>
                </a:extLst>
              </a:tr>
              <a:tr h="634854">
                <a:tc>
                  <a:txBody>
                    <a:bodyPr/>
                    <a:lstStyle/>
                    <a:p>
                      <a:r>
                        <a:rPr lang="en-US" sz="1800" dirty="0">
                          <a:latin typeface="Times New Roman" panose="02020603050405020304" pitchFamily="18" charset="0"/>
                          <a:cs typeface="Times New Roman" panose="02020603050405020304" pitchFamily="18" charset="0"/>
                        </a:rPr>
                        <a:t>embedding</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(None, 240, 32)</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1600000</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extLst>
                  <a:ext uri="{0D108BD9-81ED-4DB2-BD59-A6C34878D82A}">
                    <a16:rowId xmlns:a16="http://schemas.microsoft.com/office/drawing/2014/main" val="3791396861"/>
                  </a:ext>
                </a:extLst>
              </a:tr>
              <a:tr h="634854">
                <a:tc>
                  <a:txBody>
                    <a:bodyPr/>
                    <a:lstStyle/>
                    <a:p>
                      <a:r>
                        <a:rPr lang="en-US" sz="1800" dirty="0">
                          <a:latin typeface="Times New Roman" panose="02020603050405020304" pitchFamily="18" charset="0"/>
                          <a:cs typeface="Times New Roman" panose="02020603050405020304" pitchFamily="18" charset="0"/>
                        </a:rPr>
                        <a:t>conv1d</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(None, 240, 64)</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6208</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extLst>
                  <a:ext uri="{0D108BD9-81ED-4DB2-BD59-A6C34878D82A}">
                    <a16:rowId xmlns:a16="http://schemas.microsoft.com/office/drawing/2014/main" val="3963802932"/>
                  </a:ext>
                </a:extLst>
              </a:tr>
              <a:tr h="634854">
                <a:tc>
                  <a:txBody>
                    <a:bodyPr/>
                    <a:lstStyle/>
                    <a:p>
                      <a:r>
                        <a:rPr lang="en-US" sz="1800" dirty="0">
                          <a:latin typeface="Times New Roman" panose="02020603050405020304" pitchFamily="18" charset="0"/>
                          <a:cs typeface="Times New Roman" panose="02020603050405020304" pitchFamily="18" charset="0"/>
                        </a:rPr>
                        <a:t>max_pooling1d</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(None, 120, 64)</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0</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extLst>
                  <a:ext uri="{0D108BD9-81ED-4DB2-BD59-A6C34878D82A}">
                    <a16:rowId xmlns:a16="http://schemas.microsoft.com/office/drawing/2014/main" val="1683947892"/>
                  </a:ext>
                </a:extLst>
              </a:tr>
              <a:tr h="634854">
                <a:tc>
                  <a:txBody>
                    <a:bodyPr/>
                    <a:lstStyle/>
                    <a:p>
                      <a:r>
                        <a:rPr lang="en-US" sz="1800" dirty="0" err="1">
                          <a:latin typeface="Times New Roman" panose="02020603050405020304" pitchFamily="18" charset="0"/>
                          <a:cs typeface="Times New Roman" panose="02020603050405020304" pitchFamily="18" charset="0"/>
                        </a:rPr>
                        <a:t>lstm</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(None, 64)</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tc>
                  <a:txBody>
                    <a:bodyPr/>
                    <a:lstStyle/>
                    <a:p>
                      <a:r>
                        <a:rPr lang="en-US" sz="1800" dirty="0">
                          <a:latin typeface="Times New Roman" panose="02020603050405020304" pitchFamily="18" charset="0"/>
                          <a:cs typeface="Times New Roman" panose="02020603050405020304" pitchFamily="18" charset="0"/>
                        </a:rPr>
                        <a:t>33024</a:t>
                      </a:r>
                      <a:endParaRPr lang="en-IN" sz="1800" dirty="0">
                        <a:latin typeface="Times New Roman" panose="02020603050405020304" pitchFamily="18" charset="0"/>
                        <a:cs typeface="Times New Roman" panose="02020603050405020304" pitchFamily="18" charset="0"/>
                      </a:endParaRPr>
                    </a:p>
                  </a:txBody>
                  <a:tcPr>
                    <a:solidFill>
                      <a:srgbClr val="E7F6EF"/>
                    </a:solidFill>
                  </a:tcPr>
                </a:tc>
                <a:extLst>
                  <a:ext uri="{0D108BD9-81ED-4DB2-BD59-A6C34878D82A}">
                    <a16:rowId xmlns:a16="http://schemas.microsoft.com/office/drawing/2014/main" val="1551897550"/>
                  </a:ext>
                </a:extLst>
              </a:tr>
              <a:tr h="634854">
                <a:tc>
                  <a:txBody>
                    <a:bodyPr/>
                    <a:lstStyle/>
                    <a:p>
                      <a:r>
                        <a:rPr lang="en-US" sz="1800" dirty="0">
                          <a:latin typeface="Times New Roman" panose="02020603050405020304" pitchFamily="18" charset="0"/>
                          <a:cs typeface="Times New Roman" panose="02020603050405020304" pitchFamily="18" charset="0"/>
                        </a:rPr>
                        <a:t>dense</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(None, 1)</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tc>
                  <a:txBody>
                    <a:bodyPr/>
                    <a:lstStyle/>
                    <a:p>
                      <a:r>
                        <a:rPr lang="en-US" sz="1800" dirty="0">
                          <a:latin typeface="Times New Roman" panose="02020603050405020304" pitchFamily="18" charset="0"/>
                          <a:cs typeface="Times New Roman" panose="02020603050405020304" pitchFamily="18" charset="0"/>
                        </a:rPr>
                        <a:t>65</a:t>
                      </a:r>
                      <a:endParaRPr lang="en-IN" sz="1800" dirty="0">
                        <a:latin typeface="Times New Roman" panose="02020603050405020304" pitchFamily="18" charset="0"/>
                        <a:cs typeface="Times New Roman" panose="02020603050405020304" pitchFamily="18" charset="0"/>
                      </a:endParaRPr>
                    </a:p>
                  </a:txBody>
                  <a:tcPr>
                    <a:solidFill>
                      <a:srgbClr val="CBECDE"/>
                    </a:solidFill>
                  </a:tcPr>
                </a:tc>
                <a:extLst>
                  <a:ext uri="{0D108BD9-81ED-4DB2-BD59-A6C34878D82A}">
                    <a16:rowId xmlns:a16="http://schemas.microsoft.com/office/drawing/2014/main" val="2087427686"/>
                  </a:ext>
                </a:extLst>
              </a:tr>
            </a:tbl>
          </a:graphicData>
        </a:graphic>
      </p:graphicFrame>
    </p:spTree>
    <p:extLst>
      <p:ext uri="{BB962C8B-B14F-4D97-AF65-F5344CB8AC3E}">
        <p14:creationId xmlns:p14="http://schemas.microsoft.com/office/powerpoint/2010/main" val="181365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7"/>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80" name="Google Shape;180;p7"/>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181" name="Google Shape;181;p7"/>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82" name="Google Shape;182;p7"/>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a:t>
            </a:fld>
            <a:endParaRPr sz="1600" b="1">
              <a:solidFill>
                <a:srgbClr val="FFFFFF"/>
              </a:solidFill>
              <a:latin typeface="Comic Sans MS"/>
              <a:ea typeface="Comic Sans MS"/>
              <a:cs typeface="Comic Sans MS"/>
              <a:sym typeface="Comic Sans MS"/>
            </a:endParaRPr>
          </a:p>
        </p:txBody>
      </p:sp>
      <p:sp>
        <p:nvSpPr>
          <p:cNvPr id="183" name="Google Shape;183;p7"/>
          <p:cNvSpPr txBox="1">
            <a:spLocks noGrp="1"/>
          </p:cNvSpPr>
          <p:nvPr>
            <p:ph type="dt" idx="10"/>
          </p:nvPr>
        </p:nvSpPr>
        <p:spPr>
          <a:xfrm>
            <a:off x="0" y="6564325"/>
            <a:ext cx="18669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77841F31-5FCA-4554-9284-B759E52C9C99}"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184" name="Google Shape;184;p7"/>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185" name="Google Shape;185;p7"/>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186" name="Google Shape;186;p7"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87" name="Google Shape;187;p7"/>
          <p:cNvSpPr txBox="1"/>
          <p:nvPr/>
        </p:nvSpPr>
        <p:spPr>
          <a:xfrm>
            <a:off x="293833" y="888775"/>
            <a:ext cx="474162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r>
              <a:rPr lang="en-US" sz="2800" b="1" dirty="0">
                <a:solidFill>
                  <a:schemeClr val="dk1"/>
                </a:solidFill>
                <a:latin typeface="Times New Roman" panose="02020603050405020304" pitchFamily="18" charset="0"/>
                <a:ea typeface="Verdana"/>
                <a:cs typeface="Times New Roman" panose="02020603050405020304" pitchFamily="18" charset="0"/>
                <a:sym typeface="Verdana"/>
              </a:rPr>
              <a:t>LITERATURE SURVEY</a:t>
            </a:r>
            <a:endParaRPr lang="en-US" sz="2800" dirty="0">
              <a:latin typeface="Times New Roman" panose="02020603050405020304" pitchFamily="18" charset="0"/>
              <a:ea typeface="Verdana"/>
              <a:cs typeface="Times New Roman" panose="02020603050405020304" pitchFamily="18" charset="0"/>
              <a:sym typeface="Verdana"/>
            </a:endParaRPr>
          </a:p>
        </p:txBody>
      </p:sp>
      <p:sp>
        <p:nvSpPr>
          <p:cNvPr id="188" name="Google Shape;188;p7"/>
          <p:cNvSpPr txBox="1"/>
          <p:nvPr/>
        </p:nvSpPr>
        <p:spPr>
          <a:xfrm>
            <a:off x="349934" y="1494637"/>
            <a:ext cx="7397400" cy="923400"/>
          </a:xfrm>
          <a:prstGeom prst="rect">
            <a:avLst/>
          </a:prstGeom>
          <a:noFill/>
          <a:ln>
            <a:noFill/>
          </a:ln>
        </p:spPr>
        <p:txBody>
          <a:bodyPr spcFirstLastPara="1" wrap="square" lIns="91425" tIns="45700" rIns="91425" bIns="45700" anchor="t" anchorCtr="0">
            <a:spAutoFit/>
          </a:bodyPr>
          <a:lstStyle/>
          <a:p>
            <a:pPr lvl="0" algn="just"/>
            <a:r>
              <a:rPr lang="en-US" sz="1800" b="1" dirty="0">
                <a:latin typeface="Times New Roman" panose="02020603050405020304" pitchFamily="18" charset="0"/>
                <a:cs typeface="Times New Roman" panose="02020603050405020304" pitchFamily="18" charset="0"/>
              </a:rPr>
              <a:t>1)M. </a:t>
            </a:r>
            <a:r>
              <a:rPr lang="en-US" sz="1800" b="1" dirty="0" err="1">
                <a:latin typeface="Times New Roman" panose="02020603050405020304" pitchFamily="18" charset="0"/>
                <a:cs typeface="Times New Roman" panose="02020603050405020304" pitchFamily="18" charset="0"/>
              </a:rPr>
              <a:t>Abdulqader</a:t>
            </a:r>
            <a:r>
              <a:rPr lang="en-US" sz="1800" b="1" dirty="0">
                <a:latin typeface="Times New Roman" panose="02020603050405020304" pitchFamily="18" charset="0"/>
                <a:cs typeface="Times New Roman" panose="02020603050405020304" pitchFamily="18" charset="0"/>
              </a:rPr>
              <a:t>, A. </a:t>
            </a:r>
            <a:r>
              <a:rPr lang="en-US" sz="1800" b="1" dirty="0" err="1">
                <a:latin typeface="Times New Roman" panose="02020603050405020304" pitchFamily="18" charset="0"/>
                <a:cs typeface="Times New Roman" panose="02020603050405020304" pitchFamily="18" charset="0"/>
              </a:rPr>
              <a:t>Namoun</a:t>
            </a:r>
            <a:r>
              <a:rPr lang="en-US" sz="1800" b="1" dirty="0">
                <a:latin typeface="Times New Roman" panose="02020603050405020304" pitchFamily="18" charset="0"/>
                <a:cs typeface="Times New Roman" panose="02020603050405020304" pitchFamily="18" charset="0"/>
              </a:rPr>
              <a:t>, and Y. </a:t>
            </a:r>
            <a:r>
              <a:rPr lang="en-US" sz="1800" b="1" dirty="0" err="1">
                <a:latin typeface="Times New Roman" panose="02020603050405020304" pitchFamily="18" charset="0"/>
                <a:cs typeface="Times New Roman" panose="02020603050405020304" pitchFamily="18" charset="0"/>
              </a:rPr>
              <a:t>Alsaawy</a:t>
            </a:r>
            <a:r>
              <a:rPr lang="en-US" sz="1800" b="1" dirty="0">
                <a:latin typeface="Times New Roman" panose="02020603050405020304" pitchFamily="18" charset="0"/>
                <a:cs typeface="Times New Roman" panose="02020603050405020304" pitchFamily="18" charset="0"/>
              </a:rPr>
              <a:t>, "Fake online reviews: A unified detection model using deception theories," IEEE Access, vol. 7, pp. 68596-68608, 2019.</a:t>
            </a:r>
            <a:endParaRPr lang="en-US"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189" name="Google Shape;189;p7"/>
          <p:cNvSpPr txBox="1"/>
          <p:nvPr/>
        </p:nvSpPr>
        <p:spPr>
          <a:xfrm>
            <a:off x="349934" y="2525707"/>
            <a:ext cx="8093100" cy="313928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ea typeface="Verdana"/>
                <a:cs typeface="Times New Roman" panose="02020603050405020304" pitchFamily="18" charset="0"/>
                <a:sym typeface="Verdana"/>
              </a:rPr>
              <a:t>Description:</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lvl="0" indent="457200" algn="just">
              <a:buClr>
                <a:schemeClr val="dk1"/>
              </a:buClr>
              <a:buSzPts val="1100"/>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The paper proposes a unified framework for detecting fake online reviews using deception theories. The authors suggest that deception is a complex phenomenon that involves various cognitive, social, and linguistic aspects, and they use this insight to develop a multi-dimensional feature space for detecting deceptive reviews. The proposed framework combines linguistic analysis with sentiment analysis and network analysis to capture the various aspects of deception in online reviews.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800100" marR="0" lvl="1" indent="-241300" algn="just" rtl="0">
              <a:spcBef>
                <a:spcPts val="0"/>
              </a:spcBef>
              <a:spcAft>
                <a:spcPts val="0"/>
              </a:spcAft>
              <a:buClr>
                <a:schemeClr val="dk1"/>
              </a:buClr>
              <a:buSzPts val="1600"/>
              <a:buFont typeface="Arial"/>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marR="0" lvl="1" indent="0" algn="just" rtl="0">
              <a:spcBef>
                <a:spcPts val="0"/>
              </a:spcBef>
              <a:spcAft>
                <a:spcPts val="0"/>
              </a:spcAft>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g16ffa9573fc_1_36"/>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15" name="Google Shape;715;g16ffa9573fc_1_36"/>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16" name="Google Shape;716;g16ffa9573fc_1_36"/>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17" name="Google Shape;717;g16ffa9573fc_1_36"/>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60</a:t>
            </a:fld>
            <a:endParaRPr sz="1600" b="1">
              <a:solidFill>
                <a:srgbClr val="FFFFFF"/>
              </a:solidFill>
              <a:latin typeface="Comic Sans MS"/>
              <a:ea typeface="Comic Sans MS"/>
              <a:cs typeface="Comic Sans MS"/>
              <a:sym typeface="Comic Sans MS"/>
            </a:endParaRPr>
          </a:p>
        </p:txBody>
      </p:sp>
      <p:sp>
        <p:nvSpPr>
          <p:cNvPr id="718" name="Google Shape;718;g16ffa9573fc_1_36"/>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C777B54-B549-45E1-BC71-0A7523F11BCC}"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19" name="Google Shape;719;g16ffa9573fc_1_36"/>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20" name="Google Shape;720;g16ffa9573fc_1_36"/>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21" name="Google Shape;721;g16ffa9573fc_1_36"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23" name="Google Shape;723;g16ffa9573fc_1_36"/>
          <p:cNvSpPr txBox="1"/>
          <p:nvPr/>
        </p:nvSpPr>
        <p:spPr>
          <a:xfrm>
            <a:off x="218652" y="820515"/>
            <a:ext cx="73398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panose="02020603050405020304" pitchFamily="18" charset="0"/>
                <a:ea typeface="Verdana" panose="020B0604030504040204" pitchFamily="34" charset="0"/>
                <a:cs typeface="Times New Roman" panose="02020603050405020304" pitchFamily="18" charset="0"/>
                <a:sym typeface="Times New Roman"/>
              </a:rPr>
              <a:t>CNN + LSTM Implementation Results:</a:t>
            </a:r>
            <a:endParaRPr sz="2400" b="1" dirty="0">
              <a:latin typeface="Times New Roman" panose="02020603050405020304" pitchFamily="18" charset="0"/>
              <a:ea typeface="Verdana" panose="020B0604030504040204" pitchFamily="34" charset="0"/>
              <a:cs typeface="Times New Roman" panose="02020603050405020304" pitchFamily="18" charset="0"/>
              <a:sym typeface="Times New Roman"/>
            </a:endParaRPr>
          </a:p>
        </p:txBody>
      </p:sp>
      <p:sp>
        <p:nvSpPr>
          <p:cNvPr id="724" name="Google Shape;724;g16ffa9573fc_1_36"/>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9629A35F-BA79-4EEF-B00F-ED7435A734AC}"/>
              </a:ext>
            </a:extLst>
          </p:cNvPr>
          <p:cNvGraphicFramePr>
            <a:graphicFrameLocks noGrp="1"/>
          </p:cNvGraphicFramePr>
          <p:nvPr>
            <p:extLst>
              <p:ext uri="{D42A27DB-BD31-4B8C-83A1-F6EECF244321}">
                <p14:modId xmlns:p14="http://schemas.microsoft.com/office/powerpoint/2010/main" val="4024413462"/>
              </p:ext>
            </p:extLst>
          </p:nvPr>
        </p:nvGraphicFramePr>
        <p:xfrm>
          <a:off x="2070152" y="4671394"/>
          <a:ext cx="5122156" cy="1543076"/>
        </p:xfrm>
        <a:graphic>
          <a:graphicData uri="http://schemas.openxmlformats.org/drawingml/2006/table">
            <a:tbl>
              <a:tblPr firstRow="1" bandRow="1">
                <a:tableStyleId>{5C22544A-7EE6-4342-B048-85BDC9FD1C3A}</a:tableStyleId>
              </a:tblPr>
              <a:tblGrid>
                <a:gridCol w="930179">
                  <a:extLst>
                    <a:ext uri="{9D8B030D-6E8A-4147-A177-3AD203B41FA5}">
                      <a16:colId xmlns:a16="http://schemas.microsoft.com/office/drawing/2014/main" val="1888169425"/>
                    </a:ext>
                  </a:extLst>
                </a:gridCol>
                <a:gridCol w="1120331">
                  <a:extLst>
                    <a:ext uri="{9D8B030D-6E8A-4147-A177-3AD203B41FA5}">
                      <a16:colId xmlns:a16="http://schemas.microsoft.com/office/drawing/2014/main" val="1439466129"/>
                    </a:ext>
                  </a:extLst>
                </a:gridCol>
                <a:gridCol w="1023882">
                  <a:extLst>
                    <a:ext uri="{9D8B030D-6E8A-4147-A177-3AD203B41FA5}">
                      <a16:colId xmlns:a16="http://schemas.microsoft.com/office/drawing/2014/main" val="245696071"/>
                    </a:ext>
                  </a:extLst>
                </a:gridCol>
                <a:gridCol w="1023882">
                  <a:extLst>
                    <a:ext uri="{9D8B030D-6E8A-4147-A177-3AD203B41FA5}">
                      <a16:colId xmlns:a16="http://schemas.microsoft.com/office/drawing/2014/main" val="1294317983"/>
                    </a:ext>
                  </a:extLst>
                </a:gridCol>
                <a:gridCol w="1023882">
                  <a:extLst>
                    <a:ext uri="{9D8B030D-6E8A-4147-A177-3AD203B41FA5}">
                      <a16:colId xmlns:a16="http://schemas.microsoft.com/office/drawing/2014/main" val="4011047194"/>
                    </a:ext>
                  </a:extLst>
                </a:gridCol>
              </a:tblGrid>
              <a:tr h="459343">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Label</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Precision</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Recall</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F1-Score</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Accuracy</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extLst>
                  <a:ext uri="{0D108BD9-81ED-4DB2-BD59-A6C34878D82A}">
                    <a16:rowId xmlns:a16="http://schemas.microsoft.com/office/drawing/2014/main" val="3371491092"/>
                  </a:ext>
                </a:extLst>
              </a:tr>
              <a:tr h="524933">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a:t>
                      </a: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0.92</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rowSpan="2">
                  <a:txBody>
                    <a:bodyPr/>
                    <a:lstStyle/>
                    <a:p>
                      <a:pPr marL="0" marR="0" lvl="0" indent="0" algn="ctr" defTabSz="914400" rtl="0" eaLnBrk="1" fontAlgn="auto" latinLnBrk="0" hangingPunct="1">
                        <a:lnSpc>
                          <a:spcPct val="100000"/>
                        </a:lnSpc>
                        <a:spcBef>
                          <a:spcPts val="1200"/>
                        </a:spcBef>
                        <a:spcAft>
                          <a:spcPts val="1200"/>
                        </a:spcAft>
                        <a:buClr>
                          <a:srgbClr val="000000"/>
                        </a:buClr>
                        <a:buSzTx/>
                        <a:buFont typeface="Arial"/>
                        <a:buNone/>
                        <a:tabLst/>
                        <a:defRPr/>
                      </a:pPr>
                      <a:r>
                        <a:rPr lang="en-US" sz="1600" dirty="0">
                          <a:latin typeface="Times New Roman" panose="02020603050405020304" pitchFamily="18" charset="0"/>
                          <a:ea typeface="Verdana" panose="020B0604030504040204" pitchFamily="34" charset="0"/>
                          <a:cs typeface="Times New Roman" panose="02020603050405020304" pitchFamily="18" charset="0"/>
                        </a:rPr>
                        <a:t>           0.91</a:t>
                      </a: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extLst>
                  <a:ext uri="{0D108BD9-81ED-4DB2-BD59-A6C34878D82A}">
                    <a16:rowId xmlns:a16="http://schemas.microsoft.com/office/drawing/2014/main" val="4135849417"/>
                  </a:ext>
                </a:extLst>
              </a:tr>
              <a:tr h="558800">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0.92</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EE"/>
                    </a:solidFill>
                  </a:tcPr>
                </a:tc>
                <a:tc vMerge="1">
                  <a:txBody>
                    <a:bodyPr/>
                    <a:lstStyle/>
                    <a:p>
                      <a:pPr marL="0" lvl="0" indent="0" algn="ctr" rtl="0">
                        <a:lnSpc>
                          <a:spcPct val="105000"/>
                        </a:lnSpc>
                        <a:spcBef>
                          <a:spcPts val="1200"/>
                        </a:spcBef>
                        <a:spcAft>
                          <a:spcPts val="1200"/>
                        </a:spcAft>
                        <a:buNone/>
                      </a:pPr>
                      <a:endParaRPr sz="1100" dirty="0">
                        <a:latin typeface="Verdana" panose="020B0604030504040204" pitchFamily="34" charset="0"/>
                        <a:ea typeface="Verdana" panose="020B0604030504040204" pitchFamily="34" charset="0"/>
                      </a:endParaRPr>
                    </a:p>
                  </a:txBody>
                  <a:tcPr marL="68575" marR="68575" marT="91425" marB="91425">
                    <a:solidFill>
                      <a:srgbClr val="CBECDE"/>
                    </a:solidFill>
                  </a:tcPr>
                </a:tc>
                <a:extLst>
                  <a:ext uri="{0D108BD9-81ED-4DB2-BD59-A6C34878D82A}">
                    <a16:rowId xmlns:a16="http://schemas.microsoft.com/office/drawing/2014/main" val="1159183054"/>
                  </a:ext>
                </a:extLst>
              </a:tr>
            </a:tbl>
          </a:graphicData>
        </a:graphic>
      </p:graphicFrame>
      <p:pic>
        <p:nvPicPr>
          <p:cNvPr id="5" name="Picture 4">
            <a:extLst>
              <a:ext uri="{FF2B5EF4-FFF2-40B4-BE49-F238E27FC236}">
                <a16:creationId xmlns:a16="http://schemas.microsoft.com/office/drawing/2014/main" id="{3349E954-9D88-423D-82A2-5EFD8A464D30}"/>
              </a:ext>
            </a:extLst>
          </p:cNvPr>
          <p:cNvPicPr>
            <a:picLocks noChangeAspect="1"/>
          </p:cNvPicPr>
          <p:nvPr/>
        </p:nvPicPr>
        <p:blipFill>
          <a:blip r:embed="rId5"/>
          <a:stretch>
            <a:fillRect/>
          </a:stretch>
        </p:blipFill>
        <p:spPr>
          <a:xfrm>
            <a:off x="2497629" y="1374483"/>
            <a:ext cx="4148667" cy="3104197"/>
          </a:xfrm>
          <a:prstGeom prst="rect">
            <a:avLst/>
          </a:prstGeom>
        </p:spPr>
      </p:pic>
    </p:spTree>
    <p:extLst>
      <p:ext uri="{BB962C8B-B14F-4D97-AF65-F5344CB8AC3E}">
        <p14:creationId xmlns:p14="http://schemas.microsoft.com/office/powerpoint/2010/main" val="322311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g16ffa9573fc_1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81" name="Google Shape;681;g16ffa9573fc_1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82" name="Google Shape;682;g16ffa9573fc_1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83" name="Google Shape;683;g16ffa9573fc_1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61</a:t>
            </a:fld>
            <a:endParaRPr sz="1600" b="1">
              <a:solidFill>
                <a:srgbClr val="FFFFFF"/>
              </a:solidFill>
              <a:latin typeface="Comic Sans MS"/>
              <a:ea typeface="Comic Sans MS"/>
              <a:cs typeface="Comic Sans MS"/>
              <a:sym typeface="Comic Sans MS"/>
            </a:endParaRPr>
          </a:p>
        </p:txBody>
      </p:sp>
      <p:sp>
        <p:nvSpPr>
          <p:cNvPr id="684" name="Google Shape;684;g16ffa9573fc_1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81656F2C-F166-45EE-8440-4F112A763ACA}"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85" name="Google Shape;685;g16ffa9573fc_1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86" name="Google Shape;686;g16ffa9573fc_1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87" name="Google Shape;687;g16ffa9573fc_1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88" name="Google Shape;688;g16ffa9573fc_1_0"/>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689" name="Google Shape;689;g16ffa9573fc_1_0"/>
          <p:cNvSpPr txBox="1"/>
          <p:nvPr/>
        </p:nvSpPr>
        <p:spPr>
          <a:xfrm>
            <a:off x="817408" y="1229029"/>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690" name="Google Shape;690;g16ffa9573fc_1_0"/>
          <p:cNvSpPr txBox="1"/>
          <p:nvPr/>
        </p:nvSpPr>
        <p:spPr>
          <a:xfrm>
            <a:off x="173978" y="592001"/>
            <a:ext cx="7343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panose="02020603050405020304" pitchFamily="18" charset="0"/>
                <a:ea typeface="Verdana"/>
                <a:cs typeface="Times New Roman" panose="02020603050405020304" pitchFamily="18" charset="0"/>
                <a:sym typeface="Verdana"/>
              </a:rPr>
              <a:t>CNN + LSTM:</a:t>
            </a:r>
            <a:endParaRPr sz="2800" b="1" dirty="0">
              <a:latin typeface="Times New Roman" panose="02020603050405020304" pitchFamily="18" charset="0"/>
              <a:ea typeface="Verdana"/>
              <a:cs typeface="Times New Roman" panose="02020603050405020304" pitchFamily="18" charset="0"/>
              <a:sym typeface="Verdana"/>
            </a:endParaRPr>
          </a:p>
        </p:txBody>
      </p:sp>
      <p:sp>
        <p:nvSpPr>
          <p:cNvPr id="9" name="Rectangle 8">
            <a:extLst>
              <a:ext uri="{FF2B5EF4-FFF2-40B4-BE49-F238E27FC236}">
                <a16:creationId xmlns:a16="http://schemas.microsoft.com/office/drawing/2014/main" id="{5B25C12C-445A-4A51-A45C-C774FECDFE4C}"/>
              </a:ext>
            </a:extLst>
          </p:cNvPr>
          <p:cNvSpPr/>
          <p:nvPr/>
        </p:nvSpPr>
        <p:spPr>
          <a:xfrm>
            <a:off x="2821323" y="5599162"/>
            <a:ext cx="3501280" cy="646331"/>
          </a:xfrm>
          <a:prstGeom prst="rect">
            <a:avLst/>
          </a:prstGeom>
        </p:spPr>
        <p:txBody>
          <a:bodyPr wrap="none">
            <a:spAutoFit/>
          </a:bodyPr>
          <a:lstStyle/>
          <a:p>
            <a:r>
              <a:rPr lang="en-US" sz="1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Best Validation Accuracy = 91.808</a:t>
            </a:r>
          </a:p>
          <a:p>
            <a:r>
              <a:rPr lang="en-US" sz="1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Best Training Accuracy   = 99.621</a:t>
            </a:r>
            <a:endParaRPr lang="en-IN" sz="1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4C8B754-8588-4FC5-BB13-23F2E66BEDC0}"/>
              </a:ext>
            </a:extLst>
          </p:cNvPr>
          <p:cNvPicPr>
            <a:picLocks noChangeAspect="1"/>
          </p:cNvPicPr>
          <p:nvPr/>
        </p:nvPicPr>
        <p:blipFill>
          <a:blip r:embed="rId5"/>
          <a:stretch>
            <a:fillRect/>
          </a:stretch>
        </p:blipFill>
        <p:spPr>
          <a:xfrm>
            <a:off x="1642336" y="1298973"/>
            <a:ext cx="5689944" cy="4142240"/>
          </a:xfrm>
          <a:prstGeom prst="rect">
            <a:avLst/>
          </a:prstGeom>
        </p:spPr>
      </p:pic>
    </p:spTree>
    <p:extLst>
      <p:ext uri="{BB962C8B-B14F-4D97-AF65-F5344CB8AC3E}">
        <p14:creationId xmlns:p14="http://schemas.microsoft.com/office/powerpoint/2010/main" val="6303745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g16ffa9573fc_1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681" name="Google Shape;681;g16ffa9573fc_1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682" name="Google Shape;682;g16ffa9573fc_1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683" name="Google Shape;683;g16ffa9573fc_1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62</a:t>
            </a:fld>
            <a:endParaRPr sz="1600" b="1">
              <a:solidFill>
                <a:srgbClr val="FFFFFF"/>
              </a:solidFill>
              <a:latin typeface="Comic Sans MS"/>
              <a:ea typeface="Comic Sans MS"/>
              <a:cs typeface="Comic Sans MS"/>
              <a:sym typeface="Comic Sans MS"/>
            </a:endParaRPr>
          </a:p>
        </p:txBody>
      </p:sp>
      <p:sp>
        <p:nvSpPr>
          <p:cNvPr id="684" name="Google Shape;684;g16ffa9573fc_1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81656F2C-F166-45EE-8440-4F112A763ACA}"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685" name="Google Shape;685;g16ffa9573fc_1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686" name="Google Shape;686;g16ffa9573fc_1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687" name="Google Shape;687;g16ffa9573fc_1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688" name="Google Shape;688;g16ffa9573fc_1_0"/>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689" name="Google Shape;689;g16ffa9573fc_1_0"/>
          <p:cNvSpPr txBox="1"/>
          <p:nvPr/>
        </p:nvSpPr>
        <p:spPr>
          <a:xfrm>
            <a:off x="817408" y="1229029"/>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690" name="Google Shape;690;g16ffa9573fc_1_0"/>
          <p:cNvSpPr txBox="1"/>
          <p:nvPr/>
        </p:nvSpPr>
        <p:spPr>
          <a:xfrm>
            <a:off x="173978" y="592001"/>
            <a:ext cx="7343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panose="02020603050405020304" pitchFamily="18" charset="0"/>
                <a:ea typeface="Verdana"/>
                <a:cs typeface="Times New Roman" panose="02020603050405020304" pitchFamily="18" charset="0"/>
                <a:sym typeface="Verdana"/>
              </a:rPr>
              <a:t>CNN + LSTM:</a:t>
            </a:r>
            <a:endParaRPr sz="2800" b="1" dirty="0">
              <a:latin typeface="Times New Roman" panose="02020603050405020304" pitchFamily="18" charset="0"/>
              <a:ea typeface="Verdana"/>
              <a:cs typeface="Times New Roman" panose="02020603050405020304" pitchFamily="18" charset="0"/>
              <a:sym typeface="Verdana"/>
            </a:endParaRPr>
          </a:p>
        </p:txBody>
      </p:sp>
      <p:sp>
        <p:nvSpPr>
          <p:cNvPr id="9" name="Rectangle 8">
            <a:extLst>
              <a:ext uri="{FF2B5EF4-FFF2-40B4-BE49-F238E27FC236}">
                <a16:creationId xmlns:a16="http://schemas.microsoft.com/office/drawing/2014/main" id="{5B25C12C-445A-4A51-A45C-C774FECDFE4C}"/>
              </a:ext>
            </a:extLst>
          </p:cNvPr>
          <p:cNvSpPr/>
          <p:nvPr/>
        </p:nvSpPr>
        <p:spPr>
          <a:xfrm>
            <a:off x="3029518" y="5628971"/>
            <a:ext cx="2533066" cy="646331"/>
          </a:xfrm>
          <a:prstGeom prst="rect">
            <a:avLst/>
          </a:prstGeom>
        </p:spPr>
        <p:txBody>
          <a:bodyPr wrap="none">
            <a:spAutoFit/>
          </a:bodyPr>
          <a:lstStyle/>
          <a:p>
            <a:r>
              <a:rPr lang="en-US" sz="1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Training Loss = 0.0143</a:t>
            </a:r>
          </a:p>
          <a:p>
            <a:r>
              <a:rPr lang="en-US" sz="1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Validation Loss = 0.5189</a:t>
            </a:r>
            <a:endParaRPr lang="en-IN" sz="1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62F570A-610A-4B58-865E-3C5BE69AD7C1}"/>
              </a:ext>
            </a:extLst>
          </p:cNvPr>
          <p:cNvPicPr>
            <a:picLocks noChangeAspect="1"/>
          </p:cNvPicPr>
          <p:nvPr/>
        </p:nvPicPr>
        <p:blipFill>
          <a:blip r:embed="rId5"/>
          <a:stretch>
            <a:fillRect/>
          </a:stretch>
        </p:blipFill>
        <p:spPr>
          <a:xfrm>
            <a:off x="1488568" y="1326656"/>
            <a:ext cx="5614966" cy="4142240"/>
          </a:xfrm>
          <a:prstGeom prst="rect">
            <a:avLst/>
          </a:prstGeom>
        </p:spPr>
      </p:pic>
    </p:spTree>
    <p:extLst>
      <p:ext uri="{BB962C8B-B14F-4D97-AF65-F5344CB8AC3E}">
        <p14:creationId xmlns:p14="http://schemas.microsoft.com/office/powerpoint/2010/main" val="37709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D6D6F5"/>
        </a:solidFill>
        <a:effectLst/>
      </p:bgPr>
    </p:bg>
    <p:spTree>
      <p:nvGrpSpPr>
        <p:cNvPr id="1" name="Shape 731"/>
        <p:cNvGrpSpPr/>
        <p:nvPr/>
      </p:nvGrpSpPr>
      <p:grpSpPr>
        <a:xfrm>
          <a:off x="0" y="0"/>
          <a:ext cx="0" cy="0"/>
          <a:chOff x="0" y="0"/>
          <a:chExt cx="0" cy="0"/>
        </a:xfrm>
      </p:grpSpPr>
      <p:pic>
        <p:nvPicPr>
          <p:cNvPr id="732" name="Google Shape;732;g16ffa9573fc_1_5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33" name="Google Shape;733;g16ffa9573fc_1_53"/>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34" name="Google Shape;734;g16ffa9573fc_1_5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35" name="Google Shape;735;g16ffa9573fc_1_53"/>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63</a:t>
            </a:fld>
            <a:endParaRPr sz="1600" b="1">
              <a:solidFill>
                <a:srgbClr val="FFFFFF"/>
              </a:solidFill>
              <a:latin typeface="Comic Sans MS"/>
              <a:ea typeface="Comic Sans MS"/>
              <a:cs typeface="Comic Sans MS"/>
              <a:sym typeface="Comic Sans MS"/>
            </a:endParaRPr>
          </a:p>
        </p:txBody>
      </p:sp>
      <p:sp>
        <p:nvSpPr>
          <p:cNvPr id="736" name="Google Shape;736;g16ffa9573fc_1_53"/>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55331AA6-24EE-406A-95AF-E8EA7128185E}"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37" name="Google Shape;737;g16ffa9573fc_1_53"/>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38" name="Google Shape;738;g16ffa9573fc_1_53"/>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39" name="Google Shape;739;g16ffa9573fc_1_5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40" name="Google Shape;740;g16ffa9573fc_1_53"/>
          <p:cNvSpPr txBox="1"/>
          <p:nvPr/>
        </p:nvSpPr>
        <p:spPr>
          <a:xfrm>
            <a:off x="190417" y="717016"/>
            <a:ext cx="3760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rPr>
              <a:t>Experimental Results:</a:t>
            </a:r>
            <a:endParaRPr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C5957BFC-1DFE-48B4-889A-B9848D344EE5}"/>
              </a:ext>
            </a:extLst>
          </p:cNvPr>
          <p:cNvSpPr txBox="1"/>
          <p:nvPr/>
        </p:nvSpPr>
        <p:spPr>
          <a:xfrm flipH="1">
            <a:off x="188850" y="1232123"/>
            <a:ext cx="3760800" cy="369332"/>
          </a:xfrm>
          <a:prstGeom prst="rect">
            <a:avLst/>
          </a:prstGeom>
          <a:noFill/>
        </p:spPr>
        <p:txBody>
          <a:bodyPr wrap="square" rtlCol="0">
            <a:spAutoFit/>
          </a:bodyPr>
          <a:lstStyle/>
          <a:p>
            <a:r>
              <a:rPr lang="en-US" sz="1800" b="1" dirty="0">
                <a:latin typeface="Times New Roman" panose="02020603050405020304" pitchFamily="18" charset="0"/>
                <a:ea typeface="Verdana" panose="020B0604030504040204" pitchFamily="34" charset="0"/>
                <a:cs typeface="Times New Roman" panose="02020603050405020304" pitchFamily="18" charset="0"/>
              </a:rPr>
              <a:t>Machine Learning Results:</a:t>
            </a:r>
            <a:endParaRPr lang="en-IN" sz="18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9" name="Rectangle 3">
            <a:extLst>
              <a:ext uri="{FF2B5EF4-FFF2-40B4-BE49-F238E27FC236}">
                <a16:creationId xmlns:a16="http://schemas.microsoft.com/office/drawing/2014/main" id="{59B50BDD-1C92-4ED0-BA02-5D9971C717B0}"/>
              </a:ext>
            </a:extLst>
          </p:cNvPr>
          <p:cNvSpPr>
            <a:spLocks noChangeArrowheads="1"/>
          </p:cNvSpPr>
          <p:nvPr/>
        </p:nvSpPr>
        <p:spPr bwMode="auto">
          <a:xfrm>
            <a:off x="2952750" y="266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3" name="Table 12">
            <a:extLst>
              <a:ext uri="{FF2B5EF4-FFF2-40B4-BE49-F238E27FC236}">
                <a16:creationId xmlns:a16="http://schemas.microsoft.com/office/drawing/2014/main" id="{5615E987-DAF7-4EA9-B5D6-F6EE3D90D1CF}"/>
              </a:ext>
            </a:extLst>
          </p:cNvPr>
          <p:cNvGraphicFramePr>
            <a:graphicFrameLocks noGrp="1"/>
          </p:cNvGraphicFramePr>
          <p:nvPr>
            <p:extLst>
              <p:ext uri="{D42A27DB-BD31-4B8C-83A1-F6EECF244321}">
                <p14:modId xmlns:p14="http://schemas.microsoft.com/office/powerpoint/2010/main" val="3972266932"/>
              </p:ext>
            </p:extLst>
          </p:nvPr>
        </p:nvGraphicFramePr>
        <p:xfrm>
          <a:off x="948267" y="1825795"/>
          <a:ext cx="6819862" cy="4546412"/>
        </p:xfrm>
        <a:graphic>
          <a:graphicData uri="http://schemas.openxmlformats.org/drawingml/2006/table">
            <a:tbl>
              <a:tblPr firstRow="1" bandRow="1">
                <a:tableStyleId>{5C22544A-7EE6-4342-B048-85BDC9FD1C3A}</a:tableStyleId>
              </a:tblPr>
              <a:tblGrid>
                <a:gridCol w="1338992">
                  <a:extLst>
                    <a:ext uri="{9D8B030D-6E8A-4147-A177-3AD203B41FA5}">
                      <a16:colId xmlns:a16="http://schemas.microsoft.com/office/drawing/2014/main" val="541520078"/>
                    </a:ext>
                  </a:extLst>
                </a:gridCol>
                <a:gridCol w="1096174">
                  <a:extLst>
                    <a:ext uri="{9D8B030D-6E8A-4147-A177-3AD203B41FA5}">
                      <a16:colId xmlns:a16="http://schemas.microsoft.com/office/drawing/2014/main" val="2945670153"/>
                    </a:ext>
                  </a:extLst>
                </a:gridCol>
                <a:gridCol w="1096174">
                  <a:extLst>
                    <a:ext uri="{9D8B030D-6E8A-4147-A177-3AD203B41FA5}">
                      <a16:colId xmlns:a16="http://schemas.microsoft.com/office/drawing/2014/main" val="4290177699"/>
                    </a:ext>
                  </a:extLst>
                </a:gridCol>
                <a:gridCol w="1096174">
                  <a:extLst>
                    <a:ext uri="{9D8B030D-6E8A-4147-A177-3AD203B41FA5}">
                      <a16:colId xmlns:a16="http://schemas.microsoft.com/office/drawing/2014/main" val="2062991724"/>
                    </a:ext>
                  </a:extLst>
                </a:gridCol>
                <a:gridCol w="1096174">
                  <a:extLst>
                    <a:ext uri="{9D8B030D-6E8A-4147-A177-3AD203B41FA5}">
                      <a16:colId xmlns:a16="http://schemas.microsoft.com/office/drawing/2014/main" val="355382416"/>
                    </a:ext>
                  </a:extLst>
                </a:gridCol>
                <a:gridCol w="1096174">
                  <a:extLst>
                    <a:ext uri="{9D8B030D-6E8A-4147-A177-3AD203B41FA5}">
                      <a16:colId xmlns:a16="http://schemas.microsoft.com/office/drawing/2014/main" val="3895682283"/>
                    </a:ext>
                  </a:extLst>
                </a:gridCol>
              </a:tblGrid>
              <a:tr h="505410">
                <a:tc>
                  <a:txBody>
                    <a:bodyPr/>
                    <a:lstStyle/>
                    <a:p>
                      <a:pPr algn="ctr"/>
                      <a:r>
                        <a:rPr lang="en-IN" sz="1400" dirty="0">
                          <a:latin typeface="Times New Roman" panose="02020603050405020304" pitchFamily="18" charset="0"/>
                          <a:cs typeface="Times New Roman" panose="02020603050405020304" pitchFamily="18" charset="0"/>
                        </a:rPr>
                        <a:t>Model</a:t>
                      </a:r>
                    </a:p>
                  </a:txBody>
                  <a:tcPr/>
                </a:tc>
                <a:tc>
                  <a:txBody>
                    <a:bodyPr/>
                    <a:lstStyle/>
                    <a:p>
                      <a:pPr algn="ctr"/>
                      <a:r>
                        <a:rPr lang="en-US" sz="1400" dirty="0">
                          <a:latin typeface="Times New Roman" panose="02020603050405020304" pitchFamily="18" charset="0"/>
                          <a:cs typeface="Times New Roman" panose="02020603050405020304" pitchFamily="18" charset="0"/>
                        </a:rPr>
                        <a:t>Label</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Precision</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Recall</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F1-Score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Accuracy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9322972"/>
                  </a:ext>
                </a:extLst>
              </a:tr>
              <a:tr h="391385">
                <a:tc rowSpan="2">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0.81</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0.78</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0.77</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7021513"/>
                  </a:ext>
                </a:extLst>
              </a:tr>
              <a:tr h="391385">
                <a:tc vMerge="1">
                  <a:txBody>
                    <a:bodyPr/>
                    <a:lstStyle/>
                    <a:p>
                      <a:endParaRPr lang="en-IN"/>
                    </a:p>
                  </a:txBody>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0.72</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0.75</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vMerge="1">
                  <a:txBody>
                    <a:bodyPr/>
                    <a:lstStyle/>
                    <a:p>
                      <a:endParaRPr lang="en-IN"/>
                    </a:p>
                  </a:txBody>
                  <a:tcPr>
                    <a:solidFill>
                      <a:srgbClr val="CBECDE"/>
                    </a:solidFill>
                  </a:tcPr>
                </a:tc>
                <a:extLst>
                  <a:ext uri="{0D108BD9-81ED-4DB2-BD59-A6C34878D82A}">
                    <a16:rowId xmlns:a16="http://schemas.microsoft.com/office/drawing/2014/main" val="1347849764"/>
                  </a:ext>
                </a:extLst>
              </a:tr>
              <a:tr h="391385">
                <a:tc rowSpan="2">
                  <a:txBody>
                    <a:bodyPr/>
                    <a:lstStyle/>
                    <a:p>
                      <a:pPr algn="ctr">
                        <a:lnSpc>
                          <a:spcPct val="105000"/>
                        </a:lnSpc>
                        <a:spcAft>
                          <a:spcPts val="0"/>
                        </a:spcAft>
                      </a:pP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err="1">
                          <a:effectLst/>
                          <a:latin typeface="Times New Roman" panose="02020603050405020304" pitchFamily="18" charset="0"/>
                          <a:ea typeface="Times New Roman" panose="02020603050405020304" pitchFamily="18" charset="0"/>
                          <a:cs typeface="Times New Roman" panose="02020603050405020304" pitchFamily="18" charset="0"/>
                        </a:rPr>
                        <a:t>MultinomialNB</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0.89</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0.82</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0.86</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rowSpan="2">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0.86</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extLst>
                  <a:ext uri="{0D108BD9-81ED-4DB2-BD59-A6C34878D82A}">
                    <a16:rowId xmlns:a16="http://schemas.microsoft.com/office/drawing/2014/main" val="2931999114"/>
                  </a:ext>
                </a:extLst>
              </a:tr>
              <a:tr h="391385">
                <a:tc vMerge="1">
                  <a:txBody>
                    <a:bodyPr/>
                    <a:lstStyle/>
                    <a:p>
                      <a:endParaRPr lang="en-IN"/>
                    </a:p>
                  </a:txBody>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0.83</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0.90</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0.87</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vMerge="1">
                  <a:txBody>
                    <a:bodyPr/>
                    <a:lstStyle/>
                    <a:p>
                      <a:endParaRPr lang="en-IN"/>
                    </a:p>
                  </a:txBody>
                  <a:tcPr/>
                </a:tc>
                <a:extLst>
                  <a:ext uri="{0D108BD9-81ED-4DB2-BD59-A6C34878D82A}">
                    <a16:rowId xmlns:a16="http://schemas.microsoft.com/office/drawing/2014/main" val="2519554754"/>
                  </a:ext>
                </a:extLst>
              </a:tr>
              <a:tr h="391385">
                <a:tc rowSpan="2">
                  <a:txBody>
                    <a:bodyPr/>
                    <a:lstStyle/>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XGBoost</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0.86</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0.77</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0.81</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rowSpan="2">
                  <a:txBody>
                    <a:bodyPr/>
                    <a:lstStyle/>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0.82</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32023420"/>
                  </a:ext>
                </a:extLst>
              </a:tr>
              <a:tr h="391385">
                <a:tc vMerge="1">
                  <a:txBody>
                    <a:bodyPr/>
                    <a:lstStyle/>
                    <a:p>
                      <a:endParaRPr lang="en-IN"/>
                    </a:p>
                  </a:txBody>
                  <a:tcPr>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0.88</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0.83</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vMerge="1">
                  <a:txBody>
                    <a:bodyPr/>
                    <a:lstStyle/>
                    <a:p>
                      <a:endParaRPr lang="en-IN"/>
                    </a:p>
                  </a:txBody>
                  <a:tcPr>
                    <a:solidFill>
                      <a:srgbClr val="E7F6EF"/>
                    </a:solidFill>
                  </a:tcPr>
                </a:tc>
                <a:extLst>
                  <a:ext uri="{0D108BD9-81ED-4DB2-BD59-A6C34878D82A}">
                    <a16:rowId xmlns:a16="http://schemas.microsoft.com/office/drawing/2014/main" val="1652007753"/>
                  </a:ext>
                </a:extLst>
              </a:tr>
              <a:tr h="391385">
                <a:tc rowSpan="2">
                  <a:txBody>
                    <a:bodyPr/>
                    <a:lstStyle/>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LinearSVC</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0.89</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0.88</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0.89</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rowSpan="2">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0.89</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extLst>
                  <a:ext uri="{0D108BD9-81ED-4DB2-BD59-A6C34878D82A}">
                    <a16:rowId xmlns:a16="http://schemas.microsoft.com/office/drawing/2014/main" val="1300260439"/>
                  </a:ext>
                </a:extLst>
              </a:tr>
              <a:tr h="391385">
                <a:tc vMerge="1">
                  <a:txBody>
                    <a:bodyPr/>
                    <a:lstStyle/>
                    <a:p>
                      <a:endParaRPr lang="en-IN"/>
                    </a:p>
                  </a:txBody>
                  <a:tcPr>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0.88</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0.89</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0.89</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7F6EF"/>
                    </a:solidFill>
                  </a:tcPr>
                </a:tc>
                <a:tc vMerge="1">
                  <a:txBody>
                    <a:bodyPr/>
                    <a:lstStyle/>
                    <a:p>
                      <a:endParaRPr lang="en-IN"/>
                    </a:p>
                  </a:txBody>
                  <a:tcPr>
                    <a:solidFill>
                      <a:srgbClr val="CBECDE"/>
                    </a:solidFill>
                  </a:tcPr>
                </a:tc>
                <a:extLst>
                  <a:ext uri="{0D108BD9-81ED-4DB2-BD59-A6C34878D82A}">
                    <a16:rowId xmlns:a16="http://schemas.microsoft.com/office/drawing/2014/main" val="117614289"/>
                  </a:ext>
                </a:extLst>
              </a:tr>
              <a:tr h="391385">
                <a:tc rowSpan="2">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SGD</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a:effectLst/>
                          <a:latin typeface="Times New Roman" panose="02020603050405020304" pitchFamily="18" charset="0"/>
                          <a:ea typeface="Times New Roman" panose="02020603050405020304" pitchFamily="18" charset="0"/>
                          <a:cs typeface="Times New Roman" panose="02020603050405020304" pitchFamily="18" charset="0"/>
                        </a:rPr>
                        <a:t>0.90</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0.86</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0.88</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rowSpan="2">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0.88</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extLst>
                  <a:ext uri="{0D108BD9-81ED-4DB2-BD59-A6C34878D82A}">
                    <a16:rowId xmlns:a16="http://schemas.microsoft.com/office/drawing/2014/main" val="1324896724"/>
                  </a:ext>
                </a:extLst>
              </a:tr>
              <a:tr h="391385">
                <a:tc vMerge="1">
                  <a:txBody>
                    <a:bodyPr/>
                    <a:lstStyle/>
                    <a:p>
                      <a:endParaRPr lang="en-IN"/>
                    </a:p>
                  </a:txBody>
                  <a:tcPr>
                    <a:solidFill>
                      <a:srgbClr val="E7F6EF"/>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0.87</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0.91</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a:txBody>
                    <a:bodyPr/>
                    <a:lstStyle/>
                    <a:p>
                      <a:pPr algn="ctr">
                        <a:lnSpc>
                          <a:spcPct val="105000"/>
                        </a:lnSpc>
                        <a:spcAft>
                          <a:spcPts val="0"/>
                        </a:spcAft>
                      </a:pP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0.89</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BECDE"/>
                    </a:solidFill>
                  </a:tcPr>
                </a:tc>
                <a:tc vMerge="1">
                  <a:txBody>
                    <a:bodyPr/>
                    <a:lstStyle/>
                    <a:p>
                      <a:endParaRPr lang="en-IN"/>
                    </a:p>
                  </a:txBody>
                  <a:tcPr>
                    <a:solidFill>
                      <a:srgbClr val="E7F6EF"/>
                    </a:solidFill>
                  </a:tcPr>
                </a:tc>
                <a:extLst>
                  <a:ext uri="{0D108BD9-81ED-4DB2-BD59-A6C34878D82A}">
                    <a16:rowId xmlns:a16="http://schemas.microsoft.com/office/drawing/2014/main" val="1170442126"/>
                  </a:ext>
                </a:extLst>
              </a:tr>
            </a:tbl>
          </a:graphicData>
        </a:graphic>
      </p:graphicFrame>
    </p:spTree>
    <p:extLst>
      <p:ext uri="{BB962C8B-B14F-4D97-AF65-F5344CB8AC3E}">
        <p14:creationId xmlns:p14="http://schemas.microsoft.com/office/powerpoint/2010/main" val="2512862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D6D6F5"/>
        </a:solidFill>
        <a:effectLst/>
      </p:bgPr>
    </p:bg>
    <p:spTree>
      <p:nvGrpSpPr>
        <p:cNvPr id="1" name="Shape 731"/>
        <p:cNvGrpSpPr/>
        <p:nvPr/>
      </p:nvGrpSpPr>
      <p:grpSpPr>
        <a:xfrm>
          <a:off x="0" y="0"/>
          <a:ext cx="0" cy="0"/>
          <a:chOff x="0" y="0"/>
          <a:chExt cx="0" cy="0"/>
        </a:xfrm>
      </p:grpSpPr>
      <p:pic>
        <p:nvPicPr>
          <p:cNvPr id="732" name="Google Shape;732;g16ffa9573fc_1_5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33" name="Google Shape;733;g16ffa9573fc_1_53"/>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34" name="Google Shape;734;g16ffa9573fc_1_5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35" name="Google Shape;735;g16ffa9573fc_1_53"/>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64</a:t>
            </a:fld>
            <a:endParaRPr sz="1600" b="1">
              <a:solidFill>
                <a:srgbClr val="FFFFFF"/>
              </a:solidFill>
              <a:latin typeface="Comic Sans MS"/>
              <a:ea typeface="Comic Sans MS"/>
              <a:cs typeface="Comic Sans MS"/>
              <a:sym typeface="Comic Sans MS"/>
            </a:endParaRPr>
          </a:p>
        </p:txBody>
      </p:sp>
      <p:sp>
        <p:nvSpPr>
          <p:cNvPr id="736" name="Google Shape;736;g16ffa9573fc_1_53"/>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55331AA6-24EE-406A-95AF-E8EA7128185E}"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37" name="Google Shape;737;g16ffa9573fc_1_53"/>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38" name="Google Shape;738;g16ffa9573fc_1_53"/>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39" name="Google Shape;739;g16ffa9573fc_1_5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40" name="Google Shape;740;g16ffa9573fc_1_53"/>
          <p:cNvSpPr txBox="1"/>
          <p:nvPr/>
        </p:nvSpPr>
        <p:spPr>
          <a:xfrm>
            <a:off x="107488" y="688015"/>
            <a:ext cx="3760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rPr>
              <a:t>Experimental Results:</a:t>
            </a:r>
            <a:endParaRPr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C5957BFC-1DFE-48B4-889A-B9848D344EE5}"/>
              </a:ext>
            </a:extLst>
          </p:cNvPr>
          <p:cNvSpPr txBox="1"/>
          <p:nvPr/>
        </p:nvSpPr>
        <p:spPr>
          <a:xfrm flipH="1">
            <a:off x="408112" y="1598872"/>
            <a:ext cx="4777028" cy="369332"/>
          </a:xfrm>
          <a:prstGeom prst="rect">
            <a:avLst/>
          </a:prstGeom>
          <a:noFill/>
        </p:spPr>
        <p:txBody>
          <a:bodyPr wrap="square" rtlCol="0">
            <a:spAutoFit/>
          </a:bodyPr>
          <a:lstStyle/>
          <a:p>
            <a:r>
              <a:rPr lang="en-US" sz="1800" b="1" dirty="0">
                <a:latin typeface="Times New Roman" panose="02020603050405020304" pitchFamily="18" charset="0"/>
                <a:ea typeface="Verdana" panose="020B0604030504040204" pitchFamily="34" charset="0"/>
                <a:cs typeface="Times New Roman" panose="02020603050405020304" pitchFamily="18" charset="0"/>
              </a:rPr>
              <a:t>Deep Learning Models Validation Accuracy:</a:t>
            </a:r>
            <a:endParaRPr lang="en-IN" sz="1800" b="1" dirty="0">
              <a:latin typeface="Times New Roman" panose="02020603050405020304" pitchFamily="18" charset="0"/>
              <a:ea typeface="Verdana" panose="020B060403050404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7E5BDC3E-CD15-4892-A17A-E4F42C7E892A}"/>
              </a:ext>
            </a:extLst>
          </p:cNvPr>
          <p:cNvGraphicFramePr>
            <a:graphicFrameLocks noGrp="1"/>
          </p:cNvGraphicFramePr>
          <p:nvPr>
            <p:extLst>
              <p:ext uri="{D42A27DB-BD31-4B8C-83A1-F6EECF244321}">
                <p14:modId xmlns:p14="http://schemas.microsoft.com/office/powerpoint/2010/main" val="1446997497"/>
              </p:ext>
            </p:extLst>
          </p:nvPr>
        </p:nvGraphicFramePr>
        <p:xfrm>
          <a:off x="1329268" y="2345267"/>
          <a:ext cx="6256866" cy="3606800"/>
        </p:xfrm>
        <a:graphic>
          <a:graphicData uri="http://schemas.openxmlformats.org/drawingml/2006/table">
            <a:tbl>
              <a:tblPr firstRow="1" bandRow="1">
                <a:tableStyleId>{5C22544A-7EE6-4342-B048-85BDC9FD1C3A}</a:tableStyleId>
              </a:tblPr>
              <a:tblGrid>
                <a:gridCol w="2840603">
                  <a:extLst>
                    <a:ext uri="{9D8B030D-6E8A-4147-A177-3AD203B41FA5}">
                      <a16:colId xmlns:a16="http://schemas.microsoft.com/office/drawing/2014/main" val="2970312808"/>
                    </a:ext>
                  </a:extLst>
                </a:gridCol>
                <a:gridCol w="3416263">
                  <a:extLst>
                    <a:ext uri="{9D8B030D-6E8A-4147-A177-3AD203B41FA5}">
                      <a16:colId xmlns:a16="http://schemas.microsoft.com/office/drawing/2014/main" val="1556367266"/>
                    </a:ext>
                  </a:extLst>
                </a:gridCol>
              </a:tblGrid>
              <a:tr h="452306">
                <a:tc>
                  <a:txBody>
                    <a:bodyPr/>
                    <a:lstStyle/>
                    <a:p>
                      <a:pPr marL="0" lvl="0" indent="0" algn="ctr" rtl="0">
                        <a:lnSpc>
                          <a:spcPct val="105000"/>
                        </a:lnSpc>
                        <a:spcBef>
                          <a:spcPts val="1200"/>
                        </a:spcBef>
                        <a:spcAft>
                          <a:spcPts val="1200"/>
                        </a:spcAft>
                        <a:buNone/>
                      </a:pPr>
                      <a:r>
                        <a:rPr lang="en-US" sz="1600" b="1" dirty="0">
                          <a:latin typeface="Times New Roman" panose="02020603050405020304" pitchFamily="18" charset="0"/>
                          <a:ea typeface="Verdana" panose="020B0604030504040204" pitchFamily="34" charset="0"/>
                          <a:cs typeface="Times New Roman" panose="02020603050405020304" pitchFamily="18" charset="0"/>
                        </a:rPr>
                        <a:t>Model</a:t>
                      </a:r>
                      <a:endParaRPr sz="1600" b="1"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tc>
                  <a:txBody>
                    <a:bodyPr/>
                    <a:lstStyle/>
                    <a:p>
                      <a:pPr marL="0" lvl="0" indent="0" algn="ctr" rtl="0">
                        <a:lnSpc>
                          <a:spcPct val="105000"/>
                        </a:lnSpc>
                        <a:spcBef>
                          <a:spcPts val="1200"/>
                        </a:spcBef>
                        <a:spcAft>
                          <a:spcPts val="1200"/>
                        </a:spcAft>
                        <a:buNone/>
                      </a:pPr>
                      <a:r>
                        <a:rPr lang="en-US" sz="1600" b="1" dirty="0">
                          <a:latin typeface="Times New Roman" panose="02020603050405020304" pitchFamily="18" charset="0"/>
                          <a:ea typeface="Verdana" panose="020B0604030504040204" pitchFamily="34" charset="0"/>
                          <a:cs typeface="Times New Roman" panose="02020603050405020304" pitchFamily="18" charset="0"/>
                        </a:rPr>
                        <a:t>Validation Accuracy</a:t>
                      </a:r>
                      <a:endParaRPr sz="1600" b="1"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extLst>
                  <a:ext uri="{0D108BD9-81ED-4DB2-BD59-A6C34878D82A}">
                    <a16:rowId xmlns:a16="http://schemas.microsoft.com/office/drawing/2014/main" val="1101412658"/>
                  </a:ext>
                </a:extLst>
              </a:tr>
              <a:tr h="1051498">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CNN</a:t>
                      </a:r>
                    </a:p>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(Adam)</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extLst>
                  <a:ext uri="{0D108BD9-81ED-4DB2-BD59-A6C34878D82A}">
                    <a16:rowId xmlns:a16="http://schemas.microsoft.com/office/drawing/2014/main" val="2893657688"/>
                  </a:ext>
                </a:extLst>
              </a:tr>
              <a:tr h="1051498">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LSTM</a:t>
                      </a:r>
                    </a:p>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(Adam)</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E7F6EF"/>
                    </a:solidFill>
                  </a:tcPr>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0.94</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extLst>
                  <a:ext uri="{0D108BD9-81ED-4DB2-BD59-A6C34878D82A}">
                    <a16:rowId xmlns:a16="http://schemas.microsoft.com/office/drawing/2014/main" val="3786432324"/>
                  </a:ext>
                </a:extLst>
              </a:tr>
              <a:tr h="1051498">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CNN + LSTM</a:t>
                      </a:r>
                    </a:p>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(RMSProp)</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extLst>
                  <a:ext uri="{0D108BD9-81ED-4DB2-BD59-A6C34878D82A}">
                    <a16:rowId xmlns:a16="http://schemas.microsoft.com/office/drawing/2014/main" val="2182950741"/>
                  </a:ext>
                </a:extLst>
              </a:tr>
            </a:tbl>
          </a:graphicData>
        </a:graphic>
      </p:graphicFrame>
    </p:spTree>
    <p:extLst>
      <p:ext uri="{BB962C8B-B14F-4D97-AF65-F5344CB8AC3E}">
        <p14:creationId xmlns:p14="http://schemas.microsoft.com/office/powerpoint/2010/main" val="3673663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pic>
        <p:nvPicPr>
          <p:cNvPr id="767" name="Google Shape;767;g2014b1345ac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68" name="Google Shape;768;g2014b1345ac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69" name="Google Shape;769;g2014b1345ac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70" name="Google Shape;770;g2014b1345ac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65</a:t>
            </a:fld>
            <a:endParaRPr sz="1600" b="1">
              <a:solidFill>
                <a:srgbClr val="FFFFFF"/>
              </a:solidFill>
              <a:latin typeface="Comic Sans MS"/>
              <a:ea typeface="Comic Sans MS"/>
              <a:cs typeface="Comic Sans MS"/>
              <a:sym typeface="Comic Sans MS"/>
            </a:endParaRPr>
          </a:p>
        </p:txBody>
      </p:sp>
      <p:sp>
        <p:nvSpPr>
          <p:cNvPr id="771" name="Google Shape;771;g2014b1345ac_0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E1C70216-51AB-418D-9B01-CF07D25A0349}"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72" name="Google Shape;772;g2014b1345ac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73" name="Google Shape;773;g2014b1345ac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74" name="Google Shape;774;g2014b1345ac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77" name="Google Shape;777;g2014b1345ac_0_0"/>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graphicFrame>
        <p:nvGraphicFramePr>
          <p:cNvPr id="3" name="Table 2">
            <a:extLst>
              <a:ext uri="{FF2B5EF4-FFF2-40B4-BE49-F238E27FC236}">
                <a16:creationId xmlns:a16="http://schemas.microsoft.com/office/drawing/2014/main" id="{28646F73-64A1-41FF-9678-2D8C808B6209}"/>
              </a:ext>
            </a:extLst>
          </p:cNvPr>
          <p:cNvGraphicFramePr>
            <a:graphicFrameLocks noGrp="1"/>
          </p:cNvGraphicFramePr>
          <p:nvPr>
            <p:extLst>
              <p:ext uri="{D42A27DB-BD31-4B8C-83A1-F6EECF244321}">
                <p14:modId xmlns:p14="http://schemas.microsoft.com/office/powerpoint/2010/main" val="3835816447"/>
              </p:ext>
            </p:extLst>
          </p:nvPr>
        </p:nvGraphicFramePr>
        <p:xfrm>
          <a:off x="170118" y="2247755"/>
          <a:ext cx="8573846" cy="3767534"/>
        </p:xfrm>
        <a:graphic>
          <a:graphicData uri="http://schemas.openxmlformats.org/drawingml/2006/table">
            <a:tbl>
              <a:tblPr firstRow="1" bandRow="1">
                <a:tableStyleId>{5C22544A-7EE6-4342-B048-85BDC9FD1C3A}</a:tableStyleId>
              </a:tblPr>
              <a:tblGrid>
                <a:gridCol w="1768749">
                  <a:extLst>
                    <a:ext uri="{9D8B030D-6E8A-4147-A177-3AD203B41FA5}">
                      <a16:colId xmlns:a16="http://schemas.microsoft.com/office/drawing/2014/main" val="2905163130"/>
                    </a:ext>
                  </a:extLst>
                </a:gridCol>
                <a:gridCol w="1100666">
                  <a:extLst>
                    <a:ext uri="{9D8B030D-6E8A-4147-A177-3AD203B41FA5}">
                      <a16:colId xmlns:a16="http://schemas.microsoft.com/office/drawing/2014/main" val="3050667566"/>
                    </a:ext>
                  </a:extLst>
                </a:gridCol>
                <a:gridCol w="1481667">
                  <a:extLst>
                    <a:ext uri="{9D8B030D-6E8A-4147-A177-3AD203B41FA5}">
                      <a16:colId xmlns:a16="http://schemas.microsoft.com/office/drawing/2014/main" val="783760714"/>
                    </a:ext>
                  </a:extLst>
                </a:gridCol>
                <a:gridCol w="1282232">
                  <a:extLst>
                    <a:ext uri="{9D8B030D-6E8A-4147-A177-3AD203B41FA5}">
                      <a16:colId xmlns:a16="http://schemas.microsoft.com/office/drawing/2014/main" val="1017791221"/>
                    </a:ext>
                  </a:extLst>
                </a:gridCol>
                <a:gridCol w="1470266">
                  <a:extLst>
                    <a:ext uri="{9D8B030D-6E8A-4147-A177-3AD203B41FA5}">
                      <a16:colId xmlns:a16="http://schemas.microsoft.com/office/drawing/2014/main" val="948981323"/>
                    </a:ext>
                  </a:extLst>
                </a:gridCol>
                <a:gridCol w="1470266">
                  <a:extLst>
                    <a:ext uri="{9D8B030D-6E8A-4147-A177-3AD203B41FA5}">
                      <a16:colId xmlns:a16="http://schemas.microsoft.com/office/drawing/2014/main" val="898670483"/>
                    </a:ext>
                  </a:extLst>
                </a:gridCol>
              </a:tblGrid>
              <a:tr h="658228">
                <a:tc>
                  <a:txBody>
                    <a:bodyPr/>
                    <a:lstStyle/>
                    <a:p>
                      <a:pPr algn="ctr"/>
                      <a:r>
                        <a:rPr lang="en-IN" sz="1600" dirty="0">
                          <a:latin typeface="Times New Roman" panose="02020603050405020304" pitchFamily="18" charset="0"/>
                          <a:cs typeface="Times New Roman" panose="02020603050405020304" pitchFamily="18" charset="0"/>
                        </a:rPr>
                        <a:t>Model</a:t>
                      </a:r>
                    </a:p>
                  </a:txBody>
                  <a:tcPr/>
                </a:tc>
                <a:tc>
                  <a:txBody>
                    <a:bodyPr/>
                    <a:lstStyle/>
                    <a:p>
                      <a:pPr algn="ctr"/>
                      <a:r>
                        <a:rPr lang="en-US" sz="1600" dirty="0">
                          <a:latin typeface="Times New Roman" panose="02020603050405020304" pitchFamily="18" charset="0"/>
                          <a:cs typeface="Times New Roman" panose="02020603050405020304" pitchFamily="18" charset="0"/>
                        </a:rPr>
                        <a:t>Label</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Precision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Recall</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F1-Score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Accuracy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2049604"/>
                  </a:ext>
                </a:extLst>
              </a:tr>
              <a:tr h="512459">
                <a:tc rowSpan="2">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cs typeface="Times New Roman" panose="02020603050405020304" pitchFamily="18" charset="0"/>
                        </a:rPr>
                        <a:t>CNN</a:t>
                      </a:r>
                    </a:p>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(Adam)</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a:t>
                      </a:r>
                    </a:p>
                  </a:txBody>
                  <a:tcPr marL="68575" marR="68575" marT="91425" marB="91425"/>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0.89</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0.88</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0.89</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tc rowSpan="2">
                  <a:txBody>
                    <a:bodyPr/>
                    <a:lstStyle/>
                    <a:p>
                      <a:pPr marL="0" marR="0" lvl="0" indent="0" algn="ctr" defTabSz="914400" rtl="0" eaLnBrk="1" fontAlgn="auto" latinLnBrk="0" hangingPunct="1">
                        <a:lnSpc>
                          <a:spcPct val="100000"/>
                        </a:lnSpc>
                        <a:spcBef>
                          <a:spcPts val="1200"/>
                        </a:spcBef>
                        <a:spcAft>
                          <a:spcPts val="1200"/>
                        </a:spcAft>
                        <a:buClr>
                          <a:srgbClr val="000000"/>
                        </a:buClr>
                        <a:buSzTx/>
                        <a:buFont typeface="Arial"/>
                        <a:buNone/>
                        <a:tabLst/>
                        <a:defRPr/>
                      </a:pPr>
                      <a:r>
                        <a:rPr lang="en-US" sz="1600" dirty="0">
                          <a:latin typeface="Times New Roman" panose="02020603050405020304" pitchFamily="18" charset="0"/>
                          <a:ea typeface="Verdana" panose="020B0604030504040204" pitchFamily="34" charset="0"/>
                          <a:cs typeface="Times New Roman" panose="02020603050405020304" pitchFamily="18" charset="0"/>
                        </a:rPr>
                        <a:t>                    0.89</a:t>
                      </a:r>
                    </a:p>
                  </a:txBody>
                  <a:tcPr marL="68575" marR="68575" marT="91425" marB="91425"/>
                </a:tc>
                <a:extLst>
                  <a:ext uri="{0D108BD9-81ED-4DB2-BD59-A6C34878D82A}">
                    <a16:rowId xmlns:a16="http://schemas.microsoft.com/office/drawing/2014/main" val="4027305630"/>
                  </a:ext>
                </a:extLst>
              </a:tr>
              <a:tr h="512459">
                <a:tc vMerge="1">
                  <a:txBody>
                    <a:bodyPr/>
                    <a:lstStyle/>
                    <a:p>
                      <a:endParaRPr lang="en-IN"/>
                    </a:p>
                  </a:txBody>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0.89</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0.90</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0.89</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vMerge="1">
                  <a:txBody>
                    <a:bodyPr/>
                    <a:lstStyle/>
                    <a:p>
                      <a:pPr marL="0" lvl="0" indent="0" algn="ctr" rtl="0">
                        <a:lnSpc>
                          <a:spcPct val="105000"/>
                        </a:lnSpc>
                        <a:spcBef>
                          <a:spcPts val="1200"/>
                        </a:spcBef>
                        <a:spcAft>
                          <a:spcPts val="1200"/>
                        </a:spcAft>
                        <a:buNone/>
                      </a:pPr>
                      <a:endParaRPr sz="1100" dirty="0">
                        <a:latin typeface="Verdana" panose="020B0604030504040204" pitchFamily="34" charset="0"/>
                        <a:ea typeface="Verdana" panose="020B0604030504040204" pitchFamily="34" charset="0"/>
                      </a:endParaRPr>
                    </a:p>
                  </a:txBody>
                  <a:tcPr marL="68575" marR="68575" marT="91425" marB="91425">
                    <a:solidFill>
                      <a:srgbClr val="CBECDE"/>
                    </a:solidFill>
                  </a:tcPr>
                </a:tc>
                <a:extLst>
                  <a:ext uri="{0D108BD9-81ED-4DB2-BD59-A6C34878D82A}">
                    <a16:rowId xmlns:a16="http://schemas.microsoft.com/office/drawing/2014/main" val="3420193168"/>
                  </a:ext>
                </a:extLst>
              </a:tr>
              <a:tr h="512459">
                <a:tc rowSpan="2">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cs typeface="Times New Roman" panose="02020603050405020304" pitchFamily="18" charset="0"/>
                        </a:rPr>
                        <a:t>LSTM</a:t>
                      </a:r>
                    </a:p>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(Adam)</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E7F6EF"/>
                    </a:solidFill>
                  </a:tcPr>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E7F6EF"/>
                    </a:solidFill>
                  </a:tcPr>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E7F6EF"/>
                    </a:solidFill>
                  </a:tcPr>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0.90</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E7F6EF"/>
                    </a:solidFill>
                  </a:tcPr>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E7F6EF"/>
                    </a:solidFill>
                  </a:tcPr>
                </a:tc>
                <a:tc rowSpan="2">
                  <a:txBody>
                    <a:bodyPr/>
                    <a:lstStyle/>
                    <a:p>
                      <a:pPr marL="0" lvl="0" indent="0" algn="ctr" rtl="0">
                        <a:lnSpc>
                          <a:spcPct val="105000"/>
                        </a:lnSpc>
                        <a:spcBef>
                          <a:spcPts val="1200"/>
                        </a:spcBef>
                        <a:spcAft>
                          <a:spcPts val="0"/>
                        </a:spcAft>
                        <a:buNone/>
                      </a:pPr>
                      <a:r>
                        <a:rPr lang="en-US" sz="1600">
                          <a:latin typeface="Times New Roman" panose="02020603050405020304" pitchFamily="18" charset="0"/>
                          <a:ea typeface="Verdana" panose="020B0604030504040204" pitchFamily="34" charset="0"/>
                          <a:cs typeface="Times New Roman" panose="02020603050405020304" pitchFamily="18" charset="0"/>
                        </a:rPr>
                        <a:t>                    0.90</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E7F6EF"/>
                    </a:solidFill>
                  </a:tcPr>
                </a:tc>
                <a:extLst>
                  <a:ext uri="{0D108BD9-81ED-4DB2-BD59-A6C34878D82A}">
                    <a16:rowId xmlns:a16="http://schemas.microsoft.com/office/drawing/2014/main" val="2684383162"/>
                  </a:ext>
                </a:extLst>
              </a:tr>
              <a:tr h="512459">
                <a:tc vMerge="1">
                  <a:txBody>
                    <a:bodyPr/>
                    <a:lstStyle/>
                    <a:p>
                      <a:endParaRPr lang="en-IN"/>
                    </a:p>
                  </a:txBody>
                  <a:tcPr/>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0.90</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0.92</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tc>
                <a:tc vMerge="1">
                  <a:txBody>
                    <a:bodyPr/>
                    <a:lstStyle/>
                    <a:p>
                      <a:pPr marL="0" lvl="0" indent="0" algn="ctr" rtl="0">
                        <a:lnSpc>
                          <a:spcPct val="105000"/>
                        </a:lnSpc>
                        <a:spcBef>
                          <a:spcPts val="1200"/>
                        </a:spcBef>
                        <a:spcAft>
                          <a:spcPts val="0"/>
                        </a:spcAft>
                        <a:buNone/>
                      </a:pPr>
                      <a:endParaRPr sz="1100" dirty="0">
                        <a:latin typeface="Verdana" panose="020B0604030504040204" pitchFamily="34" charset="0"/>
                        <a:ea typeface="Verdana" panose="020B0604030504040204" pitchFamily="34" charset="0"/>
                      </a:endParaRPr>
                    </a:p>
                  </a:txBody>
                  <a:tcPr marL="68575" marR="68575" marT="91425" marB="91425"/>
                </a:tc>
                <a:extLst>
                  <a:ext uri="{0D108BD9-81ED-4DB2-BD59-A6C34878D82A}">
                    <a16:rowId xmlns:a16="http://schemas.microsoft.com/office/drawing/2014/main" val="218876722"/>
                  </a:ext>
                </a:extLst>
              </a:tr>
              <a:tr h="512459">
                <a:tc rowSpan="2">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CNN + LSTM</a:t>
                      </a:r>
                    </a:p>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(RMSProp)</a:t>
                      </a:r>
                    </a:p>
                  </a:txBody>
                  <a:tcPr marL="68575" marR="68575" marT="91425" marB="91425">
                    <a:solidFill>
                      <a:srgbClr val="CBECDE"/>
                    </a:solidFill>
                  </a:tcPr>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0.92</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rowSpan="2">
                  <a:txBody>
                    <a:bodyPr/>
                    <a:lstStyle/>
                    <a:p>
                      <a:pPr marL="0" marR="0" lvl="0" indent="0" algn="ctr" defTabSz="914400" rtl="0" eaLnBrk="1" fontAlgn="auto" latinLnBrk="0" hangingPunct="1">
                        <a:lnSpc>
                          <a:spcPct val="100000"/>
                        </a:lnSpc>
                        <a:spcBef>
                          <a:spcPts val="1200"/>
                        </a:spcBef>
                        <a:spcAft>
                          <a:spcPts val="1200"/>
                        </a:spcAft>
                        <a:buClr>
                          <a:srgbClr val="000000"/>
                        </a:buClr>
                        <a:buSzTx/>
                        <a:buFont typeface="Arial"/>
                        <a:buNone/>
                        <a:tabLst/>
                        <a:defRPr/>
                      </a:pPr>
                      <a:r>
                        <a:rPr lang="en-US" sz="1600" dirty="0">
                          <a:latin typeface="Times New Roman" panose="02020603050405020304" pitchFamily="18" charset="0"/>
                          <a:ea typeface="Verdana" panose="020B0604030504040204" pitchFamily="34" charset="0"/>
                          <a:cs typeface="Times New Roman" panose="02020603050405020304" pitchFamily="18" charset="0"/>
                        </a:rPr>
                        <a:t>                    0.91</a:t>
                      </a:r>
                    </a:p>
                  </a:txBody>
                  <a:tcPr marL="68575" marR="68575" marT="91425" marB="91425">
                    <a:solidFill>
                      <a:srgbClr val="CBECDE"/>
                    </a:solidFill>
                  </a:tcPr>
                </a:tc>
                <a:extLst>
                  <a:ext uri="{0D108BD9-81ED-4DB2-BD59-A6C34878D82A}">
                    <a16:rowId xmlns:a16="http://schemas.microsoft.com/office/drawing/2014/main" val="1475490855"/>
                  </a:ext>
                </a:extLst>
              </a:tr>
              <a:tr h="547011">
                <a:tc vMerge="1">
                  <a:txBody>
                    <a:bodyPr/>
                    <a:lstStyle/>
                    <a:p>
                      <a:pPr marL="0" lvl="0" indent="0" algn="ctr" rtl="0">
                        <a:lnSpc>
                          <a:spcPct val="105000"/>
                        </a:lnSpc>
                        <a:spcBef>
                          <a:spcPts val="1200"/>
                        </a:spcBef>
                        <a:spcAft>
                          <a:spcPts val="1200"/>
                        </a:spcAft>
                        <a:buNone/>
                      </a:pP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E7F6EF"/>
                    </a:solidFill>
                  </a:tcPr>
                </a:tc>
                <a:tc>
                  <a:txBody>
                    <a:bodyPr/>
                    <a:lstStyle/>
                    <a:p>
                      <a:pPr marL="0" lvl="0" indent="0" algn="ctr" rtl="0">
                        <a:lnSpc>
                          <a:spcPct val="105000"/>
                        </a:lnSpc>
                        <a:spcBef>
                          <a:spcPts val="120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0.92</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a:txBody>
                    <a:bodyPr/>
                    <a:lstStyle/>
                    <a:p>
                      <a:pPr marL="0" lvl="0" indent="0" algn="ctr" rtl="0">
                        <a:lnSpc>
                          <a:spcPct val="105000"/>
                        </a:lnSpc>
                        <a:spcBef>
                          <a:spcPts val="1200"/>
                        </a:spcBef>
                        <a:spcAft>
                          <a:spcPts val="120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0.91</a:t>
                      </a:r>
                      <a:endParaRPr sz="1600" dirty="0">
                        <a:latin typeface="Times New Roman" panose="02020603050405020304" pitchFamily="18" charset="0"/>
                        <a:ea typeface="Verdana" panose="020B0604030504040204" pitchFamily="34" charset="0"/>
                        <a:cs typeface="Times New Roman" panose="02020603050405020304" pitchFamily="18" charset="0"/>
                      </a:endParaRPr>
                    </a:p>
                  </a:txBody>
                  <a:tcPr marL="68575" marR="68575" marT="91425" marB="91425">
                    <a:solidFill>
                      <a:srgbClr val="CBECDE"/>
                    </a:solidFill>
                  </a:tcPr>
                </a:tc>
                <a:tc vMerge="1">
                  <a:txBody>
                    <a:bodyPr/>
                    <a:lstStyle/>
                    <a:p>
                      <a:pPr marL="0" lvl="0" indent="0" algn="ctr" rtl="0">
                        <a:lnSpc>
                          <a:spcPct val="105000"/>
                        </a:lnSpc>
                        <a:spcBef>
                          <a:spcPts val="1200"/>
                        </a:spcBef>
                        <a:spcAft>
                          <a:spcPts val="1200"/>
                        </a:spcAft>
                        <a:buNone/>
                      </a:pPr>
                      <a:endParaRPr sz="1100" dirty="0">
                        <a:latin typeface="Verdana" panose="020B0604030504040204" pitchFamily="34" charset="0"/>
                        <a:ea typeface="Verdana" panose="020B0604030504040204" pitchFamily="34" charset="0"/>
                      </a:endParaRPr>
                    </a:p>
                  </a:txBody>
                  <a:tcPr marL="68575" marR="68575" marT="91425" marB="91425">
                    <a:solidFill>
                      <a:srgbClr val="E7F6EF"/>
                    </a:solidFill>
                  </a:tcPr>
                </a:tc>
                <a:extLst>
                  <a:ext uri="{0D108BD9-81ED-4DB2-BD59-A6C34878D82A}">
                    <a16:rowId xmlns:a16="http://schemas.microsoft.com/office/drawing/2014/main" val="212628235"/>
                  </a:ext>
                </a:extLst>
              </a:tr>
            </a:tbl>
          </a:graphicData>
        </a:graphic>
      </p:graphicFrame>
      <p:sp>
        <p:nvSpPr>
          <p:cNvPr id="4" name="Rectangle 3">
            <a:extLst>
              <a:ext uri="{FF2B5EF4-FFF2-40B4-BE49-F238E27FC236}">
                <a16:creationId xmlns:a16="http://schemas.microsoft.com/office/drawing/2014/main" id="{F509A28D-A439-39CC-AB1F-D6B7010D33E0}"/>
              </a:ext>
            </a:extLst>
          </p:cNvPr>
          <p:cNvSpPr/>
          <p:nvPr/>
        </p:nvSpPr>
        <p:spPr>
          <a:xfrm>
            <a:off x="514361" y="1568920"/>
            <a:ext cx="5153975" cy="369332"/>
          </a:xfrm>
          <a:prstGeom prst="rect">
            <a:avLst/>
          </a:prstGeom>
        </p:spPr>
        <p:txBody>
          <a:bodyPr wrap="none">
            <a:spAutoFit/>
          </a:bodyPr>
          <a:lstStyle/>
          <a:p>
            <a:r>
              <a:rPr lang="en-US" sz="1800" b="1" dirty="0">
                <a:latin typeface="Times New Roman" panose="02020603050405020304" pitchFamily="18" charset="0"/>
                <a:ea typeface="Verdana" panose="020B0604030504040204" pitchFamily="34" charset="0"/>
                <a:cs typeface="Times New Roman" panose="02020603050405020304" pitchFamily="18" charset="0"/>
              </a:rPr>
              <a:t>Precision, Recall and F1-Score for Deep Learning:</a:t>
            </a:r>
            <a:endParaRPr lang="en-IN" sz="18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Google Shape;740;g16ffa9573fc_1_53">
            <a:extLst>
              <a:ext uri="{FF2B5EF4-FFF2-40B4-BE49-F238E27FC236}">
                <a16:creationId xmlns:a16="http://schemas.microsoft.com/office/drawing/2014/main" id="{E693F870-ECDB-31E5-CB4C-F6D352D180F3}"/>
              </a:ext>
            </a:extLst>
          </p:cNvPr>
          <p:cNvSpPr txBox="1"/>
          <p:nvPr/>
        </p:nvSpPr>
        <p:spPr>
          <a:xfrm>
            <a:off x="170118" y="838211"/>
            <a:ext cx="3760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rPr>
              <a:t>Experimental Results:</a:t>
            </a:r>
            <a:endParaRPr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endParaRPr>
          </a:p>
        </p:txBody>
      </p:sp>
    </p:spTree>
    <p:extLst>
      <p:ext uri="{BB962C8B-B14F-4D97-AF65-F5344CB8AC3E}">
        <p14:creationId xmlns:p14="http://schemas.microsoft.com/office/powerpoint/2010/main" val="9348728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pic>
        <p:nvPicPr>
          <p:cNvPr id="767" name="Google Shape;767;g2014b1345ac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68" name="Google Shape;768;g2014b1345ac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69" name="Google Shape;769;g2014b1345ac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70" name="Google Shape;770;g2014b1345ac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66</a:t>
            </a:fld>
            <a:endParaRPr sz="1600" b="1">
              <a:solidFill>
                <a:srgbClr val="FFFFFF"/>
              </a:solidFill>
              <a:latin typeface="Comic Sans MS"/>
              <a:ea typeface="Comic Sans MS"/>
              <a:cs typeface="Comic Sans MS"/>
              <a:sym typeface="Comic Sans MS"/>
            </a:endParaRPr>
          </a:p>
        </p:txBody>
      </p:sp>
      <p:sp>
        <p:nvSpPr>
          <p:cNvPr id="771" name="Google Shape;771;g2014b1345ac_0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E1C70216-51AB-418D-9B01-CF07D25A0349}"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72" name="Google Shape;772;g2014b1345ac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73" name="Google Shape;773;g2014b1345ac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74" name="Google Shape;774;g2014b1345ac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75" name="Google Shape;775;g2014b1345ac_0_0"/>
          <p:cNvSpPr txBox="1"/>
          <p:nvPr/>
        </p:nvSpPr>
        <p:spPr>
          <a:xfrm>
            <a:off x="189092" y="725819"/>
            <a:ext cx="3398169"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rPr>
              <a:t>Economic Aspect:</a:t>
            </a:r>
            <a:endParaRPr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endParaRPr>
          </a:p>
        </p:txBody>
      </p:sp>
      <p:sp>
        <p:nvSpPr>
          <p:cNvPr id="776" name="Google Shape;776;g2014b1345ac_0_0"/>
          <p:cNvSpPr txBox="1"/>
          <p:nvPr/>
        </p:nvSpPr>
        <p:spPr>
          <a:xfrm>
            <a:off x="902075" y="13239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777" name="Google Shape;777;g2014b1345ac_0_0"/>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802A25B1-5152-42E7-8D02-DD6269C3A07C}"/>
              </a:ext>
            </a:extLst>
          </p:cNvPr>
          <p:cNvSpPr txBox="1"/>
          <p:nvPr/>
        </p:nvSpPr>
        <p:spPr>
          <a:xfrm>
            <a:off x="430212" y="1447648"/>
            <a:ext cx="7924801"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latin typeface="Times New Roman" panose="02020603050405020304" pitchFamily="18" charset="0"/>
                <a:ea typeface="Verdana" panose="020B0604030504040204" pitchFamily="34" charset="0"/>
                <a:cs typeface="Times New Roman" panose="02020603050405020304" pitchFamily="18" charset="0"/>
              </a:rPr>
              <a:t>Improved Customer Experience: </a:t>
            </a:r>
            <a:r>
              <a:rPr lang="en-US" sz="1800" dirty="0">
                <a:latin typeface="Times New Roman" panose="02020603050405020304" pitchFamily="18" charset="0"/>
                <a:ea typeface="Verdana" panose="020B0604030504040204" pitchFamily="34" charset="0"/>
                <a:cs typeface="Times New Roman" panose="02020603050405020304" pitchFamily="18" charset="0"/>
              </a:rPr>
              <a:t>By detecting and filtering out fake reviews, it can help to ensure that the customers make informed decisions, leading to increased trust in the platform and potentially more revenue for businesses.</a:t>
            </a:r>
          </a:p>
          <a:p>
            <a:pPr algn="just"/>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ea typeface="Verdana" panose="020B0604030504040204" pitchFamily="34" charset="0"/>
                <a:cs typeface="Times New Roman" panose="02020603050405020304" pitchFamily="18" charset="0"/>
              </a:rPr>
              <a:t>Cost Savings: </a:t>
            </a:r>
            <a:r>
              <a:rPr lang="en-US" sz="1800" dirty="0">
                <a:latin typeface="Times New Roman" panose="02020603050405020304" pitchFamily="18" charset="0"/>
                <a:ea typeface="Verdana" panose="020B0604030504040204" pitchFamily="34" charset="0"/>
                <a:cs typeface="Times New Roman" panose="02020603050405020304" pitchFamily="18" charset="0"/>
              </a:rPr>
              <a:t>For businesses, detecting fake reviews can be a time-consuming and resource-intensive task. By automating this process with machine learning, it can potentially save businesses significant costs associated with manual review monitoring.</a:t>
            </a:r>
          </a:p>
          <a:p>
            <a:pPr marL="285750" indent="-285750" algn="just">
              <a:buFont typeface="Arial" panose="020B0604020202020204" pitchFamily="34" charset="0"/>
              <a:buChar char="•"/>
            </a:pP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ea typeface="Verdana" panose="020B0604030504040204" pitchFamily="34" charset="0"/>
                <a:cs typeface="Times New Roman" panose="02020603050405020304" pitchFamily="18" charset="0"/>
              </a:rPr>
              <a:t>Increased Platform Reliability </a:t>
            </a:r>
            <a:r>
              <a:rPr lang="en-US" sz="1800" dirty="0">
                <a:latin typeface="Times New Roman" panose="02020603050405020304" pitchFamily="18" charset="0"/>
                <a:ea typeface="Verdana" panose="020B0604030504040204" pitchFamily="34" charset="0"/>
                <a:cs typeface="Times New Roman" panose="02020603050405020304" pitchFamily="18" charset="0"/>
              </a:rPr>
              <a:t>: By detecting and removing fake reviews, it can help improve the </a:t>
            </a:r>
            <a:r>
              <a:rPr lang="en-US" sz="1800" dirty="0" err="1">
                <a:latin typeface="Times New Roman" panose="02020603050405020304" pitchFamily="18" charset="0"/>
                <a:ea typeface="Verdana" panose="020B0604030504040204" pitchFamily="34" charset="0"/>
                <a:cs typeface="Times New Roman" panose="02020603050405020304" pitchFamily="18" charset="0"/>
              </a:rPr>
              <a:t>trustability</a:t>
            </a:r>
            <a:r>
              <a:rPr lang="en-US" sz="1800" dirty="0">
                <a:latin typeface="Times New Roman" panose="02020603050405020304" pitchFamily="18" charset="0"/>
                <a:ea typeface="Verdana" panose="020B0604030504040204" pitchFamily="34" charset="0"/>
                <a:cs typeface="Times New Roman" panose="02020603050405020304" pitchFamily="18" charset="0"/>
              </a:rPr>
              <a:t> of the platform, leading to increased usage and potentially more revenue.</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pic>
        <p:nvPicPr>
          <p:cNvPr id="767" name="Google Shape;767;g2014b1345ac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68" name="Google Shape;768;g2014b1345ac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69" name="Google Shape;769;g2014b1345ac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70" name="Google Shape;770;g2014b1345ac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67</a:t>
            </a:fld>
            <a:endParaRPr sz="1600" b="1">
              <a:solidFill>
                <a:srgbClr val="FFFFFF"/>
              </a:solidFill>
              <a:latin typeface="Comic Sans MS"/>
              <a:ea typeface="Comic Sans MS"/>
              <a:cs typeface="Comic Sans MS"/>
              <a:sym typeface="Comic Sans MS"/>
            </a:endParaRPr>
          </a:p>
        </p:txBody>
      </p:sp>
      <p:sp>
        <p:nvSpPr>
          <p:cNvPr id="771" name="Google Shape;771;g2014b1345ac_0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E1C70216-51AB-418D-9B01-CF07D25A0349}"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72" name="Google Shape;772;g2014b1345ac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73" name="Google Shape;773;g2014b1345ac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74" name="Google Shape;774;g2014b1345ac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75" name="Google Shape;775;g2014b1345ac_0_0"/>
          <p:cNvSpPr txBox="1"/>
          <p:nvPr/>
        </p:nvSpPr>
        <p:spPr>
          <a:xfrm>
            <a:off x="142201" y="751650"/>
            <a:ext cx="3071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rPr>
              <a:t>Social Impact:</a:t>
            </a:r>
            <a:endParaRPr sz="2400" b="1" dirty="0">
              <a:solidFill>
                <a:schemeClr val="dk1"/>
              </a:solidFill>
              <a:latin typeface="Times New Roman" panose="02020603050405020304" pitchFamily="18" charset="0"/>
              <a:ea typeface="Verdana" panose="020B0604030504040204" pitchFamily="34" charset="0"/>
              <a:cs typeface="Times New Roman" panose="02020603050405020304" pitchFamily="18" charset="0"/>
              <a:sym typeface="Times New Roman"/>
            </a:endParaRPr>
          </a:p>
        </p:txBody>
      </p:sp>
      <p:sp>
        <p:nvSpPr>
          <p:cNvPr id="777" name="Google Shape;777;g2014b1345ac_0_0"/>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802A25B1-5152-42E7-8D02-DD6269C3A07C}"/>
              </a:ext>
            </a:extLst>
          </p:cNvPr>
          <p:cNvSpPr txBox="1"/>
          <p:nvPr/>
        </p:nvSpPr>
        <p:spPr>
          <a:xfrm>
            <a:off x="724007" y="1427133"/>
            <a:ext cx="769591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Fake Review Detection might potentially enhance sales for firms with real favorable reviews by accurately identifying fake reviews, which would increase consumer confidence in the reviews and allow them to make more educated purchasing decisions. </a:t>
            </a:r>
          </a:p>
          <a:p>
            <a:pPr marL="285750" indent="-285750" algn="just">
              <a:buFont typeface="Arial" panose="020B0604020202020204" pitchFamily="34" charset="0"/>
              <a:buChar char="•"/>
            </a:pP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It may also assist companies in developing more sincere and pleasant interactions with their clients by lowering the prevalence of fake reviews, which may result in greater customer loyalty and favorable word-of-mouth. </a:t>
            </a:r>
          </a:p>
          <a:p>
            <a:pPr marL="285750" indent="-285750" algn="just">
              <a:buFont typeface="Arial" panose="020B0604020202020204" pitchFamily="34" charset="0"/>
              <a:buChar char="•"/>
            </a:pP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The idea might also contribute to a more wholesome and reliable online environment by promoting transparency and honesty in online evaluations as well as preventing the spread of incorrect information online.</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452166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pic>
        <p:nvPicPr>
          <p:cNvPr id="783" name="Google Shape;783;g100100ab63e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784" name="Google Shape;784;g100100ab63e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785" name="Google Shape;785;g100100ab63e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786" name="Google Shape;786;g100100ab63e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68</a:t>
            </a:fld>
            <a:endParaRPr sz="1600" b="1">
              <a:solidFill>
                <a:srgbClr val="FFFFFF"/>
              </a:solidFill>
              <a:latin typeface="Comic Sans MS"/>
              <a:ea typeface="Comic Sans MS"/>
              <a:cs typeface="Comic Sans MS"/>
              <a:sym typeface="Comic Sans MS"/>
            </a:endParaRPr>
          </a:p>
        </p:txBody>
      </p:sp>
      <p:sp>
        <p:nvSpPr>
          <p:cNvPr id="787" name="Google Shape;787;g100100ab63e_0_0"/>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E38379D4-CCD0-430A-9FF1-F79070770CC2}"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788" name="Google Shape;788;g100100ab63e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789" name="Google Shape;789;g100100ab63e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790" name="Google Shape;790;g100100ab63e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791" name="Google Shape;791;g100100ab63e_0_0"/>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792" name="Google Shape;792;g100100ab63e_0_0"/>
          <p:cNvSpPr txBox="1"/>
          <p:nvPr/>
        </p:nvSpPr>
        <p:spPr>
          <a:xfrm>
            <a:off x="331725" y="966900"/>
            <a:ext cx="8423100" cy="544761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dirty="0">
                <a:latin typeface="Times New Roman" panose="02020603050405020304" pitchFamily="18" charset="0"/>
                <a:ea typeface="Verdana"/>
                <a:cs typeface="Times New Roman" panose="02020603050405020304" pitchFamily="18" charset="0"/>
                <a:sym typeface="Verdana"/>
              </a:rPr>
              <a:t>References:</a:t>
            </a:r>
            <a:endParaRPr sz="1800" b="1"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1)</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 Mukherjee, B. Liu, and N. Glance, “Spotting fake reviewer groups in consumer reviews,” in Proc. 21st Int. Conf. World Wide Web (WWW), 2012, pp. 191–200.</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2)</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S. Dhawan, S. C. R.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Gangireddy</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S. Kumar, and T. Chakraborty, “Spotting collective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behaviour</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of online frauds in customer reviews,” 2019, arXiv:1905.13649. [Online]. Available: http://arxiv.org/abs/1905. 13649</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3)</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B. Liu, M. Hu, and J. Cheng, “Opinion observer: Analyzing and comparing opinions on the Web,” in Proc. 14th Int. Conf. World Wide Web (WWW), 2005, pp. 342–351.</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4)N. N. Ho-</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Dac</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S. J. Carson, and W. L. Moore, “The effects of positive and negative online customer reviews: Do brand strength and category maturity matter?” J. Marketing, vol. 77, no. 6, pp. 37–53, Nov. 2013.</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5)F. Li, M. Huang, Y. Yang, and X. Zhu, “Learning to identify review spam,” in Proc. 22nd Int. Joint Conf.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Artif</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Intell</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2011, pp. 2488–2493.</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793" name="Google Shape;793;g100100ab63e_0_0"/>
          <p:cNvSpPr txBox="1"/>
          <p:nvPr/>
        </p:nvSpPr>
        <p:spPr>
          <a:xfrm>
            <a:off x="902150" y="3681425"/>
            <a:ext cx="733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Google Shape;799;g100100ab63e_0_15"/>
          <p:cNvPicPr preferRelativeResize="0"/>
          <p:nvPr/>
        </p:nvPicPr>
        <p:blipFill rotWithShape="1">
          <a:blip r:embed="rId3">
            <a:alphaModFix/>
          </a:blip>
          <a:srcRect/>
          <a:stretch/>
        </p:blipFill>
        <p:spPr>
          <a:xfrm>
            <a:off x="0" y="6599263"/>
            <a:ext cx="9144000" cy="307975"/>
          </a:xfrm>
          <a:prstGeom prst="rect">
            <a:avLst/>
          </a:prstGeom>
          <a:noFill/>
          <a:ln>
            <a:noFill/>
          </a:ln>
        </p:spPr>
      </p:pic>
      <p:sp>
        <p:nvSpPr>
          <p:cNvPr id="800" name="Google Shape;800;g100100ab63e_0_15"/>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801" name="Google Shape;801;g100100ab63e_0_15"/>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802" name="Google Shape;802;g100100ab63e_0_15"/>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69</a:t>
            </a:fld>
            <a:endParaRPr sz="1600" b="1" dirty="0">
              <a:solidFill>
                <a:srgbClr val="FFFFFF"/>
              </a:solidFill>
              <a:latin typeface="Comic Sans MS"/>
              <a:ea typeface="Comic Sans MS"/>
              <a:cs typeface="Comic Sans MS"/>
              <a:sym typeface="Comic Sans MS"/>
            </a:endParaRPr>
          </a:p>
        </p:txBody>
      </p:sp>
      <p:sp>
        <p:nvSpPr>
          <p:cNvPr id="803" name="Google Shape;803;g100100ab63e_0_15"/>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4B78840-6A92-403F-BFAE-5DCCDF57A747}"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804" name="Google Shape;804;g100100ab63e_0_15"/>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805" name="Google Shape;805;g100100ab63e_0_15"/>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806" name="Google Shape;806;g100100ab63e_0_15"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807" name="Google Shape;807;g100100ab63e_0_15"/>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808" name="Google Shape;808;g100100ab63e_0_15"/>
          <p:cNvSpPr txBox="1"/>
          <p:nvPr/>
        </p:nvSpPr>
        <p:spPr>
          <a:xfrm>
            <a:off x="274025" y="1011525"/>
            <a:ext cx="8437200" cy="517061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6)</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E.-P. Lim, V.-A. Nguyen, N. Jindal, B. Liu, and H. W.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Lauw</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“Detecting product review spammers using rating behaviors,” in Proc. 19th ACM Int. Conf. Inf.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Knowl</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Manage. (CIKM), 2010, pp. 939–948</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7)</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G. Wang, S.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Xie</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B. Liu, and P. S. Yu, “Review graph based online store review spammer detection,” in Proc. IEEE 11th Int. Conf. Data Mining, Dec. 2011, pp. 1242–1247</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8)</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 Mukherjee, V. V. Venkataraman, B. Liu, and N. S. Glance, “What yelp fake review filter might be doing?” in Proc. 7th Int. Conf. Weblogs Social Media, 2013, pp. 409–418.</a:t>
            </a: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9)</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C. Xu and J. Zhang, “Towards collusive fraud detection in online reviews,” in Proc. IEEE Int. Conf. Data Mining, Nov. 2015, pp. 1051–1056.</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US" sz="1800" dirty="0">
                <a:latin typeface="Times New Roman" panose="02020603050405020304" pitchFamily="18" charset="0"/>
                <a:ea typeface="Verdana"/>
                <a:cs typeface="Times New Roman" panose="02020603050405020304" pitchFamily="18" charset="0"/>
                <a:sym typeface="Verdana"/>
              </a:rPr>
              <a:t>10)</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H. S. Dutta, V. R. Dutta, A.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Adhikary</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and T. Chakraborty,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HawkesEye</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Detecting fake </a:t>
            </a:r>
            <a:r>
              <a:rPr lang="en-US" sz="1800" dirty="0" err="1">
                <a:solidFill>
                  <a:schemeClr val="dk1"/>
                </a:solidFill>
                <a:latin typeface="Times New Roman" panose="02020603050405020304" pitchFamily="18" charset="0"/>
                <a:ea typeface="Verdana"/>
                <a:cs typeface="Times New Roman" panose="02020603050405020304" pitchFamily="18" charset="0"/>
                <a:sym typeface="Verdana"/>
              </a:rPr>
              <a:t>retweeters</a:t>
            </a: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using Hawkes process and topic modeling,” IEEE Trans. Inf. Forensics Security, vol. 15, pp. 2667–2678, Jan. 2020. [Online].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g1fa6ba1847b_0_1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96" name="Google Shape;196;g1fa6ba1847b_0_11"/>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197" name="Google Shape;197;g1fa6ba1847b_0_1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98" name="Google Shape;198;g1fa6ba1847b_0_11"/>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7</a:t>
            </a:fld>
            <a:endParaRPr sz="1600" b="1">
              <a:solidFill>
                <a:srgbClr val="FFFFFF"/>
              </a:solidFill>
              <a:latin typeface="Comic Sans MS"/>
              <a:ea typeface="Comic Sans MS"/>
              <a:cs typeface="Comic Sans MS"/>
              <a:sym typeface="Comic Sans MS"/>
            </a:endParaRPr>
          </a:p>
        </p:txBody>
      </p:sp>
      <p:sp>
        <p:nvSpPr>
          <p:cNvPr id="199" name="Google Shape;199;g1fa6ba1847b_0_11"/>
          <p:cNvSpPr txBox="1">
            <a:spLocks noGrp="1"/>
          </p:cNvSpPr>
          <p:nvPr>
            <p:ph type="dt" idx="10"/>
          </p:nvPr>
        </p:nvSpPr>
        <p:spPr>
          <a:xfrm>
            <a:off x="0" y="6564325"/>
            <a:ext cx="18669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EF238492-D657-4FA7-AAB1-0D3DAF93596F}"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200" name="Google Shape;200;g1fa6ba1847b_0_11"/>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201" name="Google Shape;201;g1fa6ba1847b_0_11"/>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202" name="Google Shape;202;g1fa6ba1847b_0_1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203" name="Google Shape;203;g1fa6ba1847b_0_11"/>
          <p:cNvSpPr txBox="1"/>
          <p:nvPr/>
        </p:nvSpPr>
        <p:spPr>
          <a:xfrm>
            <a:off x="298550" y="829150"/>
            <a:ext cx="3754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r>
              <a:rPr lang="en-US" sz="2000" b="1" dirty="0">
                <a:solidFill>
                  <a:schemeClr val="dk1"/>
                </a:solidFill>
                <a:latin typeface="Times New Roman" panose="02020603050405020304" pitchFamily="18" charset="0"/>
                <a:ea typeface="Verdana"/>
                <a:cs typeface="Times New Roman" panose="02020603050405020304" pitchFamily="18" charset="0"/>
                <a:sym typeface="Verdana"/>
              </a:rPr>
              <a:t>Literature Survey</a:t>
            </a:r>
            <a:endParaRPr sz="2000" dirty="0">
              <a:latin typeface="Times New Roman" panose="02020603050405020304" pitchFamily="18" charset="0"/>
              <a:ea typeface="Verdana"/>
              <a:cs typeface="Times New Roman" panose="02020603050405020304" pitchFamily="18" charset="0"/>
              <a:sym typeface="Verdana"/>
            </a:endParaRPr>
          </a:p>
        </p:txBody>
      </p:sp>
      <p:sp>
        <p:nvSpPr>
          <p:cNvPr id="204" name="Google Shape;204;g1fa6ba1847b_0_11"/>
          <p:cNvSpPr txBox="1"/>
          <p:nvPr/>
        </p:nvSpPr>
        <p:spPr>
          <a:xfrm>
            <a:off x="642309" y="1272147"/>
            <a:ext cx="7397400" cy="923289"/>
          </a:xfrm>
          <a:prstGeom prst="rect">
            <a:avLst/>
          </a:prstGeom>
          <a:noFill/>
          <a:ln>
            <a:noFill/>
          </a:ln>
        </p:spPr>
        <p:txBody>
          <a:bodyPr spcFirstLastPara="1" wrap="square" lIns="91425" tIns="45700" rIns="91425" bIns="45700" anchor="t" anchorCtr="0">
            <a:spAutoFit/>
          </a:bodyPr>
          <a:lstStyle/>
          <a:p>
            <a:pPr lvl="0" algn="just"/>
            <a:r>
              <a:rPr lang="en-US" sz="1800" b="1" dirty="0">
                <a:latin typeface="Times New Roman" panose="02020603050405020304" pitchFamily="18" charset="0"/>
                <a:cs typeface="Times New Roman" panose="02020603050405020304" pitchFamily="18" charset="0"/>
              </a:rPr>
              <a:t>1)M. </a:t>
            </a:r>
            <a:r>
              <a:rPr lang="en-US" sz="1800" b="1" dirty="0" err="1">
                <a:latin typeface="Times New Roman" panose="02020603050405020304" pitchFamily="18" charset="0"/>
                <a:cs typeface="Times New Roman" panose="02020603050405020304" pitchFamily="18" charset="0"/>
              </a:rPr>
              <a:t>Abdulqader</a:t>
            </a:r>
            <a:r>
              <a:rPr lang="en-US" sz="1800" b="1" dirty="0">
                <a:latin typeface="Times New Roman" panose="02020603050405020304" pitchFamily="18" charset="0"/>
                <a:cs typeface="Times New Roman" panose="02020603050405020304" pitchFamily="18" charset="0"/>
              </a:rPr>
              <a:t>, A. </a:t>
            </a:r>
            <a:r>
              <a:rPr lang="en-US" sz="1800" b="1" dirty="0" err="1">
                <a:latin typeface="Times New Roman" panose="02020603050405020304" pitchFamily="18" charset="0"/>
                <a:cs typeface="Times New Roman" panose="02020603050405020304" pitchFamily="18" charset="0"/>
              </a:rPr>
              <a:t>Namoun</a:t>
            </a:r>
            <a:r>
              <a:rPr lang="en-US" sz="1800" b="1" dirty="0">
                <a:latin typeface="Times New Roman" panose="02020603050405020304" pitchFamily="18" charset="0"/>
                <a:cs typeface="Times New Roman" panose="02020603050405020304" pitchFamily="18" charset="0"/>
              </a:rPr>
              <a:t>, and Y. </a:t>
            </a:r>
            <a:r>
              <a:rPr lang="en-US" sz="1800" b="1" dirty="0" err="1">
                <a:latin typeface="Times New Roman" panose="02020603050405020304" pitchFamily="18" charset="0"/>
                <a:cs typeface="Times New Roman" panose="02020603050405020304" pitchFamily="18" charset="0"/>
              </a:rPr>
              <a:t>Alsaawy</a:t>
            </a:r>
            <a:r>
              <a:rPr lang="en-US" sz="1800" b="1" dirty="0">
                <a:latin typeface="Times New Roman" panose="02020603050405020304" pitchFamily="18" charset="0"/>
                <a:cs typeface="Times New Roman" panose="02020603050405020304" pitchFamily="18" charset="0"/>
              </a:rPr>
              <a:t>, "Fake online reviews: A unified detection model using deception theories," IEEE Access, vol. 7, pp. 68596-68608, 2019.</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205" name="Google Shape;205;g1fa6ba1847b_0_11"/>
          <p:cNvSpPr txBox="1"/>
          <p:nvPr/>
        </p:nvSpPr>
        <p:spPr>
          <a:xfrm>
            <a:off x="457200" y="2438807"/>
            <a:ext cx="7767600" cy="338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
        <p:nvSpPr>
          <p:cNvPr id="206" name="Google Shape;206;g1fa6ba1847b_0_11"/>
          <p:cNvSpPr txBox="1"/>
          <p:nvPr/>
        </p:nvSpPr>
        <p:spPr>
          <a:xfrm>
            <a:off x="587425" y="2238351"/>
            <a:ext cx="8193320" cy="4247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Advantage:</a:t>
            </a:r>
            <a:endParaRPr sz="1800" dirty="0">
              <a:latin typeface="Times New Roman" panose="02020603050405020304" pitchFamily="18" charset="0"/>
              <a:ea typeface="Verdana"/>
              <a:cs typeface="Times New Roman" panose="02020603050405020304" pitchFamily="18" charset="0"/>
              <a:sym typeface="Verdana"/>
            </a:endParaRPr>
          </a:p>
          <a:p>
            <a:pPr marL="742950" lvl="1" indent="-292100" algn="just">
              <a:buClr>
                <a:schemeClr val="dk1"/>
              </a:buClr>
              <a:buSzPts val="1700"/>
              <a:buFont typeface="Verdana"/>
              <a:buChar char="•"/>
            </a:pPr>
            <a:r>
              <a:rPr lang="en-US" sz="1800" dirty="0">
                <a:latin typeface="Times New Roman" panose="02020603050405020304" pitchFamily="18" charset="0"/>
                <a:cs typeface="Times New Roman" panose="02020603050405020304" pitchFamily="18" charset="0"/>
              </a:rPr>
              <a:t>The paper provides a comprehensive approach to detecting fake online reviews by considering various dimensions of deception, including cognitive, social, and linguistic factors</a:t>
            </a:r>
          </a:p>
          <a:p>
            <a:pPr marL="742950" lvl="1" indent="-292100" algn="just">
              <a:buClr>
                <a:schemeClr val="dk1"/>
              </a:buClr>
              <a:buSzPts val="1700"/>
              <a:buFont typeface="Verdana"/>
              <a:buChar char="•"/>
            </a:pPr>
            <a:r>
              <a:rPr lang="en-US" sz="1800" dirty="0">
                <a:latin typeface="Times New Roman" panose="02020603050405020304" pitchFamily="18" charset="0"/>
                <a:cs typeface="Times New Roman" panose="02020603050405020304" pitchFamily="18" charset="0"/>
              </a:rPr>
              <a:t>The authors use deception theories to develop a multi-dimensional feature space that can capture different aspects of deception in online reviews</a:t>
            </a:r>
          </a:p>
          <a:p>
            <a:pPr marL="742950" lvl="1" indent="-292100" algn="just">
              <a:buClr>
                <a:schemeClr val="dk1"/>
              </a:buClr>
              <a:buSzPts val="1700"/>
              <a:buFont typeface="Verdana"/>
              <a:buChar char="•"/>
            </a:pPr>
            <a:r>
              <a:rPr lang="en-US" sz="1800" dirty="0">
                <a:latin typeface="Times New Roman" panose="02020603050405020304" pitchFamily="18" charset="0"/>
                <a:cs typeface="Times New Roman" panose="02020603050405020304" pitchFamily="18" charset="0"/>
              </a:rPr>
              <a:t>The proposed framework combines multiple techniques, including sentiment analysis and network analysis, to improve the accuracy of fake review detection</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Disadvantage:</a:t>
            </a:r>
            <a:endParaRPr sz="1800" dirty="0">
              <a:latin typeface="Times New Roman" panose="02020603050405020304" pitchFamily="18" charset="0"/>
              <a:ea typeface="Verdana"/>
              <a:cs typeface="Times New Roman" panose="02020603050405020304" pitchFamily="18" charset="0"/>
              <a:sym typeface="Verdana"/>
            </a:endParaRPr>
          </a:p>
          <a:p>
            <a:pPr marL="742950" lvl="1" indent="-292100" algn="just">
              <a:buClr>
                <a:schemeClr val="dk1"/>
              </a:buClr>
              <a:buSzPts val="1700"/>
              <a:buFont typeface="Verdana"/>
              <a:buChar char="•"/>
            </a:pPr>
            <a:r>
              <a:rPr lang="en-US" sz="1800" dirty="0">
                <a:latin typeface="Times New Roman" panose="02020603050405020304" pitchFamily="18" charset="0"/>
                <a:cs typeface="Times New Roman" panose="02020603050405020304" pitchFamily="18" charset="0"/>
              </a:rPr>
              <a:t>The proposed approach requires access to large amounts of review data, which may not be available in some cases</a:t>
            </a:r>
          </a:p>
          <a:p>
            <a:pPr marL="742950" lvl="1" indent="-292100" algn="just">
              <a:buClr>
                <a:schemeClr val="dk1"/>
              </a:buClr>
              <a:buSzPts val="1700"/>
              <a:buFont typeface="Verdana"/>
              <a:buChar char="•"/>
            </a:pPr>
            <a:r>
              <a:rPr lang="en-US" sz="1800" dirty="0">
                <a:latin typeface="Times New Roman" panose="02020603050405020304" pitchFamily="18" charset="0"/>
                <a:cs typeface="Times New Roman" panose="02020603050405020304" pitchFamily="18" charset="0"/>
              </a:rPr>
              <a:t>The paper does not provide a detailed evaluation of the proposed framework on a large-scale dataset, making it difficult to assess its effectiveness in practice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Google Shape;799;g100100ab63e_0_15"/>
          <p:cNvPicPr preferRelativeResize="0"/>
          <p:nvPr/>
        </p:nvPicPr>
        <p:blipFill rotWithShape="1">
          <a:blip r:embed="rId3">
            <a:alphaModFix/>
          </a:blip>
          <a:srcRect/>
          <a:stretch/>
        </p:blipFill>
        <p:spPr>
          <a:xfrm>
            <a:off x="0" y="6599263"/>
            <a:ext cx="9144000" cy="307975"/>
          </a:xfrm>
          <a:prstGeom prst="rect">
            <a:avLst/>
          </a:prstGeom>
          <a:noFill/>
          <a:ln>
            <a:noFill/>
          </a:ln>
        </p:spPr>
      </p:pic>
      <p:sp>
        <p:nvSpPr>
          <p:cNvPr id="800" name="Google Shape;800;g100100ab63e_0_15"/>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801" name="Google Shape;801;g100100ab63e_0_15"/>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802" name="Google Shape;802;g100100ab63e_0_15"/>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70</a:t>
            </a:fld>
            <a:endParaRPr sz="1600" b="1" dirty="0">
              <a:solidFill>
                <a:srgbClr val="FFFFFF"/>
              </a:solidFill>
              <a:latin typeface="Comic Sans MS"/>
              <a:ea typeface="Comic Sans MS"/>
              <a:cs typeface="Comic Sans MS"/>
              <a:sym typeface="Comic Sans MS"/>
            </a:endParaRPr>
          </a:p>
        </p:txBody>
      </p:sp>
      <p:sp>
        <p:nvSpPr>
          <p:cNvPr id="803" name="Google Shape;803;g100100ab63e_0_15"/>
          <p:cNvSpPr txBox="1">
            <a:spLocks noGrp="1"/>
          </p:cNvSpPr>
          <p:nvPr>
            <p:ph type="dt" idx="10"/>
          </p:nvPr>
        </p:nvSpPr>
        <p:spPr>
          <a:xfrm>
            <a:off x="0" y="6564313"/>
            <a:ext cx="1835700" cy="24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34B78840-6A92-403F-BFAE-5DCCDF57A747}" type="datetime3">
              <a:rPr lang="en-US" sz="1400" b="1" smtClean="0">
                <a:solidFill>
                  <a:srgbClr val="FF0066"/>
                </a:solidFill>
                <a:latin typeface="Arial Rounded"/>
                <a:sym typeface="Arial Rounded"/>
              </a:rPr>
              <a:t>5 April 2023</a:t>
            </a:fld>
            <a:endParaRPr sz="1400" b="1">
              <a:solidFill>
                <a:srgbClr val="FF0066"/>
              </a:solidFill>
              <a:latin typeface="Arial Rounded"/>
              <a:ea typeface="Arial Rounded"/>
              <a:cs typeface="Arial Rounded"/>
              <a:sym typeface="Arial Rounded"/>
            </a:endParaRPr>
          </a:p>
        </p:txBody>
      </p:sp>
      <p:sp>
        <p:nvSpPr>
          <p:cNvPr id="804" name="Google Shape;804;g100100ab63e_0_15"/>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805" name="Google Shape;805;g100100ab63e_0_15"/>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806" name="Google Shape;806;g100100ab63e_0_15"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807" name="Google Shape;807;g100100ab63e_0_15"/>
          <p:cNvSpPr txBox="1"/>
          <p:nvPr/>
        </p:nvSpPr>
        <p:spPr>
          <a:xfrm>
            <a:off x="624704" y="798513"/>
            <a:ext cx="2421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18C83A86-9946-0ECF-3858-0E453123A29D}"/>
              </a:ext>
            </a:extLst>
          </p:cNvPr>
          <p:cNvSpPr txBox="1"/>
          <p:nvPr/>
        </p:nvSpPr>
        <p:spPr>
          <a:xfrm>
            <a:off x="3393793" y="3167390"/>
            <a:ext cx="2356339" cy="523220"/>
          </a:xfrm>
          <a:prstGeom prst="rect">
            <a:avLst/>
          </a:prstGeom>
          <a:noFill/>
        </p:spPr>
        <p:txBody>
          <a:bodyPr wrap="square" rtlCol="0">
            <a:spAutoFit/>
          </a:bodyPr>
          <a:lstStyle/>
          <a:p>
            <a:pPr algn="just"/>
            <a:r>
              <a:rPr lang="en-US" sz="2800" dirty="0">
                <a:latin typeface="Times New Roman" panose="02020603050405020304" pitchFamily="18" charset="0"/>
                <a:ea typeface="Verdana" panose="020B0604030504040204" pitchFamily="34" charset="0"/>
                <a:cs typeface="Times New Roman" panose="02020603050405020304" pitchFamily="18" charset="0"/>
              </a:rPr>
              <a:t>THANK YOU</a:t>
            </a:r>
            <a:endParaRPr lang="en-IN" sz="28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50506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8"/>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213" name="Google Shape;213;p8"/>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214" name="Google Shape;214;p8"/>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215" name="Google Shape;215;p8"/>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8</a:t>
            </a:fld>
            <a:endParaRPr sz="1600" b="1">
              <a:solidFill>
                <a:srgbClr val="FFFFFF"/>
              </a:solidFill>
              <a:latin typeface="Comic Sans MS"/>
              <a:ea typeface="Comic Sans MS"/>
              <a:cs typeface="Comic Sans MS"/>
              <a:sym typeface="Comic Sans MS"/>
            </a:endParaRPr>
          </a:p>
        </p:txBody>
      </p:sp>
      <p:sp>
        <p:nvSpPr>
          <p:cNvPr id="216" name="Google Shape;216;p8"/>
          <p:cNvSpPr txBox="1">
            <a:spLocks noGrp="1"/>
          </p:cNvSpPr>
          <p:nvPr>
            <p:ph type="dt" idx="10"/>
          </p:nvPr>
        </p:nvSpPr>
        <p:spPr>
          <a:xfrm>
            <a:off x="0" y="6564313"/>
            <a:ext cx="1679028" cy="4127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172E223B-B871-4C86-B4D9-A92EC722D199}" type="datetime3">
              <a:rPr lang="en-US" sz="1400" b="1" smtClean="0">
                <a:solidFill>
                  <a:srgbClr val="FF0066"/>
                </a:solidFill>
                <a:latin typeface="Arial Rounded"/>
                <a:sym typeface="Arial Rounded"/>
              </a:rPr>
              <a:t>5 April 2023</a:t>
            </a:fld>
            <a:endParaRPr sz="1400" b="1" dirty="0">
              <a:solidFill>
                <a:srgbClr val="FF0066"/>
              </a:solidFill>
              <a:latin typeface="Arial Rounded"/>
              <a:ea typeface="Arial Rounded"/>
              <a:cs typeface="Arial Rounded"/>
              <a:sym typeface="Arial Rounded"/>
            </a:endParaRPr>
          </a:p>
        </p:txBody>
      </p:sp>
      <p:sp>
        <p:nvSpPr>
          <p:cNvPr id="217" name="Google Shape;217;p8"/>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218" name="Google Shape;218;p8"/>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219" name="Google Shape;219;p8"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220" name="Google Shape;220;p8"/>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221" name="Google Shape;221;p8"/>
          <p:cNvSpPr txBox="1"/>
          <p:nvPr/>
        </p:nvSpPr>
        <p:spPr>
          <a:xfrm>
            <a:off x="328200" y="898002"/>
            <a:ext cx="7767599" cy="1200288"/>
          </a:xfrm>
          <a:prstGeom prst="rect">
            <a:avLst/>
          </a:prstGeom>
          <a:noFill/>
          <a:ln>
            <a:noFill/>
          </a:ln>
        </p:spPr>
        <p:txBody>
          <a:bodyPr spcFirstLastPara="1" wrap="square" lIns="91425" tIns="45700" rIns="91425" bIns="45700" anchor="t" anchorCtr="0">
            <a:spAutoFit/>
          </a:bodyPr>
          <a:lstStyle/>
          <a:p>
            <a:pPr lvl="0" algn="just"/>
            <a:r>
              <a:rPr lang="en-IN" sz="1800" b="1" dirty="0">
                <a:latin typeface="Times New Roman" panose="02020603050405020304" pitchFamily="18" charset="0"/>
                <a:cs typeface="Times New Roman" panose="02020603050405020304" pitchFamily="18" charset="0"/>
              </a:rPr>
              <a:t>2) A. Singh, S. Singh, and D. Kumar, "Fake Profile Detection on Social Networking Websites: A Comprehensive Review," in Proceedings of the 2018 4th International Conference on Computing Sciences (ICCS), Mangalore, India, 2018, pp. 71-76. </a:t>
            </a:r>
            <a:r>
              <a:rPr lang="en-IN" sz="1800" b="1" dirty="0" err="1">
                <a:latin typeface="Times New Roman" panose="02020603050405020304" pitchFamily="18" charset="0"/>
                <a:cs typeface="Times New Roman" panose="02020603050405020304" pitchFamily="18" charset="0"/>
              </a:rPr>
              <a:t>doi</a:t>
            </a:r>
            <a:r>
              <a:rPr lang="en-IN" sz="1800" b="1" dirty="0">
                <a:latin typeface="Times New Roman" panose="02020603050405020304" pitchFamily="18" charset="0"/>
                <a:cs typeface="Times New Roman" panose="02020603050405020304" pitchFamily="18" charset="0"/>
              </a:rPr>
              <a:t>: 10.1109/ICCS.2018.00020.</a:t>
            </a:r>
            <a:endParaRPr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222" name="Google Shape;222;p8"/>
          <p:cNvSpPr txBox="1"/>
          <p:nvPr/>
        </p:nvSpPr>
        <p:spPr>
          <a:xfrm>
            <a:off x="328200" y="2511171"/>
            <a:ext cx="7767600" cy="341627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Description:</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558800" lvl="0" algn="just">
              <a:buClr>
                <a:schemeClr val="dk1"/>
              </a:buClr>
              <a:buSzPts val="1100"/>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The paper "Fake Profile Detection on Social Networking Websites: A Comprehensive Review" provides a comprehensive review of the state-of-the-art techniques for detecting fake profiles on social networking websites. The authors discuss the different types of fake profiles, including spam, fraud, and impersonation, and highlight the challenges and limitations of existing detection methods. They also provide a critical analysis of the different evaluation metrics used in this field and propose a framework for future research directions.</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marR="0" lvl="1" indent="0" algn="just" rtl="0">
              <a:spcBef>
                <a:spcPts val="0"/>
              </a:spcBef>
              <a:spcAft>
                <a:spcPts val="0"/>
              </a:spcAft>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g1fa6ba1847b_0_3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229" name="Google Shape;229;g1fa6ba1847b_0_3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7FFD0"/>
                </a:solidFill>
                <a:latin typeface="Comic Sans MS"/>
                <a:ea typeface="Comic Sans MS"/>
                <a:cs typeface="Comic Sans MS"/>
                <a:sym typeface="Comic Sans MS"/>
              </a:rPr>
              <a:t>Department of Computer Science and Engineering </a:t>
            </a:r>
            <a:endParaRPr/>
          </a:p>
        </p:txBody>
      </p:sp>
      <p:pic>
        <p:nvPicPr>
          <p:cNvPr id="230" name="Google Shape;230;g1fa6ba1847b_0_3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231" name="Google Shape;231;g1fa6ba1847b_0_3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FFFF"/>
                </a:solidFill>
                <a:latin typeface="Comic Sans MS"/>
                <a:ea typeface="Comic Sans MS"/>
                <a:cs typeface="Comic Sans MS"/>
                <a:sym typeface="Comic Sans MS"/>
              </a:rPr>
              <a:t>9</a:t>
            </a:fld>
            <a:endParaRPr sz="1600" b="1">
              <a:solidFill>
                <a:srgbClr val="FFFFFF"/>
              </a:solidFill>
              <a:latin typeface="Comic Sans MS"/>
              <a:ea typeface="Comic Sans MS"/>
              <a:cs typeface="Comic Sans MS"/>
              <a:sym typeface="Comic Sans MS"/>
            </a:endParaRPr>
          </a:p>
        </p:txBody>
      </p:sp>
      <p:sp>
        <p:nvSpPr>
          <p:cNvPr id="232" name="Google Shape;232;g1fa6ba1847b_0_30"/>
          <p:cNvSpPr txBox="1">
            <a:spLocks noGrp="1"/>
          </p:cNvSpPr>
          <p:nvPr>
            <p:ph type="dt" idx="10"/>
          </p:nvPr>
        </p:nvSpPr>
        <p:spPr>
          <a:xfrm>
            <a:off x="0" y="6564313"/>
            <a:ext cx="1447800" cy="41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66"/>
              </a:buClr>
              <a:buSzPts val="1400"/>
              <a:buFont typeface="Arial Rounded"/>
              <a:buNone/>
            </a:pPr>
            <a:fld id="{098C3D8C-61D7-4B1B-8DC1-2D5E3D2DB45D}" type="datetime3">
              <a:rPr lang="en-US" sz="1400" b="1" smtClean="0">
                <a:solidFill>
                  <a:srgbClr val="FF0066"/>
                </a:solidFill>
                <a:latin typeface="Arial Rounded"/>
                <a:sym typeface="Arial Rounded"/>
              </a:rPr>
              <a:t>5 April 2023</a:t>
            </a:fld>
            <a:endParaRPr sz="1400" b="1" dirty="0">
              <a:solidFill>
                <a:srgbClr val="FF0066"/>
              </a:solidFill>
              <a:latin typeface="Arial Rounded"/>
              <a:ea typeface="Arial Rounded"/>
              <a:cs typeface="Arial Rounded"/>
              <a:sym typeface="Arial Rounded"/>
            </a:endParaRPr>
          </a:p>
        </p:txBody>
      </p:sp>
      <p:sp>
        <p:nvSpPr>
          <p:cNvPr id="233" name="Google Shape;233;g1fa6ba1847b_0_3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47FFD0"/>
                </a:solidFill>
                <a:latin typeface="Comic Sans MS"/>
                <a:ea typeface="Comic Sans MS"/>
                <a:cs typeface="Comic Sans MS"/>
                <a:sym typeface="Comic Sans MS"/>
              </a:rPr>
              <a:t>Mepco Schlenk Engineering College </a:t>
            </a:r>
            <a:r>
              <a:rPr lang="en-US" sz="1800" b="1">
                <a:solidFill>
                  <a:srgbClr val="47FFD0"/>
                </a:solidFill>
                <a:latin typeface="Comic Sans MS"/>
                <a:ea typeface="Comic Sans MS"/>
                <a:cs typeface="Comic Sans MS"/>
                <a:sym typeface="Comic Sans MS"/>
              </a:rPr>
              <a:t>(Autonomous)</a:t>
            </a:r>
            <a:endParaRPr sz="1800" b="1" i="1">
              <a:solidFill>
                <a:srgbClr val="47FFD0"/>
              </a:solidFill>
              <a:latin typeface="Comic Sans MS"/>
              <a:ea typeface="Comic Sans MS"/>
              <a:cs typeface="Comic Sans MS"/>
              <a:sym typeface="Comic Sans MS"/>
            </a:endParaRPr>
          </a:p>
        </p:txBody>
      </p:sp>
      <p:sp>
        <p:nvSpPr>
          <p:cNvPr id="234" name="Google Shape;234;g1fa6ba1847b_0_3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235" name="Google Shape;235;g1fa6ba1847b_0_3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236" name="Google Shape;236;g1fa6ba1847b_0_30"/>
          <p:cNvSpPr txBox="1"/>
          <p:nvPr/>
        </p:nvSpPr>
        <p:spPr>
          <a:xfrm>
            <a:off x="457200" y="1066800"/>
            <a:ext cx="3754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endParaRPr/>
          </a:p>
        </p:txBody>
      </p:sp>
      <p:sp>
        <p:nvSpPr>
          <p:cNvPr id="237" name="Google Shape;237;g1fa6ba1847b_0_30"/>
          <p:cNvSpPr txBox="1"/>
          <p:nvPr/>
        </p:nvSpPr>
        <p:spPr>
          <a:xfrm>
            <a:off x="561686" y="946022"/>
            <a:ext cx="7820313" cy="1200288"/>
          </a:xfrm>
          <a:prstGeom prst="rect">
            <a:avLst/>
          </a:prstGeom>
          <a:noFill/>
          <a:ln>
            <a:noFill/>
          </a:ln>
        </p:spPr>
        <p:txBody>
          <a:bodyPr spcFirstLastPara="1" wrap="square" lIns="91425" tIns="45700" rIns="91425" bIns="45700" anchor="t" anchorCtr="0">
            <a:spAutoFit/>
          </a:bodyPr>
          <a:lstStyle/>
          <a:p>
            <a:pPr lvl="0" algn="just"/>
            <a:r>
              <a:rPr lang="en-IN" sz="1800" b="1" dirty="0">
                <a:latin typeface="Times New Roman" panose="02020603050405020304" pitchFamily="18" charset="0"/>
                <a:cs typeface="Times New Roman" panose="02020603050405020304" pitchFamily="18" charset="0"/>
              </a:rPr>
              <a:t>2) A. Singh, S. Singh, and D. Kumar, "Fake Profile Detection on Social Networking Websites: A Comprehensive Review," in Proceedings of the 2018 4th International Conference on Computing Sciences (ICCS), Mangalore, India, 2018, pp. 71-76. </a:t>
            </a:r>
            <a:r>
              <a:rPr lang="en-IN" sz="1800" b="1" dirty="0" err="1">
                <a:latin typeface="Times New Roman" panose="02020603050405020304" pitchFamily="18" charset="0"/>
                <a:cs typeface="Times New Roman" panose="02020603050405020304" pitchFamily="18" charset="0"/>
              </a:rPr>
              <a:t>doi</a:t>
            </a:r>
            <a:r>
              <a:rPr lang="en-IN" sz="1800" b="1" dirty="0">
                <a:latin typeface="Times New Roman" panose="02020603050405020304" pitchFamily="18" charset="0"/>
                <a:cs typeface="Times New Roman" panose="02020603050405020304" pitchFamily="18" charset="0"/>
              </a:rPr>
              <a:t>: 10.1109/ICCS.2018.00020.</a:t>
            </a:r>
            <a:endParaRPr lang="en-IN" sz="18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238" name="Google Shape;238;g1fa6ba1847b_0_30"/>
          <p:cNvSpPr txBox="1"/>
          <p:nvPr/>
        </p:nvSpPr>
        <p:spPr>
          <a:xfrm>
            <a:off x="457200" y="2113438"/>
            <a:ext cx="7767600" cy="338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
        <p:nvSpPr>
          <p:cNvPr id="239" name="Google Shape;239;g1fa6ba1847b_0_30"/>
          <p:cNvSpPr txBox="1"/>
          <p:nvPr/>
        </p:nvSpPr>
        <p:spPr>
          <a:xfrm>
            <a:off x="435000" y="2210115"/>
            <a:ext cx="8251800" cy="39702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Advantage:</a:t>
            </a:r>
            <a:endParaRPr sz="1800" dirty="0">
              <a:latin typeface="Times New Roman" panose="02020603050405020304" pitchFamily="18" charset="0"/>
              <a:ea typeface="Verdana"/>
              <a:cs typeface="Times New Roman" panose="02020603050405020304" pitchFamily="18" charset="0"/>
              <a:sym typeface="Verdana"/>
            </a:endParaRPr>
          </a:p>
          <a:p>
            <a:pPr marL="914400" lvl="0" indent="-330200" algn="just">
              <a:buClr>
                <a:schemeClr val="dk1"/>
              </a:buClr>
              <a:buSzPts val="1600"/>
              <a:buFont typeface="Verdana"/>
              <a:buChar char="●"/>
            </a:pPr>
            <a:r>
              <a:rPr lang="en-US" sz="1800" dirty="0">
                <a:latin typeface="Times New Roman" panose="02020603050405020304" pitchFamily="18" charset="0"/>
                <a:cs typeface="Times New Roman" panose="02020603050405020304" pitchFamily="18" charset="0"/>
              </a:rPr>
              <a:t>The paper provides a detailed overview of the challenges associated with fake profiles, making it a useful resource for researchers and practitioners working in this field </a:t>
            </a:r>
          </a:p>
          <a:p>
            <a:pPr marL="914400" lvl="0" indent="-330200" algn="just">
              <a:buClr>
                <a:schemeClr val="dk1"/>
              </a:buClr>
              <a:buSzPts val="1600"/>
              <a:buFont typeface="Verdana"/>
              <a:buChar char="●"/>
            </a:pPr>
            <a:r>
              <a:rPr lang="en-US" sz="1800" dirty="0">
                <a:latin typeface="Times New Roman" panose="02020603050405020304" pitchFamily="18" charset="0"/>
                <a:cs typeface="Times New Roman" panose="02020603050405020304" pitchFamily="18" charset="0"/>
              </a:rPr>
              <a:t>The review covers a wide range of existing detection approaches, including their strengths and weaknesses, which can help in choosing appropriate methods for detecting fake profiles </a:t>
            </a:r>
          </a:p>
          <a:p>
            <a:pPr marL="914400" lvl="0" indent="-330200" algn="just">
              <a:buClr>
                <a:schemeClr val="dk1"/>
              </a:buClr>
              <a:buSzPts val="1600"/>
              <a:buFont typeface="Verdana"/>
              <a:buChar char="●"/>
            </a:pPr>
            <a:r>
              <a:rPr lang="en-US" sz="1800" dirty="0">
                <a:latin typeface="Times New Roman" panose="02020603050405020304" pitchFamily="18" charset="0"/>
                <a:cs typeface="Times New Roman" panose="02020603050405020304" pitchFamily="18" charset="0"/>
              </a:rPr>
              <a:t>The paper also provides insights into the limitations of current detection approaches and suggests potential areas for future research</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Verdana"/>
                <a:cs typeface="Times New Roman" panose="02020603050405020304" pitchFamily="18" charset="0"/>
                <a:sym typeface="Verdana"/>
              </a:rPr>
              <a:t>Disadvantage:</a:t>
            </a: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914400" lvl="0" indent="-330200" algn="just">
              <a:buClr>
                <a:schemeClr val="dk1"/>
              </a:buClr>
              <a:buSzPts val="1600"/>
              <a:buFont typeface="Verdana"/>
              <a:buChar char="●"/>
            </a:pPr>
            <a:r>
              <a:rPr lang="en-US" sz="1800" dirty="0">
                <a:latin typeface="Times New Roman" panose="02020603050405020304" pitchFamily="18" charset="0"/>
                <a:cs typeface="Times New Roman" panose="02020603050405020304" pitchFamily="18" charset="0"/>
              </a:rPr>
              <a:t>The paper does not present any new methods or techniques for detecting fake profiles, but rather provides a comprehensive review of existing approaches </a:t>
            </a:r>
          </a:p>
          <a:p>
            <a:pPr marL="914400" lvl="0" indent="-330200" algn="just">
              <a:buClr>
                <a:schemeClr val="dk1"/>
              </a:buClr>
              <a:buSzPts val="1600"/>
              <a:buFont typeface="Verdana"/>
              <a:buChar char="●"/>
            </a:pPr>
            <a:r>
              <a:rPr lang="en-US" sz="1800" dirty="0">
                <a:latin typeface="Times New Roman" panose="02020603050405020304" pitchFamily="18" charset="0"/>
                <a:cs typeface="Times New Roman" panose="02020603050405020304" pitchFamily="18" charset="0"/>
              </a:rPr>
              <a:t>Some of the methods and techniques discussed in the paper may be outdated </a:t>
            </a:r>
          </a:p>
          <a:p>
            <a:pPr marL="457200" marR="0" lvl="1" indent="0" algn="just" rtl="0">
              <a:spcBef>
                <a:spcPts val="0"/>
              </a:spcBef>
              <a:spcAft>
                <a:spcPts val="0"/>
              </a:spcAft>
              <a:buNone/>
            </a:pPr>
            <a:endParaRPr sz="1800" i="0" u="none" strike="noStrike" cap="none" dirty="0">
              <a:solidFill>
                <a:schemeClr val="dk1"/>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2636</TotalTime>
  <Words>7400</Words>
  <Application>Microsoft Office PowerPoint</Application>
  <PresentationFormat>On-screen Show (4:3)</PresentationFormat>
  <Paragraphs>1137</Paragraphs>
  <Slides>70</Slides>
  <Notes>70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Arial Rounded</vt:lpstr>
      <vt:lpstr>Calibri</vt:lpstr>
      <vt:lpstr>Cambria Math</vt:lpstr>
      <vt:lpstr>Comic Sans MS</vt:lpstr>
      <vt:lpstr>Courier New</vt:lpstr>
      <vt:lpstr>Times New Roman</vt:lpstr>
      <vt:lpstr>Verdana</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Younush</dc:creator>
  <cp:lastModifiedBy>Nabil Ahamed H</cp:lastModifiedBy>
  <cp:revision>446</cp:revision>
  <dcterms:created xsi:type="dcterms:W3CDTF">2022-10-16T08:30:41Z</dcterms:created>
  <dcterms:modified xsi:type="dcterms:W3CDTF">2023-04-05T04:09:04Z</dcterms:modified>
</cp:coreProperties>
</file>