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8" r:id="rId2"/>
    <p:sldId id="257" r:id="rId3"/>
    <p:sldId id="267" r:id="rId4"/>
    <p:sldId id="268" r:id="rId5"/>
    <p:sldId id="269" r:id="rId6"/>
    <p:sldId id="270" r:id="rId7"/>
    <p:sldId id="271" r:id="rId8"/>
    <p:sldId id="306" r:id="rId9"/>
    <p:sldId id="272" r:id="rId10"/>
    <p:sldId id="307" r:id="rId11"/>
    <p:sldId id="273" r:id="rId12"/>
    <p:sldId id="308" r:id="rId13"/>
    <p:sldId id="274" r:id="rId14"/>
    <p:sldId id="309" r:id="rId15"/>
    <p:sldId id="288" r:id="rId16"/>
    <p:sldId id="310" r:id="rId17"/>
    <p:sldId id="294" r:id="rId18"/>
    <p:sldId id="277" r:id="rId19"/>
    <p:sldId id="278" r:id="rId20"/>
    <p:sldId id="279" r:id="rId21"/>
    <p:sldId id="311" r:id="rId22"/>
    <p:sldId id="280" r:id="rId23"/>
    <p:sldId id="281" r:id="rId24"/>
    <p:sldId id="296" r:id="rId25"/>
    <p:sldId id="297" r:id="rId26"/>
    <p:sldId id="298" r:id="rId27"/>
    <p:sldId id="299" r:id="rId28"/>
    <p:sldId id="300" r:id="rId29"/>
    <p:sldId id="282" r:id="rId30"/>
    <p:sldId id="301" r:id="rId31"/>
    <p:sldId id="283" r:id="rId32"/>
    <p:sldId id="287" r:id="rId33"/>
    <p:sldId id="302" r:id="rId34"/>
    <p:sldId id="303" r:id="rId35"/>
    <p:sldId id="304" r:id="rId36"/>
    <p:sldId id="284" r:id="rId37"/>
    <p:sldId id="285" r:id="rId38"/>
    <p:sldId id="305" r:id="rId39"/>
    <p:sldId id="286" r:id="rId40"/>
  </p:sldIdLst>
  <p:sldSz cx="9144000" cy="6858000" type="screen4x3"/>
  <p:notesSz cx="6858000" cy="9144000"/>
  <p:defaultTextStyle>
    <a:defPPr>
      <a:defRPr lang="en-I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1" d="100"/>
          <a:sy n="91"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F88459A7-29FC-4313-AC05-56AD9A78CB5C}" type="datetimeFigureOut">
              <a:rPr lang="en-US"/>
              <a:t>5/7/2022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pPr>
              <a:defRPr/>
            </a:pPr>
            <a:fld id="{582A9FB1-2B1B-47E4-B8F2-5AB8CA88BF39}"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51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6069AF-A170-49D3-A1CC-1FDFC3D736C0}" type="slidenum">
              <a:rPr lang="en-US" altLang="en-US" sz="1200" smtClean="0"/>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10</a:t>
            </a:fld>
            <a:endParaRPr lang="en-US" altLang="en-US" sz="1200"/>
          </a:p>
        </p:txBody>
      </p:sp>
    </p:spTree>
    <p:extLst>
      <p:ext uri="{BB962C8B-B14F-4D97-AF65-F5344CB8AC3E}">
        <p14:creationId xmlns:p14="http://schemas.microsoft.com/office/powerpoint/2010/main" val="61224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12</a:t>
            </a:fld>
            <a:endParaRPr lang="en-US" altLang="en-US" sz="1200"/>
          </a:p>
        </p:txBody>
      </p:sp>
    </p:spTree>
    <p:extLst>
      <p:ext uri="{BB962C8B-B14F-4D97-AF65-F5344CB8AC3E}">
        <p14:creationId xmlns:p14="http://schemas.microsoft.com/office/powerpoint/2010/main" val="184506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14</a:t>
            </a:fld>
            <a:endParaRPr lang="en-US" altLang="en-US" sz="1200"/>
          </a:p>
        </p:txBody>
      </p:sp>
    </p:spTree>
    <p:extLst>
      <p:ext uri="{BB962C8B-B14F-4D97-AF65-F5344CB8AC3E}">
        <p14:creationId xmlns:p14="http://schemas.microsoft.com/office/powerpoint/2010/main" val="364125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16</a:t>
            </a:fld>
            <a:endParaRPr lang="en-US" altLang="en-US" sz="1200"/>
          </a:p>
        </p:txBody>
      </p:sp>
    </p:spTree>
    <p:extLst>
      <p:ext uri="{BB962C8B-B14F-4D97-AF65-F5344CB8AC3E}">
        <p14:creationId xmlns:p14="http://schemas.microsoft.com/office/powerpoint/2010/main" val="2012547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18</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19</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21</a:t>
            </a:fld>
            <a:endParaRPr lang="en-US" altLang="en-US" sz="1200"/>
          </a:p>
        </p:txBody>
      </p:sp>
    </p:spTree>
    <p:extLst>
      <p:ext uri="{BB962C8B-B14F-4D97-AF65-F5344CB8AC3E}">
        <p14:creationId xmlns:p14="http://schemas.microsoft.com/office/powerpoint/2010/main" val="1548784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22</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23</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25</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26</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27</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28</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29</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30</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31</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32</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582A9FB1-2B1B-47E4-B8F2-5AB8CA88BF39}" type="slidenum">
              <a:rPr lang="en-US" altLang="en-US" smtClean="0"/>
              <a:t>35</a:t>
            </a:fld>
            <a:endParaRPr lang="en-US" altLang="en-US"/>
          </a:p>
        </p:txBody>
      </p:sp>
    </p:spTree>
    <p:extLst>
      <p:ext uri="{BB962C8B-B14F-4D97-AF65-F5344CB8AC3E}">
        <p14:creationId xmlns:p14="http://schemas.microsoft.com/office/powerpoint/2010/main" val="599141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36</a:t>
            </a:fld>
            <a:endParaRPr lang="en-US"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37</a:t>
            </a:fld>
            <a:endParaRPr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38</a:t>
            </a:fld>
            <a:endParaRPr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dirty="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39</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8</a:t>
            </a:fld>
            <a:endParaRPr lang="en-US" altLang="en-US" sz="1200"/>
          </a:p>
        </p:txBody>
      </p:sp>
    </p:spTree>
    <p:extLst>
      <p:ext uri="{BB962C8B-B14F-4D97-AF65-F5344CB8AC3E}">
        <p14:creationId xmlns:p14="http://schemas.microsoft.com/office/powerpoint/2010/main" val="2835531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69FA3-9A72-4099-96A0-9159C48DCF27}" type="slidenum">
              <a:rPr lang="en-US" altLang="en-US" sz="1200" smtClean="0"/>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A8C1B357-BE47-4E83-BD44-924051164C8C}"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5F285FF2-067E-40E7-A425-A7E350B85E0A}"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1619195D-D683-4071-9978-D0A01481AFC0}"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FC76B521-546B-443A-BADB-095EC415A6E0}"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A7E1CDD7-FCD3-4B09-9804-FF1B0F627398}"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9440E6F9-0CE3-49B3-9135-D6095194D7EA}"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CC76B760-3E9B-4735-8BAE-62910BE5BA4E}"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D64C2ABE-6357-4170-AFCA-7715EF66EFE7}"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067F0BC3-8A6D-45F8-BF4D-A6357EF20825}" type="datetime3">
              <a:rPr lang="en-US" altLang="en-US"/>
              <a:t>7 May 2022</a:t>
            </a:fld>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06742076-E0FA-43A7-BEAA-745C3906F3D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EAF02D9-F964-43E7-A63E-067EEBCFD958}"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5F9329B5-0AD7-4235-BB0C-E88FAE88169C}"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AD2453A0-338D-4DCD-B2A5-26E661ED2314}" type="datetime3">
              <a:rPr lang="en-US" altLang="en-US"/>
              <a:t>7 May 2022</a:t>
            </a:fld>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0F73B554-E6D6-4161-BFDC-8BF13113D1EF}"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A5F6F3F6-2C38-47D7-8FD9-9B09A9BD2CBB}" type="datetime3">
              <a:rPr lang="en-US" altLang="en-US"/>
              <a:t>7 May 2022</a:t>
            </a:fld>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pPr>
              <a:defRPr/>
            </a:pPr>
            <a:fld id="{20B6296A-D26F-4E8C-BDBE-E09F9361E321}"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E28D0B2-BC01-4DE0-AA2D-BE7D15E99E56}" type="datetime3">
              <a:rPr lang="en-US" altLang="en-US"/>
              <a:t>7 May 2022</a:t>
            </a:fld>
            <a:endParaRPr lang="en-US" altLang="en-US"/>
          </a:p>
        </p:txBody>
      </p:sp>
      <p:sp>
        <p:nvSpPr>
          <p:cNvPr id="3" name="Slide Number Placeholder 3"/>
          <p:cNvSpPr>
            <a:spLocks noGrp="1"/>
          </p:cNvSpPr>
          <p:nvPr>
            <p:ph type="sldNum" sz="quarter" idx="11"/>
          </p:nvPr>
        </p:nvSpPr>
        <p:spPr/>
        <p:txBody>
          <a:bodyPr/>
          <a:lstStyle>
            <a:lvl1pPr>
              <a:defRPr/>
            </a:lvl1pPr>
          </a:lstStyle>
          <a:p>
            <a:pPr>
              <a:defRPr/>
            </a:pPr>
            <a:fld id="{F5880D83-8AFB-407A-A2C8-39994265DB56}"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822C781-2A8A-4C0B-A44F-7DB33F353593}"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B74E1027-FF1A-4BBD-8F9D-9363B402AE3D}"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D922324-6256-4FFE-AD65-BCDB183606E4}" type="datetime3">
              <a:rPr lang="en-US" altLang="en-US"/>
              <a:t>7 May 2022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73E9A48F-122C-4B4E-9500-3F4A3C17505F}"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901"/>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Times New Roman" panose="02020603050405020304" pitchFamily="18" charset="0"/>
              </a:defRPr>
            </a:lvl1pPr>
          </a:lstStyle>
          <a:p>
            <a:pPr>
              <a:defRPr/>
            </a:pPr>
            <a:fld id="{064B8478-796B-44B1-B574-E27C0AF86F31}" type="datetime3">
              <a:rPr lang="en-US" altLang="en-US"/>
              <a:t>7 May 2022</a:t>
            </a:fld>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a:defRPr/>
            </a:pPr>
            <a:fld id="{1B728B36-4432-4F66-A539-0273E7D2DB1A}"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FBB4CB52-02C6-4ACE-8291-811249167EED}" type="slidenum">
              <a:rPr lang="en-US" altLang="en-US" sz="1600" b="1">
                <a:solidFill>
                  <a:srgbClr val="FFFFFF"/>
                </a:solidFill>
                <a:latin typeface="Comic Sans MS" panose="030F0702030302020204" pitchFamily="66" charset="0"/>
              </a:rPr>
              <a:t>1</a:t>
            </a:fld>
            <a:endParaRPr lang="en-US" altLang="en-US" sz="1600" b="1">
              <a:solidFill>
                <a:srgbClr val="FFFFFF"/>
              </a:solidFill>
              <a:latin typeface="Comic Sans MS" panose="030F0702030302020204" pitchFamily="66" charset="0"/>
            </a:endParaRPr>
          </a:p>
        </p:txBody>
      </p:sp>
      <p:sp>
        <p:nvSpPr>
          <p:cNvPr id="4102"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4065407-93B3-4FCE-9928-BAF772D9DE2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4105"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
          <p:cNvSpPr txBox="1">
            <a:spLocks noChangeArrowheads="1"/>
          </p:cNvSpPr>
          <p:nvPr/>
        </p:nvSpPr>
        <p:spPr bwMode="auto">
          <a:xfrm>
            <a:off x="666018" y="983963"/>
            <a:ext cx="7788274" cy="14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449580" rtl="0" eaLnBrk="0" fontAlgn="base" latinLnBrk="0" hangingPunct="0">
              <a:lnSpc>
                <a:spcPct val="100000"/>
              </a:lnSpc>
              <a:spcBef>
                <a:spcPct val="0"/>
              </a:spcBef>
              <a:spcAft>
                <a:spcPct val="0"/>
              </a:spcAft>
              <a:buClrTx/>
              <a:buSzPct val="100000"/>
              <a:buFontTx/>
              <a:buNone/>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rPr>
              <a:t>Identifying Mental Conditions Of Covid-19 Stressors By Using Topic Modelling</a:t>
            </a:r>
          </a:p>
          <a:p>
            <a:pPr algn="ctr">
              <a:spcBef>
                <a:spcPct val="0"/>
              </a:spcBef>
              <a:buFontTx/>
              <a:buNone/>
            </a:pPr>
            <a:endParaRPr lang="en-US" altLang="en-US" sz="2500" b="1" dirty="0">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p:cNvSpPr txBox="1">
            <a:spLocks noChangeArrowheads="1"/>
          </p:cNvSpPr>
          <p:nvPr/>
        </p:nvSpPr>
        <p:spPr bwMode="auto">
          <a:xfrm>
            <a:off x="3605485" y="4498170"/>
            <a:ext cx="5292938"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500" b="1" dirty="0">
                <a:latin typeface="Times New Roman" panose="02020603050405020304"/>
                <a:ea typeface="Verdana" panose="020B0604030504040204"/>
                <a:cs typeface="Times New Roman" panose="02020603050405020304"/>
              </a:rPr>
              <a:t>Done By:</a:t>
            </a:r>
            <a:endParaRPr lang="en-US" sz="2500" b="1" dirty="0"/>
          </a:p>
          <a:p>
            <a:pPr>
              <a:spcBef>
                <a:spcPct val="0"/>
              </a:spcBef>
              <a:buNone/>
            </a:pPr>
            <a:endParaRPr lang="en-US" altLang="en-US" sz="2000" dirty="0">
              <a:latin typeface="Times New Roman" panose="02020603050405020304"/>
              <a:ea typeface="Verdana" panose="020B0604030504040204"/>
              <a:cs typeface="Times New Roman" panose="02020603050405020304"/>
            </a:endParaRPr>
          </a:p>
          <a:p>
            <a:pPr>
              <a:spcBef>
                <a:spcPct val="0"/>
              </a:spcBef>
              <a:buNone/>
            </a:pPr>
            <a:r>
              <a:rPr lang="en-US" altLang="en-US" sz="2000" dirty="0">
                <a:latin typeface="Times New Roman" panose="02020603050405020304"/>
                <a:ea typeface="Verdana" panose="020B0604030504040204"/>
                <a:cs typeface="Times New Roman" panose="02020603050405020304"/>
              </a:rPr>
              <a:t>Manoj Kannan S (Reg. No. : 201904086)</a:t>
            </a:r>
            <a:endParaRPr lang="en-US" dirty="0"/>
          </a:p>
          <a:p>
            <a:pPr>
              <a:spcBef>
                <a:spcPct val="0"/>
              </a:spcBef>
              <a:buNone/>
            </a:pPr>
            <a:r>
              <a:rPr lang="en-US" altLang="en-US" sz="2000" dirty="0">
                <a:latin typeface="Times New Roman" panose="02020603050405020304"/>
                <a:ea typeface="Verdana" panose="020B0604030504040204"/>
                <a:cs typeface="Times New Roman" panose="02020603050405020304"/>
              </a:rPr>
              <a:t>Nabil Ahamed H  (Reg. No. : 201904097)</a:t>
            </a:r>
          </a:p>
        </p:txBody>
      </p:sp>
      <p:sp>
        <p:nvSpPr>
          <p:cNvPr id="13" name="Text Box 5"/>
          <p:cNvSpPr txBox="1"/>
          <p:nvPr/>
        </p:nvSpPr>
        <p:spPr>
          <a:xfrm>
            <a:off x="-71067" y="2409578"/>
            <a:ext cx="4038600" cy="2031365"/>
          </a:xfrm>
          <a:prstGeom prst="rect">
            <a:avLst/>
          </a:prstGeom>
          <a:noFill/>
          <a:ln w="9525">
            <a:noFill/>
          </a:ln>
        </p:spPr>
        <p:txBody>
          <a:bodyPr lIns="90000" tIns="46800" rIns="90000" bIns="46800">
            <a:spAutoFit/>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a:lstStyle>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dirty="0">
              <a:solidFill>
                <a:srgbClr val="000000"/>
              </a:solidFill>
              <a:latin typeface="Verdana" panose="020B0604030504040204" pitchFamily="34" charset="0"/>
            </a:endParaRP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dirty="0">
              <a:solidFill>
                <a:srgbClr val="000000"/>
              </a:solidFill>
              <a:latin typeface="Verdana" panose="020B0604030504040204" pitchFamily="34" charset="0"/>
            </a:endParaRP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1" dirty="0">
                <a:solidFill>
                  <a:srgbClr val="000000"/>
                </a:solidFill>
                <a:latin typeface="Times New Roman" panose="02020603050405020304" pitchFamily="18" charset="0"/>
                <a:cs typeface="Times New Roman" panose="02020603050405020304" pitchFamily="18" charset="0"/>
              </a:rPr>
              <a:t>GUIDED BY:</a:t>
            </a: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b="0" dirty="0">
              <a:solidFill>
                <a:srgbClr val="000000"/>
              </a:solidFill>
              <a:latin typeface="Times New Roman" panose="02020603050405020304" pitchFamily="18" charset="0"/>
              <a:cs typeface="Times New Roman" panose="02020603050405020304" pitchFamily="18" charset="0"/>
            </a:endParaRP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0" dirty="0">
                <a:solidFill>
                  <a:srgbClr val="000000"/>
                </a:solidFill>
                <a:latin typeface="Times New Roman" panose="02020603050405020304" pitchFamily="18" charset="0"/>
                <a:cs typeface="Times New Roman" panose="02020603050405020304" pitchFamily="18" charset="0"/>
              </a:rPr>
              <a:t>  Mrs.S.Santhi, M.E</a:t>
            </a:r>
            <a:r>
              <a:rPr lang="en-US" altLang="en-IN" sz="1800" b="0" dirty="0">
                <a:solidFill>
                  <a:srgbClr val="000000"/>
                </a:solidFill>
                <a:latin typeface="Times New Roman" panose="02020603050405020304" pitchFamily="18" charset="0"/>
                <a:cs typeface="Times New Roman" panose="02020603050405020304" pitchFamily="18" charset="0"/>
              </a:rPr>
              <a:t>,Ph.d</a:t>
            </a:r>
            <a:endParaRPr lang="en-IN" altLang="en-US" sz="1800" b="0" dirty="0">
              <a:solidFill>
                <a:srgbClr val="000000"/>
              </a:solidFill>
              <a:latin typeface="Times New Roman" panose="02020603050405020304" pitchFamily="18" charset="0"/>
              <a:cs typeface="Times New Roman" panose="02020603050405020304" pitchFamily="18" charset="0"/>
            </a:endParaRP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0" dirty="0">
                <a:solidFill>
                  <a:srgbClr val="000000"/>
                </a:solidFill>
                <a:latin typeface="Times New Roman" panose="02020603050405020304" pitchFamily="18" charset="0"/>
                <a:cs typeface="Times New Roman" panose="02020603050405020304" pitchFamily="18" charset="0"/>
              </a:rPr>
              <a:t>  Assistant Professor(Sr.Gr.)/CSE</a:t>
            </a:r>
          </a:p>
          <a:p>
            <a:pPr defTabSz="449580"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600" b="1" dirty="0">
                <a:solidFill>
                  <a:srgbClr val="FFFFFF"/>
                </a:solidFill>
                <a:latin typeface="Comic Sans MS" panose="030F0702030302020204" pitchFamily="66" charset="0"/>
              </a:rPr>
              <a:t>9</a:t>
            </a: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517601D4-D574-C82A-8C03-B532673BE28C}"/>
              </a:ext>
            </a:extLst>
          </p:cNvPr>
          <p:cNvSpPr txBox="1"/>
          <p:nvPr/>
        </p:nvSpPr>
        <p:spPr>
          <a:xfrm>
            <a:off x="455103" y="990600"/>
            <a:ext cx="7767638" cy="4524315"/>
          </a:xfrm>
          <a:prstGeom prst="rect">
            <a:avLst/>
          </a:prstGeom>
          <a:noFill/>
        </p:spPr>
        <p:txBody>
          <a:bodyPr wrap="square">
            <a:spAutoFit/>
          </a:bodyPr>
          <a:lstStyle/>
          <a:p>
            <a:r>
              <a:rPr lang="en-US" b="1" dirty="0">
                <a:latin typeface="Times New Roman" panose="02020603050405020304"/>
                <a:cs typeface="Times New Roman" panose="02020603050405020304"/>
              </a:rPr>
              <a:t>Merits</a:t>
            </a:r>
          </a:p>
          <a:p>
            <a:endParaRPr lang="en-US" b="1" dirty="0">
              <a:latin typeface="Times New Roman" panose="02020603050405020304"/>
              <a:cs typeface="Times New Roman" panose="02020603050405020304"/>
            </a:endParaRPr>
          </a:p>
          <a:p>
            <a:pPr marL="285750" indent="-285750">
              <a:buFont typeface="Arial" panose="020B0604020202020204"/>
              <a:buChar char="•"/>
            </a:pPr>
            <a:r>
              <a:rPr lang="en-US" sz="2000" dirty="0">
                <a:latin typeface="Times New Roman" panose="02020603050405020304"/>
                <a:cs typeface="Times New Roman" panose="02020603050405020304"/>
              </a:rPr>
              <a:t>A higher accuracy than that of several other well-known machine-learning algorithms for COVID-19-Sentiment Classification.</a:t>
            </a:r>
          </a:p>
          <a:p>
            <a:pPr marL="285750" indent="-285750">
              <a:buFont typeface="Arial" panose="020B0604020202020204"/>
              <a:buChar char="•"/>
            </a:pPr>
            <a:r>
              <a:rPr lang="en-US" sz="2000" dirty="0">
                <a:latin typeface="Times New Roman" panose="02020603050405020304"/>
                <a:cs typeface="Times New Roman" panose="02020603050405020304"/>
              </a:rPr>
              <a:t> Our findings shed light on the importance of using public opinions and suitable computational techniques to understand issues surrounding COVID-19 and to guide related decision-making.</a:t>
            </a:r>
          </a:p>
          <a:p>
            <a:pPr marL="285750" indent="-285750">
              <a:buFont typeface="Arial" panose="020B0604020202020204"/>
              <a:buChar char="•"/>
            </a:pPr>
            <a:endParaRPr lang="en-US" sz="2000" dirty="0">
              <a:latin typeface="Times New Roman" panose="02020603050405020304"/>
              <a:cs typeface="Times New Roman" panose="02020603050405020304"/>
            </a:endParaRPr>
          </a:p>
          <a:p>
            <a:pPr marL="285750" indent="-285750">
              <a:buFont typeface="Arial" panose="020B0604020202020204"/>
              <a:buChar char="•"/>
            </a:pPr>
            <a:endParaRPr lang="en-US" sz="2000" dirty="0">
              <a:latin typeface="Times New Roman" panose="02020603050405020304"/>
              <a:cs typeface="Times New Roman" panose="02020603050405020304"/>
            </a:endParaRPr>
          </a:p>
          <a:p>
            <a:r>
              <a:rPr lang="en-US" sz="2000" b="1" dirty="0">
                <a:latin typeface="Times New Roman" panose="02020603050405020304"/>
                <a:cs typeface="Times New Roman" panose="02020603050405020304"/>
              </a:rPr>
              <a:t>Limitations:</a:t>
            </a:r>
          </a:p>
          <a:p>
            <a:pPr marL="342900" indent="-342900">
              <a:buFont typeface="Arial" panose="020B0604020202020204"/>
              <a:buChar char="•"/>
            </a:pPr>
            <a:endParaRPr lang="en-US" sz="2000" b="1" dirty="0">
              <a:latin typeface="Times New Roman" panose="02020603050405020304"/>
              <a:cs typeface="Times New Roman" panose="02020603050405020304"/>
            </a:endParaRPr>
          </a:p>
          <a:p>
            <a:pPr>
              <a:buFont typeface="Arial" panose="020B0604020202020204"/>
              <a:buChar char="•"/>
            </a:pPr>
            <a:r>
              <a:rPr lang="en-US" sz="2000" dirty="0">
                <a:latin typeface="Times New Roman" panose="02020603050405020304"/>
                <a:cs typeface="Times New Roman" panose="02020603050405020304"/>
              </a:rPr>
              <a:t>This research was limited to English-language text, which was considered a selection criterion. Therefore, the results do not reﬂect comments made in other languages</a:t>
            </a:r>
            <a:endParaRPr lang="en-US" sz="2000" dirty="0">
              <a:cs typeface="Times New Roman" panose="02020603050405020304"/>
            </a:endParaRPr>
          </a:p>
        </p:txBody>
      </p:sp>
    </p:spTree>
    <p:extLst>
      <p:ext uri="{BB962C8B-B14F-4D97-AF65-F5344CB8AC3E}">
        <p14:creationId xmlns:p14="http://schemas.microsoft.com/office/powerpoint/2010/main" val="39324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11</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31390" y="924859"/>
            <a:ext cx="8481219" cy="4524315"/>
          </a:xfrm>
          <a:prstGeom prst="rect">
            <a:avLst/>
          </a:prstGeom>
          <a:noFill/>
        </p:spPr>
        <p:txBody>
          <a:bodyPr wrap="square" lIns="91440" tIns="45720" rIns="91440" bIns="45720" anchor="t">
            <a:spAutoFit/>
          </a:bodyPr>
          <a:lstStyle/>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4) S. Singh, D. Roy, K. Sinha, S. Parveen, G. Sharma, and G. Joshi, “Impact of COVID-19 and lockdown on mental health of children and adolescents: A narrative review with recommendations,” Psychiatry Res., vol. 293, p. 113429, Nov. 2020,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doi</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10.1016/j.psychres.2020.113429.</a:t>
            </a:r>
          </a:p>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0" marR="0" lvl="0" indent="0" algn="l" defTabSz="44958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Paper Description:</a:t>
            </a:r>
          </a:p>
          <a:p>
            <a:pPr marL="285750" indent="-285750" defTabSz="449580">
              <a:buFont typeface="Arial" panose="020B0604020202020204"/>
              <a:buChar char="•"/>
              <a:defRPr/>
            </a:pPr>
            <a:r>
              <a:rPr kumimoji="0" lang="en-US" sz="1800" b="0" i="0" u="none" strike="noStrike" kern="1200" cap="none" spc="0" normalizeH="0" baseline="0" noProof="0" dirty="0">
                <a:ln>
                  <a:noFill/>
                </a:ln>
                <a:effectLst/>
                <a:uLnTx/>
                <a:uFillTx/>
                <a:latin typeface="Times New Roman" panose="02020603050405020304"/>
                <a:ea typeface="Verdana" panose="020B0604030504040204"/>
                <a:cs typeface="Times New Roman" panose="02020603050405020304"/>
              </a:rPr>
              <a:t>This paper is aimed at narratively reviewing various articles related to mental-health aspects of children and adolescents impacted by COVID-19 pandemic</a:t>
            </a:r>
            <a:r>
              <a:rPr lang="en-US" sz="1800" dirty="0">
                <a:latin typeface="Times New Roman" panose="02020603050405020304"/>
                <a:ea typeface="Verdana" panose="020B0604030504040204"/>
                <a:cs typeface="Times New Roman" panose="02020603050405020304"/>
              </a:rPr>
              <a:t> </a:t>
            </a:r>
            <a:endParaRPr lang="en-US" dirty="0"/>
          </a:p>
          <a:p>
            <a:pPr marL="285750"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We searched the electronic data bases of MEDLINE through PubMed, Cochrane Library, Science-direct and Google Scholar databases, from January,2020 till June,2020</a:t>
            </a:r>
            <a:endParaRPr lang="en-US" sz="1800" dirty="0">
              <a:solidFill>
                <a:srgbClr val="000000"/>
              </a:solidFill>
              <a:latin typeface="Verdana" panose="020B0604030504040204"/>
              <a:ea typeface="Verdana" panose="020B0604030504040204"/>
            </a:endParaRPr>
          </a:p>
          <a:p>
            <a:pPr marL="285750"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It uses various topic modeling algorithms</a:t>
            </a:r>
          </a:p>
          <a:p>
            <a:pPr defTabSz="449580">
              <a:defRPr/>
            </a:pPr>
            <a:r>
              <a:rPr lang="en-US" sz="1800" dirty="0">
                <a:solidFill>
                  <a:srgbClr val="000000"/>
                </a:solidFill>
                <a:latin typeface="Times New Roman" panose="02020603050405020304"/>
                <a:ea typeface="Verdana" panose="020B0604030504040204"/>
                <a:cs typeface="Times New Roman" panose="02020603050405020304"/>
              </a:rPr>
              <a:t>                                Latent Semantic Allocation</a:t>
            </a:r>
            <a:endParaRPr lang="en-US" sz="1800" b="0" i="0" u="none" strike="noStrike" kern="1200" cap="none" spc="0" normalizeH="0" baseline="0" noProof="0" dirty="0">
              <a:ln>
                <a:noFill/>
              </a:ln>
              <a:solidFill>
                <a:srgbClr val="000000"/>
              </a:solidFill>
              <a:effectLst/>
              <a:uLnTx/>
              <a:uFillTx/>
              <a:latin typeface="Times New Roman" panose="02020603050405020304"/>
              <a:ea typeface="Verdana" panose="020B0604030504040204"/>
              <a:cs typeface="Times New Roman" panose="02020603050405020304"/>
            </a:endParaRPr>
          </a:p>
          <a:p>
            <a:pPr defTabSz="449580">
              <a:defRPr/>
            </a:pPr>
            <a:r>
              <a:rPr lang="en-US" sz="1800" dirty="0">
                <a:solidFill>
                  <a:srgbClr val="000000"/>
                </a:solidFill>
                <a:latin typeface="Times New Roman" panose="02020603050405020304"/>
                <a:ea typeface="Verdana" panose="020B0604030504040204"/>
                <a:cs typeface="Times New Roman" panose="02020603050405020304"/>
              </a:rPr>
              <a:t>                                Non matrix Factorization</a:t>
            </a:r>
          </a:p>
          <a:p>
            <a:pPr marL="285750" indent="-285750" defTabSz="449580">
              <a:buFont typeface="Arial" panose="020B0604020202020204"/>
              <a:buChar char="•"/>
              <a:defRPr/>
            </a:pPr>
            <a:endParaRPr lang="en-US" sz="1800" dirty="0">
              <a:solidFill>
                <a:srgbClr val="000000"/>
              </a:solidFill>
              <a:latin typeface="Verdana" panose="020B0604030504040204"/>
              <a:ea typeface="Verdana" panose="020B06040305040402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12</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57D94456-967C-644A-B98A-48BADDE7AE0E}"/>
              </a:ext>
            </a:extLst>
          </p:cNvPr>
          <p:cNvSpPr txBox="1"/>
          <p:nvPr/>
        </p:nvSpPr>
        <p:spPr>
          <a:xfrm>
            <a:off x="152400" y="603903"/>
            <a:ext cx="8610600" cy="5632311"/>
          </a:xfrm>
          <a:prstGeom prst="rect">
            <a:avLst/>
          </a:prstGeom>
          <a:noFill/>
        </p:spPr>
        <p:txBody>
          <a:bodyPr wrap="square">
            <a:spAutoFit/>
          </a:bodyPr>
          <a:lstStyle/>
          <a:p>
            <a:r>
              <a:rPr lang="en-US" sz="2000" b="1" dirty="0">
                <a:latin typeface="Times New Roman" panose="02020603050405020304"/>
                <a:cs typeface="Times New Roman" panose="02020603050405020304"/>
              </a:rPr>
              <a:t>Merits:</a:t>
            </a:r>
            <a:endParaRPr lang="en-US" sz="2000" b="1" dirty="0">
              <a:cs typeface="Times New Roman" panose="02020603050405020304"/>
            </a:endParaRPr>
          </a:p>
          <a:p>
            <a:endParaRPr lang="en-US" sz="2000" b="1" dirty="0">
              <a:latin typeface="Times New Roman" panose="02020603050405020304"/>
              <a:cs typeface="Times New Roman" panose="02020603050405020304"/>
            </a:endParaRPr>
          </a:p>
          <a:p>
            <a:pPr marL="342900" indent="-342900">
              <a:buFont typeface="Arial" panose="020B0604020202020204"/>
              <a:buChar char="•"/>
            </a:pPr>
            <a:r>
              <a:rPr lang="en-US" sz="2000" dirty="0">
                <a:latin typeface="Times New Roman" panose="02020603050405020304"/>
                <a:cs typeface="Times New Roman" panose="02020603050405020304"/>
              </a:rPr>
              <a:t>There is a need to ameliorate children and adolescents’ access to mental health support services geared towards providing measures for developing healthy coping mechanisms during the current crisis.</a:t>
            </a:r>
          </a:p>
          <a:p>
            <a:pPr marL="342900" indent="-342900">
              <a:buFont typeface="Arial" panose="020B0604020202020204"/>
              <a:buChar char="•"/>
            </a:pPr>
            <a:r>
              <a:rPr lang="en-US" sz="2000" dirty="0">
                <a:latin typeface="Times New Roman" panose="02020603050405020304"/>
                <a:cs typeface="Times New Roman" panose="02020603050405020304"/>
              </a:rPr>
              <a:t>Identify the people with the bad mental conditions and give treatment with priority</a:t>
            </a:r>
          </a:p>
          <a:p>
            <a:pPr marL="342900" indent="-342900">
              <a:buFont typeface="Arial" panose="020B0604020202020204"/>
              <a:buChar char="•"/>
            </a:pPr>
            <a:endParaRPr lang="en-US" sz="2000" dirty="0">
              <a:latin typeface="Times New Roman" panose="02020603050405020304"/>
              <a:cs typeface="Times New Roman" panose="02020603050405020304"/>
            </a:endParaRPr>
          </a:p>
          <a:p>
            <a:endParaRPr lang="en-US" sz="2000" b="1" dirty="0">
              <a:latin typeface="Times New Roman" panose="02020603050405020304"/>
              <a:cs typeface="Times New Roman" panose="02020603050405020304"/>
            </a:endParaRPr>
          </a:p>
          <a:p>
            <a:r>
              <a:rPr lang="en-US" sz="2000" b="1" dirty="0">
                <a:latin typeface="Times New Roman" panose="02020603050405020304"/>
                <a:cs typeface="Times New Roman" panose="02020603050405020304"/>
              </a:rPr>
              <a:t>Limitations:</a:t>
            </a:r>
            <a:endParaRPr lang="en-US" sz="2000" b="1" dirty="0">
              <a:cs typeface="Times New Roman" panose="02020603050405020304"/>
            </a:endParaRPr>
          </a:p>
          <a:p>
            <a:endParaRPr lang="en-US" sz="2000" b="1" dirty="0">
              <a:latin typeface="Times New Roman" panose="02020603050405020304"/>
              <a:cs typeface="Times New Roman" panose="02020603050405020304"/>
            </a:endParaRPr>
          </a:p>
          <a:p>
            <a:pPr marL="342900" indent="-342900">
              <a:buFont typeface="Arial" panose="020B0604020202020204"/>
              <a:buChar char="•"/>
            </a:pPr>
            <a:r>
              <a:rPr lang="en-US" sz="2000" dirty="0">
                <a:latin typeface="Times New Roman" panose="02020603050405020304"/>
                <a:cs typeface="Times New Roman" panose="02020603050405020304"/>
              </a:rPr>
              <a:t>The review articles for this review have been selected during the time of global lockdown, where the issues and challenges were new and the global crisis was at peak times.</a:t>
            </a:r>
            <a:endParaRPr lang="en-US" sz="2000" dirty="0">
              <a:latin typeface="Times New Roman" panose="02020603050405020304"/>
              <a:cs typeface="Times New Roman" panose="02020603050405020304" pitchFamily="18" charset="0"/>
            </a:endParaRPr>
          </a:p>
          <a:p>
            <a:pPr marL="342900" indent="-342900">
              <a:buFont typeface="Arial" panose="020B0604020202020204"/>
              <a:buChar char="•"/>
            </a:pPr>
            <a:r>
              <a:rPr lang="en-US" sz="2000" dirty="0">
                <a:latin typeface="Times New Roman" panose="02020603050405020304"/>
                <a:cs typeface="Times New Roman" panose="02020603050405020304"/>
              </a:rPr>
              <a:t>Due to strict selection criteria and the short period of data collection and the only use of electronic databases for our research, there is a possibility of missing studies relevant to the care of children and adolescents.</a:t>
            </a:r>
          </a:p>
          <a:p>
            <a:pPr algn="l"/>
            <a:endParaRPr lang="en-US" sz="2000" dirty="0">
              <a:cs typeface="Times New Roman" panose="02020603050405020304"/>
            </a:endParaRPr>
          </a:p>
        </p:txBody>
      </p:sp>
    </p:spTree>
    <p:extLst>
      <p:ext uri="{BB962C8B-B14F-4D97-AF65-F5344CB8AC3E}">
        <p14:creationId xmlns:p14="http://schemas.microsoft.com/office/powerpoint/2010/main" val="255821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13</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742949" y="1166842"/>
            <a:ext cx="7658101" cy="5078313"/>
          </a:xfrm>
          <a:prstGeom prst="rect">
            <a:avLst/>
          </a:prstGeom>
          <a:noFill/>
        </p:spPr>
        <p:txBody>
          <a:bodyPr wrap="square" lIns="91440" tIns="45720" rIns="91440" bIns="45720" anchor="t">
            <a:spAutoFit/>
          </a:bodyPr>
          <a:lstStyle/>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5)M. D. Choudhury and S. De, “Mental Health Discourse on reddit: Self-disclosure, Social Support, and Anonymity,” p. 10. </a:t>
            </a:r>
          </a:p>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0" marR="0" lvl="0" indent="0" algn="l" defTabSz="44958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Paper Description:</a:t>
            </a:r>
          </a:p>
          <a:p>
            <a:pPr marL="285750"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Social media is continually emerging as a platform of information exchange around health challenges. We study mental health discourse on the popular social media. Building on findings about health information seeking and sharing practices in online forums, and social media like Twitter, we address three research challenges</a:t>
            </a:r>
            <a:endParaRPr lang="en-US" sz="1800" b="0"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285750"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We use negative binomial regression as our prediction method because both our dependent variables, karma and comments are counts, and negative binomial regression is typically well-suited to handle over dispersed count outcome variables. </a:t>
            </a:r>
            <a:endParaRPr lang="en-US" sz="1800" b="0" i="0" u="none" strike="noStrike" kern="1200" cap="none" spc="0" normalizeH="0" baseline="0" noProof="0" dirty="0">
              <a:ln>
                <a:noFill/>
              </a:ln>
              <a:solidFill>
                <a:srgbClr val="000000"/>
              </a:solidFill>
              <a:effectLst/>
              <a:uLnTx/>
              <a:uFillTx/>
              <a:latin typeface="Times New Roman" panose="02020603050405020304"/>
              <a:ea typeface="Verdana" panose="020B0604030504040204"/>
              <a:cs typeface="Times New Roman" panose="02020603050405020304"/>
            </a:endParaRPr>
          </a:p>
          <a:p>
            <a:pPr marL="285750"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We use a measure called deviance to evaluate goodness of fit, since this model has no direct analog of the proportion of variance explained by the predictors (R 2 ) in linear regression.</a:t>
            </a:r>
            <a:endParaRPr lang="en-US" sz="1800" dirty="0">
              <a:solidFill>
                <a:srgbClr val="000000"/>
              </a:solidFill>
              <a:latin typeface="Times New Roman" panose="02020603050405020304"/>
              <a:ea typeface="Verdana" panose="020B0604030504040204"/>
              <a:cs typeface="Times New Roman" panose="02020603050405020304"/>
            </a:endParaRPr>
          </a:p>
          <a:p>
            <a:pPr marL="285750" indent="-285750" defTabSz="449580">
              <a:buFont typeface="Arial" panose="020B0604020202020204"/>
              <a:buChar char="•"/>
              <a:defRPr/>
            </a:pPr>
            <a:endParaRPr lang="en-US" sz="1800" dirty="0">
              <a:solidFill>
                <a:srgbClr val="000000"/>
              </a:solidFill>
              <a:latin typeface="Verdana" panose="020B0604030504040204"/>
              <a:ea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14</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694A7CA-EDD8-D953-F45F-0E17C575F918}"/>
              </a:ext>
            </a:extLst>
          </p:cNvPr>
          <p:cNvSpPr txBox="1"/>
          <p:nvPr/>
        </p:nvSpPr>
        <p:spPr>
          <a:xfrm>
            <a:off x="236494" y="740328"/>
            <a:ext cx="8169275" cy="5632311"/>
          </a:xfrm>
          <a:prstGeom prst="rect">
            <a:avLst/>
          </a:prstGeom>
          <a:noFill/>
        </p:spPr>
        <p:txBody>
          <a:bodyPr wrap="square">
            <a:spAutoFit/>
          </a:bodyPr>
          <a:lstStyle/>
          <a:p>
            <a:r>
              <a:rPr lang="en-US" sz="2000" b="1" dirty="0">
                <a:latin typeface="Times New Roman" panose="02020603050405020304"/>
                <a:cs typeface="Times New Roman" panose="02020603050405020304"/>
              </a:rPr>
              <a:t>Merits:</a:t>
            </a:r>
            <a:endParaRPr lang="en-US" sz="2000" dirty="0"/>
          </a:p>
          <a:p>
            <a:endParaRPr lang="en-US" sz="2000" b="1" dirty="0">
              <a:latin typeface="Times New Roman" panose="02020603050405020304"/>
              <a:cs typeface="Times New Roman" panose="02020603050405020304"/>
            </a:endParaRPr>
          </a:p>
          <a:p>
            <a:pPr marL="285750" indent="-285750">
              <a:buFont typeface="Arial" panose="020B0604020202020204"/>
              <a:buChar char="•"/>
            </a:pPr>
            <a:r>
              <a:rPr lang="en-US" sz="2000" dirty="0">
                <a:latin typeface="Times New Roman" panose="02020603050405020304"/>
                <a:cs typeface="Times New Roman" panose="02020603050405020304"/>
              </a:rPr>
              <a:t>This research reveals how social media like reddit are fulfilling unique information and social needs of a cohort challenged with a stigmatic health concern looking through the lenses of disclosure, social support, and disinhibition. </a:t>
            </a:r>
            <a:endParaRPr lang="en-US" sz="2000" dirty="0">
              <a:cs typeface="Times New Roman" panose="02020603050405020304" pitchFamily="18" charset="0"/>
            </a:endParaRPr>
          </a:p>
          <a:p>
            <a:pPr marL="285750" indent="-285750">
              <a:buFont typeface="Arial" panose="020B0604020202020204"/>
              <a:buChar char="•"/>
            </a:pPr>
            <a:r>
              <a:rPr lang="en-US" sz="2000" dirty="0">
                <a:latin typeface="Times New Roman" panose="02020603050405020304"/>
                <a:cs typeface="Times New Roman" panose="02020603050405020304"/>
              </a:rPr>
              <a:t>Potentially, our work may provide a wealth of resources to clinicians, health practitioners, caregivers, and policy makers to identify communities at risk. </a:t>
            </a:r>
          </a:p>
          <a:p>
            <a:endParaRPr lang="en-US" sz="2000" b="1" dirty="0">
              <a:latin typeface="Times New Roman" panose="02020603050405020304"/>
              <a:cs typeface="Times New Roman" panose="02020603050405020304"/>
            </a:endParaRPr>
          </a:p>
          <a:p>
            <a:pPr algn="l"/>
            <a:r>
              <a:rPr lang="en-US" sz="2000" b="1" dirty="0">
                <a:latin typeface="Times New Roman" panose="02020603050405020304"/>
                <a:cs typeface="Times New Roman" panose="02020603050405020304"/>
              </a:rPr>
              <a:t>Limitations:</a:t>
            </a:r>
            <a:endParaRPr lang="en-US" sz="2000" dirty="0">
              <a:cs typeface="Times New Roman" panose="02020603050405020304"/>
            </a:endParaRPr>
          </a:p>
          <a:p>
            <a:endParaRPr lang="en-US" sz="2000" b="1" dirty="0">
              <a:latin typeface="Times New Roman" panose="02020603050405020304"/>
              <a:cs typeface="Times New Roman" panose="02020603050405020304"/>
            </a:endParaRPr>
          </a:p>
          <a:p>
            <a:pPr marL="285750" indent="-285750">
              <a:buFont typeface="Arial" panose="020B0604020202020204"/>
              <a:buChar char="•"/>
            </a:pPr>
            <a:r>
              <a:rPr lang="en-US" sz="2000" dirty="0">
                <a:latin typeface="Times New Roman" panose="02020603050405020304"/>
                <a:cs typeface="Times New Roman" panose="02020603050405020304"/>
              </a:rPr>
              <a:t>This work is a preliminary exploration, focusing on a set of high precision reddit communities, however expanding to other subreddits is a ripe area of future research.</a:t>
            </a:r>
          </a:p>
          <a:p>
            <a:pPr marL="285750" indent="-285750">
              <a:buFont typeface="Arial" panose="020B0604020202020204"/>
              <a:buChar char="•"/>
            </a:pPr>
            <a:r>
              <a:rPr lang="en-US" sz="2000" dirty="0">
                <a:latin typeface="Times New Roman" panose="02020603050405020304"/>
                <a:cs typeface="Times New Roman" panose="02020603050405020304"/>
              </a:rPr>
              <a:t>understanding the extent to which the greater reddit population engaged in mental illness discourse embodies the observed behavior, is also valuable from a generalization perspective.</a:t>
            </a:r>
          </a:p>
        </p:txBody>
      </p:sp>
    </p:spTree>
    <p:extLst>
      <p:ext uri="{BB962C8B-B14F-4D97-AF65-F5344CB8AC3E}">
        <p14:creationId xmlns:p14="http://schemas.microsoft.com/office/powerpoint/2010/main" val="236129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15</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33401" y="1166842"/>
            <a:ext cx="7867650" cy="4524315"/>
          </a:xfrm>
          <a:prstGeom prst="rect">
            <a:avLst/>
          </a:prstGeom>
          <a:noFill/>
        </p:spPr>
        <p:txBody>
          <a:bodyPr wrap="square" lIns="91440" tIns="45720" rIns="91440" bIns="45720" anchor="t">
            <a:spAutoFit/>
          </a:bodyPr>
          <a:lstStyle/>
          <a:p>
            <a:pPr defTabSz="449580">
              <a:defRPr/>
            </a:pPr>
            <a:r>
              <a:rPr lang="en-US" sz="1800" b="1" dirty="0">
                <a:solidFill>
                  <a:srgbClr val="000000"/>
                </a:solidFill>
                <a:latin typeface="Verdana" panose="020B0604030504040204"/>
                <a:ea typeface="Verdana" panose="020B0604030504040204"/>
              </a:rPr>
              <a:t>    6)D</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M. Low, L.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Rumker</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T. Talkar, J.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Torous</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G. Cecchi,</a:t>
            </a:r>
            <a:r>
              <a:rPr lang="en-US" sz="1800" b="1" dirty="0">
                <a:solidFill>
                  <a:srgbClr val="000000"/>
                </a:solidFill>
                <a:latin typeface="Verdana" panose="020B0604030504040204"/>
                <a:ea typeface="Verdana" panose="020B0604030504040204"/>
              </a:rPr>
              <a:t> </a:t>
            </a:r>
            <a:endParaRPr lang="en-US"/>
          </a:p>
          <a:p>
            <a:pPr defTabSz="449580">
              <a:defRPr/>
            </a:pPr>
            <a:r>
              <a:rPr lang="en-US" sz="1800" b="1" dirty="0">
                <a:solidFill>
                  <a:srgbClr val="000000"/>
                </a:solidFill>
                <a:latin typeface="Verdana" panose="020B0604030504040204"/>
                <a:ea typeface="Verdana" panose="020B0604030504040204"/>
              </a:rPr>
              <a:t>    </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and S. S. Ghosh, “Natural Language Processing Reveals</a:t>
            </a:r>
            <a:r>
              <a:rPr lang="en-US" sz="1800" b="1" dirty="0">
                <a:solidFill>
                  <a:srgbClr val="000000"/>
                </a:solidFill>
                <a:latin typeface="Verdana" panose="020B0604030504040204"/>
                <a:ea typeface="Verdana" panose="020B0604030504040204"/>
              </a:rPr>
              <a:t> </a:t>
            </a:r>
            <a:endParaRPr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defTabSz="449580">
              <a:defRPr/>
            </a:pPr>
            <a:r>
              <a:rPr lang="en-US" sz="1800" b="1" dirty="0">
                <a:solidFill>
                  <a:srgbClr val="000000"/>
                </a:solidFill>
                <a:latin typeface="Verdana" panose="020B0604030504040204"/>
                <a:ea typeface="Verdana" panose="020B0604030504040204"/>
              </a:rPr>
              <a:t>    </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Vulnerable Mental Health Support Groups and</a:t>
            </a:r>
            <a:r>
              <a:rPr lang="en-US" sz="1800" b="1" dirty="0">
                <a:solidFill>
                  <a:srgbClr val="000000"/>
                </a:solidFill>
                <a:latin typeface="Verdana" panose="020B0604030504040204"/>
                <a:ea typeface="Verdana" panose="020B0604030504040204"/>
              </a:rPr>
              <a:t> </a:t>
            </a:r>
            <a:endParaRPr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defTabSz="449580">
              <a:defRPr/>
            </a:pPr>
            <a:r>
              <a:rPr lang="en-US" sz="1800" b="1" dirty="0">
                <a:solidFill>
                  <a:srgbClr val="000000"/>
                </a:solidFill>
                <a:latin typeface="Verdana" panose="020B0604030504040204"/>
                <a:ea typeface="Verdana" panose="020B0604030504040204"/>
              </a:rPr>
              <a:t>    </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Heightened Health Anxiety on Reddit During</a:t>
            </a:r>
            <a:r>
              <a:rPr lang="en-US" sz="1800" b="1" dirty="0">
                <a:solidFill>
                  <a:srgbClr val="000000"/>
                </a:solidFill>
                <a:latin typeface="Verdana" panose="020B0604030504040204"/>
                <a:ea typeface="Verdana" panose="020B0604030504040204"/>
              </a:rPr>
              <a:t> </a:t>
            </a:r>
            <a:endParaRPr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defTabSz="449580">
              <a:defRPr/>
            </a:pPr>
            <a:r>
              <a:rPr lang="en-US" sz="1800" b="1" dirty="0">
                <a:solidFill>
                  <a:srgbClr val="000000"/>
                </a:solidFill>
                <a:latin typeface="Verdana" panose="020B0604030504040204"/>
                <a:ea typeface="Verdana" panose="020B0604030504040204"/>
              </a:rPr>
              <a:t>    </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COVID-19:</a:t>
            </a:r>
            <a:endParaRPr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285750" marR="0" lvl="0" indent="-285750" algn="l" defTabSz="449580" rtl="0" eaLnBrk="0" fontAlgn="base" latinLnBrk="0" hangingPunct="0">
              <a:lnSpc>
                <a:spcPct val="100000"/>
              </a:lnSpc>
              <a:spcBef>
                <a:spcPct val="0"/>
              </a:spcBef>
              <a:spcAft>
                <a:spcPct val="0"/>
              </a:spcAft>
              <a:buClrTx/>
              <a:buSzTx/>
              <a:buFont typeface="Arial" panose="020B0604020202020204"/>
              <a:buChar char="•"/>
              <a:defRPr/>
            </a:pPr>
            <a:endParaRPr kumimoji="0" lang="en-US" sz="1800" b="0"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285750" marR="0" lvl="0" indent="-285750" algn="l" defTabSz="449580" rtl="0" eaLnBrk="0" fontAlgn="base" latinLnBrk="0" hangingPunct="0">
              <a:lnSpc>
                <a:spcPct val="100000"/>
              </a:lnSpc>
              <a:spcBef>
                <a:spcPct val="0"/>
              </a:spcBef>
              <a:spcAft>
                <a:spcPct val="0"/>
              </a:spcAft>
              <a:buClrTx/>
              <a:buSzTx/>
              <a:buFont typeface="Arial" panose="020B0604020202020204"/>
              <a:buChar char="•"/>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Paper Description:</a:t>
            </a:r>
          </a:p>
          <a:p>
            <a:pPr marL="742950" lvl="1"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The aim of this study is to leverage natural language processing (NLP) with the goal of characterizing changes in 15 of the world's largest mental health support groups (e.g., r/schizophrenia, r/SuicideWatch, r/Depression) found on the website Reddit</a:t>
            </a:r>
            <a:endParaRPr lang="en-US" sz="1800" b="0"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742950" lvl="1"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Using regression, we analyzed trends from 90 text-derived features such as sentiment analysis, personal pronouns, and semantic categories.</a:t>
            </a:r>
            <a:endParaRPr lang="en-US" sz="1800" b="0" i="0" u="none" strike="noStrike" kern="1200" cap="none" spc="0" normalizeH="0" baseline="0" noProof="0" dirty="0">
              <a:ln>
                <a:noFill/>
              </a:ln>
              <a:solidFill>
                <a:srgbClr val="000000"/>
              </a:solidFill>
              <a:effectLst/>
              <a:uLnTx/>
              <a:uFillTx/>
              <a:latin typeface="Times New Roman" panose="02020603050405020304"/>
              <a:ea typeface="Verdana" panose="020B0604030504040204"/>
              <a:cs typeface="Times New Roman" panose="02020603050405020304"/>
            </a:endParaRPr>
          </a:p>
          <a:p>
            <a:pPr marL="742950" lvl="1" indent="-285750" defTabSz="449580">
              <a:buFont typeface="Arial" panose="020B0604020202020204"/>
              <a:buChar char="•"/>
              <a:defRPr/>
            </a:pPr>
            <a:r>
              <a:rPr lang="en-US" sz="1800" dirty="0">
                <a:latin typeface="Times New Roman" panose="02020603050405020304"/>
                <a:ea typeface="Verdana" panose="020B0604030504040204"/>
                <a:cs typeface="Times New Roman" panose="02020603050405020304"/>
              </a:rPr>
              <a:t>Using supervised machine learning, we classified posts into their respective support groups and interpreted important features to understand how different problems manifest in language.</a:t>
            </a:r>
            <a:endParaRPr lang="en-US" sz="1800" dirty="0">
              <a:solidFill>
                <a:srgbClr val="000000"/>
              </a:solidFill>
              <a:latin typeface="Times New Roman" panose="02020603050405020304"/>
              <a:ea typeface="Verdana" panose="020B0604030504040204"/>
              <a:cs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16</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5026"/>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33401" y="1166842"/>
            <a:ext cx="7867650" cy="369332"/>
          </a:xfrm>
          <a:prstGeom prst="rect">
            <a:avLst/>
          </a:prstGeom>
          <a:noFill/>
        </p:spPr>
        <p:txBody>
          <a:bodyPr wrap="square" lIns="91440" tIns="45720" rIns="91440" bIns="45720" anchor="t">
            <a:spAutoFit/>
          </a:bodyPr>
          <a:lstStyle/>
          <a:p>
            <a:pPr defTabSz="449580">
              <a:defRPr/>
            </a:pPr>
            <a:r>
              <a:rPr lang="en-US" sz="1800" b="1" dirty="0">
                <a:solidFill>
                  <a:srgbClr val="000000"/>
                </a:solidFill>
                <a:latin typeface="Verdana" panose="020B0604030504040204"/>
                <a:ea typeface="Verdana" panose="020B0604030504040204"/>
              </a:rPr>
              <a:t>   </a:t>
            </a:r>
            <a:endParaRPr lang="en-US" sz="1800" dirty="0">
              <a:solidFill>
                <a:srgbClr val="000000"/>
              </a:solidFill>
              <a:latin typeface="Times New Roman" panose="02020603050405020304"/>
              <a:ea typeface="Verdana" panose="020B0604030504040204"/>
              <a:cs typeface="Times New Roman" panose="02020603050405020304"/>
            </a:endParaRPr>
          </a:p>
        </p:txBody>
      </p:sp>
      <p:sp>
        <p:nvSpPr>
          <p:cNvPr id="15" name="TextBox 14">
            <a:extLst>
              <a:ext uri="{FF2B5EF4-FFF2-40B4-BE49-F238E27FC236}">
                <a16:creationId xmlns:a16="http://schemas.microsoft.com/office/drawing/2014/main" id="{FC3792A9-9C3D-D1D5-097F-274573875DF2}"/>
              </a:ext>
            </a:extLst>
          </p:cNvPr>
          <p:cNvSpPr txBox="1"/>
          <p:nvPr/>
        </p:nvSpPr>
        <p:spPr>
          <a:xfrm>
            <a:off x="342900" y="780176"/>
            <a:ext cx="8458200" cy="4893647"/>
          </a:xfrm>
          <a:prstGeom prst="rect">
            <a:avLst/>
          </a:prstGeom>
          <a:noFill/>
        </p:spPr>
        <p:txBody>
          <a:bodyPr wrap="square">
            <a:spAutoFit/>
          </a:body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In this, unsupervised methods are applied such as topic modeling and unsupervised clustering throughout the reddit before and during the pandemic.</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Merits:</a:t>
            </a: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By using a broad set of NLP techniques and analyzing a baseline of </a:t>
            </a:r>
            <a:r>
              <a:rPr kumimoji="0" lang="en-US" sz="1800" b="0" i="0" u="none" strike="noStrike" kern="1200" cap="none" spc="0" normalizeH="0" baseline="0" noProof="0" dirty="0" err="1">
                <a:ln>
                  <a:noFill/>
                </a:ln>
                <a:solidFill>
                  <a:srgbClr val="000000"/>
                </a:solidFill>
                <a:effectLst/>
                <a:uLnTx/>
                <a:uFillTx/>
                <a:latin typeface="Times New Roman" panose="02020603050405020304"/>
                <a:ea typeface="+mn-ea"/>
                <a:cs typeface="Times New Roman" panose="02020603050405020304"/>
              </a:rPr>
              <a:t>prepandemic</a:t>
            </a:r>
            <a:r>
              <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 posts, we uncovered patterns of how specific mental health problems manifest in language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thus may have utility during the ongoing pandemic and other world-changing events such as elections and protests.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 typeface="Arial" panose="020B0604020202020204"/>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Limitations: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mn-ea"/>
                <a:cs typeface="Times New Roman" panose="02020603050405020304"/>
              </a:rPr>
              <a:t>Support group reveals the mental health conditions of all the people in the pandemic. But fails to predict the exact number of people who are really in the height of anxiety</a:t>
            </a:r>
          </a:p>
        </p:txBody>
      </p:sp>
    </p:spTree>
    <p:extLst>
      <p:ext uri="{BB962C8B-B14F-4D97-AF65-F5344CB8AC3E}">
        <p14:creationId xmlns:p14="http://schemas.microsoft.com/office/powerpoint/2010/main" val="233908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395" y="677508"/>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500" b="1" dirty="0">
                <a:latin typeface="Times New Roman" panose="02020603050405020304"/>
                <a:cs typeface="Times New Roman" panose="02020603050405020304"/>
              </a:rPr>
              <a:t>System Design</a:t>
            </a:r>
            <a:endParaRPr lang="en-US" sz="2500" b="1" dirty="0">
              <a:cs typeface="Times New Roman" panose="02020603050405020304"/>
            </a:endParaRPr>
          </a:p>
        </p:txBody>
      </p:sp>
      <p:pic>
        <p:nvPicPr>
          <p:cNvPr id="4" name="Picture 2" descr="A picture containing building&#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33400" y="73967"/>
            <a:ext cx="7611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solidFill>
                  <a:srgbClr val="47FFD1"/>
                </a:solidFill>
                <a:latin typeface="Comic Sans MS" panose="030F0702030302020204"/>
              </a:rPr>
              <a:t>Mepco Schlenk Engineering College (Autonomous)</a:t>
            </a:r>
            <a:r>
              <a:rPr lang="en-US">
                <a:latin typeface="Comic Sans MS" panose="030F0702030302020204"/>
              </a:rPr>
              <a:t>​​</a:t>
            </a:r>
            <a:endParaRPr lang="en-US"/>
          </a:p>
        </p:txBody>
      </p:sp>
      <p:pic>
        <p:nvPicPr>
          <p:cNvPr id="7" name="Picture 7" descr="Diagram&#10;&#10;Description automatically generated"/>
          <p:cNvPicPr>
            <a:picLocks noChangeAspect="1"/>
          </p:cNvPicPr>
          <p:nvPr/>
        </p:nvPicPr>
        <p:blipFill>
          <a:blip r:embed="rId3"/>
          <a:srcRect b="1787"/>
          <a:stretch>
            <a:fillRect/>
          </a:stretch>
        </p:blipFill>
        <p:spPr>
          <a:xfrm>
            <a:off x="215265" y="1240155"/>
            <a:ext cx="8796020" cy="4881314"/>
          </a:xfrm>
          <a:prstGeom prst="rect">
            <a:avLst/>
          </a:prstGeom>
        </p:spPr>
      </p:pic>
      <p:pic>
        <p:nvPicPr>
          <p:cNvPr id="9" name="Picture 10" descr="A picture containing text, sign, watch&#10;&#10;Description automatically generated">
            <a:extLst>
              <a:ext uri="{FF2B5EF4-FFF2-40B4-BE49-F238E27FC236}">
                <a16:creationId xmlns:a16="http://schemas.microsoft.com/office/drawing/2014/main" id="{63E87DD8-1E52-0522-EE50-488BDC5E4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a:extLst>
              <a:ext uri="{FF2B5EF4-FFF2-40B4-BE49-F238E27FC236}">
                <a16:creationId xmlns:a16="http://schemas.microsoft.com/office/drawing/2014/main" id="{DED312CD-11DA-4E2A-2D2F-2B3A4717F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2821"/>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a:extLst>
              <a:ext uri="{FF2B5EF4-FFF2-40B4-BE49-F238E27FC236}">
                <a16:creationId xmlns:a16="http://schemas.microsoft.com/office/drawing/2014/main" id="{D6A948F0-A8DA-A4DF-78D5-B038531DD2EE}"/>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2" name="Rectangle: Rounded Corners 11">
            <a:extLst>
              <a:ext uri="{FF2B5EF4-FFF2-40B4-BE49-F238E27FC236}">
                <a16:creationId xmlns:a16="http://schemas.microsoft.com/office/drawing/2014/main" id="{089914AB-3AB7-62CB-156B-1F34C8E3AA37}"/>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17</a:t>
            </a:fld>
            <a:endParaRPr lang="en-US" altLang="en-US" sz="1600" b="1">
              <a:solidFill>
                <a:srgbClr val="FFFFFF"/>
              </a:solidFill>
              <a:latin typeface="Comic Sans MS" panose="030F0702030302020204" pitchFamily="66" charset="0"/>
            </a:endParaRPr>
          </a:p>
        </p:txBody>
      </p:sp>
      <p:sp>
        <p:nvSpPr>
          <p:cNvPr id="13" name="Date Placeholder 7">
            <a:extLst>
              <a:ext uri="{FF2B5EF4-FFF2-40B4-BE49-F238E27FC236}">
                <a16:creationId xmlns:a16="http://schemas.microsoft.com/office/drawing/2014/main" id="{0BA08102-E088-6537-726F-7D5B8667F572}"/>
              </a:ext>
            </a:extLst>
          </p:cNvPr>
          <p:cNvSpPr>
            <a:spLocks noGrp="1"/>
          </p:cNvSpPr>
          <p:nvPr>
            <p:ph type="dt" sz="quarter" idx="10"/>
          </p:nvPr>
        </p:nvSpPr>
        <p:spPr>
          <a:xfrm>
            <a:off x="0" y="6565026"/>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18</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r>
              <a:rPr kumimoji="0" lang="en-US" altLang="en-US" sz="3200" b="1" i="0" u="none" strike="noStrike" kern="0" cap="none" spc="0" normalizeH="0" baseline="0" noProof="0" dirty="0">
                <a:ln>
                  <a:noFill/>
                </a:ln>
                <a:solidFill>
                  <a:srgbClr val="000000"/>
                </a:solidFill>
                <a:effectLst/>
                <a:uLnTx/>
                <a:uFillTx/>
                <a:latin typeface="Times New Roman" panose="02020603050405020304"/>
              </a:rPr>
              <a:t>MODULES , DESCRIPTION AND DEFENITION</a:t>
            </a:r>
            <a:endParaRPr lang="en-IN" dirty="0"/>
          </a:p>
        </p:txBody>
      </p:sp>
      <p:sp>
        <p:nvSpPr>
          <p:cNvPr id="3" name="Content Placeholder 2"/>
          <p:cNvSpPr>
            <a:spLocks noGrp="1"/>
          </p:cNvSpPr>
          <p:nvPr>
            <p:ph idx="1"/>
          </p:nvPr>
        </p:nvSpPr>
        <p:spPr/>
        <p:txBody>
          <a:bodyPr/>
          <a:lstStyle/>
          <a:p>
            <a:pPr marL="342900" marR="0" lvl="0" indent="-342900" algn="l" defTabSz="449580" rtl="0" eaLnBrk="0" fontAlgn="base" latinLnBrk="0" hangingPunct="0">
              <a:lnSpc>
                <a:spcPct val="100000"/>
              </a:lnSpc>
              <a:spcBef>
                <a:spcPts val="800"/>
              </a:spcBef>
              <a:spcAft>
                <a:spcPct val="0"/>
              </a:spcAft>
              <a:buClr>
                <a:srgbClr val="000000"/>
              </a:buClr>
              <a:buSzPct val="100000"/>
              <a:buFont typeface="Arial" panose="020B0604020202020204" pitchFamily="34" charset="0"/>
              <a:buChar char="•"/>
              <a:defRPr/>
            </a:pPr>
            <a:r>
              <a:rPr kumimoji="0" lang="en-US" altLang="en-US" sz="2100" b="1" i="0" u="none" strike="noStrike" kern="0" cap="none" spc="0" normalizeH="0" baseline="0" noProof="0" dirty="0">
                <a:ln>
                  <a:noFill/>
                </a:ln>
                <a:solidFill>
                  <a:srgbClr val="000000"/>
                </a:solidFill>
                <a:effectLst/>
                <a:uLnTx/>
                <a:uFillTx/>
                <a:latin typeface="Times New Roman" panose="02020603050405020304"/>
              </a:rPr>
              <a:t>Modules</a:t>
            </a:r>
            <a:endParaRPr lang="en-US" altLang="en-US" sz="2100" b="1"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marL="742950" marR="0" lvl="1" indent="-285750" algn="l" defTabSz="449580" rtl="0" eaLnBrk="0" fontAlgn="base" latinLnBrk="0" hangingPunct="0">
              <a:lnSpc>
                <a:spcPct val="100000"/>
              </a:lnSpc>
              <a:spcBef>
                <a:spcPts val="700"/>
              </a:spcBef>
              <a:spcAft>
                <a:spcPct val="0"/>
              </a:spcAft>
              <a:buClr>
                <a:srgbClr val="000000"/>
              </a:buClr>
              <a:buSzPct val="100000"/>
              <a:buFont typeface="Arial" panose="020B0604020202020204" pitchFamily="34" charset="0"/>
              <a:buChar char="•"/>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Data Preprocessing</a:t>
            </a:r>
            <a:endParaRPr lang="en-US" altLang="en-US" sz="21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marL="742950" marR="0" lvl="1" indent="-285750" algn="l" defTabSz="449580" rtl="0" eaLnBrk="0" fontAlgn="base" latinLnBrk="0" hangingPunct="0">
              <a:lnSpc>
                <a:spcPct val="100000"/>
              </a:lnSpc>
              <a:spcBef>
                <a:spcPts val="700"/>
              </a:spcBef>
              <a:spcAft>
                <a:spcPct val="0"/>
              </a:spcAft>
              <a:buClr>
                <a:srgbClr val="000000"/>
              </a:buClr>
              <a:buSzPct val="100000"/>
              <a:buFont typeface="Arial" panose="020B0604020202020204" pitchFamily="34" charset="0"/>
              <a:buChar char="•"/>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Feature Extraction</a:t>
            </a:r>
            <a:endParaRPr lang="en-US" altLang="en-US" sz="21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lvl="1" defTabSz="449580" eaLnBrk="0" hangingPunct="0">
              <a:spcBef>
                <a:spcPts val="700"/>
              </a:spcBef>
              <a:buClr>
                <a:srgbClr val="000000"/>
              </a:buClr>
              <a:buSzPct val="100000"/>
              <a:buFont typeface="Arial" panose="020B0604020202020204" pitchFamily="34" charset="0"/>
              <a:buChar char="•"/>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LDA model</a:t>
            </a:r>
            <a:r>
              <a:rPr lang="en-US" altLang="en-US" sz="2100" kern="0" dirty="0">
                <a:solidFill>
                  <a:srgbClr val="000000"/>
                </a:solidFill>
                <a:latin typeface="Times New Roman" panose="02020603050405020304"/>
              </a:rPr>
              <a:t>, NMF model</a:t>
            </a:r>
            <a:endParaRPr lang="en-US" altLang="en-US" sz="2100" b="0" i="0" u="none" strike="noStrike" kern="0" cap="none" spc="0" normalizeH="0" baseline="0" noProof="0">
              <a:ln>
                <a:noFill/>
              </a:ln>
              <a:solidFill>
                <a:srgbClr val="000000"/>
              </a:solidFill>
              <a:effectLst/>
              <a:uLnTx/>
              <a:uFillTx/>
              <a:latin typeface="Times New Roman" panose="02020603050405020304"/>
              <a:cs typeface="Times New Roman" panose="02020603050405020304"/>
            </a:endParaRPr>
          </a:p>
          <a:p>
            <a:pPr lvl="1" defTabSz="449580">
              <a:spcBef>
                <a:spcPts val="700"/>
              </a:spcBef>
              <a:buClr>
                <a:srgbClr val="000000"/>
              </a:buClr>
              <a:buSzPct val="100000"/>
              <a:buFont typeface="Arial" panose="020B0604020202020204" pitchFamily="34" charset="0"/>
              <a:buChar char="•"/>
              <a:defRPr/>
            </a:pPr>
            <a:r>
              <a:rPr lang="en-US" altLang="en-US" sz="2100" kern="0" dirty="0">
                <a:solidFill>
                  <a:srgbClr val="000000"/>
                </a:solidFill>
                <a:latin typeface="Times New Roman" panose="02020603050405020304"/>
                <a:ea typeface="+mn-lt"/>
                <a:cs typeface="Times New Roman" panose="02020603050405020304"/>
              </a:rPr>
              <a:t>Visualization</a:t>
            </a:r>
          </a:p>
          <a:p>
            <a:pPr lvl="1" defTabSz="449580" eaLnBrk="0" hangingPunct="0">
              <a:spcBef>
                <a:spcPts val="700"/>
              </a:spcBef>
              <a:buClr>
                <a:srgbClr val="000000"/>
              </a:buClr>
              <a:buSzPct val="100000"/>
              <a:buFont typeface="Arial" panose="020B0604020202020204" pitchFamily="34" charset="0"/>
              <a:buChar char="•"/>
              <a:defRPr/>
            </a:pPr>
            <a:r>
              <a:rPr lang="en-US" sz="2100" kern="0" dirty="0">
                <a:solidFill>
                  <a:srgbClr val="000000"/>
                </a:solidFill>
                <a:latin typeface="Times New Roman" panose="02020603050405020304"/>
                <a:ea typeface="+mn-lt"/>
                <a:cs typeface="Times New Roman" panose="02020603050405020304"/>
              </a:rPr>
              <a:t>Grouping LDA topics</a:t>
            </a:r>
            <a:endParaRPr lang="en-US" sz="2100" b="0" i="0" u="none" strike="noStrike" kern="0" cap="none" spc="0" normalizeH="0" baseline="0" noProof="0" dirty="0">
              <a:ln>
                <a:noFill/>
              </a:ln>
              <a:solidFill>
                <a:srgbClr val="000000"/>
              </a:solidFill>
              <a:effectLst/>
              <a:uLnTx/>
              <a:uFillTx/>
              <a:latin typeface="Times New Roman" panose="02020603050405020304"/>
              <a:ea typeface="+mn-lt"/>
              <a:cs typeface="Times New Roman" panose="02020603050405020304"/>
            </a:endParaRPr>
          </a:p>
          <a:p>
            <a:pPr marL="457200" marR="0" lvl="1" indent="0" algn="l" defTabSz="449580" rtl="0" eaLnBrk="0" fontAlgn="base" latinLnBrk="0" hangingPunct="0">
              <a:lnSpc>
                <a:spcPct val="100000"/>
              </a:lnSpc>
              <a:spcBef>
                <a:spcPts val="700"/>
              </a:spcBef>
              <a:spcAft>
                <a:spcPct val="0"/>
              </a:spcAft>
              <a:buClr>
                <a:srgbClr val="000000"/>
              </a:buClr>
              <a:buSzPct val="100000"/>
              <a:buFont typeface="Arial" panose="020B0604020202020204" pitchFamily="34" charset="0"/>
              <a:buNone/>
              <a:defRPr/>
            </a:pPr>
            <a:r>
              <a:rPr kumimoji="0" lang="en-US" altLang="en-US" sz="2100" b="1" i="0" u="none" strike="noStrike" kern="0" cap="none" spc="0" normalizeH="0" baseline="0" noProof="0" dirty="0">
                <a:ln>
                  <a:noFill/>
                </a:ln>
                <a:solidFill>
                  <a:srgbClr val="000000"/>
                </a:solidFill>
                <a:effectLst/>
                <a:uLnTx/>
                <a:uFillTx/>
                <a:latin typeface="Times New Roman" panose="02020603050405020304"/>
              </a:rPr>
              <a:t>Data Preprocessing</a:t>
            </a:r>
            <a:endParaRPr lang="en-US" sz="2100" b="1" i="0" u="none" strike="noStrike" kern="0" cap="none" spc="0" normalizeH="0" baseline="0" noProof="0">
              <a:ln>
                <a:noFill/>
              </a:ln>
              <a:solidFill>
                <a:srgbClr val="000000"/>
              </a:solidFill>
              <a:effectLst/>
              <a:uLnTx/>
              <a:uFillTx/>
              <a:latin typeface="Times New Roman" panose="02020603050405020304"/>
              <a:cs typeface="Times New Roman" panose="02020603050405020304"/>
            </a:endParaRPr>
          </a:p>
          <a:p>
            <a:pPr marL="457200" lvl="1" indent="0" defTabSz="449580" eaLnBrk="0" hangingPunct="0">
              <a:spcBef>
                <a:spcPts val="700"/>
              </a:spcBef>
              <a:buClr>
                <a:srgbClr val="000000"/>
              </a:buClr>
              <a:buSzPct val="100000"/>
              <a:buNone/>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In this module we had preprocessed the data . After preprocessing of this data the final data will be free of useless </a:t>
            </a:r>
            <a:r>
              <a:rPr lang="en-US" altLang="en-US" sz="2100" kern="0" dirty="0">
                <a:solidFill>
                  <a:srgbClr val="000000"/>
                </a:solidFill>
                <a:latin typeface="Times New Roman" panose="02020603050405020304"/>
              </a:rPr>
              <a:t>words, </a:t>
            </a: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a:t>
            </a:r>
            <a:r>
              <a:rPr lang="en-US" altLang="en-US" sz="2100" kern="0" dirty="0">
                <a:solidFill>
                  <a:srgbClr val="000000"/>
                </a:solidFill>
                <a:latin typeface="Times New Roman" panose="02020603050405020304"/>
              </a:rPr>
              <a:t>stop words</a:t>
            </a: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and punctuations</a:t>
            </a:r>
            <a:r>
              <a:rPr lang="en-US" altLang="en-US" sz="2100" kern="0" dirty="0">
                <a:solidFill>
                  <a:srgbClr val="000000"/>
                </a:solidFill>
                <a:latin typeface="Times New Roman" panose="02020603050405020304"/>
              </a:rPr>
              <a:t> and lemmatization or stemming</a:t>
            </a:r>
            <a:endParaRPr lang="en-US" altLang="en-US" sz="2100" b="0" i="0" u="none" strike="noStrike" kern="0" cap="none" spc="0" normalizeH="0" baseline="0" noProof="0">
              <a:ln>
                <a:noFill/>
              </a:ln>
              <a:solidFill>
                <a:srgbClr val="000000"/>
              </a:solidFill>
              <a:effectLst/>
              <a:uLnTx/>
              <a:uFillTx/>
              <a:latin typeface="Times New Roman" panose="02020603050405020304"/>
              <a:cs typeface="Times New Roman" panose="02020603050405020304"/>
            </a:endParaRPr>
          </a:p>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lang="en-US" altLang="en-US" sz="21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endParaRPr lang="en-IN" dirty="0"/>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19</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r>
              <a:rPr kumimoji="0" lang="en-US" altLang="en-US" sz="3200" b="1" i="0" u="none" strike="noStrike" kern="0" cap="none" spc="0" normalizeH="0" baseline="0" noProof="0" dirty="0">
                <a:ln>
                  <a:noFill/>
                </a:ln>
                <a:solidFill>
                  <a:srgbClr val="000000"/>
                </a:solidFill>
                <a:effectLst/>
                <a:uLnTx/>
                <a:uFillTx/>
                <a:latin typeface="Times New Roman" panose="02020603050405020304"/>
              </a:rPr>
              <a:t>MODULES , DESCRIPTION AND DEFENITION(Contd.)</a:t>
            </a:r>
            <a:endParaRPr lang="en-IN" dirty="0"/>
          </a:p>
        </p:txBody>
      </p:sp>
      <p:sp>
        <p:nvSpPr>
          <p:cNvPr id="3" name="Content Placeholder 2"/>
          <p:cNvSpPr>
            <a:spLocks noGrp="1"/>
          </p:cNvSpPr>
          <p:nvPr>
            <p:ph idx="1"/>
          </p:nvPr>
        </p:nvSpPr>
        <p:spPr>
          <a:xfrm>
            <a:off x="0" y="1630363"/>
            <a:ext cx="9220200" cy="5111750"/>
          </a:xfrm>
        </p:spPr>
        <p:txBody>
          <a:bodyPr/>
          <a:lstStyle/>
          <a:p>
            <a:pPr marL="342900" marR="0" lvl="0" indent="-342900" algn="l" defTabSz="449580" rtl="0" eaLnBrk="0" fontAlgn="base" latinLnBrk="0" hangingPunct="0">
              <a:lnSpc>
                <a:spcPct val="100000"/>
              </a:lnSpc>
              <a:spcBef>
                <a:spcPts val="800"/>
              </a:spcBef>
              <a:spcAft>
                <a:spcPct val="0"/>
              </a:spcAft>
              <a:buClr>
                <a:srgbClr val="000000"/>
              </a:buClr>
              <a:buSzPct val="100000"/>
              <a:buFont typeface="Arial" panose="020B0604020202020204" pitchFamily="34" charset="0"/>
              <a:buChar char="•"/>
              <a:defRPr/>
            </a:pPr>
            <a:r>
              <a:rPr kumimoji="0" lang="en-US" altLang="en-US" sz="2100" b="1" i="0" u="none" strike="noStrike" kern="0" cap="none" spc="0" normalizeH="0" baseline="0" noProof="0" dirty="0">
                <a:ln>
                  <a:noFill/>
                </a:ln>
                <a:solidFill>
                  <a:srgbClr val="000000"/>
                </a:solidFill>
                <a:effectLst/>
                <a:uLnTx/>
                <a:uFillTx/>
                <a:latin typeface="Times New Roman" panose="02020603050405020304"/>
              </a:rPr>
              <a:t>Feature Extraction</a:t>
            </a:r>
          </a:p>
          <a:p>
            <a:pPr marL="0" marR="0" lvl="0" indent="0"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There are various feature extraction techniques to find out the frequency of words in each of the documentation and to give less preference to more frequently occurred words and more preference to less frequently occurred words</a:t>
            </a:r>
          </a:p>
          <a:p>
            <a:pPr marL="0" marR="0" lvl="0" indent="0"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These will be shown in the form of word-cloud </a:t>
            </a:r>
          </a:p>
          <a:p>
            <a:pPr marL="0" marR="0" lvl="0" indent="0"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These techniques would be done by using vectorization (TF-</a:t>
            </a:r>
            <a:r>
              <a:rPr kumimoji="0" lang="en-US" altLang="en-US" sz="2100" b="0" i="0" u="none" strike="noStrike" kern="0" cap="none" spc="0" normalizeH="0" baseline="0" noProof="0" dirty="0" err="1">
                <a:ln>
                  <a:noFill/>
                </a:ln>
                <a:solidFill>
                  <a:srgbClr val="000000"/>
                </a:solidFill>
                <a:effectLst/>
                <a:uLnTx/>
                <a:uFillTx/>
                <a:latin typeface="Times New Roman" panose="02020603050405020304"/>
              </a:rPr>
              <a:t>IDF,Bag</a:t>
            </a:r>
            <a:r>
              <a:rPr kumimoji="0" lang="en-US" altLang="en-US" sz="2100" b="0" i="0" u="none" strike="noStrike" kern="0" cap="none" spc="0" normalizeH="0" baseline="0" noProof="0" dirty="0">
                <a:ln>
                  <a:noFill/>
                </a:ln>
                <a:solidFill>
                  <a:srgbClr val="000000"/>
                </a:solidFill>
                <a:effectLst/>
                <a:uLnTx/>
                <a:uFillTx/>
                <a:latin typeface="Times New Roman" panose="02020603050405020304"/>
              </a:rPr>
              <a:t> of words)</a:t>
            </a:r>
          </a:p>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en-US" altLang="en-US" sz="2100" b="0" i="0" u="none" strike="noStrike" kern="0" cap="none" spc="0" normalizeH="0" baseline="0" noProof="0" dirty="0">
              <a:ln>
                <a:noFill/>
              </a:ln>
              <a:solidFill>
                <a:srgbClr val="000000"/>
              </a:solidFill>
              <a:effectLst/>
              <a:uLnTx/>
              <a:uFillTx/>
              <a:latin typeface="Times New Roman" panose="02020603050405020304"/>
            </a:endParaRPr>
          </a:p>
          <a:p>
            <a:pPr marL="285750" marR="0" lvl="0" indent="-28575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Char char="•"/>
              <a:defRPr/>
            </a:pPr>
            <a:r>
              <a:rPr kumimoji="0" lang="en-US" altLang="en-US" sz="2100" b="1" i="0" u="none" strike="noStrike" kern="0" cap="none" spc="0" normalizeH="0" baseline="0" noProof="0" dirty="0">
                <a:ln>
                  <a:noFill/>
                </a:ln>
                <a:solidFill>
                  <a:srgbClr val="000000"/>
                </a:solidFill>
                <a:effectLst/>
                <a:uLnTx/>
                <a:uFillTx/>
                <a:latin typeface="Times New Roman" panose="02020603050405020304"/>
              </a:rPr>
              <a:t>LDA Model</a:t>
            </a:r>
            <a:endParaRPr lang="en-US" altLang="en-US" sz="2100" b="1"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marL="857250" marR="0" lvl="2" indent="0" algn="just" defTabSz="449580" rtl="0" eaLnBrk="0" fontAlgn="base" latinLnBrk="0" hangingPunct="0">
              <a:lnSpc>
                <a:spcPct val="100000"/>
              </a:lnSpc>
              <a:spcBef>
                <a:spcPts val="600"/>
              </a:spcBef>
              <a:spcAft>
                <a:spcPct val="0"/>
              </a:spcAft>
              <a:buClr>
                <a:srgbClr val="000000"/>
              </a:buClr>
              <a:buSzPct val="100000"/>
              <a:buFont typeface="Times New Roman" panose="02020603050405020304" pitchFamily="18" charset="0"/>
              <a:buNone/>
              <a:defRPr/>
            </a:pPr>
            <a:r>
              <a:rPr kumimoji="0" lang="en-US" sz="2100" b="0" i="0" u="none" strike="noStrike" kern="0" cap="none" spc="0" normalizeH="0" baseline="0" noProof="0" dirty="0">
                <a:ln>
                  <a:noFill/>
                </a:ln>
                <a:solidFill>
                  <a:srgbClr val="000000"/>
                </a:solidFill>
                <a:effectLst/>
                <a:uLnTx/>
                <a:uFillTx/>
                <a:latin typeface="Times New Roman" panose="02020603050405020304"/>
                <a:ea typeface="+mn-lt"/>
                <a:cs typeface="Times New Roman" panose="02020603050405020304"/>
              </a:rPr>
              <a:t>The latent Dirichlet allocation (LDA) is a generative statistical model that allows sets of observations to be explained by unobserved groups that explain why some parts of the data are similar.</a:t>
            </a:r>
          </a:p>
          <a:p>
            <a:endParaRPr lang="en-IN" dirty="0"/>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457200" y="1066800"/>
            <a:ext cx="822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449580" rtl="0" eaLnBrk="0" fontAlgn="base" latinLnBrk="0" hangingPunct="0">
              <a:lnSpc>
                <a:spcPct val="100000"/>
              </a:lnSpc>
              <a:spcBef>
                <a:spcPct val="0"/>
              </a:spcBef>
              <a:spcAft>
                <a:spcPct val="0"/>
              </a:spcAft>
              <a:buClrTx/>
              <a:buSzPct val="100000"/>
              <a:buFontTx/>
              <a:buNone/>
              <a:defRPr/>
            </a:pP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8" charset="0"/>
              </a:rPr>
              <a:t>PROBLEM STATEMENT</a:t>
            </a:r>
          </a:p>
          <a:p>
            <a:pPr>
              <a:spcBef>
                <a:spcPct val="0"/>
              </a:spcBef>
              <a:buFontTx/>
              <a:buNone/>
            </a:pP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6155" name="TextBox 10"/>
          <p:cNvSpPr txBox="1">
            <a:spLocks noChangeArrowheads="1"/>
          </p:cNvSpPr>
          <p:nvPr/>
        </p:nvSpPr>
        <p:spPr bwMode="auto">
          <a:xfrm>
            <a:off x="1020762" y="2032020"/>
            <a:ext cx="7102475" cy="352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just" defTabSz="449580" rtl="0" eaLnBrk="0" fontAlgn="base" latinLnBrk="0" hangingPunct="0">
              <a:lnSpc>
                <a:spcPct val="150000"/>
              </a:lnSpc>
              <a:spcBef>
                <a:spcPts val="500"/>
              </a:spcBef>
              <a:spcAft>
                <a:spcPct val="0"/>
              </a:spcAft>
              <a:buClrTx/>
              <a:buSzTx/>
              <a:buFontTx/>
              <a:buNone/>
              <a:defRPr/>
            </a:pPr>
            <a:r>
              <a:rPr lang="en-US" altLang="en-US" sz="2400" dirty="0">
                <a:solidFill>
                  <a:srgbClr val="000000"/>
                </a:solidFill>
                <a:latin typeface="Times New Roman" panose="02020603050405020304"/>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a:rPr>
              <a:t>To apply the natural language processing on the social media to identify the psychological stressors during COVID-19 pandemic and to analyze the trend on prevalence of those stressors at different stages of the pandemic based on the post </a:t>
            </a:r>
          </a:p>
          <a:p>
            <a:pPr marL="0" marR="0" lvl="0" indent="0" algn="just" defTabSz="449580" rtl="0" eaLnBrk="0" fontAlgn="base" latinLnBrk="0" hangingPunct="0">
              <a:lnSpc>
                <a:spcPct val="150000"/>
              </a:lnSpc>
              <a:spcBef>
                <a:spcPts val="500"/>
              </a:spcBef>
              <a:spcAft>
                <a:spcPct val="0"/>
              </a:spcAft>
              <a:buClr>
                <a:srgbClr val="000000"/>
              </a:buClr>
              <a:buSzPct val="100000"/>
              <a:buFont typeface="Times New Roman" panose="02020603050405020304" pitchFamily="18" charset="0"/>
              <a:buNone/>
              <a:defRPr/>
            </a:pP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ndParaRPr>
          </a:p>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20</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r>
              <a:rPr kumimoji="0" lang="en-US" altLang="en-US" sz="3200" b="1" i="0" u="none" strike="noStrike" kern="0" cap="none" spc="0" normalizeH="0" baseline="0" noProof="0" dirty="0">
                <a:ln>
                  <a:noFill/>
                </a:ln>
                <a:solidFill>
                  <a:srgbClr val="000000"/>
                </a:solidFill>
                <a:effectLst/>
                <a:uLnTx/>
                <a:uFillTx/>
                <a:latin typeface="Times New Roman" panose="02020603050405020304"/>
                <a:ea typeface="+mj-ea"/>
                <a:cs typeface="+mj-cs"/>
              </a:rPr>
              <a:t>MODULES , DESCRIPTION AND DEFENITION(Contd.)</a:t>
            </a:r>
            <a:endParaRPr lang="en-IN" dirty="0"/>
          </a:p>
        </p:txBody>
      </p:sp>
      <p:sp>
        <p:nvSpPr>
          <p:cNvPr id="3" name="Content Placeholder 2"/>
          <p:cNvSpPr>
            <a:spLocks noGrp="1"/>
          </p:cNvSpPr>
          <p:nvPr>
            <p:ph idx="1"/>
          </p:nvPr>
        </p:nvSpPr>
        <p:spPr/>
        <p:txBody>
          <a:bodyPr/>
          <a:lstStyle/>
          <a:p>
            <a:pPr defTabSz="449580">
              <a:spcBef>
                <a:spcPts val="800"/>
              </a:spcBef>
              <a:buClr>
                <a:srgbClr val="000000"/>
              </a:buClr>
              <a:buSzPct val="100000"/>
              <a:buFont typeface="Times New Roman" panose="02020603050405020304" pitchFamily="18" charset="0"/>
              <a:buChar char="•"/>
              <a:defRPr/>
            </a:pPr>
            <a:r>
              <a:rPr lang="en-US" sz="2100" b="1" kern="0" dirty="0">
                <a:solidFill>
                  <a:srgbClr val="000000"/>
                </a:solidFill>
                <a:latin typeface="Times New Roman" panose="02020603050405020304"/>
                <a:ea typeface="+mn-lt"/>
                <a:cs typeface="Times New Roman" panose="02020603050405020304"/>
              </a:rPr>
              <a:t>NMF Model:</a:t>
            </a:r>
          </a:p>
          <a:p>
            <a:pPr marL="0" indent="0" defTabSz="449580">
              <a:spcBef>
                <a:spcPts val="800"/>
              </a:spcBef>
              <a:buClr>
                <a:srgbClr val="000000"/>
              </a:buClr>
              <a:buSzPct val="100000"/>
              <a:buNone/>
              <a:defRPr/>
            </a:pPr>
            <a:r>
              <a:rPr lang="en-US" sz="2600" kern="0" dirty="0">
                <a:solidFill>
                  <a:srgbClr val="000000"/>
                </a:solidFill>
                <a:latin typeface="Times New Roman" panose="02020603050405020304"/>
                <a:ea typeface="+mn-lt"/>
                <a:cs typeface="Times New Roman" panose="02020603050405020304"/>
              </a:rPr>
              <a:t>                </a:t>
            </a:r>
            <a:r>
              <a:rPr lang="en-US" sz="2100" kern="0" dirty="0">
                <a:solidFill>
                  <a:srgbClr val="000000"/>
                </a:solidFill>
                <a:latin typeface="Times New Roman" panose="02020603050405020304"/>
                <a:ea typeface="+mn-lt"/>
                <a:cs typeface="Times New Roman" panose="02020603050405020304"/>
              </a:rPr>
              <a:t> </a:t>
            </a:r>
            <a:r>
              <a:rPr lang="en-US" sz="2100" kern="0" dirty="0">
                <a:ea typeface="+mn-lt"/>
                <a:cs typeface="+mn-lt"/>
              </a:rPr>
              <a:t>NMF can be used as a dimensionality reduction pre-processing step in classification, regression, clustering, and other mining tasks. Scoring an NMF model produces data projections in the new feature space. The magnitude of a projection indicates how strongly a record maps to a feature.</a:t>
            </a:r>
          </a:p>
          <a:p>
            <a:pPr marL="342900" marR="0" lvl="0" indent="-342900" algn="l" defTabSz="449580">
              <a:lnSpc>
                <a:spcPct val="100000"/>
              </a:lnSpc>
              <a:spcBef>
                <a:spcPts val="800"/>
              </a:spcBef>
              <a:spcAft>
                <a:spcPct val="0"/>
              </a:spcAft>
              <a:buClr>
                <a:srgbClr val="000000"/>
              </a:buClr>
              <a:buSzPct val="100000"/>
              <a:buFont typeface="Times New Roman" panose="02020603050405020304" pitchFamily="18" charset="0"/>
              <a:buChar char="•"/>
              <a:defRPr/>
            </a:pPr>
            <a:r>
              <a:rPr lang="en-US" sz="2100" b="1" kern="0" dirty="0">
                <a:solidFill>
                  <a:srgbClr val="000000"/>
                </a:solidFill>
                <a:latin typeface="Times New Roman" panose="02020603050405020304"/>
                <a:ea typeface="+mn-lt"/>
                <a:cs typeface="Times New Roman" panose="02020603050405020304"/>
              </a:rPr>
              <a:t>Visualization</a:t>
            </a:r>
            <a:endParaRPr lang="en-US" sz="2100" b="1" i="0" u="none" strike="noStrike" kern="0" cap="none" spc="0" normalizeH="0" baseline="0" noProof="0" dirty="0">
              <a:ln>
                <a:noFill/>
              </a:ln>
              <a:solidFill>
                <a:srgbClr val="000000"/>
              </a:solidFill>
              <a:effectLst/>
              <a:uLnTx/>
              <a:uFillTx/>
              <a:latin typeface="Times New Roman" panose="02020603050405020304"/>
              <a:ea typeface="+mn-lt"/>
              <a:cs typeface="Times New Roman" panose="02020603050405020304"/>
            </a:endParaRPr>
          </a:p>
          <a:p>
            <a:pPr marL="0" indent="0">
              <a:spcBef>
                <a:spcPts val="800"/>
              </a:spcBef>
              <a:buNone/>
            </a:pPr>
            <a:r>
              <a:rPr lang="en-US" sz="2100" b="1" kern="0" dirty="0">
                <a:cs typeface="Times New Roman" panose="02020603050405020304"/>
              </a:rPr>
              <a:t>                    </a:t>
            </a:r>
            <a:r>
              <a:rPr lang="en-US" sz="2100" kern="0" dirty="0">
                <a:cs typeface="Times New Roman" panose="02020603050405020304"/>
              </a:rPr>
              <a:t> Visualizing the topics and the respected tokens in the var chart based on the components and frequency of the words. pyLDAvis is the python library that is used to visualize the LDA tokens and frequency with respect to selected topics </a:t>
            </a:r>
          </a:p>
          <a:p>
            <a:pPr marL="0" indent="0">
              <a:buNone/>
            </a:pPr>
            <a:endParaRPr lang="en-IN" dirty="0">
              <a:cs typeface="Times New Roman" panose="02020603050405020304"/>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21</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460128" y="1295400"/>
            <a:ext cx="7772400" cy="4114800"/>
          </a:xfr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100" b="1" i="0" u="none" strike="noStrike" kern="1200" cap="none" spc="0" normalizeH="0" baseline="0" noProof="0" dirty="0">
                <a:ln>
                  <a:noFill/>
                </a:ln>
                <a:solidFill>
                  <a:srgbClr val="000000"/>
                </a:solidFill>
                <a:effectLst/>
                <a:uLnTx/>
                <a:uFillTx/>
                <a:latin typeface="Times New Roman"/>
                <a:ea typeface="+mn-ea"/>
                <a:cs typeface="Times New Roman" panose="02020603050405020304"/>
              </a:rPr>
              <a:t>Topics classification among the documents</a:t>
            </a:r>
            <a:endParaRPr kumimoji="0" lang="en-US" sz="32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Times New Roman"/>
                <a:ea typeface="+mn-ea"/>
                <a:cs typeface="Times New Roman" panose="02020603050405020304"/>
              </a:rPr>
              <a:t>                       Tokens are classified to the documents based on the identification of frequency of word in the document-term matrix</a:t>
            </a:r>
          </a:p>
          <a:p>
            <a:pPr marL="0" indent="0">
              <a:buNone/>
            </a:pPr>
            <a:endParaRPr lang="en-IN" dirty="0">
              <a:cs typeface="Times New Roman" panose="02020603050405020304"/>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29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22</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r>
              <a:rPr kumimoji="0" lang="en-US" sz="4400" b="1" i="0" u="none" strike="noStrike" kern="0" cap="none" spc="0" normalizeH="0" baseline="0" noProof="0" dirty="0">
                <a:ln>
                  <a:noFill/>
                </a:ln>
                <a:solidFill>
                  <a:srgbClr val="000000"/>
                </a:solidFill>
                <a:effectLst/>
                <a:uLnTx/>
                <a:uFillTx/>
                <a:latin typeface="Times New Roman" panose="02020603050405020304"/>
              </a:rPr>
              <a:t>Dataset</a:t>
            </a:r>
            <a:r>
              <a:rPr lang="en-US" b="1" kern="0" dirty="0">
                <a:solidFill>
                  <a:srgbClr val="000000"/>
                </a:solidFill>
                <a:latin typeface="Times New Roman" panose="02020603050405020304"/>
              </a:rPr>
              <a:t> Description</a:t>
            </a:r>
            <a:endParaRPr lang="en-IN" dirty="0"/>
          </a:p>
        </p:txBody>
      </p:sp>
      <p:sp>
        <p:nvSpPr>
          <p:cNvPr id="3" name="Content Placeholder 2"/>
          <p:cNvSpPr>
            <a:spLocks noGrp="1"/>
          </p:cNvSpPr>
          <p:nvPr>
            <p:ph idx="1"/>
          </p:nvPr>
        </p:nvSpPr>
        <p:spPr/>
        <p:txBody>
          <a:bodyPr/>
          <a:lstStyle/>
          <a:p>
            <a:pPr defTabSz="449580" eaLnBrk="0" hangingPunct="0">
              <a:spcBef>
                <a:spcPts val="800"/>
              </a:spcBef>
              <a:buClr>
                <a:srgbClr val="000000"/>
              </a:buClr>
              <a:buSzPct val="100000"/>
              <a:buFont typeface="Times New Roman" panose="02020603050405020304" pitchFamily="18" charset="0"/>
              <a:buChar char="•"/>
              <a:defRPr/>
            </a:pPr>
            <a:r>
              <a:rPr kumimoji="0" lang="en-US" sz="2500" b="0" i="0" u="none" strike="noStrike" kern="0" cap="none" spc="0" normalizeH="0" baseline="0" noProof="0" dirty="0">
                <a:ln>
                  <a:noFill/>
                </a:ln>
                <a:solidFill>
                  <a:srgbClr val="000000"/>
                </a:solidFill>
                <a:effectLst/>
                <a:uLnTx/>
                <a:uFillTx/>
                <a:latin typeface="Times New Roman" panose="02020603050405020304"/>
              </a:rPr>
              <a:t>We will use here reddit post text which is posted by the people during pandemic situation</a:t>
            </a:r>
            <a:r>
              <a:rPr lang="en-US" sz="2500" kern="0" dirty="0">
                <a:solidFill>
                  <a:srgbClr val="000000"/>
                </a:solidFill>
                <a:latin typeface="Times New Roman" panose="02020603050405020304"/>
              </a:rPr>
              <a:t>, consist of text posted by the individuals in the social media</a:t>
            </a:r>
            <a:endParaRPr lang="en-US" sz="25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marL="0" indent="0" defTabSz="449580">
              <a:spcBef>
                <a:spcPts val="800"/>
              </a:spcBef>
              <a:buClr>
                <a:srgbClr val="000000"/>
              </a:buClr>
              <a:buSzPct val="100000"/>
              <a:buNone/>
              <a:defRPr/>
            </a:pPr>
            <a:endParaRPr lang="en-US" sz="2500" kern="0" dirty="0">
              <a:solidFill>
                <a:srgbClr val="000000"/>
              </a:solidFill>
              <a:latin typeface="Times New Roman" panose="02020603050405020304"/>
              <a:cs typeface="Times New Roman" panose="02020603050405020304"/>
            </a:endParaRPr>
          </a:p>
          <a:p>
            <a:pPr marL="342900" marR="0" lvl="0" indent="-34290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Char char="•"/>
              <a:defRPr/>
            </a:pPr>
            <a:r>
              <a:rPr kumimoji="0" lang="en-US" sz="2500" b="0" i="0" u="none" strike="noStrike" kern="0" cap="none" spc="0" normalizeH="0" baseline="0" noProof="0" dirty="0">
                <a:ln>
                  <a:noFill/>
                </a:ln>
                <a:solidFill>
                  <a:srgbClr val="000000"/>
                </a:solidFill>
                <a:effectLst/>
                <a:uLnTx/>
                <a:uFillTx/>
                <a:latin typeface="Times New Roman" panose="02020603050405020304"/>
              </a:rPr>
              <a:t>Kaggle dataset : </a:t>
            </a:r>
            <a:r>
              <a:rPr kumimoji="0" lang="en-US" sz="2500" b="0" i="0" u="none" strike="noStrike" kern="0" cap="none" spc="0" normalizeH="0" baseline="0" noProof="0" dirty="0">
                <a:ln>
                  <a:noFill/>
                </a:ln>
                <a:solidFill>
                  <a:srgbClr val="000000"/>
                </a:solidFill>
                <a:effectLst/>
                <a:uLnTx/>
                <a:uFillTx/>
                <a:latin typeface="Times New Roman" panose="02020603050405020304"/>
                <a:ea typeface="+mn-lt"/>
                <a:cs typeface="Times New Roman" panose="02020603050405020304"/>
              </a:rPr>
              <a:t>https://www.kaggle.com/datasets/pavellexyr/the-reddit-covid-dataset</a:t>
            </a:r>
            <a:r>
              <a:rPr kumimoji="0" lang="en-US" sz="2500" b="0" i="0" u="none" strike="noStrike" kern="0" cap="none" spc="0" normalizeH="0" baseline="0" noProof="0" dirty="0">
                <a:ln>
                  <a:noFill/>
                </a:ln>
                <a:solidFill>
                  <a:srgbClr val="000000"/>
                </a:solidFill>
                <a:effectLst/>
                <a:uLnTx/>
                <a:uFillTx/>
                <a:latin typeface="Times New Roman" panose="02020603050405020304"/>
              </a:rPr>
              <a:t> </a:t>
            </a:r>
            <a:endParaRPr lang="en-US" sz="25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endParaRPr lang="en-IN" dirty="0"/>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23</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419100" y="1350962"/>
            <a:ext cx="8305800" cy="4741863"/>
          </a:xfrm>
        </p:spPr>
        <p:txBody>
          <a:bodyPr/>
          <a:lstStyle/>
          <a:p>
            <a:pPr marL="0" marR="0" lvl="0" indent="0" algn="l" defTabSz="449580" rtl="0" eaLnBrk="0" fontAlgn="base" latinLnBrk="0" hangingPunct="0">
              <a:lnSpc>
                <a:spcPct val="100000"/>
              </a:lnSpc>
              <a:spcBef>
                <a:spcPts val="800"/>
              </a:spcBef>
              <a:spcAft>
                <a:spcPct val="0"/>
              </a:spcAft>
              <a:buClr>
                <a:srgbClr val="000000"/>
              </a:buClr>
              <a:buSzPct val="100000"/>
              <a:buNone/>
              <a:defRPr/>
            </a:pPr>
            <a:endParaRPr lang="en-US" kern="0" dirty="0">
              <a:cs typeface="Times New Roman" panose="02020603050405020304"/>
            </a:endParaRPr>
          </a:p>
          <a:p>
            <a:pPr marL="0" indent="0">
              <a:buNone/>
            </a:pPr>
            <a:r>
              <a:rPr lang="en-IN" dirty="0">
                <a:cs typeface="Times New Roman" panose="02020603050405020304"/>
              </a:rPr>
              <a:t>ma</a:t>
            </a:r>
            <a:endParaRPr lang="en-IN" dirty="0"/>
          </a:p>
        </p:txBody>
      </p:sp>
      <p:sp>
        <p:nvSpPr>
          <p:cNvPr id="6150" name="Date Placeholder 7"/>
          <p:cNvSpPr>
            <a:spLocks noGrp="1"/>
          </p:cNvSpPr>
          <p:nvPr>
            <p:ph type="dt" sz="half" idx="10"/>
          </p:nvPr>
        </p:nvSpPr>
        <p:spPr>
          <a:xfrm>
            <a:off x="-29845"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5"/>
          <p:cNvGraphicFramePr>
            <a:graphicFrameLocks noGrp="1"/>
          </p:cNvGraphicFramePr>
          <p:nvPr/>
        </p:nvGraphicFramePr>
        <p:xfrm>
          <a:off x="152215" y="877793"/>
          <a:ext cx="8709426" cy="5593080"/>
        </p:xfrm>
        <a:graphic>
          <a:graphicData uri="http://schemas.openxmlformats.org/drawingml/2006/table">
            <a:tbl>
              <a:tblPr firstRow="1" bandRow="1">
                <a:tableStyleId>{5C22544A-7EE6-4342-B048-85BDC9FD1C3A}</a:tableStyleId>
              </a:tblPr>
              <a:tblGrid>
                <a:gridCol w="2161306">
                  <a:extLst>
                    <a:ext uri="{9D8B030D-6E8A-4147-A177-3AD203B41FA5}">
                      <a16:colId xmlns:a16="http://schemas.microsoft.com/office/drawing/2014/main" val="20000"/>
                    </a:ext>
                  </a:extLst>
                </a:gridCol>
                <a:gridCol w="6548120">
                  <a:extLst>
                    <a:ext uri="{9D8B030D-6E8A-4147-A177-3AD203B41FA5}">
                      <a16:colId xmlns:a16="http://schemas.microsoft.com/office/drawing/2014/main" val="20001"/>
                    </a:ext>
                  </a:extLst>
                </a:gridCol>
              </a:tblGrid>
              <a:tr h="721995">
                <a:tc>
                  <a:txBody>
                    <a:bodyPr/>
                    <a:lstStyle/>
                    <a:p>
                      <a:endParaRPr lang="en-US" dirty="0"/>
                    </a:p>
                    <a:p>
                      <a:pPr lvl="0">
                        <a:buNone/>
                      </a:pPr>
                      <a:endParaRPr lang="en-US" dirty="0"/>
                    </a:p>
                    <a:p>
                      <a:pPr lvl="0">
                        <a:buNone/>
                      </a:pPr>
                      <a:r>
                        <a:rPr lang="en-US" dirty="0"/>
                        <a:t>       </a:t>
                      </a:r>
                      <a:r>
                        <a:rPr lang="en-US" sz="2500" dirty="0">
                          <a:solidFill>
                            <a:schemeClr val="tx1"/>
                          </a:solidFill>
                        </a:rPr>
                        <a:t>    S. No</a:t>
                      </a:r>
                    </a:p>
                  </a:txBody>
                  <a:tcPr/>
                </a:tc>
                <a:tc>
                  <a:txBody>
                    <a:bodyPr/>
                    <a:lstStyle/>
                    <a:p>
                      <a:endParaRPr lang="en-US" dirty="0"/>
                    </a:p>
                    <a:p>
                      <a:pPr lvl="0">
                        <a:buNone/>
                      </a:pPr>
                      <a:endParaRPr lang="en-US" dirty="0"/>
                    </a:p>
                    <a:p>
                      <a:pPr lvl="0">
                        <a:buNone/>
                      </a:pPr>
                      <a:r>
                        <a:rPr lang="en-US" dirty="0"/>
                        <a:t>                                   </a:t>
                      </a:r>
                      <a:r>
                        <a:rPr lang="en-US" sz="2500" b="1" dirty="0">
                          <a:solidFill>
                            <a:schemeClr val="tx1"/>
                          </a:solidFill>
                        </a:rPr>
                        <a:t>    Text</a:t>
                      </a:r>
                    </a:p>
                  </a:txBody>
                  <a:tcPr/>
                </a:tc>
                <a:extLst>
                  <a:ext uri="{0D108BD9-81ED-4DB2-BD59-A6C34878D82A}">
                    <a16:rowId xmlns:a16="http://schemas.microsoft.com/office/drawing/2014/main" val="10000"/>
                  </a:ext>
                </a:extLst>
              </a:tr>
              <a:tr h="1967393">
                <a:tc>
                  <a:txBody>
                    <a:bodyPr/>
                    <a:lstStyle/>
                    <a:p>
                      <a:r>
                        <a:rPr lang="en-US" dirty="0"/>
                        <a:t>1)</a:t>
                      </a:r>
                    </a:p>
                  </a:txBody>
                  <a:tcPr/>
                </a:tc>
                <a:tc>
                  <a:txBody>
                    <a:bodyPr/>
                    <a:lstStyle/>
                    <a:p>
                      <a:pPr lvl="0">
                        <a:buNone/>
                      </a:pPr>
                      <a:r>
                        <a:rPr lang="en-US" sz="1800" b="0" i="0" u="none" strike="noStrike" noProof="0" dirty="0">
                          <a:latin typeface="Consolas" panose="020B0609020204030204"/>
                        </a:rPr>
                        <a:t>I think Coronavirus is good. Don't need to develop the cure, Corona is good for population control if the cure comes out then
we human will certainly way too much and cause
major problem on earth like pollution.
If many of you died and only the finest ones remain..</a:t>
                      </a:r>
                    </a:p>
                  </a:txBody>
                  <a:tcPr/>
                </a:tc>
                <a:extLst>
                  <a:ext uri="{0D108BD9-81ED-4DB2-BD59-A6C34878D82A}">
                    <a16:rowId xmlns:a16="http://schemas.microsoft.com/office/drawing/2014/main" val="10001"/>
                  </a:ext>
                </a:extLst>
              </a:tr>
              <a:tr h="2499119">
                <a:tc>
                  <a:txBody>
                    <a:bodyPr/>
                    <a:lstStyle/>
                    <a:p>
                      <a:r>
                        <a:rPr lang="en-US" dirty="0"/>
                        <a:t>2)</a:t>
                      </a:r>
                    </a:p>
                  </a:txBody>
                  <a:tcPr/>
                </a:tc>
                <a:tc>
                  <a:txBody>
                    <a:bodyPr/>
                    <a:lstStyle/>
                    <a:p>
                      <a:pPr lvl="0">
                        <a:buNone/>
                      </a:pPr>
                      <a:r>
                        <a:rPr lang="en-US" sz="1800" b="0" i="0" u="none" strike="noStrike" noProof="0" dirty="0">
                          <a:latin typeface="Consolas" panose="020B0609020204030204"/>
                        </a:rPr>
                        <a:t>When Trump almost started a World War a month ago, I couldn't help but feel excited. I know it's wrong, but I found myself anticipating, even hoping that a war would start, knowing there's a good chance I could die. I know it's horrible, and the number of people that would die alongside me would be staggering, but I feel so numb to the concept of mortality when my own life feels like a joke with me as the punchline....</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p:cNvGraphicFramePr>
            <a:graphicFrameLocks noGrp="1"/>
          </p:cNvGraphicFramePr>
          <p:nvPr>
            <p:ph sz="half" idx="1"/>
          </p:nvPr>
        </p:nvGraphicFramePr>
        <p:xfrm>
          <a:off x="914400" y="1436370"/>
          <a:ext cx="7538085" cy="241173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633085">
                  <a:extLst>
                    <a:ext uri="{9D8B030D-6E8A-4147-A177-3AD203B41FA5}">
                      <a16:colId xmlns:a16="http://schemas.microsoft.com/office/drawing/2014/main" val="20001"/>
                    </a:ext>
                  </a:extLst>
                </a:gridCol>
              </a:tblGrid>
              <a:tr h="2411730">
                <a:tc>
                  <a:txBody>
                    <a:bodyPr/>
                    <a:lstStyle/>
                    <a:p>
                      <a:pPr lvl="0">
                        <a:buNone/>
                      </a:pPr>
                      <a:r>
                        <a:rPr lang="en-US" sz="2000" dirty="0">
                          <a:solidFill>
                            <a:schemeClr val="tx1"/>
                          </a:solidFill>
                        </a:rPr>
                        <a:t>3)</a:t>
                      </a:r>
                    </a:p>
                  </a:txBody>
                  <a:tcPr>
                    <a:solidFill>
                      <a:schemeClr val="accent5">
                        <a:lumMod val="40000"/>
                        <a:lumOff val="60000"/>
                      </a:schemeClr>
                    </a:solidFill>
                  </a:tcPr>
                </a:tc>
                <a:tc>
                  <a:txBody>
                    <a:bodyPr/>
                    <a:lstStyle/>
                    <a:p>
                      <a:pPr lvl="0">
                        <a:buNone/>
                      </a:pPr>
                      <a:r>
                        <a:rPr lang="en-US" sz="2000" b="1" i="0" u="none" strike="noStrike" noProof="0" dirty="0">
                          <a:solidFill>
                            <a:schemeClr val="tx1"/>
                          </a:solidFill>
                          <a:latin typeface="Times New Roman" panose="02020603050405020304"/>
                        </a:rPr>
                        <a:t>A couple days ago I woke up with a sore throat, now it is full blown flu(although </a:t>
                      </a:r>
                      <a:r>
                        <a:rPr lang="en-US" sz="2000" b="1" i="0" u="none" strike="noStrike" noProof="0" dirty="0" err="1">
                          <a:solidFill>
                            <a:schemeClr val="tx1"/>
                          </a:solidFill>
                          <a:latin typeface="Times New Roman" panose="02020603050405020304"/>
                        </a:rPr>
                        <a:t>webmd</a:t>
                      </a:r>
                      <a:r>
                        <a:rPr lang="en-US" sz="2000" b="1" i="0" u="none" strike="noStrike" noProof="0" dirty="0">
                          <a:solidFill>
                            <a:schemeClr val="tx1"/>
                          </a:solidFill>
                          <a:latin typeface="Times New Roman" panose="02020603050405020304"/>
                        </a:rPr>
                        <a:t> also says coronavirus fits my symptoms). The guy who owns the house I live in </a:t>
                      </a:r>
                      <a:r>
                        <a:rPr lang="en-US" sz="2000" b="1" i="0" u="none" strike="noStrike" noProof="0" dirty="0" err="1">
                          <a:solidFill>
                            <a:schemeClr val="tx1"/>
                          </a:solidFill>
                          <a:latin typeface="Times New Roman" panose="02020603050405020304"/>
                        </a:rPr>
                        <a:t>chainsmokes</a:t>
                      </a:r>
                      <a:r>
                        <a:rPr lang="en-US" sz="2000" b="1" i="0" u="none" strike="noStrike" noProof="0" dirty="0">
                          <a:solidFill>
                            <a:schemeClr val="tx1"/>
                          </a:solidFill>
                          <a:latin typeface="Times New Roman" panose="02020603050405020304"/>
                        </a:rPr>
                        <a:t> and the smell of maverick menthols causes me to have a deep coughing fit that is so severe it makes me puke.... </a:t>
                      </a:r>
                      <a:endParaRPr lang="en-US" sz="2000" dirty="0">
                        <a:solidFill>
                          <a:schemeClr val="tx1"/>
                        </a:solidFill>
                      </a:endParaRPr>
                    </a:p>
                  </a:txBody>
                  <a:tcPr>
                    <a:solidFill>
                      <a:schemeClr val="accent5">
                        <a:lumMod val="60000"/>
                        <a:lumOff val="40000"/>
                      </a:schemeClr>
                    </a:solidFill>
                  </a:tcPr>
                </a:tc>
                <a:extLst>
                  <a:ext uri="{0D108BD9-81ED-4DB2-BD59-A6C34878D82A}">
                    <a16:rowId xmlns:a16="http://schemas.microsoft.com/office/drawing/2014/main" val="10000"/>
                  </a:ext>
                </a:extLst>
              </a:tr>
            </a:tbl>
          </a:graphicData>
        </a:graphic>
      </p:graphicFrame>
      <p:pic>
        <p:nvPicPr>
          <p:cNvPr id="614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0" y="6520180"/>
            <a:ext cx="914527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Rounded Corners 3"/>
          <p:cNvSpPr/>
          <p:nvPr/>
        </p:nvSpPr>
        <p:spPr>
          <a:xfrm>
            <a:off x="8550275" y="6534785"/>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24</a:t>
            </a:fld>
            <a:endParaRPr lang="en-US" altLang="en-US" sz="1600" b="1">
              <a:solidFill>
                <a:srgbClr val="FFFFFF"/>
              </a:solidFill>
              <a:latin typeface="Comic Sans MS" panose="030F0702030302020204" pitchFamily="66" charset="0"/>
            </a:endParaRPr>
          </a:p>
        </p:txBody>
      </p:sp>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0" y="0"/>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a:xfrm>
            <a:off x="0" y="6550025"/>
            <a:ext cx="1905000" cy="457200"/>
          </a:xfrm>
        </p:spPr>
        <p:txBody>
          <a:bodyPr/>
          <a:lstStyle/>
          <a:p>
            <a:pPr>
              <a:defRPr/>
            </a:pPr>
            <a:fld id="{61584017-A033-4E85-9287-B51FCA3247DF}" type="datetime3">
              <a:rPr lang="en-US" altLang="en-US" b="1" smtClean="0">
                <a:solidFill>
                  <a:srgbClr val="FF0066"/>
                </a:solidFill>
                <a:latin typeface="Arial Rounded MT Bold" panose="020F0704030504030204" pitchFamily="34" charset="0"/>
              </a:rPr>
              <a:t>7 May 2022</a:t>
            </a:fld>
            <a:endParaRPr lang="en-US" altLang="en-US"/>
          </a:p>
        </p:txBody>
      </p:sp>
      <p:sp>
        <p:nvSpPr>
          <p:cNvPr id="5" name="TextBox 8"/>
          <p:cNvSpPr txBox="1"/>
          <p:nvPr/>
        </p:nvSpPr>
        <p:spPr>
          <a:xfrm>
            <a:off x="919163" y="65405"/>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25</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407255" y="1054848"/>
            <a:ext cx="8317644" cy="5014287"/>
          </a:xfrm>
        </p:spPr>
        <p:txBody>
          <a:bodyPr/>
          <a:lstStyle/>
          <a:p>
            <a:pPr marL="0" indent="0" eaLnBrk="0" hangingPunct="0">
              <a:spcBef>
                <a:spcPts val="800"/>
              </a:spcBef>
              <a:buClr>
                <a:srgbClr val="000000"/>
              </a:buClr>
              <a:buSzPct val="100000"/>
              <a:buNone/>
            </a:pPr>
            <a:r>
              <a:rPr lang="en-IN" b="1" dirty="0" err="1">
                <a:cs typeface="Times New Roman" panose="02020603050405020304"/>
              </a:rPr>
              <a:t>Alogorithm</a:t>
            </a:r>
            <a:r>
              <a:rPr lang="en-IN" b="1" dirty="0">
                <a:cs typeface="Times New Roman" panose="02020603050405020304"/>
              </a:rPr>
              <a:t> for LDA</a:t>
            </a:r>
          </a:p>
          <a:p>
            <a:pPr marL="0" indent="0">
              <a:spcBef>
                <a:spcPts val="800"/>
              </a:spcBef>
              <a:buNone/>
            </a:pPr>
            <a:r>
              <a:rPr lang="en-IN" sz="2100" dirty="0">
                <a:cs typeface="Times New Roman" panose="02020603050405020304"/>
              </a:rPr>
              <a:t>Function: LDA(</a:t>
            </a:r>
            <a:r>
              <a:rPr lang="en-IN" sz="2100" dirty="0" err="1">
                <a:cs typeface="Times New Roman" panose="02020603050405020304"/>
              </a:rPr>
              <a:t>preprocessed_data</a:t>
            </a:r>
            <a:r>
              <a:rPr lang="en-IN" sz="2100" dirty="0">
                <a:cs typeface="Times New Roman" panose="02020603050405020304"/>
              </a:rPr>
              <a:t>)</a:t>
            </a:r>
          </a:p>
          <a:p>
            <a:pPr marL="0" indent="0">
              <a:spcBef>
                <a:spcPts val="800"/>
              </a:spcBef>
              <a:buNone/>
            </a:pPr>
            <a:r>
              <a:rPr lang="en-IN" sz="2100" dirty="0">
                <a:cs typeface="Times New Roman" panose="02020603050405020304"/>
              </a:rPr>
              <a:t>INPUT://preprocessed_data</a:t>
            </a:r>
          </a:p>
          <a:p>
            <a:pPr marL="0" indent="0">
              <a:spcBef>
                <a:spcPts val="800"/>
              </a:spcBef>
              <a:buNone/>
            </a:pPr>
            <a:r>
              <a:rPr lang="en-IN" sz="2100" dirty="0">
                <a:cs typeface="Times New Roman" panose="02020603050405020304"/>
              </a:rPr>
              <a:t>OUTPUT://lda_topics and tokens based on LDA model</a:t>
            </a:r>
          </a:p>
          <a:p>
            <a:pPr marL="0" indent="0">
              <a:spcBef>
                <a:spcPts val="800"/>
              </a:spcBef>
              <a:buNone/>
            </a:pPr>
            <a:r>
              <a:rPr lang="en-IN" sz="2100" dirty="0">
                <a:cs typeface="Times New Roman" panose="02020603050405020304"/>
              </a:rPr>
              <a:t>BEGIN</a:t>
            </a:r>
          </a:p>
          <a:p>
            <a:pPr marL="0" indent="0">
              <a:spcBef>
                <a:spcPts val="800"/>
              </a:spcBef>
              <a:buNone/>
            </a:pPr>
            <a:r>
              <a:rPr lang="en-IN" sz="2100" dirty="0">
                <a:cs typeface="Times New Roman" panose="02020603050405020304"/>
              </a:rPr>
              <a:t>LDA(</a:t>
            </a:r>
            <a:r>
              <a:rPr lang="en-IN" sz="2100" dirty="0" err="1">
                <a:cs typeface="Times New Roman" panose="02020603050405020304"/>
              </a:rPr>
              <a:t>preprocessed_data</a:t>
            </a:r>
            <a:r>
              <a:rPr lang="en-IN" sz="2100" dirty="0">
                <a:cs typeface="Times New Roman" panose="02020603050405020304"/>
              </a:rPr>
              <a:t>)</a:t>
            </a:r>
          </a:p>
          <a:p>
            <a:pPr marL="0" indent="0">
              <a:spcBef>
                <a:spcPts val="800"/>
              </a:spcBef>
              <a:buNone/>
            </a:pPr>
            <a:r>
              <a:rPr lang="en-IN" sz="2100" dirty="0">
                <a:cs typeface="Times New Roman" panose="02020603050405020304"/>
              </a:rPr>
              <a:t>                 //LDA Model available in sklearn.decomposition package</a:t>
            </a:r>
          </a:p>
          <a:p>
            <a:pPr marL="0" indent="0">
              <a:buNone/>
            </a:pPr>
            <a:r>
              <a:rPr lang="en-IN" sz="2100" dirty="0">
                <a:cs typeface="Times New Roman" panose="02020603050405020304"/>
              </a:rPr>
              <a:t>                  </a:t>
            </a:r>
            <a:r>
              <a:rPr lang="en-IN" sz="2100" dirty="0" err="1">
                <a:ea typeface="+mn-lt"/>
                <a:cs typeface="+mn-lt"/>
              </a:rPr>
              <a:t>lda</a:t>
            </a:r>
            <a:r>
              <a:rPr lang="en-IN" sz="2100" dirty="0">
                <a:ea typeface="+mn-lt"/>
                <a:cs typeface="+mn-lt"/>
              </a:rPr>
              <a:t> = </a:t>
            </a:r>
            <a:r>
              <a:rPr lang="en-IN" sz="2100" dirty="0" err="1">
                <a:ea typeface="+mn-lt"/>
                <a:cs typeface="+mn-lt"/>
              </a:rPr>
              <a:t>LatentDirichletAllocation</a:t>
            </a:r>
            <a:r>
              <a:rPr lang="en-IN" sz="2100" dirty="0">
                <a:ea typeface="+mn-lt"/>
                <a:cs typeface="+mn-lt"/>
              </a:rPr>
              <a:t>(</a:t>
            </a:r>
            <a:r>
              <a:rPr lang="en-IN" sz="2100" dirty="0" err="1">
                <a:ea typeface="+mn-lt"/>
                <a:cs typeface="+mn-lt"/>
              </a:rPr>
              <a:t>n_components</a:t>
            </a:r>
            <a:r>
              <a:rPr lang="en-IN" sz="2100" dirty="0">
                <a:ea typeface="+mn-lt"/>
                <a:cs typeface="+mn-lt"/>
              </a:rPr>
              <a:t>=12, </a:t>
            </a:r>
            <a:r>
              <a:rPr lang="en-IN" sz="2100" dirty="0" err="1">
                <a:ea typeface="+mn-lt"/>
                <a:cs typeface="+mn-lt"/>
              </a:rPr>
              <a:t>max_iter</a:t>
            </a:r>
            <a:r>
              <a:rPr lang="en-IN" sz="2100" dirty="0">
                <a:ea typeface="+mn-lt"/>
                <a:cs typeface="+mn-lt"/>
              </a:rPr>
              <a:t>=5,</a:t>
            </a:r>
            <a:endParaRPr lang="en-IN" sz="2100" dirty="0">
              <a:cs typeface="Times New Roman" panose="02020603050405020304"/>
            </a:endParaRPr>
          </a:p>
          <a:p>
            <a:pPr>
              <a:buNone/>
            </a:pPr>
            <a:r>
              <a:rPr lang="en-IN" sz="2100" dirty="0">
                <a:ea typeface="+mn-lt"/>
                <a:cs typeface="+mn-lt"/>
              </a:rPr>
              <a:t>                                </a:t>
            </a:r>
            <a:r>
              <a:rPr lang="en-IN" sz="2100" dirty="0" err="1">
                <a:ea typeface="+mn-lt"/>
                <a:cs typeface="+mn-lt"/>
              </a:rPr>
              <a:t>learning_method</a:t>
            </a:r>
            <a:r>
              <a:rPr lang="en-IN" sz="2100" dirty="0">
                <a:ea typeface="+mn-lt"/>
                <a:cs typeface="+mn-lt"/>
              </a:rPr>
              <a:t> = 'online',  </a:t>
            </a:r>
            <a:r>
              <a:rPr lang="en-IN" sz="2100" dirty="0" err="1">
                <a:ea typeface="+mn-lt"/>
                <a:cs typeface="+mn-lt"/>
              </a:rPr>
              <a:t>learning_offset</a:t>
            </a:r>
            <a:r>
              <a:rPr lang="en-IN" sz="2100" dirty="0">
                <a:ea typeface="+mn-lt"/>
                <a:cs typeface="+mn-lt"/>
              </a:rPr>
              <a:t> = 50.,    </a:t>
            </a:r>
            <a:r>
              <a:rPr lang="en-IN" sz="2100" dirty="0" err="1">
                <a:ea typeface="+mn-lt"/>
                <a:cs typeface="+mn-lt"/>
              </a:rPr>
              <a:t>random_state</a:t>
            </a:r>
            <a:r>
              <a:rPr lang="en-IN" sz="2100" dirty="0">
                <a:ea typeface="+mn-lt"/>
                <a:cs typeface="+mn-lt"/>
              </a:rPr>
              <a:t> = 0)</a:t>
            </a:r>
            <a:endParaRPr lang="en-IN">
              <a:cs typeface="Times New Roman" panose="02020603050405020304"/>
            </a:endParaRPr>
          </a:p>
          <a:p>
            <a:pPr>
              <a:buNone/>
            </a:pPr>
            <a:r>
              <a:rPr lang="en-IN" sz="2100" dirty="0">
                <a:cs typeface="Times New Roman" panose="02020603050405020304"/>
              </a:rPr>
              <a:t>                   </a:t>
            </a:r>
            <a:r>
              <a:rPr lang="en-IN" sz="2100" dirty="0" err="1">
                <a:ea typeface="+mn-lt"/>
                <a:cs typeface="+mn-lt"/>
              </a:rPr>
              <a:t>lda_model</a:t>
            </a:r>
            <a:r>
              <a:rPr lang="en-IN" sz="2100" dirty="0">
                <a:ea typeface="+mn-lt"/>
                <a:cs typeface="+mn-lt"/>
              </a:rPr>
              <a:t> = </a:t>
            </a:r>
            <a:r>
              <a:rPr lang="en-IN" sz="2100" dirty="0" err="1">
                <a:ea typeface="+mn-lt"/>
                <a:cs typeface="+mn-lt"/>
              </a:rPr>
              <a:t>lda.fit_transform</a:t>
            </a:r>
            <a:r>
              <a:rPr lang="en-IN" sz="2100" dirty="0">
                <a:ea typeface="+mn-lt"/>
                <a:cs typeface="+mn-lt"/>
              </a:rPr>
              <a:t>(x)</a:t>
            </a:r>
            <a:endParaRPr lang="en-IN" sz="2100" dirty="0">
              <a:cs typeface="Times New Roman" panose="02020603050405020304"/>
            </a:endParaRPr>
          </a:p>
          <a:p>
            <a:pPr>
              <a:buNone/>
            </a:pPr>
            <a:r>
              <a:rPr lang="en-IN" sz="2100" dirty="0">
                <a:cs typeface="Times New Roman" panose="02020603050405020304"/>
              </a:rPr>
              <a:t>END</a:t>
            </a:r>
          </a:p>
          <a:p>
            <a:pPr>
              <a:buNone/>
            </a:pPr>
            <a:endParaRPr lang="en-IN">
              <a:cs typeface="Times New Roman" panose="02020603050405020304"/>
            </a:endParaRPr>
          </a:p>
          <a:p>
            <a:pPr marL="0" indent="0">
              <a:spcBef>
                <a:spcPts val="800"/>
              </a:spcBef>
              <a:buNone/>
            </a:pPr>
            <a:endParaRPr lang="en-IN" sz="2100" dirty="0">
              <a:cs typeface="Times New Roman" panose="02020603050405020304"/>
            </a:endParaRPr>
          </a:p>
        </p:txBody>
      </p:sp>
      <p:sp>
        <p:nvSpPr>
          <p:cNvPr id="6150" name="Date Placeholder 7"/>
          <p:cNvSpPr>
            <a:spLocks noGrp="1"/>
          </p:cNvSpPr>
          <p:nvPr>
            <p:ph type="dt" sz="half" idx="10"/>
          </p:nvPr>
        </p:nvSpPr>
        <p:spPr>
          <a:xfrm>
            <a:off x="0" y="65659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3200"/>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26</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276965" y="924558"/>
            <a:ext cx="8590068" cy="5014287"/>
          </a:xfrm>
        </p:spPr>
        <p:txBody>
          <a:bodyPr/>
          <a:lstStyle/>
          <a:p>
            <a:pPr marL="0" indent="0" eaLnBrk="0" hangingPunct="0">
              <a:spcBef>
                <a:spcPts val="800"/>
              </a:spcBef>
              <a:buClr>
                <a:srgbClr val="000000"/>
              </a:buClr>
              <a:buSzPct val="100000"/>
              <a:buNone/>
            </a:pPr>
            <a:r>
              <a:rPr lang="en-IN" b="1" dirty="0" err="1">
                <a:cs typeface="Times New Roman" panose="02020603050405020304"/>
              </a:rPr>
              <a:t>Alogorithm</a:t>
            </a:r>
            <a:r>
              <a:rPr lang="en-IN" b="1" dirty="0">
                <a:cs typeface="Times New Roman" panose="02020603050405020304"/>
              </a:rPr>
              <a:t> for NMF(Non-matrix factorization)</a:t>
            </a:r>
          </a:p>
          <a:p>
            <a:pPr marL="0" indent="0">
              <a:spcBef>
                <a:spcPts val="800"/>
              </a:spcBef>
              <a:buNone/>
            </a:pPr>
            <a:r>
              <a:rPr lang="en-IN" sz="2100" dirty="0">
                <a:cs typeface="Times New Roman" panose="02020603050405020304"/>
              </a:rPr>
              <a:t>Function: NMF(</a:t>
            </a:r>
            <a:r>
              <a:rPr lang="en-IN" sz="2100" dirty="0" err="1">
                <a:cs typeface="Times New Roman" panose="02020603050405020304"/>
              </a:rPr>
              <a:t>preprocessed_data</a:t>
            </a:r>
            <a:r>
              <a:rPr lang="en-IN" sz="2100" dirty="0">
                <a:cs typeface="Times New Roman" panose="02020603050405020304"/>
              </a:rPr>
              <a:t>)</a:t>
            </a:r>
          </a:p>
          <a:p>
            <a:pPr marL="0" indent="0">
              <a:spcBef>
                <a:spcPts val="800"/>
              </a:spcBef>
              <a:buNone/>
            </a:pPr>
            <a:r>
              <a:rPr lang="en-IN" sz="2100" dirty="0">
                <a:cs typeface="Times New Roman" panose="02020603050405020304"/>
              </a:rPr>
              <a:t>INPUT://preprocessed_data</a:t>
            </a:r>
          </a:p>
          <a:p>
            <a:pPr marL="0" indent="0">
              <a:spcBef>
                <a:spcPts val="800"/>
              </a:spcBef>
              <a:buNone/>
            </a:pPr>
            <a:r>
              <a:rPr lang="en-IN" sz="2100" dirty="0">
                <a:cs typeface="Times New Roman" panose="02020603050405020304"/>
              </a:rPr>
              <a:t>OUTPUT://nmf_topics and tokens based on NMF model</a:t>
            </a:r>
          </a:p>
          <a:p>
            <a:pPr marL="0" indent="0">
              <a:spcBef>
                <a:spcPts val="800"/>
              </a:spcBef>
              <a:buNone/>
            </a:pPr>
            <a:r>
              <a:rPr lang="en-IN" sz="2100" dirty="0">
                <a:cs typeface="Times New Roman" panose="02020603050405020304"/>
              </a:rPr>
              <a:t>BEGIN</a:t>
            </a:r>
          </a:p>
          <a:p>
            <a:pPr marL="0" indent="0">
              <a:spcBef>
                <a:spcPts val="800"/>
              </a:spcBef>
              <a:buNone/>
            </a:pPr>
            <a:r>
              <a:rPr lang="en-IN" sz="2100" dirty="0">
                <a:cs typeface="Times New Roman" panose="02020603050405020304"/>
              </a:rPr>
              <a:t>NMF(</a:t>
            </a:r>
            <a:r>
              <a:rPr lang="en-IN" sz="2100" dirty="0" err="1">
                <a:cs typeface="Times New Roman" panose="02020603050405020304"/>
              </a:rPr>
              <a:t>preprocessed_data</a:t>
            </a:r>
            <a:r>
              <a:rPr lang="en-IN" sz="2100" dirty="0">
                <a:cs typeface="Times New Roman" panose="02020603050405020304"/>
              </a:rPr>
              <a:t>)</a:t>
            </a:r>
          </a:p>
          <a:p>
            <a:pPr marL="0" indent="0">
              <a:spcBef>
                <a:spcPts val="800"/>
              </a:spcBef>
              <a:buNone/>
            </a:pPr>
            <a:r>
              <a:rPr lang="en-IN" sz="2100" dirty="0">
                <a:cs typeface="Times New Roman" panose="02020603050405020304"/>
              </a:rPr>
              <a:t>            //NMF Model available in </a:t>
            </a:r>
            <a:r>
              <a:rPr lang="en-IN" sz="2100" dirty="0" err="1">
                <a:cs typeface="Times New Roman" panose="02020603050405020304"/>
              </a:rPr>
              <a:t>sklearn.decomposition</a:t>
            </a:r>
            <a:r>
              <a:rPr lang="en-IN" sz="2100" dirty="0">
                <a:cs typeface="Times New Roman" panose="02020603050405020304"/>
              </a:rPr>
              <a:t> package</a:t>
            </a:r>
          </a:p>
          <a:p>
            <a:pPr marL="0" indent="0">
              <a:buNone/>
            </a:pPr>
            <a:r>
              <a:rPr lang="en-IN" sz="2100" dirty="0">
                <a:cs typeface="Times New Roman" panose="02020603050405020304"/>
              </a:rPr>
              <a:t>            </a:t>
            </a:r>
            <a:r>
              <a:rPr lang="en-IN" sz="2100" dirty="0" err="1">
                <a:ea typeface="+mn-lt"/>
                <a:cs typeface="+mn-lt"/>
              </a:rPr>
              <a:t>nmf</a:t>
            </a:r>
            <a:r>
              <a:rPr lang="en-IN" sz="2100" dirty="0">
                <a:ea typeface="+mn-lt"/>
                <a:cs typeface="+mn-lt"/>
              </a:rPr>
              <a:t>=  NMF(</a:t>
            </a:r>
            <a:r>
              <a:rPr lang="en-IN" sz="2100" dirty="0" err="1">
                <a:ea typeface="+mn-lt"/>
                <a:cs typeface="+mn-lt"/>
              </a:rPr>
              <a:t>n_components</a:t>
            </a:r>
            <a:r>
              <a:rPr lang="en-IN" sz="2100" dirty="0">
                <a:ea typeface="+mn-lt"/>
                <a:cs typeface="+mn-lt"/>
              </a:rPr>
              <a:t>=12,  </a:t>
            </a:r>
            <a:r>
              <a:rPr lang="en-IN" sz="2100" dirty="0" err="1">
                <a:ea typeface="+mn-lt"/>
                <a:cs typeface="+mn-lt"/>
              </a:rPr>
              <a:t>random_state</a:t>
            </a:r>
            <a:r>
              <a:rPr lang="en-IN" sz="2100" dirty="0">
                <a:ea typeface="+mn-lt"/>
                <a:cs typeface="+mn-lt"/>
              </a:rPr>
              <a:t>=1,                                                               </a:t>
            </a:r>
            <a:r>
              <a:rPr lang="en-IN" sz="2100" dirty="0" err="1">
                <a:ea typeface="+mn-lt"/>
                <a:cs typeface="+mn-lt"/>
              </a:rPr>
              <a:t>beta_loss</a:t>
            </a:r>
            <a:r>
              <a:rPr lang="en-IN" sz="2100" dirty="0">
                <a:ea typeface="+mn-lt"/>
                <a:cs typeface="+mn-lt"/>
              </a:rPr>
              <a:t>="</a:t>
            </a:r>
            <a:r>
              <a:rPr lang="en-IN" sz="2100" dirty="0" err="1">
                <a:ea typeface="+mn-lt"/>
                <a:cs typeface="+mn-lt"/>
              </a:rPr>
              <a:t>kullback-leibler</a:t>
            </a:r>
            <a:r>
              <a:rPr lang="en-IN" sz="2100" dirty="0">
                <a:ea typeface="+mn-lt"/>
                <a:cs typeface="+mn-lt"/>
              </a:rPr>
              <a:t>", solver="mu",</a:t>
            </a:r>
            <a:endParaRPr lang="en-IN" dirty="0">
              <a:cs typeface="Times New Roman" panose="02020603050405020304"/>
            </a:endParaRPr>
          </a:p>
          <a:p>
            <a:pPr>
              <a:buNone/>
            </a:pPr>
            <a:r>
              <a:rPr lang="en-IN" sz="2100" dirty="0">
                <a:ea typeface="+mn-lt"/>
                <a:cs typeface="+mn-lt"/>
              </a:rPr>
              <a:t>                                       </a:t>
            </a:r>
            <a:r>
              <a:rPr lang="en-IN" sz="2100" dirty="0" err="1">
                <a:ea typeface="+mn-lt"/>
                <a:cs typeface="+mn-lt"/>
              </a:rPr>
              <a:t>max_iter</a:t>
            </a:r>
            <a:r>
              <a:rPr lang="en-IN" sz="2100" dirty="0">
                <a:ea typeface="+mn-lt"/>
                <a:cs typeface="+mn-lt"/>
              </a:rPr>
              <a:t>=1000, alpha=0.1, l1_ratio=0.5)</a:t>
            </a:r>
            <a:endParaRPr lang="en-IN" dirty="0">
              <a:cs typeface="Times New Roman" panose="02020603050405020304"/>
            </a:endParaRPr>
          </a:p>
          <a:p>
            <a:pPr>
              <a:buNone/>
            </a:pPr>
            <a:r>
              <a:rPr lang="en-IN" sz="2100" dirty="0">
                <a:ea typeface="+mn-lt"/>
                <a:cs typeface="+mn-lt"/>
              </a:rPr>
              <a:t>            </a:t>
            </a:r>
            <a:r>
              <a:rPr lang="en-IN" sz="2100" dirty="0" err="1">
                <a:ea typeface="+mn-lt"/>
                <a:cs typeface="+mn-lt"/>
              </a:rPr>
              <a:t>nmf_model</a:t>
            </a:r>
            <a:r>
              <a:rPr lang="en-IN" sz="2100" dirty="0">
                <a:ea typeface="+mn-lt"/>
                <a:cs typeface="+mn-lt"/>
              </a:rPr>
              <a:t> = </a:t>
            </a:r>
            <a:r>
              <a:rPr lang="en-IN" sz="2100" dirty="0" err="1">
                <a:ea typeface="+mn-lt"/>
                <a:cs typeface="+mn-lt"/>
              </a:rPr>
              <a:t>nmf.fit_transform</a:t>
            </a:r>
            <a:r>
              <a:rPr lang="en-IN" sz="2100" dirty="0">
                <a:ea typeface="+mn-lt"/>
                <a:cs typeface="+mn-lt"/>
              </a:rPr>
              <a:t>(x)</a:t>
            </a:r>
          </a:p>
          <a:p>
            <a:pPr marL="0" indent="0">
              <a:buNone/>
            </a:pPr>
            <a:r>
              <a:rPr lang="en-IN" sz="2100" dirty="0">
                <a:ea typeface="+mn-lt"/>
                <a:cs typeface="+mn-lt"/>
              </a:rPr>
              <a:t>) END</a:t>
            </a:r>
            <a:endParaRPr lang="en-IN" dirty="0"/>
          </a:p>
          <a:p>
            <a:pPr>
              <a:buNone/>
            </a:pPr>
            <a:endParaRPr lang="en-IN" sz="2100" dirty="0">
              <a:cs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27</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99297" y="1279894"/>
            <a:ext cx="9040161" cy="4990598"/>
          </a:xfrm>
        </p:spPr>
        <p:txBody>
          <a:bodyPr/>
          <a:lstStyle/>
          <a:p>
            <a:pPr marL="0" indent="0" eaLnBrk="0" hangingPunct="0">
              <a:spcBef>
                <a:spcPts val="800"/>
              </a:spcBef>
              <a:buClr>
                <a:srgbClr val="000000"/>
              </a:buClr>
              <a:buSzPct val="100000"/>
              <a:buNone/>
            </a:pPr>
            <a:r>
              <a:rPr lang="en-IN" b="1" dirty="0" err="1">
                <a:cs typeface="Times New Roman" panose="02020603050405020304"/>
              </a:rPr>
              <a:t>Alogorithm</a:t>
            </a:r>
            <a:r>
              <a:rPr lang="en-IN" b="1" dirty="0">
                <a:cs typeface="Times New Roman" panose="02020603050405020304"/>
              </a:rPr>
              <a:t> for </a:t>
            </a:r>
            <a:r>
              <a:rPr lang="en-IN" b="1" dirty="0" err="1">
                <a:ea typeface="+mn-lt"/>
                <a:cs typeface="+mn-lt"/>
              </a:rPr>
              <a:t>GridSearchCV</a:t>
            </a:r>
            <a:endParaRPr lang="en-IN" b="1" dirty="0" err="1">
              <a:cs typeface="Times New Roman" panose="02020603050405020304"/>
            </a:endParaRPr>
          </a:p>
          <a:p>
            <a:pPr marL="0" indent="0">
              <a:spcBef>
                <a:spcPts val="800"/>
              </a:spcBef>
              <a:buNone/>
            </a:pPr>
            <a:r>
              <a:rPr lang="en-IN" sz="2100" dirty="0">
                <a:cs typeface="Times New Roman" panose="02020603050405020304"/>
              </a:rPr>
              <a:t>Function: </a:t>
            </a:r>
            <a:r>
              <a:rPr lang="en-IN" sz="2100" dirty="0" err="1">
                <a:cs typeface="Times New Roman" panose="02020603050405020304"/>
              </a:rPr>
              <a:t>GridSearchCV</a:t>
            </a:r>
            <a:r>
              <a:rPr lang="en-IN" sz="2100" dirty="0">
                <a:cs typeface="Times New Roman" panose="02020603050405020304"/>
              </a:rPr>
              <a:t>(</a:t>
            </a:r>
            <a:r>
              <a:rPr lang="en-IN" sz="2100" dirty="0" err="1">
                <a:cs typeface="Times New Roman" panose="02020603050405020304"/>
              </a:rPr>
              <a:t>preprocessed_data</a:t>
            </a:r>
            <a:r>
              <a:rPr lang="en-IN" sz="2100" dirty="0">
                <a:cs typeface="Times New Roman" panose="02020603050405020304"/>
              </a:rPr>
              <a:t>)</a:t>
            </a:r>
          </a:p>
          <a:p>
            <a:pPr marL="0" indent="0">
              <a:spcBef>
                <a:spcPts val="800"/>
              </a:spcBef>
              <a:buNone/>
            </a:pPr>
            <a:r>
              <a:rPr lang="en-IN" sz="2100" dirty="0">
                <a:cs typeface="Times New Roman" panose="02020603050405020304"/>
              </a:rPr>
              <a:t>INPUT://preprocessed_data</a:t>
            </a:r>
          </a:p>
          <a:p>
            <a:pPr marL="0" indent="0">
              <a:spcBef>
                <a:spcPts val="800"/>
              </a:spcBef>
              <a:buNone/>
            </a:pPr>
            <a:r>
              <a:rPr lang="en-IN" sz="2100" dirty="0" err="1">
                <a:cs typeface="Times New Roman" panose="02020603050405020304"/>
              </a:rPr>
              <a:t>OUTPUT:Best</a:t>
            </a:r>
            <a:r>
              <a:rPr lang="en-IN" sz="2100" dirty="0">
                <a:cs typeface="Times New Roman" panose="02020603050405020304"/>
              </a:rPr>
              <a:t> LDA model with high low perplexity and high log </a:t>
            </a:r>
            <a:r>
              <a:rPr lang="en-IN" sz="2100" dirty="0" err="1">
                <a:cs typeface="Times New Roman" panose="02020603050405020304"/>
              </a:rPr>
              <a:t>likelyhood</a:t>
            </a:r>
            <a:endParaRPr lang="en-IN" sz="2100" dirty="0">
              <a:cs typeface="Times New Roman" panose="02020603050405020304"/>
            </a:endParaRPr>
          </a:p>
          <a:p>
            <a:pPr marL="0" indent="0">
              <a:spcBef>
                <a:spcPts val="800"/>
              </a:spcBef>
              <a:buNone/>
            </a:pPr>
            <a:r>
              <a:rPr lang="en-IN" sz="2100" dirty="0">
                <a:cs typeface="Times New Roman" panose="02020603050405020304"/>
              </a:rPr>
              <a:t>BEGIN</a:t>
            </a:r>
            <a:endParaRPr lang="en-IN" dirty="0"/>
          </a:p>
          <a:p>
            <a:pPr marL="0" indent="0">
              <a:spcBef>
                <a:spcPts val="800"/>
              </a:spcBef>
              <a:buNone/>
            </a:pPr>
            <a:r>
              <a:rPr lang="en-IN" sz="2100" dirty="0">
                <a:cs typeface="Times New Roman" panose="02020603050405020304"/>
              </a:rPr>
              <a:t>NMF(</a:t>
            </a:r>
            <a:r>
              <a:rPr lang="en-IN" sz="2100" dirty="0" err="1">
                <a:cs typeface="Times New Roman" panose="02020603050405020304"/>
              </a:rPr>
              <a:t>preprocessed_data</a:t>
            </a:r>
            <a:r>
              <a:rPr lang="en-IN" sz="2100" dirty="0">
                <a:cs typeface="Times New Roman" panose="02020603050405020304"/>
              </a:rPr>
              <a:t>)</a:t>
            </a:r>
          </a:p>
          <a:p>
            <a:pPr marL="0" indent="0">
              <a:buNone/>
            </a:pPr>
            <a:r>
              <a:rPr lang="en-IN" sz="2100" dirty="0">
                <a:cs typeface="Times New Roman" panose="02020603050405020304"/>
              </a:rPr>
              <a:t>             </a:t>
            </a:r>
            <a:r>
              <a:rPr lang="en-IN" sz="2100" dirty="0" err="1">
                <a:ea typeface="+mn-lt"/>
                <a:cs typeface="+mn-lt"/>
              </a:rPr>
              <a:t>search_params</a:t>
            </a:r>
            <a:r>
              <a:rPr lang="en-IN" sz="2100" dirty="0">
                <a:ea typeface="+mn-lt"/>
                <a:cs typeface="+mn-lt"/>
              </a:rPr>
              <a:t> ={'</a:t>
            </a:r>
            <a:r>
              <a:rPr lang="en-IN" sz="2100" dirty="0" err="1">
                <a:ea typeface="+mn-lt"/>
                <a:cs typeface="+mn-lt"/>
              </a:rPr>
              <a:t>n_components</a:t>
            </a:r>
            <a:r>
              <a:rPr lang="en-IN" sz="2100" dirty="0">
                <a:ea typeface="+mn-lt"/>
                <a:cs typeface="+mn-lt"/>
              </a:rPr>
              <a:t>': [10, 15, 20, 25, 30],                                          '</a:t>
            </a:r>
            <a:r>
              <a:rPr lang="en-IN" sz="2100" dirty="0" err="1">
                <a:ea typeface="+mn-lt"/>
                <a:cs typeface="+mn-lt"/>
              </a:rPr>
              <a:t>learning_decay</a:t>
            </a:r>
            <a:r>
              <a:rPr lang="en-IN" sz="2100" dirty="0">
                <a:ea typeface="+mn-lt"/>
                <a:cs typeface="+mn-lt"/>
              </a:rPr>
              <a:t>': [.5, .7, .9]}</a:t>
            </a:r>
            <a:endParaRPr lang="en-IN" sz="2100" dirty="0">
              <a:cs typeface="Times New Roman" panose="02020603050405020304"/>
            </a:endParaRPr>
          </a:p>
          <a:p>
            <a:pPr>
              <a:buNone/>
            </a:pPr>
            <a:r>
              <a:rPr lang="en-IN" sz="2100" dirty="0">
                <a:ea typeface="+mn-lt"/>
                <a:cs typeface="+mn-lt"/>
              </a:rPr>
              <a:t>              </a:t>
            </a:r>
            <a:r>
              <a:rPr lang="en-IN" sz="2100" dirty="0" err="1">
                <a:ea typeface="+mn-lt"/>
                <a:cs typeface="+mn-lt"/>
              </a:rPr>
              <a:t>lda</a:t>
            </a:r>
            <a:r>
              <a:rPr lang="en-IN" sz="2100" dirty="0">
                <a:ea typeface="+mn-lt"/>
                <a:cs typeface="+mn-lt"/>
              </a:rPr>
              <a:t> = </a:t>
            </a:r>
            <a:r>
              <a:rPr lang="en-IN" sz="2100" dirty="0" err="1">
                <a:ea typeface="+mn-lt"/>
                <a:cs typeface="+mn-lt"/>
              </a:rPr>
              <a:t>LatentDirichletAllocation</a:t>
            </a:r>
            <a:r>
              <a:rPr lang="en-IN" sz="2100" dirty="0">
                <a:ea typeface="+mn-lt"/>
                <a:cs typeface="+mn-lt"/>
              </a:rPr>
              <a:t>()</a:t>
            </a:r>
            <a:endParaRPr lang="en-IN" dirty="0"/>
          </a:p>
          <a:p>
            <a:pPr>
              <a:buNone/>
            </a:pPr>
            <a:r>
              <a:rPr lang="en-IN" sz="2100" dirty="0">
                <a:ea typeface="+mn-lt"/>
                <a:cs typeface="+mn-lt"/>
              </a:rPr>
              <a:t>              model = </a:t>
            </a:r>
            <a:r>
              <a:rPr lang="en-IN" sz="2100" dirty="0" err="1">
                <a:ea typeface="+mn-lt"/>
                <a:cs typeface="+mn-lt"/>
              </a:rPr>
              <a:t>GridSearchCV</a:t>
            </a:r>
            <a:r>
              <a:rPr lang="en-IN" sz="2100" dirty="0">
                <a:ea typeface="+mn-lt"/>
                <a:cs typeface="+mn-lt"/>
              </a:rPr>
              <a:t>(</a:t>
            </a:r>
            <a:r>
              <a:rPr lang="en-IN" sz="2100" dirty="0" err="1">
                <a:ea typeface="+mn-lt"/>
                <a:cs typeface="+mn-lt"/>
              </a:rPr>
              <a:t>lda</a:t>
            </a:r>
            <a:r>
              <a:rPr lang="en-IN" sz="2100" dirty="0">
                <a:ea typeface="+mn-lt"/>
                <a:cs typeface="+mn-lt"/>
              </a:rPr>
              <a:t>, </a:t>
            </a:r>
            <a:r>
              <a:rPr lang="en-IN" sz="2100" dirty="0" err="1">
                <a:ea typeface="+mn-lt"/>
                <a:cs typeface="+mn-lt"/>
              </a:rPr>
              <a:t>param_grid</a:t>
            </a:r>
            <a:r>
              <a:rPr lang="en-IN" sz="2100" dirty="0">
                <a:ea typeface="+mn-lt"/>
                <a:cs typeface="+mn-lt"/>
              </a:rPr>
              <a:t>=</a:t>
            </a:r>
            <a:r>
              <a:rPr lang="en-IN" sz="2100" dirty="0" err="1">
                <a:ea typeface="+mn-lt"/>
                <a:cs typeface="+mn-lt"/>
              </a:rPr>
              <a:t>search_params</a:t>
            </a:r>
            <a:r>
              <a:rPr lang="en-IN" sz="2100" dirty="0">
                <a:ea typeface="+mn-lt"/>
                <a:cs typeface="+mn-lt"/>
              </a:rPr>
              <a:t>)</a:t>
            </a:r>
            <a:endParaRPr lang="en-IN" dirty="0"/>
          </a:p>
          <a:p>
            <a:pPr marL="0" indent="0">
              <a:spcBef>
                <a:spcPts val="800"/>
              </a:spcBef>
              <a:buNone/>
            </a:pPr>
            <a:r>
              <a:rPr lang="en-IN" sz="2100" dirty="0">
                <a:ea typeface="+mn-lt"/>
                <a:cs typeface="+mn-lt"/>
              </a:rPr>
              <a:t>              </a:t>
            </a:r>
            <a:r>
              <a:rPr lang="en-IN" sz="2100" dirty="0" err="1">
                <a:ea typeface="+mn-lt"/>
                <a:cs typeface="+mn-lt"/>
              </a:rPr>
              <a:t>model.fit</a:t>
            </a:r>
            <a:r>
              <a:rPr lang="en-IN" sz="2100" dirty="0">
                <a:ea typeface="+mn-lt"/>
                <a:cs typeface="+mn-lt"/>
              </a:rPr>
              <a:t>(x)</a:t>
            </a:r>
            <a:endParaRPr lang="en-IN" dirty="0"/>
          </a:p>
          <a:p>
            <a:pPr marL="0" indent="0">
              <a:buNone/>
            </a:pPr>
            <a:r>
              <a:rPr lang="en-IN" sz="2100" dirty="0">
                <a:ea typeface="+mn-lt"/>
                <a:cs typeface="+mn-lt"/>
              </a:rPr>
              <a:t>) END</a:t>
            </a:r>
            <a:endParaRPr lang="en-IN" dirty="0"/>
          </a:p>
          <a:p>
            <a:pPr>
              <a:buNone/>
            </a:pPr>
            <a:endParaRPr lang="en-IN" sz="2100" dirty="0">
              <a:cs typeface="Times New Roman" panose="02020603050405020304"/>
            </a:endParaRPr>
          </a:p>
          <a:p>
            <a:pPr>
              <a:buNone/>
            </a:pPr>
            <a:endParaRPr lang="en-IN">
              <a:cs typeface="Times New Roman" panose="02020603050405020304"/>
            </a:endParaRPr>
          </a:p>
          <a:p>
            <a:pPr marL="0" indent="0">
              <a:spcBef>
                <a:spcPts val="800"/>
              </a:spcBef>
              <a:buNone/>
            </a:pPr>
            <a:endParaRPr lang="en-IN" sz="2100" dirty="0">
              <a:cs typeface="Times New Roman" panose="02020603050405020304"/>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28</a:t>
            </a:fld>
            <a:endParaRPr lang="en-US" altLang="en-US" sz="1600" b="1">
              <a:solidFill>
                <a:srgbClr val="FFFFFF"/>
              </a:solidFill>
              <a:latin typeface="Comic Sans MS" panose="030F0702030302020204" pitchFamily="66" charset="0"/>
            </a:endParaRPr>
          </a:p>
        </p:txBody>
      </p:sp>
      <p:sp>
        <p:nvSpPr>
          <p:cNvPr id="3" name="Content Placeholder 2"/>
          <p:cNvSpPr>
            <a:spLocks noGrp="1"/>
          </p:cNvSpPr>
          <p:nvPr>
            <p:ph idx="1"/>
          </p:nvPr>
        </p:nvSpPr>
        <p:spPr>
          <a:xfrm>
            <a:off x="99297" y="1279894"/>
            <a:ext cx="9040161" cy="4990598"/>
          </a:xfrm>
        </p:spPr>
        <p:txBody>
          <a:bodyPr/>
          <a:lstStyle/>
          <a:p>
            <a:pPr marL="0" indent="0" eaLnBrk="0" hangingPunct="0">
              <a:spcBef>
                <a:spcPts val="800"/>
              </a:spcBef>
              <a:buClr>
                <a:srgbClr val="000000"/>
              </a:buClr>
              <a:buSzPct val="100000"/>
              <a:buNone/>
            </a:pPr>
            <a:r>
              <a:rPr lang="en-IN" dirty="0">
                <a:cs typeface="Times New Roman" panose="02020603050405020304"/>
              </a:rPr>
              <a:t>                    </a:t>
            </a:r>
            <a:r>
              <a:rPr lang="en-IN" dirty="0">
                <a:solidFill>
                  <a:srgbClr val="FF0000"/>
                </a:solidFill>
                <a:cs typeface="Times New Roman" panose="02020603050405020304"/>
              </a:rPr>
              <a:t> Implementation</a:t>
            </a:r>
          </a:p>
          <a:p>
            <a:pPr marL="0" indent="0">
              <a:spcBef>
                <a:spcPts val="800"/>
              </a:spcBef>
              <a:buNone/>
            </a:pPr>
            <a:endParaRPr lang="en-IN" dirty="0">
              <a:cs typeface="Times New Roman" panose="02020603050405020304"/>
            </a:endParaRPr>
          </a:p>
          <a:p>
            <a:pPr marL="0" indent="0">
              <a:spcBef>
                <a:spcPts val="800"/>
              </a:spcBef>
              <a:buNone/>
            </a:pPr>
            <a:r>
              <a:rPr lang="en-IN" dirty="0">
                <a:cs typeface="Times New Roman" panose="02020603050405020304"/>
              </a:rPr>
              <a:t>Experiments and results:</a:t>
            </a:r>
          </a:p>
          <a:p>
            <a:pPr marL="0" indent="0">
              <a:spcBef>
                <a:spcPts val="800"/>
              </a:spcBef>
              <a:buNone/>
            </a:pPr>
            <a:r>
              <a:rPr lang="en-IN" sz="2300" dirty="0">
                <a:solidFill>
                  <a:schemeClr val="accent1"/>
                </a:solidFill>
                <a:ea typeface="+mn-lt"/>
                <a:cs typeface="+mn-lt"/>
              </a:rPr>
              <a:t>https://colab.research.google.com/drive/1vYwJHuWWvBaheryyzgjYocaAtVIBnS2t#scrollTo=Z7XyW4KeprUU</a:t>
            </a:r>
            <a:endParaRPr lang="en-IN" sz="2300" dirty="0">
              <a:solidFill>
                <a:schemeClr val="accent1"/>
              </a:solidFill>
            </a:endParaRPr>
          </a:p>
          <a:p>
            <a:pPr>
              <a:buNone/>
            </a:pPr>
            <a:endParaRPr lang="en-IN" sz="2100" dirty="0">
              <a:cs typeface="Times New Roman" panose="02020603050405020304"/>
            </a:endParaRPr>
          </a:p>
          <a:p>
            <a:pPr>
              <a:buNone/>
            </a:pPr>
            <a:endParaRPr lang="en-IN">
              <a:cs typeface="Times New Roman" panose="02020603050405020304"/>
            </a:endParaRPr>
          </a:p>
          <a:p>
            <a:pPr marL="0" indent="0">
              <a:spcBef>
                <a:spcPts val="800"/>
              </a:spcBef>
              <a:buNone/>
            </a:pPr>
            <a:endParaRPr lang="en-IN" sz="2100" dirty="0">
              <a:cs typeface="Times New Roman" panose="02020603050405020304"/>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29</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a:xfrm>
            <a:off x="685800" y="609600"/>
            <a:ext cx="7772400" cy="714375"/>
          </a:xfrm>
        </p:spPr>
        <p:txBody>
          <a:bodyPr/>
          <a:lstStyle/>
          <a:p>
            <a:r>
              <a:rPr lang="en-US" b="1" kern="0" dirty="0">
                <a:solidFill>
                  <a:srgbClr val="FF0000"/>
                </a:solidFill>
                <a:latin typeface="Times New Roman" panose="02020603050405020304"/>
              </a:rPr>
              <a:t>Results and Discussion</a:t>
            </a:r>
            <a:r>
              <a:rPr kumimoji="0" lang="en-US" sz="4400" b="1" i="0" u="none" strike="noStrike" kern="0" cap="none" spc="0" normalizeH="0" baseline="0" noProof="0" dirty="0">
                <a:ln>
                  <a:noFill/>
                </a:ln>
                <a:solidFill>
                  <a:srgbClr val="000000"/>
                </a:solidFill>
                <a:effectLst/>
                <a:uLnTx/>
                <a:uFillTx/>
                <a:latin typeface="Times New Roman" panose="02020603050405020304"/>
              </a:rPr>
              <a:t>(contd.)</a:t>
            </a:r>
            <a:endParaRPr lang="en-IN" dirty="0"/>
          </a:p>
        </p:txBody>
      </p:sp>
      <p:sp>
        <p:nvSpPr>
          <p:cNvPr id="3" name="Content Placeholder 2"/>
          <p:cNvSpPr>
            <a:spLocks noGrp="1"/>
          </p:cNvSpPr>
          <p:nvPr>
            <p:ph idx="1"/>
          </p:nvPr>
        </p:nvSpPr>
        <p:spPr>
          <a:xfrm>
            <a:off x="236537" y="1317307"/>
            <a:ext cx="8610600" cy="4876800"/>
          </a:xfrm>
        </p:spPr>
        <p:txBody>
          <a:bodyPr/>
          <a:lstStyle/>
          <a:p>
            <a:pPr marL="0" indent="0" defTabSz="449580">
              <a:spcBef>
                <a:spcPts val="800"/>
              </a:spcBef>
              <a:buNone/>
              <a:defRPr/>
            </a:pPr>
            <a:r>
              <a:rPr lang="en-US" kern="0" dirty="0">
                <a:solidFill>
                  <a:srgbClr val="000000"/>
                </a:solidFill>
                <a:latin typeface="Times New Roman" panose="02020603050405020304"/>
              </a:rPr>
              <a:t>Count vectorizer(Bag of words) </a:t>
            </a:r>
            <a:endParaRPr lang="en-US" dirty="0"/>
          </a:p>
          <a:p>
            <a:pPr marL="0" marR="0" lvl="0" indent="0" algn="l" defTabSz="449580">
              <a:lnSpc>
                <a:spcPct val="100000"/>
              </a:lnSpc>
              <a:spcBef>
                <a:spcPts val="800"/>
              </a:spcBef>
              <a:spcAft>
                <a:spcPct val="0"/>
              </a:spcAft>
              <a:buNone/>
              <a:defRPr/>
            </a:pPr>
            <a:endParaRPr lang="en-US" sz="32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defTabSz="449580" eaLnBrk="0" hangingPunct="0">
              <a:spcBef>
                <a:spcPts val="800"/>
              </a:spcBef>
              <a:buClr>
                <a:srgbClr val="000000"/>
              </a:buClr>
              <a:buSzPct val="100000"/>
              <a:buFont typeface="Times New Roman" panose="02020603050405020304" pitchFamily="18" charset="0"/>
              <a:buChar char="•"/>
              <a:defRPr/>
            </a:pPr>
            <a:endParaRPr kumimoji="0" lang="en-US" sz="3200" b="0" i="0" u="none" strike="noStrike" kern="0" cap="none" spc="0" normalizeH="0" baseline="0" noProof="0" dirty="0">
              <a:ln>
                <a:noFill/>
              </a:ln>
              <a:solidFill>
                <a:srgbClr val="000000"/>
              </a:solidFill>
              <a:effectLst/>
              <a:uLnTx/>
              <a:uFillTx/>
              <a:latin typeface="Times New Roman" panose="02020603050405020304"/>
            </a:endParaRPr>
          </a:p>
          <a:p>
            <a:pPr marL="0" marR="0" lvl="0" indent="0" algn="l" defTabSz="449580" rtl="0" fontAlgn="base" latinLnBrk="0">
              <a:lnSpc>
                <a:spcPct val="100000"/>
              </a:lnSpc>
              <a:spcAft>
                <a:spcPct val="0"/>
              </a:spcAft>
              <a:buNone/>
              <a:defRPr/>
            </a:pPr>
            <a:endParaRPr lang="en-IN" sz="3200" b="0" i="0" u="none" strike="noStrike" cap="none" spc="0" normalizeH="0" baseline="0" noProof="0" dirty="0">
              <a:ln>
                <a:noFill/>
              </a:ln>
              <a:solidFill>
                <a:srgbClr val="000000"/>
              </a:solidFill>
              <a:effectLst/>
              <a:uLnTx/>
              <a:uFillTx/>
              <a:latin typeface="Times New Roman" panose="02020603050405020304"/>
              <a:cs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5"/>
          <p:cNvGraphicFramePr>
            <a:graphicFrameLocks noGrp="1"/>
          </p:cNvGraphicFramePr>
          <p:nvPr/>
        </p:nvGraphicFramePr>
        <p:xfrm>
          <a:off x="380967" y="1861253"/>
          <a:ext cx="5351612" cy="4152012"/>
        </p:xfrm>
        <a:graphic>
          <a:graphicData uri="http://schemas.openxmlformats.org/drawingml/2006/table">
            <a:tbl>
              <a:tblPr firstRow="1" bandRow="1">
                <a:tableStyleId>{5C22544A-7EE6-4342-B048-85BDC9FD1C3A}</a:tableStyleId>
              </a:tblPr>
              <a:tblGrid>
                <a:gridCol w="2675806">
                  <a:extLst>
                    <a:ext uri="{9D8B030D-6E8A-4147-A177-3AD203B41FA5}">
                      <a16:colId xmlns:a16="http://schemas.microsoft.com/office/drawing/2014/main" val="20000"/>
                    </a:ext>
                  </a:extLst>
                </a:gridCol>
                <a:gridCol w="2675806">
                  <a:extLst>
                    <a:ext uri="{9D8B030D-6E8A-4147-A177-3AD203B41FA5}">
                      <a16:colId xmlns:a16="http://schemas.microsoft.com/office/drawing/2014/main" val="20001"/>
                    </a:ext>
                  </a:extLst>
                </a:gridCol>
              </a:tblGrid>
              <a:tr h="692002">
                <a:tc>
                  <a:txBody>
                    <a:bodyPr/>
                    <a:lstStyle/>
                    <a:p>
                      <a:pPr lvl="0">
                        <a:buNone/>
                      </a:pPr>
                      <a:r>
                        <a:rPr lang="en-US" dirty="0"/>
                        <a:t>WORDS</a:t>
                      </a:r>
                    </a:p>
                  </a:txBody>
                  <a:tcPr/>
                </a:tc>
                <a:tc>
                  <a:txBody>
                    <a:bodyPr/>
                    <a:lstStyle/>
                    <a:p>
                      <a:r>
                        <a:rPr lang="en-US" dirty="0"/>
                        <a:t>COUNT</a:t>
                      </a:r>
                    </a:p>
                  </a:txBody>
                  <a:tcPr/>
                </a:tc>
                <a:extLst>
                  <a:ext uri="{0D108BD9-81ED-4DB2-BD59-A6C34878D82A}">
                    <a16:rowId xmlns:a16="http://schemas.microsoft.com/office/drawing/2014/main" val="10000"/>
                  </a:ext>
                </a:extLst>
              </a:tr>
              <a:tr h="692002">
                <a:tc>
                  <a:txBody>
                    <a:bodyPr/>
                    <a:lstStyle/>
                    <a:p>
                      <a:r>
                        <a:rPr lang="en-US" dirty="0"/>
                        <a:t>Feel </a:t>
                      </a:r>
                    </a:p>
                  </a:txBody>
                  <a:tcPr/>
                </a:tc>
                <a:tc>
                  <a:txBody>
                    <a:bodyPr/>
                    <a:lstStyle/>
                    <a:p>
                      <a:r>
                        <a:rPr lang="en-US" dirty="0"/>
                        <a:t>3</a:t>
                      </a:r>
                    </a:p>
                  </a:txBody>
                  <a:tcPr/>
                </a:tc>
                <a:extLst>
                  <a:ext uri="{0D108BD9-81ED-4DB2-BD59-A6C34878D82A}">
                    <a16:rowId xmlns:a16="http://schemas.microsoft.com/office/drawing/2014/main" val="10001"/>
                  </a:ext>
                </a:extLst>
              </a:tr>
              <a:tr h="692002">
                <a:tc>
                  <a:txBody>
                    <a:bodyPr/>
                    <a:lstStyle/>
                    <a:p>
                      <a:r>
                        <a:rPr lang="en-US" dirty="0"/>
                        <a:t>friend</a:t>
                      </a:r>
                    </a:p>
                  </a:txBody>
                  <a:tcPr/>
                </a:tc>
                <a:tc>
                  <a:txBody>
                    <a:bodyPr/>
                    <a:lstStyle/>
                    <a:p>
                      <a:r>
                        <a:rPr lang="en-US" dirty="0"/>
                        <a:t>3</a:t>
                      </a:r>
                    </a:p>
                    <a:p>
                      <a:pPr lvl="0">
                        <a:buNone/>
                      </a:pPr>
                      <a:endParaRPr lang="en-US" dirty="0"/>
                    </a:p>
                  </a:txBody>
                  <a:tcPr/>
                </a:tc>
                <a:extLst>
                  <a:ext uri="{0D108BD9-81ED-4DB2-BD59-A6C34878D82A}">
                    <a16:rowId xmlns:a16="http://schemas.microsoft.com/office/drawing/2014/main" val="10002"/>
                  </a:ext>
                </a:extLst>
              </a:tr>
              <a:tr h="692002">
                <a:tc>
                  <a:txBody>
                    <a:bodyPr/>
                    <a:lstStyle/>
                    <a:p>
                      <a:r>
                        <a:rPr lang="en-US" dirty="0"/>
                        <a:t>Parent </a:t>
                      </a:r>
                    </a:p>
                  </a:txBody>
                  <a:tcPr/>
                </a:tc>
                <a:tc>
                  <a:txBody>
                    <a:bodyPr/>
                    <a:lstStyle/>
                    <a:p>
                      <a:r>
                        <a:rPr lang="en-US" dirty="0"/>
                        <a:t>3</a:t>
                      </a:r>
                    </a:p>
                  </a:txBody>
                  <a:tcPr/>
                </a:tc>
                <a:extLst>
                  <a:ext uri="{0D108BD9-81ED-4DB2-BD59-A6C34878D82A}">
                    <a16:rowId xmlns:a16="http://schemas.microsoft.com/office/drawing/2014/main" val="10003"/>
                  </a:ext>
                </a:extLst>
              </a:tr>
              <a:tr h="692002">
                <a:tc>
                  <a:txBody>
                    <a:bodyPr/>
                    <a:lstStyle/>
                    <a:p>
                      <a:r>
                        <a:rPr lang="en-US" dirty="0"/>
                        <a:t>much</a:t>
                      </a:r>
                    </a:p>
                  </a:txBody>
                  <a:tcPr/>
                </a:tc>
                <a:tc>
                  <a:txBody>
                    <a:bodyPr/>
                    <a:lstStyle/>
                    <a:p>
                      <a:r>
                        <a:rPr lang="en-US" dirty="0"/>
                        <a:t>2</a:t>
                      </a:r>
                    </a:p>
                    <a:p>
                      <a:pPr lvl="0">
                        <a:buNone/>
                      </a:pPr>
                      <a:endParaRPr lang="en-US" dirty="0"/>
                    </a:p>
                  </a:txBody>
                  <a:tcPr/>
                </a:tc>
                <a:extLst>
                  <a:ext uri="{0D108BD9-81ED-4DB2-BD59-A6C34878D82A}">
                    <a16:rowId xmlns:a16="http://schemas.microsoft.com/office/drawing/2014/main" val="10004"/>
                  </a:ext>
                </a:extLst>
              </a:tr>
              <a:tr h="692002">
                <a:tc>
                  <a:txBody>
                    <a:bodyPr/>
                    <a:lstStyle/>
                    <a:p>
                      <a:r>
                        <a:rPr lang="en-US" dirty="0"/>
                        <a:t>potentially</a:t>
                      </a:r>
                    </a:p>
                  </a:txBody>
                  <a:tcPr/>
                </a:tc>
                <a:tc>
                  <a:txBody>
                    <a:bodyPr/>
                    <a:lstStyle/>
                    <a:p>
                      <a:r>
                        <a:rPr lang="en-US" dirty="0"/>
                        <a:t>2</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p:cNvSpPr txBox="1">
            <a:spLocks noChangeArrowheads="1"/>
          </p:cNvSpPr>
          <p:nvPr/>
        </p:nvSpPr>
        <p:spPr bwMode="auto">
          <a:xfrm>
            <a:off x="457200" y="1066800"/>
            <a:ext cx="822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mj-cs"/>
              </a:rPr>
              <a:t>OBJECTIVES</a:t>
            </a:r>
            <a:b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mj-cs"/>
              </a:rPr>
            </a:b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6155" name="TextBox 10"/>
          <p:cNvSpPr txBox="1">
            <a:spLocks noChangeArrowheads="1"/>
          </p:cNvSpPr>
          <p:nvPr/>
        </p:nvSpPr>
        <p:spPr bwMode="auto">
          <a:xfrm>
            <a:off x="1020762" y="2032020"/>
            <a:ext cx="7102475" cy="363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Pct val="100000"/>
              <a:buFont typeface="Arial" panose="020B0604020202020204" pitchFamily="34" charset="0"/>
              <a:buChar char="•"/>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a:ea typeface="+mn-ea"/>
                <a:cs typeface="+mn-cs"/>
              </a:rPr>
              <a:t>To know about Mental Health symptoms of the people </a:t>
            </a:r>
            <a:endParaRPr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a:endParaRPr>
          </a:p>
          <a:p>
            <a:pPr marL="342900" marR="0" lvl="0" indent="-342900" algn="just" defTabSz="914400" rtl="0" eaLnBrk="1" fontAlgn="base" latinLnBrk="0" hangingPunct="1">
              <a:lnSpc>
                <a:spcPct val="100000"/>
              </a:lnSpc>
              <a:spcBef>
                <a:spcPct val="20000"/>
              </a:spcBef>
              <a:spcAft>
                <a:spcPct val="0"/>
              </a:spcAft>
              <a:buClr>
                <a:srgbClr val="000000"/>
              </a:buClr>
              <a:buSzPct val="100000"/>
              <a:buFont typeface="Arial" panose="020B0604020202020204" pitchFamily="34" charset="0"/>
              <a:buChar char="•"/>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a:ea typeface="+mn-ea"/>
                <a:cs typeface="+mn-cs"/>
              </a:rPr>
              <a:t>To predict the topics about the pandemic related stressors during different stages of Covid-19 using Latent Dirichlet Allocation technique and lexicon methods</a:t>
            </a:r>
            <a:endParaRPr lang="en-US" altLang="en-US" sz="2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342900" marR="0" lvl="0" indent="-342900" algn="just" defTabSz="914400" rtl="0" eaLnBrk="1" fontAlgn="base" latinLnBrk="0" hangingPunct="1">
              <a:lnSpc>
                <a:spcPct val="100000"/>
              </a:lnSpc>
              <a:spcBef>
                <a:spcPct val="20000"/>
              </a:spcBef>
              <a:spcAft>
                <a:spcPct val="0"/>
              </a:spcAft>
              <a:buClr>
                <a:srgbClr val="000000"/>
              </a:buClr>
              <a:buSzPct val="100000"/>
              <a:buFont typeface="Arial" panose="020B0604020202020204" pitchFamily="34" charset="0"/>
              <a:buChar char="•"/>
              <a:defRPr/>
            </a:pPr>
            <a:endParaRPr kumimoji="0" lang="en-IN"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30</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a:xfrm>
            <a:off x="685800" y="609600"/>
            <a:ext cx="7772400" cy="714375"/>
          </a:xfrm>
        </p:spPr>
        <p:txBody>
          <a:bodyPr/>
          <a:lstStyle/>
          <a:p>
            <a:r>
              <a:rPr lang="en-US" b="1" kern="0" dirty="0">
                <a:solidFill>
                  <a:srgbClr val="FF0000"/>
                </a:solidFill>
                <a:latin typeface="Times New Roman" panose="02020603050405020304"/>
              </a:rPr>
              <a:t>Results and Discussion</a:t>
            </a:r>
            <a:r>
              <a:rPr kumimoji="0" lang="en-US" sz="4400" b="1" i="0" u="none" strike="noStrike" kern="0" cap="none" spc="0" normalizeH="0" baseline="0" noProof="0" dirty="0">
                <a:ln>
                  <a:noFill/>
                </a:ln>
                <a:solidFill>
                  <a:srgbClr val="000000"/>
                </a:solidFill>
                <a:effectLst/>
                <a:uLnTx/>
                <a:uFillTx/>
                <a:latin typeface="Times New Roman" panose="02020603050405020304"/>
              </a:rPr>
              <a:t>(contd.)</a:t>
            </a:r>
            <a:endParaRPr lang="en-IN" dirty="0"/>
          </a:p>
        </p:txBody>
      </p:sp>
      <p:sp>
        <p:nvSpPr>
          <p:cNvPr id="3" name="Content Placeholder 2"/>
          <p:cNvSpPr>
            <a:spLocks noGrp="1"/>
          </p:cNvSpPr>
          <p:nvPr>
            <p:ph idx="1"/>
          </p:nvPr>
        </p:nvSpPr>
        <p:spPr>
          <a:xfrm>
            <a:off x="236537" y="1317307"/>
            <a:ext cx="8610600" cy="4876800"/>
          </a:xfrm>
        </p:spPr>
        <p:txBody>
          <a:bodyPr/>
          <a:lstStyle/>
          <a:p>
            <a:pPr marL="0" indent="0" defTabSz="449580">
              <a:spcBef>
                <a:spcPts val="800"/>
              </a:spcBef>
              <a:buNone/>
              <a:defRPr/>
            </a:pPr>
            <a:r>
              <a:rPr lang="en-US" kern="0" dirty="0" err="1">
                <a:solidFill>
                  <a:srgbClr val="000000"/>
                </a:solidFill>
                <a:latin typeface="Times New Roman" panose="02020603050405020304"/>
              </a:rPr>
              <a:t>Tfidf</a:t>
            </a:r>
            <a:r>
              <a:rPr lang="en-US" kern="0" dirty="0">
                <a:solidFill>
                  <a:srgbClr val="000000"/>
                </a:solidFill>
                <a:latin typeface="Times New Roman" panose="02020603050405020304"/>
              </a:rPr>
              <a:t> vectorizer(Frequency of words) </a:t>
            </a:r>
            <a:endParaRPr lang="en-US" dirty="0">
              <a:cs typeface="Times New Roman" panose="02020603050405020304"/>
            </a:endParaRPr>
          </a:p>
          <a:p>
            <a:pPr marL="0" marR="0" lvl="0" indent="0" algn="l" defTabSz="449580">
              <a:lnSpc>
                <a:spcPct val="100000"/>
              </a:lnSpc>
              <a:spcBef>
                <a:spcPts val="800"/>
              </a:spcBef>
              <a:spcAft>
                <a:spcPct val="0"/>
              </a:spcAft>
              <a:buNone/>
              <a:defRPr/>
            </a:pPr>
            <a:endParaRPr lang="en-US" sz="3200"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defTabSz="449580" eaLnBrk="0" hangingPunct="0">
              <a:spcBef>
                <a:spcPts val="800"/>
              </a:spcBef>
              <a:buClr>
                <a:srgbClr val="000000"/>
              </a:buClr>
              <a:buSzPct val="100000"/>
              <a:buFont typeface="Times New Roman" panose="02020603050405020304" pitchFamily="18" charset="0"/>
              <a:buChar char="•"/>
              <a:defRPr/>
            </a:pPr>
            <a:r>
              <a:rPr lang="en-US" kern="0" dirty="0">
                <a:solidFill>
                  <a:srgbClr val="000000"/>
                </a:solidFill>
                <a:latin typeface="Times New Roman" panose="02020603050405020304"/>
                <a:cs typeface="Times New Roman" panose="02020603050405020304"/>
              </a:rPr>
              <a:t>                                                     </a:t>
            </a:r>
            <a:r>
              <a:rPr lang="en-US" kern="0" dirty="0" err="1">
                <a:solidFill>
                  <a:srgbClr val="000000"/>
                </a:solidFill>
                <a:latin typeface="Times New Roman" panose="02020603050405020304"/>
                <a:cs typeface="Times New Roman" panose="02020603050405020304"/>
              </a:rPr>
              <a:t>Tf-idf</a:t>
            </a:r>
            <a:r>
              <a:rPr lang="en-US" kern="0" dirty="0">
                <a:solidFill>
                  <a:srgbClr val="000000"/>
                </a:solidFill>
                <a:latin typeface="Times New Roman" panose="02020603050405020304"/>
                <a:cs typeface="Times New Roman" panose="02020603050405020304"/>
              </a:rPr>
              <a:t>(</a:t>
            </a:r>
            <a:r>
              <a:rPr lang="en-US" kern="0" dirty="0" err="1">
                <a:solidFill>
                  <a:srgbClr val="000000"/>
                </a:solidFill>
                <a:latin typeface="Times New Roman" panose="02020603050405020304"/>
                <a:cs typeface="Times New Roman" panose="02020603050405020304"/>
              </a:rPr>
              <a:t>t,d</a:t>
            </a:r>
            <a:r>
              <a:rPr lang="en-US" kern="0" dirty="0">
                <a:solidFill>
                  <a:srgbClr val="000000"/>
                </a:solidFill>
                <a:latin typeface="Times New Roman" panose="02020603050405020304"/>
                <a:cs typeface="Times New Roman" panose="02020603050405020304"/>
              </a:rPr>
              <a:t>)=</a:t>
            </a:r>
          </a:p>
          <a:p>
            <a:pPr lvl="1" indent="-342900" defTabSz="449580">
              <a:spcBef>
                <a:spcPts val="800"/>
              </a:spcBef>
              <a:buClr>
                <a:srgbClr val="000000"/>
              </a:buClr>
              <a:buSzPct val="100000"/>
              <a:buFont typeface="Times New Roman" panose="02020603050405020304" pitchFamily="18" charset="0"/>
              <a:buChar char="•"/>
              <a:defRPr/>
            </a:pPr>
            <a:r>
              <a:rPr lang="en-US" kern="0" dirty="0">
                <a:solidFill>
                  <a:srgbClr val="000000"/>
                </a:solidFill>
                <a:latin typeface="Times New Roman" panose="02020603050405020304"/>
                <a:cs typeface="Times New Roman" panose="02020603050405020304"/>
              </a:rPr>
              <a:t>                                                         </a:t>
            </a:r>
            <a:r>
              <a:rPr lang="en-US" kern="0" dirty="0" err="1">
                <a:solidFill>
                  <a:srgbClr val="000000"/>
                </a:solidFill>
                <a:latin typeface="Times New Roman" panose="02020603050405020304"/>
                <a:cs typeface="Times New Roman" panose="02020603050405020304"/>
              </a:rPr>
              <a:t>Tf</a:t>
            </a:r>
            <a:r>
              <a:rPr lang="en-US" kern="0" dirty="0">
                <a:solidFill>
                  <a:srgbClr val="000000"/>
                </a:solidFill>
                <a:latin typeface="Times New Roman" panose="02020603050405020304"/>
                <a:cs typeface="Times New Roman" panose="02020603050405020304"/>
              </a:rPr>
              <a:t>(</a:t>
            </a:r>
            <a:r>
              <a:rPr lang="en-US" kern="0" dirty="0" err="1">
                <a:solidFill>
                  <a:srgbClr val="000000"/>
                </a:solidFill>
                <a:latin typeface="Times New Roman" panose="02020603050405020304"/>
                <a:cs typeface="Times New Roman" panose="02020603050405020304"/>
              </a:rPr>
              <a:t>t,d</a:t>
            </a:r>
            <a:r>
              <a:rPr lang="en-US" kern="0" dirty="0">
                <a:solidFill>
                  <a:srgbClr val="000000"/>
                </a:solidFill>
                <a:latin typeface="Times New Roman" panose="02020603050405020304"/>
                <a:cs typeface="Times New Roman" panose="02020603050405020304"/>
              </a:rPr>
              <a:t>) * </a:t>
            </a:r>
            <a:r>
              <a:rPr lang="en-US" kern="0" dirty="0" err="1">
                <a:solidFill>
                  <a:srgbClr val="000000"/>
                </a:solidFill>
                <a:latin typeface="Times New Roman" panose="02020603050405020304"/>
                <a:cs typeface="Times New Roman" panose="02020603050405020304"/>
              </a:rPr>
              <a:t>idf</a:t>
            </a:r>
            <a:r>
              <a:rPr lang="en-US" kern="0" dirty="0">
                <a:solidFill>
                  <a:srgbClr val="000000"/>
                </a:solidFill>
                <a:latin typeface="Times New Roman" panose="02020603050405020304"/>
                <a:cs typeface="Times New Roman" panose="02020603050405020304"/>
              </a:rPr>
              <a:t>(t)</a:t>
            </a:r>
            <a:endParaRPr lang="en-US" b="0" i="0" u="none" strike="noStrike" kern="0" cap="none" spc="0" normalizeH="0" baseline="0" noProof="0" dirty="0">
              <a:ln>
                <a:noFill/>
              </a:ln>
              <a:solidFill>
                <a:srgbClr val="000000"/>
              </a:solidFill>
              <a:effectLst/>
              <a:uLnTx/>
              <a:uFillTx/>
              <a:latin typeface="Times New Roman" panose="02020603050405020304"/>
              <a:cs typeface="Times New Roman" panose="02020603050405020304"/>
            </a:endParaRPr>
          </a:p>
          <a:p>
            <a:pPr marL="0" marR="0" lvl="0" indent="0" algn="l" defTabSz="449580" rtl="0" fontAlgn="base" latinLnBrk="0">
              <a:lnSpc>
                <a:spcPct val="100000"/>
              </a:lnSpc>
              <a:spcAft>
                <a:spcPct val="0"/>
              </a:spcAft>
              <a:buNone/>
              <a:defRPr/>
            </a:pPr>
            <a:endParaRPr lang="en-IN" sz="3200" b="0" i="0" u="none" strike="noStrike" cap="none" spc="0" normalizeH="0" baseline="0" noProof="0" dirty="0">
              <a:ln>
                <a:noFill/>
              </a:ln>
              <a:solidFill>
                <a:srgbClr val="000000"/>
              </a:solidFill>
              <a:effectLst/>
              <a:uLnTx/>
              <a:uFillTx/>
              <a:latin typeface="Times New Roman" panose="02020603050405020304"/>
              <a:cs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5"/>
          <p:cNvGraphicFramePr>
            <a:graphicFrameLocks noGrp="1"/>
          </p:cNvGraphicFramePr>
          <p:nvPr/>
        </p:nvGraphicFramePr>
        <p:xfrm>
          <a:off x="305014" y="1981383"/>
          <a:ext cx="5351612" cy="4152012"/>
        </p:xfrm>
        <a:graphic>
          <a:graphicData uri="http://schemas.openxmlformats.org/drawingml/2006/table">
            <a:tbl>
              <a:tblPr firstRow="1" bandRow="1">
                <a:tableStyleId>{5C22544A-7EE6-4342-B048-85BDC9FD1C3A}</a:tableStyleId>
              </a:tblPr>
              <a:tblGrid>
                <a:gridCol w="2675806">
                  <a:extLst>
                    <a:ext uri="{9D8B030D-6E8A-4147-A177-3AD203B41FA5}">
                      <a16:colId xmlns:a16="http://schemas.microsoft.com/office/drawing/2014/main" val="20000"/>
                    </a:ext>
                  </a:extLst>
                </a:gridCol>
                <a:gridCol w="2675806">
                  <a:extLst>
                    <a:ext uri="{9D8B030D-6E8A-4147-A177-3AD203B41FA5}">
                      <a16:colId xmlns:a16="http://schemas.microsoft.com/office/drawing/2014/main" val="20001"/>
                    </a:ext>
                  </a:extLst>
                </a:gridCol>
              </a:tblGrid>
              <a:tr h="692002">
                <a:tc>
                  <a:txBody>
                    <a:bodyPr/>
                    <a:lstStyle/>
                    <a:p>
                      <a:pPr lvl="0">
                        <a:buNone/>
                      </a:pPr>
                      <a:r>
                        <a:rPr lang="en-US" dirty="0"/>
                        <a:t>WORDS</a:t>
                      </a:r>
                    </a:p>
                  </a:txBody>
                  <a:tcPr/>
                </a:tc>
                <a:tc>
                  <a:txBody>
                    <a:bodyPr/>
                    <a:lstStyle/>
                    <a:p>
                      <a:r>
                        <a:rPr lang="en-US" dirty="0"/>
                        <a:t>COUNT</a:t>
                      </a:r>
                    </a:p>
                  </a:txBody>
                  <a:tcPr/>
                </a:tc>
                <a:extLst>
                  <a:ext uri="{0D108BD9-81ED-4DB2-BD59-A6C34878D82A}">
                    <a16:rowId xmlns:a16="http://schemas.microsoft.com/office/drawing/2014/main" val="10000"/>
                  </a:ext>
                </a:extLst>
              </a:tr>
              <a:tr h="692002">
                <a:tc>
                  <a:txBody>
                    <a:bodyPr/>
                    <a:lstStyle/>
                    <a:p>
                      <a:r>
                        <a:rPr lang="en-US" dirty="0"/>
                        <a:t>Cure</a:t>
                      </a:r>
                    </a:p>
                  </a:txBody>
                  <a:tcPr/>
                </a:tc>
                <a:tc>
                  <a:txBody>
                    <a:bodyPr/>
                    <a:lstStyle/>
                    <a:p>
                      <a:r>
                        <a:rPr lang="en-US" dirty="0"/>
                        <a:t>0.467929</a:t>
                      </a:r>
                    </a:p>
                  </a:txBody>
                  <a:tcPr/>
                </a:tc>
                <a:extLst>
                  <a:ext uri="{0D108BD9-81ED-4DB2-BD59-A6C34878D82A}">
                    <a16:rowId xmlns:a16="http://schemas.microsoft.com/office/drawing/2014/main" val="10001"/>
                  </a:ext>
                </a:extLst>
              </a:tr>
              <a:tr h="692002">
                <a:tc>
                  <a:txBody>
                    <a:bodyPr/>
                    <a:lstStyle/>
                    <a:p>
                      <a:r>
                        <a:rPr lang="en-US" dirty="0" err="1"/>
                        <a:t>goddent</a:t>
                      </a:r>
                    </a:p>
                  </a:txBody>
                  <a:tcPr/>
                </a:tc>
                <a:tc>
                  <a:txBody>
                    <a:bodyPr/>
                    <a:lstStyle/>
                    <a:p>
                      <a:r>
                        <a:rPr lang="en-US" dirty="0"/>
                        <a:t>0.233964</a:t>
                      </a:r>
                    </a:p>
                    <a:p>
                      <a:pPr lvl="0">
                        <a:buNone/>
                      </a:pPr>
                      <a:endParaRPr lang="en-US" dirty="0"/>
                    </a:p>
                  </a:txBody>
                  <a:tcPr/>
                </a:tc>
                <a:extLst>
                  <a:ext uri="{0D108BD9-81ED-4DB2-BD59-A6C34878D82A}">
                    <a16:rowId xmlns:a16="http://schemas.microsoft.com/office/drawing/2014/main" val="10002"/>
                  </a:ext>
                </a:extLst>
              </a:tr>
              <a:tr h="692002">
                <a:tc>
                  <a:txBody>
                    <a:bodyPr/>
                    <a:lstStyle/>
                    <a:p>
                      <a:pPr lvl="0">
                        <a:buNone/>
                      </a:pPr>
                      <a:r>
                        <a:rPr lang="en-US" dirty="0"/>
                        <a:t>develop</a:t>
                      </a:r>
                    </a:p>
                  </a:txBody>
                  <a:tcPr/>
                </a:tc>
                <a:tc>
                  <a:txBody>
                    <a:bodyPr/>
                    <a:lstStyle/>
                    <a:p>
                      <a:r>
                        <a:rPr lang="en-US" dirty="0"/>
                        <a:t>0.233964</a:t>
                      </a:r>
                    </a:p>
                  </a:txBody>
                  <a:tcPr/>
                </a:tc>
                <a:extLst>
                  <a:ext uri="{0D108BD9-81ED-4DB2-BD59-A6C34878D82A}">
                    <a16:rowId xmlns:a16="http://schemas.microsoft.com/office/drawing/2014/main" val="10003"/>
                  </a:ext>
                </a:extLst>
              </a:tr>
              <a:tr h="692002">
                <a:tc>
                  <a:txBody>
                    <a:bodyPr/>
                    <a:lstStyle/>
                    <a:p>
                      <a:pPr lvl="0">
                        <a:buNone/>
                      </a:pPr>
                      <a:r>
                        <a:rPr lang="en-US" dirty="0"/>
                        <a:t>remain</a:t>
                      </a:r>
                    </a:p>
                  </a:txBody>
                  <a:tcPr/>
                </a:tc>
                <a:tc>
                  <a:txBody>
                    <a:bodyPr/>
                    <a:lstStyle/>
                    <a:p>
                      <a:r>
                        <a:rPr lang="en-US" dirty="0"/>
                        <a:t>0.233964</a:t>
                      </a:r>
                    </a:p>
                  </a:txBody>
                  <a:tcPr/>
                </a:tc>
                <a:extLst>
                  <a:ext uri="{0D108BD9-81ED-4DB2-BD59-A6C34878D82A}">
                    <a16:rowId xmlns:a16="http://schemas.microsoft.com/office/drawing/2014/main" val="10004"/>
                  </a:ext>
                </a:extLst>
              </a:tr>
              <a:tr h="692002">
                <a:tc>
                  <a:txBody>
                    <a:bodyPr/>
                    <a:lstStyle/>
                    <a:p>
                      <a:pPr lvl="0">
                        <a:buNone/>
                      </a:pPr>
                      <a:r>
                        <a:rPr lang="en-US" dirty="0"/>
                        <a:t>population</a:t>
                      </a:r>
                    </a:p>
                  </a:txBody>
                  <a:tcPr/>
                </a:tc>
                <a:tc>
                  <a:txBody>
                    <a:bodyPr/>
                    <a:lstStyle/>
                    <a:p>
                      <a:r>
                        <a:rPr lang="en-US" dirty="0"/>
                        <a:t>0.233964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31</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a:xfrm>
            <a:off x="685800" y="609600"/>
            <a:ext cx="7772400" cy="642938"/>
          </a:xfrm>
        </p:spPr>
        <p:txBody>
          <a:bodyPr/>
          <a:lstStyle/>
          <a:p>
            <a:r>
              <a:rPr lang="en-IN" b="1" kern="0" dirty="0">
                <a:solidFill>
                  <a:srgbClr val="C00000"/>
                </a:solidFill>
                <a:ea typeface="+mj-lt"/>
                <a:cs typeface="+mj-lt"/>
              </a:rPr>
              <a:t>Results and Discussion</a:t>
            </a:r>
            <a:r>
              <a:rPr lang="en-US" b="1" kern="0" dirty="0">
                <a:solidFill>
                  <a:srgbClr val="000000"/>
                </a:solidFill>
                <a:latin typeface="Times New Roman" panose="02020603050405020304"/>
              </a:rPr>
              <a:t>(</a:t>
            </a:r>
            <a:r>
              <a:rPr kumimoji="0" lang="en-US" sz="4400" b="1" i="0" u="none" strike="noStrike" kern="0" cap="none" spc="0" normalizeH="0" baseline="0" noProof="0" dirty="0">
                <a:ln>
                  <a:noFill/>
                </a:ln>
                <a:solidFill>
                  <a:srgbClr val="000000"/>
                </a:solidFill>
                <a:effectLst/>
                <a:uLnTx/>
                <a:uFillTx/>
                <a:latin typeface="Times New Roman" panose="02020603050405020304"/>
              </a:rPr>
              <a:t>contd.)</a:t>
            </a:r>
            <a:endParaRPr lang="en-IN" dirty="0">
              <a:cs typeface="Times New Roman" panose="02020603050405020304"/>
            </a:endParaRPr>
          </a:p>
        </p:txBody>
      </p:sp>
      <p:sp>
        <p:nvSpPr>
          <p:cNvPr id="3" name="Content Placeholder 2"/>
          <p:cNvSpPr>
            <a:spLocks noGrp="1"/>
          </p:cNvSpPr>
          <p:nvPr>
            <p:ph idx="1"/>
          </p:nvPr>
        </p:nvSpPr>
        <p:spPr>
          <a:xfrm>
            <a:off x="304800" y="1219200"/>
            <a:ext cx="8534400" cy="4876800"/>
          </a:xfrm>
        </p:spPr>
        <p:txBody>
          <a:bodyPr/>
          <a:lstStyle/>
          <a:p>
            <a:pPr marL="342900" marR="0" lvl="0" indent="-34290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Char char="•"/>
              <a:defRPr/>
            </a:pPr>
            <a:r>
              <a:rPr kumimoji="0" lang="en-US" sz="3200" b="0" i="0" u="none" strike="noStrike" kern="0" cap="none" spc="0" normalizeH="0" baseline="0" noProof="0" dirty="0">
                <a:ln>
                  <a:noFill/>
                </a:ln>
                <a:solidFill>
                  <a:srgbClr val="000000"/>
                </a:solidFill>
                <a:effectLst/>
                <a:uLnTx/>
                <a:uFillTx/>
                <a:latin typeface="Times New Roman" panose="02020603050405020304"/>
              </a:rPr>
              <a:t>Frequency of the words would look like this</a:t>
            </a:r>
          </a:p>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dirty="0">
              <a:ln>
                <a:noFill/>
              </a:ln>
              <a:solidFill>
                <a:srgbClr val="000000"/>
              </a:solidFill>
              <a:effectLst/>
              <a:uLnTx/>
              <a:uFillTx/>
              <a:latin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Text&#10;&#10;Description automatically generated"/>
          <p:cNvPicPr>
            <a:picLocks noChangeAspect="1"/>
          </p:cNvPicPr>
          <p:nvPr/>
        </p:nvPicPr>
        <p:blipFill>
          <a:blip r:embed="rId5"/>
          <a:stretch>
            <a:fillRect/>
          </a:stretch>
        </p:blipFill>
        <p:spPr>
          <a:xfrm>
            <a:off x="685543" y="1600055"/>
            <a:ext cx="5585893" cy="436966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32</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r>
              <a:rPr lang="en-IN" b="1" kern="0" dirty="0">
                <a:solidFill>
                  <a:srgbClr val="C00000"/>
                </a:solidFill>
                <a:ea typeface="+mj-lt"/>
                <a:cs typeface="+mj-lt"/>
              </a:rPr>
              <a:t>Results and Discussion</a:t>
            </a:r>
            <a:r>
              <a:rPr kumimoji="0" lang="en-US" sz="4400" b="1" i="0" u="none" strike="noStrike" kern="0" cap="none" spc="0" normalizeH="0" baseline="0" noProof="0" dirty="0">
                <a:ln>
                  <a:noFill/>
                </a:ln>
                <a:solidFill>
                  <a:srgbClr val="000000"/>
                </a:solidFill>
                <a:effectLst/>
                <a:uLnTx/>
                <a:uFillTx/>
                <a:latin typeface="Times New Roman" panose="02020603050405020304"/>
                <a:ea typeface="+mj-ea"/>
                <a:cs typeface="+mj-cs"/>
              </a:rPr>
              <a:t>(contd.)</a:t>
            </a:r>
            <a:endParaRPr lang="en-IN" dirty="0">
              <a:cs typeface="Times New Roman" panose="02020603050405020304"/>
            </a:endParaRPr>
          </a:p>
        </p:txBody>
      </p:sp>
      <p:sp>
        <p:nvSpPr>
          <p:cNvPr id="3" name="Content Placeholder 2"/>
          <p:cNvSpPr>
            <a:spLocks noGrp="1"/>
          </p:cNvSpPr>
          <p:nvPr>
            <p:ph idx="1"/>
          </p:nvPr>
        </p:nvSpPr>
        <p:spPr>
          <a:xfrm>
            <a:off x="381000" y="1524000"/>
            <a:ext cx="8077200" cy="4572000"/>
          </a:xfrm>
        </p:spPr>
        <p:txBody>
          <a:bodyPr/>
          <a:lstStyle/>
          <a:p>
            <a:pPr marL="0" indent="0">
              <a:buNone/>
            </a:pPr>
            <a:r>
              <a:rPr lang="en-US" dirty="0">
                <a:cs typeface="Times New Roman" panose="02020603050405020304"/>
              </a:rPr>
              <a:t>LDA topics and number of headlines</a:t>
            </a:r>
          </a:p>
          <a:p>
            <a:pPr marL="0" indent="0">
              <a:buNone/>
            </a:pPr>
            <a:endParaRPr lang="en-US" dirty="0">
              <a:cs typeface="Times New Roman" panose="02020603050405020304"/>
            </a:endParaRPr>
          </a:p>
          <a:p>
            <a:pPr marL="0" indent="0">
              <a:buNone/>
            </a:pPr>
            <a:r>
              <a:rPr lang="en-US" dirty="0">
                <a:cs typeface="Times New Roman" panose="02020603050405020304"/>
              </a:rPr>
              <a:t>   </a:t>
            </a:r>
          </a:p>
          <a:p>
            <a:pPr marL="0" indent="0">
              <a:buNone/>
            </a:pPr>
            <a:endParaRPr lang="en-IN" dirty="0">
              <a:cs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dirty="0">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hart, bar chart&#10;&#10;Description automatically generated"/>
          <p:cNvPicPr>
            <a:picLocks noChangeAspect="1"/>
          </p:cNvPicPr>
          <p:nvPr/>
        </p:nvPicPr>
        <p:blipFill>
          <a:blip r:embed="rId5"/>
          <a:stretch>
            <a:fillRect/>
          </a:stretch>
        </p:blipFill>
        <p:spPr>
          <a:xfrm>
            <a:off x="570908" y="2215141"/>
            <a:ext cx="8179851" cy="397935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10;&#10;Description automatically generated"/>
          <p:cNvPicPr>
            <a:picLocks noGrp="1" noChangeAspect="1"/>
          </p:cNvPicPr>
          <p:nvPr>
            <p:ph idx="1"/>
          </p:nvPr>
        </p:nvPicPr>
        <p:blipFill>
          <a:blip r:embed="rId2"/>
          <a:stretch>
            <a:fillRect/>
          </a:stretch>
        </p:blipFill>
        <p:spPr>
          <a:xfrm>
            <a:off x="993758" y="2153832"/>
            <a:ext cx="7464442" cy="3935358"/>
          </a:xfrm>
        </p:spPr>
      </p:pic>
      <p:sp>
        <p:nvSpPr>
          <p:cNvPr id="6" name="TextBox 5"/>
          <p:cNvSpPr txBox="1"/>
          <p:nvPr/>
        </p:nvSpPr>
        <p:spPr>
          <a:xfrm>
            <a:off x="1186825" y="606440"/>
            <a:ext cx="6936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b="1">
                <a:solidFill>
                  <a:srgbClr val="C00000"/>
                </a:solidFill>
                <a:latin typeface="Times New Roman" panose="02020603050405020304"/>
              </a:rPr>
              <a:t>Results and Discussion</a:t>
            </a:r>
            <a:endParaRPr lang="en-US" dirty="0">
              <a:latin typeface="Times New Roman" panose="02020603050405020304"/>
              <a:cs typeface="Times New Roman" panose="02020603050405020304"/>
            </a:endParaRPr>
          </a:p>
        </p:txBody>
      </p:sp>
      <p:pic>
        <p:nvPicPr>
          <p:cNvPr id="8" name="Picture 2" descr="A picture containing building&#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4400" y="73437"/>
            <a:ext cx="74691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solidFill>
                  <a:srgbClr val="47FFD1"/>
                </a:solidFill>
                <a:latin typeface="Comic Sans MS" panose="030F0702030302020204"/>
              </a:rPr>
              <a:t>Mepco Schlenk Engineering College (Autonomous)</a:t>
            </a:r>
            <a:r>
              <a:rPr lang="en-US">
                <a:latin typeface="Comic Sans MS" panose="030F0702030302020204"/>
              </a:rPr>
              <a:t>​</a:t>
            </a:r>
            <a:endParaRPr lang="en-US"/>
          </a:p>
        </p:txBody>
      </p:sp>
      <p:sp>
        <p:nvSpPr>
          <p:cNvPr id="12" name="TextBox 11"/>
          <p:cNvSpPr txBox="1"/>
          <p:nvPr/>
        </p:nvSpPr>
        <p:spPr>
          <a:xfrm>
            <a:off x="1281581" y="1198668"/>
            <a:ext cx="69480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latin typeface="Times New Roman" panose="02020603050405020304"/>
                <a:cs typeface="Times New Roman" panose="02020603050405020304"/>
              </a:rPr>
              <a:t>NMF topics and headlines</a:t>
            </a:r>
          </a:p>
        </p:txBody>
      </p:sp>
      <p:pic>
        <p:nvPicPr>
          <p:cNvPr id="9" name="Picture 10" descr="A picture containing text, sign, watch&#10;&#10;Description automatically generated">
            <a:extLst>
              <a:ext uri="{FF2B5EF4-FFF2-40B4-BE49-F238E27FC236}">
                <a16:creationId xmlns:a16="http://schemas.microsoft.com/office/drawing/2014/main" id="{95119FED-93A4-4E1D-D9F6-CF58A69E2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A6D6A906-B16E-C7A0-27C8-A19180F6D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78367"/>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4">
            <a:extLst>
              <a:ext uri="{FF2B5EF4-FFF2-40B4-BE49-F238E27FC236}">
                <a16:creationId xmlns:a16="http://schemas.microsoft.com/office/drawing/2014/main" id="{645AAF02-2FB2-E1ED-5D2A-76E3A711BA50}"/>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5" name="TextBox 14">
            <a:extLst>
              <a:ext uri="{FF2B5EF4-FFF2-40B4-BE49-F238E27FC236}">
                <a16:creationId xmlns:a16="http://schemas.microsoft.com/office/drawing/2014/main" id="{3F39441B-A0B6-C51D-05DE-65226D29B5B0}"/>
              </a:ext>
            </a:extLst>
          </p:cNvPr>
          <p:cNvSpPr txBox="1"/>
          <p:nvPr/>
        </p:nvSpPr>
        <p:spPr>
          <a:xfrm>
            <a:off x="16169" y="6548332"/>
            <a:ext cx="4639112" cy="369332"/>
          </a:xfrm>
          <a:prstGeom prst="rect">
            <a:avLst/>
          </a:prstGeom>
          <a:noFill/>
        </p:spPr>
        <p:txBody>
          <a:bodyPr wrap="square">
            <a:spAutoFit/>
          </a:bodyPr>
          <a:lstStyle/>
          <a:p>
            <a:fld id="{61584017-A033-4E85-9287-B51FCA3247DF}" type="datetime3">
              <a:rPr lang="en-US" altLang="en-US" sz="1800" b="1" smtClean="0">
                <a:solidFill>
                  <a:srgbClr val="FF0066"/>
                </a:solidFill>
                <a:latin typeface="Arial Rounded MT Bold" panose="020F0704030504030204" pitchFamily="34" charset="0"/>
              </a:rPr>
              <a:pPr/>
              <a:t>7 May 2022</a:t>
            </a:fld>
            <a:endParaRPr lang="en-IN" sz="1800" dirty="0"/>
          </a:p>
        </p:txBody>
      </p:sp>
      <p:sp>
        <p:nvSpPr>
          <p:cNvPr id="16" name="Rectangle: Rounded Corners 15">
            <a:extLst>
              <a:ext uri="{FF2B5EF4-FFF2-40B4-BE49-F238E27FC236}">
                <a16:creationId xmlns:a16="http://schemas.microsoft.com/office/drawing/2014/main" id="{2A9C16A8-EBA8-2851-5A99-D850751C1603}"/>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33</a:t>
            </a:fld>
            <a:endParaRPr lang="en-US" altLang="en-US" sz="1600" b="1" dirty="0">
              <a:solidFill>
                <a:srgbClr val="FFFFFF"/>
              </a:solidFill>
              <a:latin typeface="Comic Sans MS" panose="030F0702030302020204"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C76B760-3E9B-4735-8BAE-62910BE5BA4E}" type="datetime3">
              <a:rPr lang="en-US" altLang="en-US"/>
              <a:t>7 May 2022</a:t>
            </a:fld>
            <a:endParaRPr lang="en-US" altLang="en-US"/>
          </a:p>
        </p:txBody>
      </p:sp>
      <p:sp>
        <p:nvSpPr>
          <p:cNvPr id="6" name="TextBox 5"/>
          <p:cNvSpPr txBox="1"/>
          <p:nvPr/>
        </p:nvSpPr>
        <p:spPr>
          <a:xfrm>
            <a:off x="772266" y="890709"/>
            <a:ext cx="80140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latin typeface="Times New Roman" panose="02020603050405020304"/>
                <a:cs typeface="Times New Roman" panose="02020603050405020304"/>
              </a:rPr>
              <a:t>Applying </a:t>
            </a:r>
            <a:r>
              <a:rPr lang="en-US" dirty="0" err="1">
                <a:latin typeface="Times New Roman" panose="02020603050405020304"/>
                <a:cs typeface="Times New Roman" panose="02020603050405020304"/>
              </a:rPr>
              <a:t>GridSearchCV</a:t>
            </a:r>
            <a:r>
              <a:rPr lang="en-US" dirty="0">
                <a:latin typeface="Times New Roman" panose="02020603050405020304"/>
                <a:cs typeface="Times New Roman" panose="02020603050405020304"/>
              </a:rPr>
              <a:t> to find out the best LDA model</a:t>
            </a:r>
          </a:p>
        </p:txBody>
      </p:sp>
      <p:pic>
        <p:nvPicPr>
          <p:cNvPr id="8" name="Picture 2" descr="A picture containing building&#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4400" y="73437"/>
            <a:ext cx="74691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solidFill>
                  <a:srgbClr val="47FFD1"/>
                </a:solidFill>
                <a:latin typeface="Comic Sans MS" panose="030F0702030302020204"/>
              </a:rPr>
              <a:t>Mepco Schlenk Engineering College (Autonomous)</a:t>
            </a:r>
            <a:r>
              <a:rPr lang="en-US">
                <a:latin typeface="Comic Sans MS" panose="030F0702030302020204"/>
              </a:rPr>
              <a:t>​</a:t>
            </a:r>
            <a:endParaRPr lang="en-US"/>
          </a:p>
        </p:txBody>
      </p:sp>
      <p:sp>
        <p:nvSpPr>
          <p:cNvPr id="3" name="Content Placeholder 2"/>
          <p:cNvSpPr>
            <a:spLocks noGrp="1"/>
          </p:cNvSpPr>
          <p:nvPr>
            <p:ph idx="1"/>
          </p:nvPr>
        </p:nvSpPr>
        <p:spPr>
          <a:xfrm>
            <a:off x="768712" y="1614019"/>
            <a:ext cx="7772400" cy="1248417"/>
          </a:xfrm>
        </p:spPr>
        <p:txBody>
          <a:bodyPr/>
          <a:lstStyle/>
          <a:p>
            <a:pPr marL="0" indent="0">
              <a:buNone/>
            </a:pPr>
            <a:r>
              <a:rPr lang="en-US" sz="1900" dirty="0">
                <a:latin typeface="Consolas" panose="020B0609020204030204"/>
                <a:cs typeface="Times New Roman" panose="02020603050405020304"/>
              </a:rPr>
              <a:t>Best Model's Params:  {'</a:t>
            </a:r>
            <a:r>
              <a:rPr lang="en-US" sz="1900" dirty="0" err="1">
                <a:latin typeface="Consolas" panose="020B0609020204030204"/>
                <a:cs typeface="Times New Roman" panose="02020603050405020304"/>
              </a:rPr>
              <a:t>learning_decay</a:t>
            </a:r>
            <a:r>
              <a:rPr lang="en-US" sz="1900" dirty="0">
                <a:latin typeface="Consolas" panose="020B0609020204030204"/>
                <a:cs typeface="Times New Roman" panose="02020603050405020304"/>
              </a:rPr>
              <a:t>': 0.9, '</a:t>
            </a:r>
            <a:r>
              <a:rPr lang="en-US" sz="1900" dirty="0" err="1">
                <a:latin typeface="Consolas" panose="020B0609020204030204"/>
                <a:cs typeface="Times New Roman" panose="02020603050405020304"/>
              </a:rPr>
              <a:t>n_components</a:t>
            </a:r>
            <a:r>
              <a:rPr lang="en-US" sz="1900" dirty="0">
                <a:latin typeface="Consolas" panose="020B0609020204030204"/>
                <a:cs typeface="Times New Roman" panose="02020603050405020304"/>
              </a:rPr>
              <a:t>': 10}
Best Log Likelihood Score:  -3039.071273694827
Model Perplexity:  118889.97607505125</a:t>
            </a:r>
          </a:p>
          <a:p>
            <a:pPr marL="0" indent="0">
              <a:buNone/>
            </a:pPr>
            <a:endParaRPr lang="en-US" sz="1900" dirty="0">
              <a:latin typeface="Consolas" panose="020B0609020204030204"/>
              <a:cs typeface="Times New Roman" panose="02020603050405020304"/>
            </a:endParaRPr>
          </a:p>
        </p:txBody>
      </p:sp>
      <p:pic>
        <p:nvPicPr>
          <p:cNvPr id="7" name="Picture 8" descr="Chart, bubble chart&#10;&#10;Description automatically generated"/>
          <p:cNvPicPr>
            <a:picLocks noChangeAspect="1"/>
          </p:cNvPicPr>
          <p:nvPr/>
        </p:nvPicPr>
        <p:blipFill>
          <a:blip r:embed="rId3"/>
          <a:stretch>
            <a:fillRect/>
          </a:stretch>
        </p:blipFill>
        <p:spPr>
          <a:xfrm>
            <a:off x="772265" y="3123950"/>
            <a:ext cx="8085096" cy="3417260"/>
          </a:xfrm>
          <a:prstGeom prst="rect">
            <a:avLst/>
          </a:prstGeom>
        </p:spPr>
      </p:pic>
      <p:sp>
        <p:nvSpPr>
          <p:cNvPr id="12" name="TextBox 11"/>
          <p:cNvSpPr txBox="1"/>
          <p:nvPr/>
        </p:nvSpPr>
        <p:spPr>
          <a:xfrm>
            <a:off x="1021001" y="535374"/>
            <a:ext cx="76113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b="1" dirty="0">
                <a:solidFill>
                  <a:srgbClr val="C00000"/>
                </a:solidFill>
                <a:latin typeface="Times New Roman" panose="02020603050405020304"/>
                <a:cs typeface="Times New Roman" panose="02020603050405020304"/>
              </a:rPr>
              <a:t>Results and Discussion</a:t>
            </a:r>
          </a:p>
          <a:p>
            <a:endParaRPr lang="en-IN" b="1" dirty="0">
              <a:solidFill>
                <a:srgbClr val="C00000"/>
              </a:solidFill>
              <a:cs typeface="Times New Roman" panose="02020603050405020304"/>
            </a:endParaRPr>
          </a:p>
        </p:txBody>
      </p:sp>
      <p:pic>
        <p:nvPicPr>
          <p:cNvPr id="9" name="Picture 10" descr="A picture containing text, sign, watch&#10;&#10;Description automatically generated">
            <a:extLst>
              <a:ext uri="{FF2B5EF4-FFF2-40B4-BE49-F238E27FC236}">
                <a16:creationId xmlns:a16="http://schemas.microsoft.com/office/drawing/2014/main" id="{79C3E324-85E0-EB3A-A541-66E3CDCB1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2F639CDE-D42A-052B-0325-AD73EE26E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6839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4">
            <a:extLst>
              <a:ext uri="{FF2B5EF4-FFF2-40B4-BE49-F238E27FC236}">
                <a16:creationId xmlns:a16="http://schemas.microsoft.com/office/drawing/2014/main" id="{57C106F8-D050-A7C8-9CDA-4F917CB0C61A}"/>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5" name="TextBox 14">
            <a:extLst>
              <a:ext uri="{FF2B5EF4-FFF2-40B4-BE49-F238E27FC236}">
                <a16:creationId xmlns:a16="http://schemas.microsoft.com/office/drawing/2014/main" id="{D3A6C1E8-088C-6664-9623-68CBEAB9A15A}"/>
              </a:ext>
            </a:extLst>
          </p:cNvPr>
          <p:cNvSpPr txBox="1"/>
          <p:nvPr/>
        </p:nvSpPr>
        <p:spPr>
          <a:xfrm>
            <a:off x="41569" y="6594898"/>
            <a:ext cx="1888831" cy="307777"/>
          </a:xfrm>
          <a:prstGeom prst="rect">
            <a:avLst/>
          </a:prstGeom>
          <a:noFill/>
        </p:spPr>
        <p:txBody>
          <a:bodyPr wrap="square">
            <a:spAutoFit/>
          </a:bodyPr>
          <a:lstStyle/>
          <a:p>
            <a:fld id="{61584017-A033-4E85-9287-B51FCA3247DF}" type="datetime3">
              <a:rPr lang="en-US" altLang="en-US" sz="1400" b="1" smtClean="0">
                <a:solidFill>
                  <a:srgbClr val="FF0066"/>
                </a:solidFill>
                <a:latin typeface="Arial Rounded MT Bold" panose="020F0704030504030204" pitchFamily="34" charset="0"/>
              </a:rPr>
              <a:pPr/>
              <a:t>7 May 2022</a:t>
            </a:fld>
            <a:endParaRPr lang="en-IN" sz="1800" dirty="0"/>
          </a:p>
        </p:txBody>
      </p:sp>
      <p:sp>
        <p:nvSpPr>
          <p:cNvPr id="16" name="Rectangle: Rounded Corners 15">
            <a:extLst>
              <a:ext uri="{FF2B5EF4-FFF2-40B4-BE49-F238E27FC236}">
                <a16:creationId xmlns:a16="http://schemas.microsoft.com/office/drawing/2014/main" id="{EBB62EDD-4504-E7FF-0433-5273689F0AA9}"/>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34</a:t>
            </a:fld>
            <a:endParaRPr lang="en-US" altLang="en-US" sz="1600" b="1" dirty="0">
              <a:solidFill>
                <a:srgbClr val="FFFFFF"/>
              </a:solidFill>
              <a:latin typeface="Comic Sans MS" panose="030F0702030302020204"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0804" y="701197"/>
            <a:ext cx="69361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b="1" dirty="0">
                <a:solidFill>
                  <a:srgbClr val="C00000"/>
                </a:solidFill>
                <a:latin typeface="Times New Roman" panose="02020603050405020304"/>
                <a:cs typeface="Times New Roman" panose="02020603050405020304"/>
              </a:rPr>
              <a:t>Results and Discussion</a:t>
            </a:r>
            <a:endParaRPr lang="en-US" dirty="0"/>
          </a:p>
          <a:p>
            <a:endParaRPr lang="en-IN" b="1" dirty="0">
              <a:solidFill>
                <a:srgbClr val="C00000"/>
              </a:solidFill>
              <a:latin typeface="Times New Roman" panose="02020603050405020304"/>
              <a:cs typeface="Times New Roman" panose="02020603050405020304"/>
            </a:endParaRPr>
          </a:p>
          <a:p>
            <a:r>
              <a:rPr lang="en-US" dirty="0">
                <a:latin typeface="Times New Roman" panose="02020603050405020304"/>
                <a:cs typeface="Times New Roman" panose="02020603050405020304"/>
              </a:rPr>
              <a:t>Identifying the dominant topic across the documents</a:t>
            </a:r>
            <a:endParaRPr lang="en-US" dirty="0"/>
          </a:p>
        </p:txBody>
      </p:sp>
      <p:pic>
        <p:nvPicPr>
          <p:cNvPr id="8" name="Picture 2" descr="A picture containing building&#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4400" y="73437"/>
            <a:ext cx="74691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solidFill>
                  <a:srgbClr val="47FFD1"/>
                </a:solidFill>
                <a:latin typeface="Comic Sans MS" panose="030F0702030302020204"/>
              </a:rPr>
              <a:t>Mepco Schlenk Engineering College (Autonomous)</a:t>
            </a:r>
            <a:r>
              <a:rPr lang="en-US">
                <a:latin typeface="Comic Sans MS" panose="030F0702030302020204"/>
              </a:rPr>
              <a:t>​</a:t>
            </a:r>
            <a:endParaRPr lang="en-US"/>
          </a:p>
        </p:txBody>
      </p:sp>
      <p:sp>
        <p:nvSpPr>
          <p:cNvPr id="3" name="Content Placeholder 2"/>
          <p:cNvSpPr>
            <a:spLocks noGrp="1"/>
          </p:cNvSpPr>
          <p:nvPr>
            <p:ph idx="1"/>
          </p:nvPr>
        </p:nvSpPr>
        <p:spPr>
          <a:xfrm>
            <a:off x="768712" y="1614019"/>
            <a:ext cx="7772400" cy="4114800"/>
          </a:xfrm>
        </p:spPr>
        <p:txBody>
          <a:bodyPr/>
          <a:lstStyle/>
          <a:p>
            <a:pPr marL="0" indent="0">
              <a:buNone/>
            </a:pPr>
            <a:endParaRPr lang="en-US" sz="1900" dirty="0">
              <a:latin typeface="Consolas" panose="020B0609020204030204"/>
              <a:cs typeface="Times New Roman" panose="02020603050405020304"/>
            </a:endParaRPr>
          </a:p>
          <a:p>
            <a:pPr marL="0" indent="0">
              <a:buNone/>
            </a:pPr>
            <a:endParaRPr lang="en-US" sz="1900" dirty="0">
              <a:latin typeface="Consolas" panose="020B0609020204030204"/>
              <a:cs typeface="Times New Roman" panose="02020603050405020304"/>
            </a:endParaRPr>
          </a:p>
        </p:txBody>
      </p:sp>
      <p:graphicFrame>
        <p:nvGraphicFramePr>
          <p:cNvPr id="12" name="Table 11"/>
          <p:cNvGraphicFramePr>
            <a:graphicFrameLocks noGrp="1"/>
          </p:cNvGraphicFramePr>
          <p:nvPr>
            <p:extLst>
              <p:ext uri="{D42A27DB-BD31-4B8C-83A1-F6EECF244321}">
                <p14:modId xmlns:p14="http://schemas.microsoft.com/office/powerpoint/2010/main" val="2341876514"/>
              </p:ext>
            </p:extLst>
          </p:nvPr>
        </p:nvGraphicFramePr>
        <p:xfrm>
          <a:off x="106614" y="1901526"/>
          <a:ext cx="8930772" cy="4139120"/>
        </p:xfrm>
        <a:graphic>
          <a:graphicData uri="http://schemas.openxmlformats.org/drawingml/2006/table">
            <a:tbl>
              <a:tblPr firstRow="1" bandRow="1">
                <a:tableStyleId>{5C22544A-7EE6-4342-B048-85BDC9FD1C3A}</a:tableStyleId>
              </a:tblPr>
              <a:tblGrid>
                <a:gridCol w="744231">
                  <a:extLst>
                    <a:ext uri="{9D8B030D-6E8A-4147-A177-3AD203B41FA5}">
                      <a16:colId xmlns:a16="http://schemas.microsoft.com/office/drawing/2014/main" val="20000"/>
                    </a:ext>
                  </a:extLst>
                </a:gridCol>
                <a:gridCol w="744231">
                  <a:extLst>
                    <a:ext uri="{9D8B030D-6E8A-4147-A177-3AD203B41FA5}">
                      <a16:colId xmlns:a16="http://schemas.microsoft.com/office/drawing/2014/main" val="20001"/>
                    </a:ext>
                  </a:extLst>
                </a:gridCol>
                <a:gridCol w="744231">
                  <a:extLst>
                    <a:ext uri="{9D8B030D-6E8A-4147-A177-3AD203B41FA5}">
                      <a16:colId xmlns:a16="http://schemas.microsoft.com/office/drawing/2014/main" val="20002"/>
                    </a:ext>
                  </a:extLst>
                </a:gridCol>
                <a:gridCol w="744231">
                  <a:extLst>
                    <a:ext uri="{9D8B030D-6E8A-4147-A177-3AD203B41FA5}">
                      <a16:colId xmlns:a16="http://schemas.microsoft.com/office/drawing/2014/main" val="20003"/>
                    </a:ext>
                  </a:extLst>
                </a:gridCol>
                <a:gridCol w="744231">
                  <a:extLst>
                    <a:ext uri="{9D8B030D-6E8A-4147-A177-3AD203B41FA5}">
                      <a16:colId xmlns:a16="http://schemas.microsoft.com/office/drawing/2014/main" val="20004"/>
                    </a:ext>
                  </a:extLst>
                </a:gridCol>
                <a:gridCol w="744231">
                  <a:extLst>
                    <a:ext uri="{9D8B030D-6E8A-4147-A177-3AD203B41FA5}">
                      <a16:colId xmlns:a16="http://schemas.microsoft.com/office/drawing/2014/main" val="20005"/>
                    </a:ext>
                  </a:extLst>
                </a:gridCol>
                <a:gridCol w="744231">
                  <a:extLst>
                    <a:ext uri="{9D8B030D-6E8A-4147-A177-3AD203B41FA5}">
                      <a16:colId xmlns:a16="http://schemas.microsoft.com/office/drawing/2014/main" val="20006"/>
                    </a:ext>
                  </a:extLst>
                </a:gridCol>
                <a:gridCol w="744231">
                  <a:extLst>
                    <a:ext uri="{9D8B030D-6E8A-4147-A177-3AD203B41FA5}">
                      <a16:colId xmlns:a16="http://schemas.microsoft.com/office/drawing/2014/main" val="20007"/>
                    </a:ext>
                  </a:extLst>
                </a:gridCol>
                <a:gridCol w="744231">
                  <a:extLst>
                    <a:ext uri="{9D8B030D-6E8A-4147-A177-3AD203B41FA5}">
                      <a16:colId xmlns:a16="http://schemas.microsoft.com/office/drawing/2014/main" val="20008"/>
                    </a:ext>
                  </a:extLst>
                </a:gridCol>
                <a:gridCol w="744231">
                  <a:extLst>
                    <a:ext uri="{9D8B030D-6E8A-4147-A177-3AD203B41FA5}">
                      <a16:colId xmlns:a16="http://schemas.microsoft.com/office/drawing/2014/main" val="20009"/>
                    </a:ext>
                  </a:extLst>
                </a:gridCol>
                <a:gridCol w="744231">
                  <a:extLst>
                    <a:ext uri="{9D8B030D-6E8A-4147-A177-3AD203B41FA5}">
                      <a16:colId xmlns:a16="http://schemas.microsoft.com/office/drawing/2014/main" val="20010"/>
                    </a:ext>
                  </a:extLst>
                </a:gridCol>
                <a:gridCol w="744231">
                  <a:extLst>
                    <a:ext uri="{9D8B030D-6E8A-4147-A177-3AD203B41FA5}">
                      <a16:colId xmlns:a16="http://schemas.microsoft.com/office/drawing/2014/main" val="20011"/>
                    </a:ext>
                  </a:extLst>
                </a:gridCol>
              </a:tblGrid>
              <a:tr h="919805">
                <a:tc>
                  <a:txBody>
                    <a:bodyPr/>
                    <a:lstStyle/>
                    <a:p>
                      <a:pPr algn="r" fontAlgn="ctr"/>
                      <a:r>
                        <a:rPr lang="en-US">
                          <a:effectLst/>
                        </a:rPr>
                        <a:t> </a:t>
                      </a:r>
                      <a:endParaRPr lang="en-US" b="1">
                        <a:effectLst/>
                      </a:endParaRPr>
                    </a:p>
                  </a:txBody>
                  <a:tcPr anchor="ctr"/>
                </a:tc>
                <a:tc>
                  <a:txBody>
                    <a:bodyPr/>
                    <a:lstStyle/>
                    <a:p>
                      <a:pPr algn="r" fontAlgn="ctr"/>
                      <a:r>
                        <a:rPr lang="en-US">
                          <a:effectLst/>
                        </a:rPr>
                        <a:t>Topic0</a:t>
                      </a:r>
                      <a:endParaRPr lang="en-US" b="1">
                        <a:effectLst/>
                      </a:endParaRPr>
                    </a:p>
                  </a:txBody>
                  <a:tcPr anchor="ctr"/>
                </a:tc>
                <a:tc>
                  <a:txBody>
                    <a:bodyPr/>
                    <a:lstStyle/>
                    <a:p>
                      <a:pPr algn="r" fontAlgn="ctr"/>
                      <a:r>
                        <a:rPr lang="en-US">
                          <a:effectLst/>
                        </a:rPr>
                        <a:t>Topic1</a:t>
                      </a:r>
                      <a:endParaRPr lang="en-US" b="1">
                        <a:effectLst/>
                      </a:endParaRPr>
                    </a:p>
                  </a:txBody>
                  <a:tcPr anchor="ctr"/>
                </a:tc>
                <a:tc>
                  <a:txBody>
                    <a:bodyPr/>
                    <a:lstStyle/>
                    <a:p>
                      <a:pPr algn="r" fontAlgn="ctr"/>
                      <a:r>
                        <a:rPr lang="en-US">
                          <a:effectLst/>
                        </a:rPr>
                        <a:t>Topic2</a:t>
                      </a:r>
                      <a:endParaRPr lang="en-US" b="1">
                        <a:effectLst/>
                      </a:endParaRPr>
                    </a:p>
                  </a:txBody>
                  <a:tcPr anchor="ctr"/>
                </a:tc>
                <a:tc>
                  <a:txBody>
                    <a:bodyPr/>
                    <a:lstStyle/>
                    <a:p>
                      <a:pPr algn="r" fontAlgn="ctr"/>
                      <a:r>
                        <a:rPr lang="en-US">
                          <a:effectLst/>
                        </a:rPr>
                        <a:t>Topic3</a:t>
                      </a:r>
                      <a:endParaRPr lang="en-US" b="1">
                        <a:effectLst/>
                      </a:endParaRPr>
                    </a:p>
                  </a:txBody>
                  <a:tcPr anchor="ctr"/>
                </a:tc>
                <a:tc>
                  <a:txBody>
                    <a:bodyPr/>
                    <a:lstStyle/>
                    <a:p>
                      <a:pPr algn="r" fontAlgn="ctr"/>
                      <a:r>
                        <a:rPr lang="en-US">
                          <a:effectLst/>
                        </a:rPr>
                        <a:t>Topic4</a:t>
                      </a:r>
                      <a:endParaRPr lang="en-US" b="1">
                        <a:effectLst/>
                      </a:endParaRPr>
                    </a:p>
                  </a:txBody>
                  <a:tcPr anchor="ctr"/>
                </a:tc>
                <a:tc>
                  <a:txBody>
                    <a:bodyPr/>
                    <a:lstStyle/>
                    <a:p>
                      <a:pPr algn="r" fontAlgn="ctr"/>
                      <a:r>
                        <a:rPr lang="en-US">
                          <a:effectLst/>
                        </a:rPr>
                        <a:t>Topic5</a:t>
                      </a:r>
                      <a:endParaRPr lang="en-US" b="1">
                        <a:effectLst/>
                      </a:endParaRPr>
                    </a:p>
                  </a:txBody>
                  <a:tcPr anchor="ctr"/>
                </a:tc>
                <a:tc>
                  <a:txBody>
                    <a:bodyPr/>
                    <a:lstStyle/>
                    <a:p>
                      <a:pPr algn="r" fontAlgn="ctr"/>
                      <a:r>
                        <a:rPr lang="en-US">
                          <a:effectLst/>
                        </a:rPr>
                        <a:t>Topic6</a:t>
                      </a:r>
                      <a:endParaRPr lang="en-US" b="1">
                        <a:effectLst/>
                      </a:endParaRPr>
                    </a:p>
                  </a:txBody>
                  <a:tcPr anchor="ctr"/>
                </a:tc>
                <a:tc>
                  <a:txBody>
                    <a:bodyPr/>
                    <a:lstStyle/>
                    <a:p>
                      <a:pPr algn="r" fontAlgn="ctr"/>
                      <a:r>
                        <a:rPr lang="en-US" dirty="0">
                          <a:effectLst/>
                        </a:rPr>
                        <a:t>Topic7</a:t>
                      </a:r>
                      <a:endParaRPr lang="en-US" b="1" dirty="0">
                        <a:effectLst/>
                      </a:endParaRPr>
                    </a:p>
                  </a:txBody>
                  <a:tcPr anchor="ctr"/>
                </a:tc>
                <a:tc>
                  <a:txBody>
                    <a:bodyPr/>
                    <a:lstStyle/>
                    <a:p>
                      <a:pPr algn="r" fontAlgn="ctr"/>
                      <a:r>
                        <a:rPr lang="en-US">
                          <a:effectLst/>
                        </a:rPr>
                        <a:t>Topic8</a:t>
                      </a:r>
                      <a:endParaRPr lang="en-US" b="1">
                        <a:effectLst/>
                      </a:endParaRPr>
                    </a:p>
                  </a:txBody>
                  <a:tcPr anchor="ctr"/>
                </a:tc>
                <a:tc>
                  <a:txBody>
                    <a:bodyPr/>
                    <a:lstStyle/>
                    <a:p>
                      <a:pPr algn="r" fontAlgn="ctr"/>
                      <a:r>
                        <a:rPr lang="en-US">
                          <a:effectLst/>
                        </a:rPr>
                        <a:t>Topic9</a:t>
                      </a:r>
                      <a:endParaRPr lang="en-US" b="1">
                        <a:effectLst/>
                      </a:endParaRPr>
                    </a:p>
                  </a:txBody>
                  <a:tcPr anchor="ctr"/>
                </a:tc>
                <a:tc>
                  <a:txBody>
                    <a:bodyPr/>
                    <a:lstStyle/>
                    <a:p>
                      <a:pPr algn="r" fontAlgn="ctr"/>
                      <a:r>
                        <a:rPr lang="en-US">
                          <a:effectLst/>
                        </a:rPr>
                        <a:t>dominant_topic</a:t>
                      </a:r>
                      <a:endParaRPr lang="en-US" b="1">
                        <a:effectLst/>
                      </a:endParaRPr>
                    </a:p>
                  </a:txBody>
                  <a:tcPr anchor="ctr"/>
                </a:tc>
                <a:extLst>
                  <a:ext uri="{0D108BD9-81ED-4DB2-BD59-A6C34878D82A}">
                    <a16:rowId xmlns:a16="http://schemas.microsoft.com/office/drawing/2014/main" val="10000"/>
                  </a:ext>
                </a:extLst>
              </a:tr>
              <a:tr h="643863">
                <a:tc>
                  <a:txBody>
                    <a:bodyPr/>
                    <a:lstStyle/>
                    <a:p>
                      <a:pPr algn="r" fontAlgn="ctr"/>
                      <a:r>
                        <a:rPr lang="en-US">
                          <a:effectLst/>
                        </a:rPr>
                        <a:t>Doc0</a:t>
                      </a:r>
                      <a:endParaRPr lang="en-US" b="1">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0.440000</a:t>
                      </a:r>
                      <a:endParaRPr lang="en-US" b="1">
                        <a:solidFill>
                          <a:srgbClr val="008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0.430000</a:t>
                      </a:r>
                      <a:endParaRPr lang="en-US" b="1">
                        <a:solidFill>
                          <a:srgbClr val="008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0.020000</a:t>
                      </a:r>
                      <a:endParaRPr lang="en-US" b="0">
                        <a:solidFill>
                          <a:srgbClr val="000000"/>
                        </a:solidFill>
                        <a:effectLst/>
                      </a:endParaRPr>
                    </a:p>
                  </a:txBody>
                  <a:tcPr anchor="ctr"/>
                </a:tc>
                <a:tc>
                  <a:txBody>
                    <a:bodyPr/>
                    <a:lstStyle/>
                    <a:p>
                      <a:pPr algn="r" fontAlgn="ctr"/>
                      <a:r>
                        <a:rPr lang="en-US">
                          <a:effectLst/>
                        </a:rPr>
                        <a:t>1</a:t>
                      </a:r>
                      <a:endParaRPr lang="en-US" b="1">
                        <a:solidFill>
                          <a:srgbClr val="008000"/>
                        </a:solidFill>
                        <a:effectLst/>
                      </a:endParaRPr>
                    </a:p>
                  </a:txBody>
                  <a:tcPr anchor="ctr"/>
                </a:tc>
                <a:extLst>
                  <a:ext uri="{0D108BD9-81ED-4DB2-BD59-A6C34878D82A}">
                    <a16:rowId xmlns:a16="http://schemas.microsoft.com/office/drawing/2014/main" val="10001"/>
                  </a:ext>
                </a:extLst>
              </a:tr>
              <a:tr h="643863">
                <a:tc>
                  <a:txBody>
                    <a:bodyPr/>
                    <a:lstStyle/>
                    <a:p>
                      <a:pPr algn="r" fontAlgn="ctr"/>
                      <a:r>
                        <a:rPr lang="en-US">
                          <a:effectLst/>
                        </a:rPr>
                        <a:t>Doc1</a:t>
                      </a:r>
                      <a:endParaRPr lang="en-US" b="1">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0.430000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0.490000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5</a:t>
                      </a:r>
                      <a:endParaRPr lang="en-US" b="1">
                        <a:solidFill>
                          <a:srgbClr val="008000"/>
                        </a:solidFill>
                        <a:effectLst/>
                      </a:endParaRPr>
                    </a:p>
                  </a:txBody>
                  <a:tcPr anchor="ctr"/>
                </a:tc>
                <a:extLst>
                  <a:ext uri="{0D108BD9-81ED-4DB2-BD59-A6C34878D82A}">
                    <a16:rowId xmlns:a16="http://schemas.microsoft.com/office/drawing/2014/main" val="10002"/>
                  </a:ext>
                </a:extLst>
              </a:tr>
              <a:tr h="643863">
                <a:tc>
                  <a:txBody>
                    <a:bodyPr/>
                    <a:lstStyle/>
                    <a:p>
                      <a:pPr algn="r" fontAlgn="ctr"/>
                      <a:r>
                        <a:rPr lang="en-US">
                          <a:effectLst/>
                        </a:rPr>
                        <a:t>Doc2</a:t>
                      </a:r>
                      <a:endParaRPr lang="en-US" b="1">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0.390000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0.520000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5</a:t>
                      </a:r>
                      <a:endParaRPr lang="en-US" b="1">
                        <a:solidFill>
                          <a:srgbClr val="008000"/>
                        </a:solidFill>
                        <a:effectLst/>
                      </a:endParaRPr>
                    </a:p>
                  </a:txBody>
                  <a:tcPr anchor="ctr"/>
                </a:tc>
                <a:extLst>
                  <a:ext uri="{0D108BD9-81ED-4DB2-BD59-A6C34878D82A}">
                    <a16:rowId xmlns:a16="http://schemas.microsoft.com/office/drawing/2014/main" val="10003"/>
                  </a:ext>
                </a:extLst>
              </a:tr>
              <a:tr h="643863">
                <a:tc>
                  <a:txBody>
                    <a:bodyPr/>
                    <a:lstStyle/>
                    <a:p>
                      <a:pPr algn="r" fontAlgn="ctr"/>
                      <a:r>
                        <a:rPr lang="en-US">
                          <a:effectLst/>
                        </a:rPr>
                        <a:t>Doc3</a:t>
                      </a:r>
                      <a:endParaRPr lang="en-US" b="1">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0.450000</a:t>
                      </a:r>
                      <a:endParaRPr lang="en-US" b="1">
                        <a:solidFill>
                          <a:srgbClr val="008000"/>
                        </a:solidFill>
                        <a:effectLst/>
                      </a:endParaRPr>
                    </a:p>
                  </a:txBody>
                  <a:tcPr anchor="ctr"/>
                </a:tc>
                <a:tc>
                  <a:txBody>
                    <a:bodyPr/>
                    <a:lstStyle/>
                    <a:p>
                      <a:pPr algn="r" fontAlgn="ctr"/>
                      <a:r>
                        <a:rPr lang="en-US">
                          <a:effectLst/>
                        </a:rPr>
                        <a:t>0.470000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6</a:t>
                      </a:r>
                      <a:endParaRPr lang="en-US" b="1">
                        <a:solidFill>
                          <a:srgbClr val="008000"/>
                        </a:solidFill>
                        <a:effectLst/>
                      </a:endParaRPr>
                    </a:p>
                  </a:txBody>
                  <a:tcPr anchor="ctr"/>
                </a:tc>
                <a:extLst>
                  <a:ext uri="{0D108BD9-81ED-4DB2-BD59-A6C34878D82A}">
                    <a16:rowId xmlns:a16="http://schemas.microsoft.com/office/drawing/2014/main" val="10004"/>
                  </a:ext>
                </a:extLst>
              </a:tr>
              <a:tr h="643863">
                <a:tc>
                  <a:txBody>
                    <a:bodyPr/>
                    <a:lstStyle/>
                    <a:p>
                      <a:pPr algn="r" fontAlgn="ctr"/>
                      <a:r>
                        <a:rPr lang="en-US">
                          <a:effectLst/>
                        </a:rPr>
                        <a:t>Doc4</a:t>
                      </a:r>
                      <a:endParaRPr lang="en-US" b="1">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0.580000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0.350000</a:t>
                      </a:r>
                      <a:endParaRPr lang="en-US" b="1">
                        <a:solidFill>
                          <a:srgbClr val="008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a:effectLst/>
                        </a:rPr>
                        <a:t>0.010000</a:t>
                      </a:r>
                      <a:endParaRPr lang="en-US" b="0">
                        <a:solidFill>
                          <a:srgbClr val="000000"/>
                        </a:solidFill>
                        <a:effectLst/>
                      </a:endParaRPr>
                    </a:p>
                  </a:txBody>
                  <a:tcPr anchor="ctr"/>
                </a:tc>
                <a:tc>
                  <a:txBody>
                    <a:bodyPr/>
                    <a:lstStyle/>
                    <a:p>
                      <a:pPr algn="r" fontAlgn="ctr"/>
                      <a:r>
                        <a:rPr lang="en-US" dirty="0">
                          <a:effectLst/>
                        </a:rPr>
                        <a:t>1</a:t>
                      </a:r>
                      <a:endParaRPr lang="en-US" b="1" dirty="0">
                        <a:solidFill>
                          <a:srgbClr val="008000"/>
                        </a:solidFill>
                        <a:effectLst/>
                      </a:endParaRPr>
                    </a:p>
                  </a:txBody>
                  <a:tcPr anchor="ctr"/>
                </a:tc>
                <a:extLst>
                  <a:ext uri="{0D108BD9-81ED-4DB2-BD59-A6C34878D82A}">
                    <a16:rowId xmlns:a16="http://schemas.microsoft.com/office/drawing/2014/main" val="10005"/>
                  </a:ext>
                </a:extLst>
              </a:tr>
            </a:tbl>
          </a:graphicData>
        </a:graphic>
      </p:graphicFrame>
      <p:pic>
        <p:nvPicPr>
          <p:cNvPr id="9" name="Picture 10" descr="A picture containing text, sign, watch&#10;&#10;Description automatically generated">
            <a:extLst>
              <a:ext uri="{FF2B5EF4-FFF2-40B4-BE49-F238E27FC236}">
                <a16:creationId xmlns:a16="http://schemas.microsoft.com/office/drawing/2014/main" id="{4C686D64-3E69-B293-AA3F-39D5F88CC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407D8EF5-E881-9428-56BD-308F16AD1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 y="6558593"/>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a:extLst>
              <a:ext uri="{FF2B5EF4-FFF2-40B4-BE49-F238E27FC236}">
                <a16:creationId xmlns:a16="http://schemas.microsoft.com/office/drawing/2014/main" id="{3FD82BA2-DD50-81B9-09EC-22EC329749A7}"/>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4" name="TextBox 13">
            <a:extLst>
              <a:ext uri="{FF2B5EF4-FFF2-40B4-BE49-F238E27FC236}">
                <a16:creationId xmlns:a16="http://schemas.microsoft.com/office/drawing/2014/main" id="{AD2CA323-6486-6D2D-A4B6-1462C63D858E}"/>
              </a:ext>
            </a:extLst>
          </p:cNvPr>
          <p:cNvSpPr txBox="1"/>
          <p:nvPr/>
        </p:nvSpPr>
        <p:spPr>
          <a:xfrm>
            <a:off x="-30061" y="6551225"/>
            <a:ext cx="4639112" cy="338554"/>
          </a:xfrm>
          <a:prstGeom prst="rect">
            <a:avLst/>
          </a:prstGeom>
          <a:noFill/>
        </p:spPr>
        <p:txBody>
          <a:bodyPr wrap="square">
            <a:spAutoFit/>
          </a:bodyPr>
          <a:lstStyle/>
          <a:p>
            <a:fld id="{61584017-A033-4E85-9287-B51FCA3247DF}" type="datetime3">
              <a:rPr lang="en-US" altLang="en-US" sz="1600" b="1" smtClean="0">
                <a:solidFill>
                  <a:srgbClr val="FF0066"/>
                </a:solidFill>
                <a:latin typeface="Arial Rounded MT Bold" panose="020F0704030504030204" pitchFamily="34" charset="0"/>
              </a:rPr>
              <a:pPr/>
              <a:t>7 May 2022</a:t>
            </a:fld>
            <a:endParaRPr lang="en-IN" sz="1600" dirty="0"/>
          </a:p>
        </p:txBody>
      </p:sp>
      <p:sp>
        <p:nvSpPr>
          <p:cNvPr id="15" name="Rectangle: Rounded Corners 14">
            <a:extLst>
              <a:ext uri="{FF2B5EF4-FFF2-40B4-BE49-F238E27FC236}">
                <a16:creationId xmlns:a16="http://schemas.microsoft.com/office/drawing/2014/main" id="{E98B5EAD-6A9E-FF67-AC7E-4A273111290F}"/>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35</a:t>
            </a:fld>
            <a:endParaRPr lang="en-US" altLang="en-US" sz="1600" b="1" dirty="0">
              <a:solidFill>
                <a:srgbClr val="FFFFFF"/>
              </a:solidFill>
              <a:latin typeface="Comic Sans MS" panose="030F0702030302020204"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36</a:t>
            </a:fld>
            <a:endParaRPr lang="en-US" altLang="en-US" sz="1600" b="1" dirty="0">
              <a:solidFill>
                <a:srgbClr val="FFFFFF"/>
              </a:solidFill>
              <a:latin typeface="Comic Sans MS" panose="030F0702030302020204" pitchFamily="66" charset="0"/>
            </a:endParaRPr>
          </a:p>
        </p:txBody>
      </p:sp>
      <p:sp>
        <p:nvSpPr>
          <p:cNvPr id="2" name="Title 1"/>
          <p:cNvSpPr>
            <a:spLocks noGrp="1"/>
          </p:cNvSpPr>
          <p:nvPr>
            <p:ph type="title"/>
          </p:nvPr>
        </p:nvSpPr>
        <p:spPr>
          <a:xfrm>
            <a:off x="685800" y="609600"/>
            <a:ext cx="7669213" cy="914400"/>
          </a:xfrm>
        </p:spPr>
        <p:txBody>
          <a:bodyPr/>
          <a:lstStyle/>
          <a:p>
            <a:r>
              <a:rPr kumimoji="0" lang="en-US" altLang="en-US" sz="3200" b="1" i="0" u="none" strike="noStrike" kern="0" cap="none" spc="0" normalizeH="0" baseline="0" noProof="0" dirty="0">
                <a:ln>
                  <a:noFill/>
                </a:ln>
                <a:solidFill>
                  <a:srgbClr val="000000"/>
                </a:solidFill>
                <a:effectLst/>
                <a:uLnTx/>
                <a:uFillTx/>
                <a:latin typeface="Times New Roman" panose="02020603050405020304"/>
              </a:rPr>
              <a:t>PLATFORM, LANGUAGES/TOOLS USED</a:t>
            </a:r>
            <a:endParaRPr lang="en-IN" dirty="0"/>
          </a:p>
        </p:txBody>
      </p:sp>
      <p:sp>
        <p:nvSpPr>
          <p:cNvPr id="3" name="Content Placeholder 2"/>
          <p:cNvSpPr>
            <a:spLocks noGrp="1"/>
          </p:cNvSpPr>
          <p:nvPr>
            <p:ph idx="1"/>
          </p:nvPr>
        </p:nvSpPr>
        <p:spPr>
          <a:xfrm>
            <a:off x="533400" y="1807210"/>
            <a:ext cx="8382000" cy="4267200"/>
          </a:xfrm>
        </p:spPr>
        <p:txBody>
          <a:bodyPr/>
          <a:lstStyle/>
          <a:p>
            <a:pPr marL="342900" marR="0" lvl="0" indent="-342900" algn="l" defTabSz="449580" rtl="0" eaLnBrk="0" fontAlgn="base" latinLnBrk="0" hangingPunct="0">
              <a:lnSpc>
                <a:spcPct val="100000"/>
              </a:lnSpc>
              <a:spcBef>
                <a:spcPts val="800"/>
              </a:spcBef>
              <a:spcAft>
                <a:spcPct val="0"/>
              </a:spcAft>
              <a:buClr>
                <a:srgbClr val="000000"/>
              </a:buClr>
              <a:buSzPct val="100000"/>
              <a:buFont typeface="Wingdings" panose="05000000000000000000" pitchFamily="2" charset="2"/>
              <a:buChar char="Ø"/>
              <a:defRPr/>
            </a:pPr>
            <a:r>
              <a:rPr kumimoji="0" lang="en-US" altLang="en-US" sz="2000" b="0" i="0" u="none" strike="noStrike" kern="0" cap="none" spc="0" normalizeH="0" baseline="0" noProof="0" dirty="0">
                <a:ln>
                  <a:noFill/>
                </a:ln>
                <a:solidFill>
                  <a:srgbClr val="000000"/>
                </a:solidFill>
                <a:effectLst/>
                <a:uLnTx/>
                <a:uFillTx/>
                <a:latin typeface="Cambria" panose="02040503050406030204"/>
              </a:rPr>
              <a:t>Operating System: Raspbian OS</a:t>
            </a:r>
          </a:p>
          <a:p>
            <a:pPr marL="342900" marR="0" lvl="0" indent="-342900" algn="l" defTabSz="449580" rtl="0" eaLnBrk="0" fontAlgn="base" latinLnBrk="0" hangingPunct="0">
              <a:lnSpc>
                <a:spcPct val="100000"/>
              </a:lnSpc>
              <a:spcBef>
                <a:spcPts val="800"/>
              </a:spcBef>
              <a:spcAft>
                <a:spcPct val="0"/>
              </a:spcAft>
              <a:buClr>
                <a:srgbClr val="000000"/>
              </a:buClr>
              <a:buSzPct val="100000"/>
              <a:buFont typeface="Wingdings" panose="05000000000000000000" pitchFamily="2" charset="2"/>
              <a:buChar char="Ø"/>
              <a:defRPr/>
            </a:pPr>
            <a:r>
              <a:rPr kumimoji="0" lang="en-US" altLang="en-US" sz="2000" b="0" i="0" u="none" strike="noStrike" kern="0" cap="none" spc="0" normalizeH="0" baseline="0" noProof="0" dirty="0">
                <a:ln>
                  <a:noFill/>
                </a:ln>
                <a:solidFill>
                  <a:srgbClr val="000000"/>
                </a:solidFill>
                <a:effectLst/>
                <a:uLnTx/>
                <a:uFillTx/>
                <a:latin typeface="Cambria" panose="02040503050406030204"/>
              </a:rPr>
              <a:t>Programming Language Used: Python 3.8</a:t>
            </a:r>
            <a:endParaRPr kumimoji="0" lang="en-US" altLang="en-US" sz="2000" b="0" i="0" u="none" strike="noStrike" kern="0" cap="none" spc="0" normalizeH="0" baseline="0" noProof="0" dirty="0">
              <a:ln>
                <a:noFill/>
              </a:ln>
              <a:solidFill>
                <a:srgbClr val="000000"/>
              </a:solidFill>
              <a:effectLst/>
              <a:uLnTx/>
              <a:uFillTx/>
              <a:latin typeface="Cambria" panose="02040503050406030204" pitchFamily="18" charset="0"/>
            </a:endParaRPr>
          </a:p>
          <a:p>
            <a:pPr marL="342900" marR="0" lvl="0" indent="-342900" algn="l" defTabSz="449580" rtl="0" eaLnBrk="0" fontAlgn="base" latinLnBrk="0" hangingPunct="0">
              <a:lnSpc>
                <a:spcPct val="100000"/>
              </a:lnSpc>
              <a:spcBef>
                <a:spcPts val="800"/>
              </a:spcBef>
              <a:spcAft>
                <a:spcPct val="0"/>
              </a:spcAft>
              <a:buClr>
                <a:srgbClr val="000000"/>
              </a:buClr>
              <a:buSzPct val="100000"/>
              <a:buFont typeface="Wingdings" panose="05000000000000000000" pitchFamily="2" charset="2"/>
              <a:buChar char="Ø"/>
              <a:defRPr/>
            </a:pPr>
            <a:r>
              <a:rPr kumimoji="0" lang="en-US" altLang="en-US" sz="2000" b="0" i="0" u="none" strike="noStrike" kern="0" cap="none" spc="0" normalizeH="0" baseline="0" noProof="0" dirty="0">
                <a:ln>
                  <a:noFill/>
                </a:ln>
                <a:solidFill>
                  <a:srgbClr val="000000"/>
                </a:solidFill>
                <a:effectLst/>
                <a:uLnTx/>
                <a:uFillTx/>
                <a:latin typeface="Cambria" panose="02040503050406030204"/>
              </a:rPr>
              <a:t>Components:</a:t>
            </a:r>
          </a:p>
          <a:p>
            <a:pPr lvl="3" defTabSz="449580">
              <a:spcBef>
                <a:spcPts val="800"/>
              </a:spcBef>
              <a:buClr>
                <a:srgbClr val="000000"/>
              </a:buClr>
              <a:buSzPct val="100000"/>
              <a:buFont typeface="Arial" panose="020B0604020202020204"/>
              <a:buChar char="•"/>
              <a:defRPr/>
            </a:pPr>
            <a:r>
              <a:rPr lang="en-US" altLang="en-US" kern="0" dirty="0" err="1">
                <a:solidFill>
                  <a:srgbClr val="000000"/>
                </a:solidFill>
                <a:latin typeface="Cambria" panose="02040503050406030204"/>
                <a:ea typeface="Cambria" panose="02040503050406030204"/>
              </a:rPr>
              <a:t>Numpy</a:t>
            </a:r>
          </a:p>
          <a:p>
            <a:pPr lvl="3" defTabSz="449580">
              <a:spcBef>
                <a:spcPts val="800"/>
              </a:spcBef>
              <a:buClr>
                <a:srgbClr val="000000"/>
              </a:buClr>
              <a:buSzPct val="100000"/>
              <a:buFont typeface="Arial" panose="020B0604020202020204"/>
              <a:buChar char="•"/>
              <a:defRPr/>
            </a:pPr>
            <a:r>
              <a:rPr lang="en-US" altLang="en-US" kern="0" dirty="0">
                <a:solidFill>
                  <a:srgbClr val="000000"/>
                </a:solidFill>
                <a:latin typeface="Cambria" panose="02040503050406030204"/>
                <a:ea typeface="Cambria" panose="02040503050406030204"/>
              </a:rPr>
              <a:t>pandas</a:t>
            </a:r>
          </a:p>
          <a:p>
            <a:pPr marL="1600200" marR="0" lvl="3" indent="-228600" algn="l" defTabSz="449580" rtl="0" eaLnBrk="0" fontAlgn="base" latinLnBrk="0" hangingPunct="0">
              <a:lnSpc>
                <a:spcPct val="100000"/>
              </a:lnSpc>
              <a:spcBef>
                <a:spcPts val="500"/>
              </a:spcBef>
              <a:spcAft>
                <a:spcPct val="0"/>
              </a:spcAft>
              <a:buClr>
                <a:srgbClr val="000000"/>
              </a:buClr>
              <a:buSzPct val="100000"/>
              <a:buFont typeface="Arial" panose="020B0604020202020204" pitchFamily="34" charset="0"/>
              <a:buChar char="•"/>
              <a:defRPr/>
            </a:pPr>
            <a:r>
              <a:rPr kumimoji="0" lang="en-IN" altLang="en-US" sz="2000" b="0" i="0" u="none" strike="noStrike" kern="0" cap="none" spc="0" normalizeH="0" baseline="0" noProof="0" dirty="0">
                <a:ln>
                  <a:noFill/>
                </a:ln>
                <a:solidFill>
                  <a:srgbClr val="000000"/>
                </a:solidFill>
                <a:effectLst/>
                <a:uLnTx/>
                <a:uFillTx/>
                <a:latin typeface="Cambria" panose="02040503050406030204"/>
              </a:rPr>
              <a:t>NLTK</a:t>
            </a:r>
            <a:endParaRPr kumimoji="0" lang="en-IN" altLang="en-US" sz="2000" b="0" i="0" u="none" strike="noStrike" kern="0" cap="none" spc="0" normalizeH="0" baseline="0" noProof="0" dirty="0">
              <a:ln>
                <a:noFill/>
              </a:ln>
              <a:solidFill>
                <a:srgbClr val="000000"/>
              </a:solidFill>
              <a:effectLst/>
              <a:uLnTx/>
              <a:uFillTx/>
              <a:latin typeface="Cambria" panose="02040503050406030204" pitchFamily="18" charset="0"/>
            </a:endParaRPr>
          </a:p>
          <a:p>
            <a:pPr marL="1600200" marR="0" lvl="3" indent="-228600" algn="l" defTabSz="449580" rtl="0" eaLnBrk="0" fontAlgn="base" latinLnBrk="0" hangingPunct="0">
              <a:lnSpc>
                <a:spcPct val="100000"/>
              </a:lnSpc>
              <a:spcBef>
                <a:spcPts val="500"/>
              </a:spcBef>
              <a:spcAft>
                <a:spcPct val="0"/>
              </a:spcAft>
              <a:buClr>
                <a:srgbClr val="000000"/>
              </a:buClr>
              <a:buSzPct val="100000"/>
              <a:buFont typeface="Arial" panose="020B0604020202020204" pitchFamily="34" charset="0"/>
              <a:buChar char="•"/>
              <a:defRPr/>
            </a:pPr>
            <a:r>
              <a:rPr kumimoji="0" lang="en-IN" altLang="en-US" sz="2000" b="0" i="0" u="none" strike="noStrike" kern="0" cap="none" spc="0" normalizeH="0" baseline="0" noProof="0" dirty="0">
                <a:ln>
                  <a:noFill/>
                </a:ln>
                <a:solidFill>
                  <a:srgbClr val="000000"/>
                </a:solidFill>
                <a:effectLst/>
                <a:uLnTx/>
                <a:uFillTx/>
                <a:latin typeface="Cambria" panose="02040503050406030204"/>
              </a:rPr>
              <a:t>sklearn</a:t>
            </a:r>
            <a:endParaRPr kumimoji="0" lang="en-IN" altLang="en-US" sz="2000" b="0" i="0" u="none" strike="noStrike" kern="0" cap="none" spc="0" normalizeH="0" baseline="0" noProof="0" dirty="0">
              <a:ln>
                <a:noFill/>
              </a:ln>
              <a:solidFill>
                <a:srgbClr val="000000"/>
              </a:solidFill>
              <a:effectLst/>
              <a:uLnTx/>
              <a:uFillTx/>
              <a:latin typeface="Cambria" panose="02040503050406030204" pitchFamily="18" charset="0"/>
            </a:endParaRPr>
          </a:p>
          <a:p>
            <a:pPr marL="1600200" marR="0" lvl="3" indent="-228600" algn="l" defTabSz="449580" rtl="0" eaLnBrk="0" fontAlgn="base" latinLnBrk="0" hangingPunct="0">
              <a:lnSpc>
                <a:spcPct val="100000"/>
              </a:lnSpc>
              <a:spcBef>
                <a:spcPts val="500"/>
              </a:spcBef>
              <a:spcAft>
                <a:spcPct val="0"/>
              </a:spcAft>
              <a:buClr>
                <a:srgbClr val="000000"/>
              </a:buClr>
              <a:buSzPct val="100000"/>
              <a:buFont typeface="Arial" panose="020B0604020202020204" pitchFamily="34" charset="0"/>
              <a:buChar char="•"/>
              <a:defRPr/>
            </a:pPr>
            <a:r>
              <a:rPr kumimoji="0" lang="en-IN" altLang="en-US" sz="2000" b="0" i="0" u="none" strike="noStrike" kern="0" cap="none" spc="0" normalizeH="0" baseline="0" noProof="0" dirty="0">
                <a:ln>
                  <a:noFill/>
                </a:ln>
                <a:solidFill>
                  <a:srgbClr val="000000"/>
                </a:solidFill>
                <a:effectLst/>
                <a:uLnTx/>
                <a:uFillTx/>
                <a:latin typeface="Cambria" panose="02040503050406030204"/>
              </a:rPr>
              <a:t>Matplotlib</a:t>
            </a:r>
            <a:endParaRPr kumimoji="0" lang="en-IN" altLang="en-US" sz="2000" b="0" i="0" u="none" strike="noStrike" kern="0" cap="none" spc="0" normalizeH="0" baseline="0" noProof="0" dirty="0">
              <a:ln>
                <a:noFill/>
              </a:ln>
              <a:solidFill>
                <a:srgbClr val="000000"/>
              </a:solidFill>
              <a:effectLst/>
              <a:uLnTx/>
              <a:uFillTx/>
              <a:latin typeface="Cambria" panose="02040503050406030204" pitchFamily="18" charset="0"/>
            </a:endParaRPr>
          </a:p>
          <a:p>
            <a:pPr lvl="3" defTabSz="449580">
              <a:spcBef>
                <a:spcPts val="500"/>
              </a:spcBef>
              <a:buClr>
                <a:srgbClr val="000000"/>
              </a:buClr>
              <a:buSzPct val="100000"/>
              <a:buFont typeface="Arial" panose="020B0604020202020204" pitchFamily="34" charset="0"/>
              <a:buChar char="•"/>
              <a:defRPr/>
            </a:pPr>
            <a:r>
              <a:rPr lang="en-IN" altLang="en-US" kern="0" dirty="0" err="1">
                <a:solidFill>
                  <a:srgbClr val="000000"/>
                </a:solidFill>
                <a:latin typeface="Cambria" panose="02040503050406030204"/>
                <a:ea typeface="Cambria" panose="02040503050406030204"/>
              </a:rPr>
              <a:t>Wordcloud</a:t>
            </a:r>
          </a:p>
          <a:p>
            <a:pPr marL="1600200" marR="0" lvl="3" indent="-228600" algn="l" defTabSz="449580" rtl="0" eaLnBrk="0" fontAlgn="base" latinLnBrk="0" hangingPunct="0">
              <a:lnSpc>
                <a:spcPct val="100000"/>
              </a:lnSpc>
              <a:spcBef>
                <a:spcPts val="500"/>
              </a:spcBef>
              <a:spcAft>
                <a:spcPct val="0"/>
              </a:spcAft>
              <a:buClr>
                <a:srgbClr val="000000"/>
              </a:buClr>
              <a:buSzPct val="100000"/>
              <a:buFont typeface="Arial" panose="020B0604020202020204" pitchFamily="34" charset="0"/>
              <a:buChar char="•"/>
              <a:defRPr/>
            </a:pPr>
            <a:r>
              <a:rPr kumimoji="0" lang="en-IN" altLang="en-US" sz="2000" b="0" i="0" u="none" strike="noStrike" kern="0" cap="none" spc="0" normalizeH="0" baseline="0" noProof="0" dirty="0">
                <a:ln>
                  <a:noFill/>
                </a:ln>
                <a:solidFill>
                  <a:srgbClr val="000000"/>
                </a:solidFill>
                <a:effectLst/>
                <a:uLnTx/>
                <a:uFillTx/>
                <a:latin typeface="Cambria" panose="02040503050406030204"/>
              </a:rPr>
              <a:t>seaborn</a:t>
            </a:r>
            <a:endParaRPr kumimoji="0" lang="en-IN" altLang="en-US" sz="2000" b="0" i="0" u="none" strike="noStrike" kern="0" cap="none" spc="0" normalizeH="0" baseline="0" noProof="0" dirty="0">
              <a:ln>
                <a:noFill/>
              </a:ln>
              <a:solidFill>
                <a:srgbClr val="000000"/>
              </a:solidFill>
              <a:effectLst/>
              <a:uLnTx/>
              <a:uFillTx/>
              <a:latin typeface="Cambria" panose="02040503050406030204" pitchFamily="18" charset="0"/>
            </a:endParaRPr>
          </a:p>
          <a:p>
            <a:pPr marL="342900" marR="0" lvl="0" indent="-342900" algn="l" defTabSz="449580" rtl="0" eaLnBrk="0" fontAlgn="base" latinLnBrk="0" hangingPunct="0">
              <a:lnSpc>
                <a:spcPct val="100000"/>
              </a:lnSpc>
              <a:spcBef>
                <a:spcPts val="800"/>
              </a:spcBef>
              <a:spcAft>
                <a:spcPct val="0"/>
              </a:spcAft>
              <a:buClr>
                <a:srgbClr val="000000"/>
              </a:buClr>
              <a:buSzPct val="100000"/>
              <a:buFont typeface="Arial" panose="020B0604020202020204" pitchFamily="34" charset="0"/>
              <a:buChar char="•"/>
              <a:defRPr/>
            </a:pPr>
            <a:endParaRPr kumimoji="0" lang="en-US" altLang="en-US" sz="3200" b="0" i="0" u="none" strike="noStrike" kern="0" cap="none" spc="0" normalizeH="0" baseline="0" noProof="0" dirty="0">
              <a:ln>
                <a:noFill/>
              </a:ln>
              <a:solidFill>
                <a:srgbClr val="000000"/>
              </a:solidFill>
              <a:effectLst/>
              <a:uLnTx/>
              <a:uFillTx/>
              <a:latin typeface="Times New Roman" panose="02020603050405020304"/>
            </a:endParaRPr>
          </a:p>
          <a:p>
            <a:pPr marL="0" indent="0">
              <a:buNone/>
            </a:pPr>
            <a:endParaRPr lang="en-IN" dirty="0"/>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37</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a:xfrm>
            <a:off x="685800" y="742950"/>
            <a:ext cx="7772400" cy="714375"/>
          </a:xfrm>
        </p:spPr>
        <p:txBody>
          <a:bodyPr/>
          <a:lstStyle/>
          <a:p>
            <a:r>
              <a:rPr kumimoji="0" lang="en-US" altLang="en-US" sz="4400" b="1" i="0" u="none" strike="noStrike" kern="0" cap="none" spc="0" normalizeH="0" baseline="0" noProof="0" dirty="0">
                <a:ln>
                  <a:noFill/>
                </a:ln>
                <a:solidFill>
                  <a:srgbClr val="000000"/>
                </a:solidFill>
                <a:effectLst/>
                <a:uLnTx/>
                <a:uFillTx/>
                <a:latin typeface="Times New Roman" panose="02020603050405020304"/>
              </a:rPr>
              <a:t>REFERENCES</a:t>
            </a:r>
            <a:endParaRPr lang="en-IN" dirty="0"/>
          </a:p>
        </p:txBody>
      </p:sp>
      <p:sp>
        <p:nvSpPr>
          <p:cNvPr id="3" name="Content Placeholder 2"/>
          <p:cNvSpPr>
            <a:spLocks noGrp="1"/>
          </p:cNvSpPr>
          <p:nvPr>
            <p:ph idx="1"/>
          </p:nvPr>
        </p:nvSpPr>
        <p:spPr>
          <a:xfrm>
            <a:off x="685800" y="1819910"/>
            <a:ext cx="7772400" cy="4304312"/>
          </a:xfrm>
        </p:spPr>
        <p:txBody>
          <a:bodyPr/>
          <a:lstStyle/>
          <a:p>
            <a:pPr algn="just" defTabSz="449580" eaLnBrk="0" hangingPunct="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mn-lt"/>
              </a:rPr>
              <a:t>J. S. Yarrington et al.,</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Impact of the COVID-19 pandemic </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on </a:t>
            </a:r>
            <a:r>
              <a:rPr lang="en-US" sz="1800" kern="0" dirty="0">
                <a:latin typeface="Verdana" panose="020B0604030504040204"/>
                <a:ea typeface="Verdana" panose="020B0604030504040204"/>
                <a:cs typeface="+mn-lt"/>
              </a:rPr>
              <a:t>mental health among 157,213 Americans,” J. Affect. </a:t>
            </a:r>
            <a:r>
              <a:rPr lang="en-US" sz="1800" kern="0" dirty="0" err="1">
                <a:latin typeface="Verdana" panose="020B0604030504040204"/>
                <a:ea typeface="Verdana" panose="020B0604030504040204"/>
                <a:cs typeface="+mn-lt"/>
              </a:rPr>
              <a:t>Disord</a:t>
            </a:r>
            <a:r>
              <a:rPr lang="en-US" sz="1800" kern="0" dirty="0">
                <a:latin typeface="Verdana" panose="020B0604030504040204"/>
                <a:ea typeface="Verdana" panose="020B0604030504040204"/>
                <a:cs typeface="+mn-lt"/>
              </a:rPr>
              <a:t>., vol</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286</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pp</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64–70</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a:t>
            </a:r>
            <a:r>
              <a:rPr lang="en-US" sz="1800" kern="0" dirty="0">
                <a:latin typeface="Verdana" panose="020B0604030504040204"/>
                <a:ea typeface="Verdana" panose="020B0604030504040204"/>
                <a:cs typeface="+mn-lt"/>
              </a:rPr>
              <a:t> 2021.</a:t>
            </a:r>
            <a:endParaRPr lang="en-US" altLang="en-US" sz="1800" i="0" u="none" strike="noStrike" kern="0" cap="none" spc="0" normalizeH="0" baseline="0" noProof="0">
              <a:ln>
                <a:noFill/>
              </a:ln>
              <a:effectLst/>
              <a:uLnTx/>
              <a:uFillTx/>
              <a:latin typeface="Verdana" panose="020B0604030504040204"/>
              <a:ea typeface="Verdana" panose="020B0604030504040204"/>
            </a:endParaRPr>
          </a:p>
          <a:p>
            <a:pPr algn="just" defTabSz="44958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mn-lt"/>
              </a:rPr>
              <a:t>S. Taylor, C. A. Landry, M. M. Paluszek, T. A. Fergus, D. McKay, and G. J. G. Asmundson, “Development and initial validation of the COVID Stress Scales,” J. Anxiety </a:t>
            </a:r>
            <a:r>
              <a:rPr lang="en-US" sz="1800" kern="0" dirty="0" err="1">
                <a:latin typeface="Verdana" panose="020B0604030504040204"/>
                <a:ea typeface="Verdana" panose="020B0604030504040204"/>
                <a:cs typeface="+mn-lt"/>
              </a:rPr>
              <a:t>Disord</a:t>
            </a:r>
            <a:r>
              <a:rPr lang="en-US" sz="1800" kern="0" dirty="0">
                <a:latin typeface="Verdana" panose="020B0604030504040204"/>
                <a:ea typeface="Verdana" panose="020B0604030504040204"/>
                <a:cs typeface="+mn-lt"/>
              </a:rPr>
              <a:t>., vol. 72</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p</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102232, May 2020, </a:t>
            </a:r>
            <a:r>
              <a:rPr lang="en-US" sz="1800" kern="0" dirty="0" err="1">
                <a:latin typeface="Verdana" panose="020B0604030504040204"/>
                <a:ea typeface="Verdana" panose="020B0604030504040204"/>
                <a:cs typeface="+mn-lt"/>
              </a:rPr>
              <a:t>doi</a:t>
            </a:r>
            <a:r>
              <a:rPr lang="en-US" sz="1800" kern="0" dirty="0">
                <a:latin typeface="Verdana" panose="020B0604030504040204"/>
                <a:ea typeface="Verdana" panose="020B0604030504040204"/>
                <a:cs typeface="+mn-lt"/>
              </a:rPr>
              <a:t>: 10.1016/j.janxdis.2020.102232.</a:t>
            </a:r>
            <a:endParaRPr lang="en-IN">
              <a:cs typeface="Times New Roman" panose="02020603050405020304"/>
            </a:endParaRPr>
          </a:p>
          <a:p>
            <a:pPr algn="just" defTabSz="44958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mn-lt"/>
              </a:rPr>
              <a:t>H. </a:t>
            </a:r>
            <a:r>
              <a:rPr lang="en-US" sz="1800" kern="0" dirty="0" err="1">
                <a:latin typeface="Verdana" panose="020B0604030504040204"/>
                <a:ea typeface="Verdana" panose="020B0604030504040204"/>
                <a:cs typeface="+mn-lt"/>
              </a:rPr>
              <a:t>Jelodar</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Y. Wang</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R. Orji</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and S. Huang</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“Deep Sentiment Classification and Topic Discovery on Novel Coronavirus or COVID-19 Online Discussions: NLP Using LSTM Recurrent Neural Network Approach</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IEEE J. Biomed. Health Inform., vol. 24, no. 10, pp. 2733–2742, Oct. 2020</a:t>
            </a:r>
            <a:endParaRPr lang="en-IN" altLang="en-US" sz="1800" i="0" u="none" strike="noStrike" kern="0" cap="none" spc="0" normalizeH="0" baseline="0" noProof="0" dirty="0">
              <a:ln>
                <a:noFill/>
              </a:ln>
              <a:effectLst/>
              <a:uLnTx/>
              <a:uFillTx/>
              <a:latin typeface="Times New Roman" panose="02020603050405020304"/>
              <a:cs typeface="Times New Roman" panose="02020603050405020304"/>
            </a:endParaRPr>
          </a:p>
          <a:p>
            <a:pPr defTabSz="449580" eaLnBrk="0" hangingPunct="0">
              <a:spcBef>
                <a:spcPts val="800"/>
              </a:spcBef>
              <a:buClr>
                <a:srgbClr val="000000"/>
              </a:buClr>
              <a:buSzPct val="100000"/>
              <a:buFont typeface="Wingdings" panose="05000000000000000000" pitchFamily="2" charset="2"/>
              <a:buChar char="Ø"/>
              <a:defRPr/>
            </a:pPr>
            <a:endParaRPr kumimoji="0" lang="en-US" altLang="en-US" sz="1800" b="0" i="0" u="none" strike="noStrike" kern="0" cap="none" spc="0" normalizeH="0" baseline="0" noProof="0" dirty="0">
              <a:ln>
                <a:noFill/>
              </a:ln>
              <a:solidFill>
                <a:srgbClr val="000000"/>
              </a:solidFill>
              <a:effectLst/>
              <a:uLnTx/>
              <a:uFillTx/>
              <a:latin typeface="Times New Roman" panose="02020603050405020304"/>
            </a:endParaRPr>
          </a:p>
          <a:p>
            <a:endParaRPr lang="en-IN" dirty="0"/>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38</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a:xfrm>
            <a:off x="685800" y="742950"/>
            <a:ext cx="7772400" cy="714375"/>
          </a:xfrm>
        </p:spPr>
        <p:txBody>
          <a:bodyPr/>
          <a:lstStyle/>
          <a:p>
            <a:r>
              <a:rPr kumimoji="0" lang="en-US" altLang="en-US" sz="4400" b="1" i="0" u="none" strike="noStrike" kern="0" cap="none" spc="0" normalizeH="0" baseline="0" noProof="0" dirty="0">
                <a:ln>
                  <a:noFill/>
                </a:ln>
                <a:solidFill>
                  <a:srgbClr val="000000"/>
                </a:solidFill>
                <a:effectLst/>
                <a:uLnTx/>
                <a:uFillTx/>
                <a:latin typeface="Times New Roman" panose="02020603050405020304"/>
              </a:rPr>
              <a:t>REFERENCES</a:t>
            </a:r>
            <a:endParaRPr lang="en-IN" dirty="0"/>
          </a:p>
        </p:txBody>
      </p:sp>
      <p:sp>
        <p:nvSpPr>
          <p:cNvPr id="3" name="Content Placeholder 2"/>
          <p:cNvSpPr>
            <a:spLocks noGrp="1"/>
          </p:cNvSpPr>
          <p:nvPr>
            <p:ph idx="1"/>
          </p:nvPr>
        </p:nvSpPr>
        <p:spPr>
          <a:xfrm>
            <a:off x="212018" y="1819910"/>
            <a:ext cx="8743653" cy="4730715"/>
          </a:xfrm>
        </p:spPr>
        <p:txBody>
          <a:bodyPr/>
          <a:lstStyle/>
          <a:p>
            <a:pPr algn="just" defTabSz="449580" eaLnBrk="0" hangingPunct="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Times New Roman" panose="02020603050405020304"/>
              </a:rPr>
              <a:t> S. Singh, D. Roy, K. Sinha, S. Parveen, G. Sharma, and G. Joshi, “Impact of COVID-19 and lockdown on mental health of children and adolescents: A narrative review with recommendations,” Psychiatry Res., vol. 293, p. 113429, Nov. 2020, </a:t>
            </a:r>
            <a:r>
              <a:rPr lang="en-US" sz="1800" kern="0" dirty="0" err="1">
                <a:latin typeface="Verdana" panose="020B0604030504040204"/>
                <a:ea typeface="Verdana" panose="020B0604030504040204"/>
                <a:cs typeface="Times New Roman" panose="02020603050405020304"/>
              </a:rPr>
              <a:t>doi</a:t>
            </a:r>
            <a:r>
              <a:rPr lang="en-US" sz="1800" kern="0" dirty="0">
                <a:latin typeface="Verdana" panose="020B0604030504040204"/>
                <a:ea typeface="Verdana" panose="020B0604030504040204"/>
                <a:cs typeface="Times New Roman" panose="02020603050405020304"/>
              </a:rPr>
              <a:t>: 10.1016/j.psychres.2020.113429.</a:t>
            </a:r>
            <a:endParaRPr lang="en-US" sz="1800" i="0" u="none" strike="noStrike" kern="0" cap="none" spc="0" normalizeH="0" baseline="0" noProof="0" dirty="0">
              <a:ln>
                <a:noFill/>
              </a:ln>
              <a:effectLst/>
              <a:uLnTx/>
              <a:uFillTx/>
              <a:latin typeface="Times New Roman" panose="02020603050405020304"/>
              <a:cs typeface="Times New Roman" panose="02020603050405020304"/>
            </a:endParaRPr>
          </a:p>
          <a:p>
            <a:pPr algn="just" defTabSz="44958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mn-lt"/>
              </a:rPr>
              <a:t>M. D. Choudhury and S. De</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“Mental Health Discourse on reddit: Self-disclosure, Social Support, and Anonymity</a:t>
            </a:r>
            <a:r>
              <a:rPr kumimoji="0" lang="en-US" sz="1800" i="0" u="none" strike="noStrike" kern="0" cap="none" spc="0" normalizeH="0" baseline="0" noProof="0" dirty="0">
                <a:ln>
                  <a:noFill/>
                </a:ln>
                <a:effectLst/>
                <a:uLnTx/>
                <a:uFillTx/>
                <a:latin typeface="Verdana" panose="020B0604030504040204"/>
                <a:ea typeface="Verdana" panose="020B0604030504040204"/>
                <a:cs typeface="+mn-lt"/>
              </a:rPr>
              <a:t>,” </a:t>
            </a:r>
            <a:r>
              <a:rPr lang="en-US" sz="1800" kern="0" dirty="0">
                <a:latin typeface="Verdana" panose="020B0604030504040204"/>
                <a:ea typeface="Verdana" panose="020B0604030504040204"/>
                <a:cs typeface="+mn-lt"/>
              </a:rPr>
              <a:t>p. 10. </a:t>
            </a:r>
            <a:endParaRPr lang="en-US" sz="1800" kern="0">
              <a:latin typeface="Times New Roman" panose="02020603050405020304"/>
              <a:ea typeface="Verdana" panose="020B0604030504040204"/>
              <a:cs typeface="Times New Roman" panose="02020603050405020304"/>
            </a:endParaRPr>
          </a:p>
          <a:p>
            <a:pPr algn="just" defTabSz="449580">
              <a:spcBef>
                <a:spcPts val="800"/>
              </a:spcBef>
              <a:buClr>
                <a:srgbClr val="000000"/>
              </a:buClr>
              <a:buSzPct val="100000"/>
              <a:buFont typeface="Wingdings" panose="05000000000000000000" pitchFamily="2" charset="2"/>
              <a:buChar char="Ø"/>
              <a:defRPr/>
            </a:pPr>
            <a:r>
              <a:rPr lang="en-US" sz="1800" kern="0" dirty="0">
                <a:latin typeface="Verdana" panose="020B0604030504040204"/>
                <a:ea typeface="Verdana" panose="020B0604030504040204"/>
                <a:cs typeface="Times New Roman" panose="02020603050405020304"/>
              </a:rPr>
              <a:t>D. M. Low, L. </a:t>
            </a:r>
            <a:r>
              <a:rPr lang="en-US" sz="1800" kern="0" dirty="0" err="1">
                <a:latin typeface="Verdana" panose="020B0604030504040204"/>
                <a:ea typeface="Verdana" panose="020B0604030504040204"/>
                <a:cs typeface="Times New Roman" panose="02020603050405020304"/>
              </a:rPr>
              <a:t>Rumker</a:t>
            </a:r>
            <a:r>
              <a:rPr lang="en-US" sz="1800" kern="0" dirty="0">
                <a:latin typeface="Verdana" panose="020B0604030504040204"/>
                <a:ea typeface="Verdana" panose="020B0604030504040204"/>
                <a:cs typeface="Times New Roman" panose="02020603050405020304"/>
              </a:rPr>
              <a:t>, T. Talkar, J. </a:t>
            </a:r>
            <a:r>
              <a:rPr lang="en-US" sz="1800" kern="0" dirty="0" err="1">
                <a:latin typeface="Verdana" panose="020B0604030504040204"/>
                <a:ea typeface="Verdana" panose="020B0604030504040204"/>
                <a:cs typeface="Times New Roman" panose="02020603050405020304"/>
              </a:rPr>
              <a:t>Torous</a:t>
            </a:r>
            <a:r>
              <a:rPr lang="en-US" sz="1800" kern="0" dirty="0">
                <a:latin typeface="Verdana" panose="020B0604030504040204"/>
                <a:ea typeface="Verdana" panose="020B0604030504040204"/>
                <a:cs typeface="Times New Roman" panose="02020603050405020304"/>
              </a:rPr>
              <a:t>, G. Cecchi, and S. S. Ghosh, “Natural Language Processing Reveals  Vulnerable Mental Health Support Groups and </a:t>
            </a:r>
            <a:endParaRPr lang="en-US" sz="1800" kern="0">
              <a:ea typeface="+mn-lt"/>
              <a:cs typeface="+mn-lt"/>
            </a:endParaRPr>
          </a:p>
          <a:p>
            <a:pPr marL="0" indent="0" algn="just" defTabSz="449580">
              <a:spcBef>
                <a:spcPct val="0"/>
              </a:spcBef>
              <a:buClr>
                <a:srgbClr val="000000"/>
              </a:buClr>
              <a:buSzPct val="100000"/>
              <a:buNone/>
              <a:defRPr/>
            </a:pPr>
            <a:r>
              <a:rPr lang="en-US" sz="1800" kern="0" dirty="0">
                <a:latin typeface="Verdana" panose="020B0604030504040204"/>
                <a:ea typeface="Verdana" panose="020B0604030504040204"/>
                <a:cs typeface="Times New Roman" panose="02020603050405020304"/>
              </a:rPr>
              <a:t>     Heightened Health Anxiety on Reddit During COVID-19:</a:t>
            </a:r>
            <a:endParaRPr lang="en-US" dirty="0">
              <a:cs typeface="Times New Roman" panose="02020603050405020304"/>
            </a:endParaRPr>
          </a:p>
          <a:p>
            <a:pPr defTabSz="449580" eaLnBrk="0" hangingPunct="0">
              <a:spcBef>
                <a:spcPts val="800"/>
              </a:spcBef>
              <a:buClr>
                <a:srgbClr val="000000"/>
              </a:buClr>
              <a:buSzPct val="100000"/>
              <a:buFont typeface="Wingdings" panose="05000000000000000000" pitchFamily="2" charset="2"/>
              <a:buChar char="Ø"/>
              <a:defRPr/>
            </a:pPr>
            <a:endParaRPr lang="en-US" altLang="en-US" sz="1800" kern="0" dirty="0">
              <a:latin typeface="Times New Roman" panose="02020603050405020304"/>
              <a:ea typeface="Verdana" panose="020B0604030504040204"/>
              <a:cs typeface="Times New Roman" panose="02020603050405020304"/>
            </a:endParaRPr>
          </a:p>
          <a:p>
            <a:pPr marL="0" marR="0" lvl="0" indent="0" algn="l" defTabSz="449580" rtl="0" fontAlgn="base" latinLnBrk="0">
              <a:lnSpc>
                <a:spcPct val="100000"/>
              </a:lnSpc>
              <a:spcAft>
                <a:spcPct val="0"/>
              </a:spcAft>
              <a:buNone/>
              <a:defRPr/>
            </a:pPr>
            <a:endParaRPr lang="en-IN" b="0" i="0" u="none" strike="noStrike" cap="none" spc="0" normalizeH="0" baseline="0" noProof="0" dirty="0">
              <a:ln>
                <a:noFill/>
              </a:ln>
              <a:solidFill>
                <a:srgbClr val="000000"/>
              </a:solidFill>
              <a:effectLst/>
              <a:uLnTx/>
              <a:uFillTx/>
              <a:latin typeface="Times New Roman" panose="02020603050405020304"/>
              <a:cs typeface="Times New Roman" panose="02020603050405020304"/>
            </a:endParaRPr>
          </a:p>
        </p:txBody>
      </p:sp>
      <p:sp>
        <p:nvSpPr>
          <p:cNvPr id="6150" name="Date Placeholder 7"/>
          <p:cNvSpPr>
            <a:spLocks noGrp="1"/>
          </p:cNvSpPr>
          <p:nvPr>
            <p:ph type="dt" sz="half" idx="10"/>
          </p:nvPr>
        </p:nvSpPr>
        <p:spPr>
          <a:xfrm>
            <a:off x="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39</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2278380" y="3074760"/>
            <a:ext cx="4587240" cy="769441"/>
          </a:xfrm>
          <a:prstGeom prst="rect">
            <a:avLst/>
          </a:prstGeom>
          <a:noFill/>
        </p:spPr>
        <p:txBody>
          <a:bodyPr wrap="square">
            <a:spAutoFit/>
          </a:bodyPr>
          <a:lstStyle/>
          <a:p>
            <a:pPr marL="0" marR="0" lvl="0" indent="0" algn="ctr" defTabSz="449580" rtl="0" eaLnBrk="0" fontAlgn="base" latinLnBrk="0" hangingPunct="0">
              <a:lnSpc>
                <a:spcPct val="100000"/>
              </a:lnSpc>
              <a:spcBef>
                <a:spcPct val="0"/>
              </a:spcBef>
              <a:spcAft>
                <a:spcPct val="0"/>
              </a:spcAft>
              <a:buClrTx/>
              <a:buSzPct val="100000"/>
              <a:buFontTx/>
              <a:buNone/>
              <a:defRPr/>
            </a:pPr>
            <a:r>
              <a:rPr kumimoji="0" lang="en-IN" altLang="en-US" sz="4400" b="1" i="0" u="none" strike="noStrike" kern="1200" cap="none" spc="0" normalizeH="0" baseline="0" noProof="0" dirty="0">
                <a:ln>
                  <a:noFill/>
                </a:ln>
                <a:solidFill>
                  <a:srgbClr val="000000"/>
                </a:solidFill>
                <a:effectLst/>
                <a:uLnTx/>
                <a:uFillTx/>
                <a:latin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4</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pPr marL="0" marR="0" lvl="0" indent="0" defTabSz="449580" rtl="0" eaLnBrk="0" fontAlgn="base" latinLnBrk="0" hangingPunct="0">
              <a:lnSpc>
                <a:spcPct val="100000"/>
              </a:lnSpc>
              <a:spcBef>
                <a:spcPct val="0"/>
              </a:spcBef>
              <a:spcAft>
                <a:spcPct val="0"/>
              </a:spcAft>
              <a:defRPr/>
            </a:pP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8" charset="0"/>
              </a:rPr>
              <a:t>OUTCOMES</a:t>
            </a:r>
            <a:endParaRPr lang="en-IN" dirty="0"/>
          </a:p>
        </p:txBody>
      </p:sp>
      <p:sp>
        <p:nvSpPr>
          <p:cNvPr id="3" name="Content Placeholder 2"/>
          <p:cNvSpPr>
            <a:spLocks noGrp="1"/>
          </p:cNvSpPr>
          <p:nvPr>
            <p:ph idx="1"/>
          </p:nvPr>
        </p:nvSpPr>
        <p:spPr>
          <a:xfrm>
            <a:off x="685800" y="1981200"/>
            <a:ext cx="7772400" cy="3810000"/>
          </a:xfrm>
        </p:spPr>
        <p:txBody>
          <a:bodyPr/>
          <a:lstStyle/>
          <a:p>
            <a:pPr marL="0" marR="0" lvl="0" indent="0" algn="just" defTabSz="449580" rtl="0" eaLnBrk="0" fontAlgn="base" latinLnBrk="0" hangingPunct="0">
              <a:lnSpc>
                <a:spcPct val="100000"/>
              </a:lnSpc>
              <a:spcBef>
                <a:spcPts val="5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a:rPr>
              <a:t>Extracted features.</a:t>
            </a:r>
            <a:endParaRPr lang="en-US" altLang="en-US" sz="2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0" marR="0" lvl="0" indent="0" algn="just" defTabSz="449580" rtl="0" eaLnBrk="0" fontAlgn="base" latinLnBrk="0" hangingPunct="0">
              <a:lnSpc>
                <a:spcPct val="100000"/>
              </a:lnSpc>
              <a:spcBef>
                <a:spcPts val="5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a:rPr>
              <a:t>Topics identified by topic model </a:t>
            </a:r>
            <a:endParaRPr lang="en-US" altLang="en-US" sz="2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0" marR="0" lvl="0" indent="0" algn="just" defTabSz="449580" rtl="0" eaLnBrk="0" fontAlgn="base" latinLnBrk="0" hangingPunct="0">
              <a:lnSpc>
                <a:spcPct val="100000"/>
              </a:lnSpc>
              <a:spcBef>
                <a:spcPts val="5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a:rPr>
              <a:t>Word cloud for each of the topics identified</a:t>
            </a:r>
            <a:endParaRPr lang="en-US" altLang="en-US" sz="2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0" indent="0" algn="just" defTabSz="449580" eaLnBrk="0" hangingPunct="0">
              <a:spcBef>
                <a:spcPts val="500"/>
              </a:spcBef>
              <a:buFont typeface="Arial" panose="020B0604020202020204" pitchFamily="34" charset="0"/>
              <a:buChar char="•"/>
              <a:defRPr/>
            </a:pPr>
            <a:r>
              <a:rPr lang="en-US" altLang="en-US" sz="2800" dirty="0">
                <a:solidFill>
                  <a:srgbClr val="000000"/>
                </a:solidFill>
                <a:latin typeface="Times New Roman" panose="02020603050405020304"/>
                <a:cs typeface="Times New Roman" panose="02020603050405020304"/>
              </a:rPr>
              <a:t>Classify the dominant topic among the documents</a:t>
            </a:r>
            <a:endParaRPr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a:endParaRPr>
          </a:p>
          <a:p>
            <a:pPr marL="0" marR="0" lvl="0" indent="0" algn="just" defTabSz="449580" rtl="0" eaLnBrk="0" fontAlgn="base" latinLnBrk="0" hangingPunct="0">
              <a:lnSpc>
                <a:spcPct val="100000"/>
              </a:lnSpc>
              <a:spcBef>
                <a:spcPts val="50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ndParaRPr>
          </a:p>
          <a:p>
            <a:pPr marL="0" marR="0" lvl="0" indent="0" algn="just" defTabSz="449580" rtl="0" eaLnBrk="0" fontAlgn="base" latinLnBrk="0" hangingPunct="0">
              <a:lnSpc>
                <a:spcPct val="100000"/>
              </a:lnSpc>
              <a:spcBef>
                <a:spcPts val="500"/>
              </a:spcBef>
              <a:spcAft>
                <a:spcPct val="0"/>
              </a:spcAft>
              <a:buClrTx/>
              <a:buSzTx/>
              <a:buFont typeface="Arial" panose="020B0604020202020204" pitchFamily="34" charset="0"/>
              <a:buChar char="•"/>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8" charset="0"/>
            </a:endParaRPr>
          </a:p>
          <a:p>
            <a:endParaRPr lang="en-IN" dirty="0"/>
          </a:p>
        </p:txBody>
      </p:sp>
      <p:sp>
        <p:nvSpPr>
          <p:cNvPr id="6150" name="Date Placeholder 7"/>
          <p:cNvSpPr>
            <a:spLocks noGrp="1"/>
          </p:cNvSpPr>
          <p:nvPr>
            <p:ph type="dt" sz="half" idx="10"/>
          </p:nvPr>
        </p:nvSpPr>
        <p:spPr>
          <a:xfrm>
            <a:off x="-76200"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5</a:t>
            </a:fld>
            <a:endParaRPr lang="en-US" altLang="en-US" sz="1600" b="1">
              <a:solidFill>
                <a:srgbClr val="FFFFFF"/>
              </a:solidFill>
              <a:latin typeface="Comic Sans MS" panose="030F0702030302020204" pitchFamily="66" charset="0"/>
            </a:endParaRPr>
          </a:p>
        </p:txBody>
      </p:sp>
      <p:sp>
        <p:nvSpPr>
          <p:cNvPr id="2" name="Title 1"/>
          <p:cNvSpPr>
            <a:spLocks noGrp="1"/>
          </p:cNvSpPr>
          <p:nvPr>
            <p:ph type="title"/>
          </p:nvPr>
        </p:nvSpPr>
        <p:spPr/>
        <p:txBody>
          <a:bodyPr/>
          <a:lstStyle/>
          <a:p>
            <a:pPr marL="0" marR="0" lvl="0" indent="0" defTabSz="449580" rtl="0" eaLnBrk="0" fontAlgn="base" latinLnBrk="0" hangingPunct="0">
              <a:lnSpc>
                <a:spcPct val="100000"/>
              </a:lnSpc>
              <a:spcBef>
                <a:spcPct val="0"/>
              </a:spcBef>
              <a:spcAft>
                <a:spcPct val="0"/>
              </a:spcAft>
              <a:defRPr/>
            </a:pP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8" charset="0"/>
              </a:rPr>
              <a:t>LITERATURE SURVEY</a:t>
            </a:r>
            <a:endParaRPr lang="en-IN" dirty="0"/>
          </a:p>
        </p:txBody>
      </p:sp>
      <p:sp>
        <p:nvSpPr>
          <p:cNvPr id="3" name="Content Placeholder 2"/>
          <p:cNvSpPr>
            <a:spLocks noGrp="1"/>
          </p:cNvSpPr>
          <p:nvPr>
            <p:ph idx="1"/>
          </p:nvPr>
        </p:nvSpPr>
        <p:spPr/>
        <p:txBody>
          <a:bodyPr/>
          <a:lstStyle/>
          <a:p>
            <a:pPr marL="800100" marR="0" lvl="1" indent="-342900" algn="l" defTabSz="449580" rtl="0" eaLnBrk="0" fontAlgn="base" latinLnBrk="0" hangingPunct="0">
              <a:lnSpc>
                <a:spcPct val="100000"/>
              </a:lnSpc>
              <a:spcBef>
                <a:spcPct val="0"/>
              </a:spcBef>
              <a:spcAft>
                <a:spcPct val="0"/>
              </a:spcAft>
              <a:buClr>
                <a:srgbClr val="000000"/>
              </a:buClr>
              <a:buSzPct val="100000"/>
              <a:buFontTx/>
              <a:buAutoNum type="arabicParenR"/>
              <a:defRPr/>
            </a:pP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J. S.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Yarrington</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et al., “Impact of the COVID-19 pandemic on mental health among 157,213 Americans,” J. Affect.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Disord</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vol. 286, pp. 64–70, 2021.</a:t>
            </a:r>
            <a:endPar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800100" marR="0" lvl="1" indent="-3429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arenR"/>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742950" marR="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rPr>
              <a:t>Paper Description:</a:t>
            </a:r>
          </a:p>
          <a:p>
            <a:pPr marL="1143000" marR="0" lvl="2" indent="-22860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This paper represents an unpredicted crisis with potential negative mental health impacts</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1143000" marR="0" lvl="2" indent="-22860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It uses Latent growth curve model and linear regression model to predict changes </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1143000" marR="0" lvl="2" indent="-22860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The outcome variable is psychological distress as measured by the Kessler psychological distress scale</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1143000" marR="0" lvl="2" indent="-22860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It uses Longitudinal Survey methods are conducted </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742950" marR="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endParaRPr lang="en-IN" dirty="0"/>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6</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half" idx="10"/>
          </p:nvPr>
        </p:nvSpPr>
        <p:spPr>
          <a:xfrm>
            <a:off x="635" y="65532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95" y="1316358"/>
            <a:ext cx="7391400" cy="3693319"/>
          </a:xfrm>
          <a:prstGeom prst="rect">
            <a:avLst/>
          </a:prstGeom>
          <a:noFill/>
        </p:spPr>
        <p:txBody>
          <a:bodyPr wrap="square" lIns="91440" tIns="45720" rIns="91440" bIns="45720" anchor="t">
            <a:spAutoFit/>
          </a:bodyPr>
          <a:lstStyle/>
          <a:p>
            <a:pPr marL="742950" lvl="1" defTabSz="449580">
              <a:defRPr/>
            </a:pPr>
            <a:r>
              <a:rPr lang="en-US" sz="1800" b="1" dirty="0">
                <a:solidFill>
                  <a:srgbClr val="000000"/>
                </a:solidFill>
                <a:latin typeface="Times New Roman" panose="02020603050405020304"/>
                <a:cs typeface="Times New Roman" panose="02020603050405020304"/>
              </a:rPr>
              <a:t>Merits:</a:t>
            </a:r>
          </a:p>
          <a:p>
            <a:pPr marL="1485900" marR="0" lvl="2" indent="-285750" algn="l" defTabSz="44958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Models that is used for predictions</a:t>
            </a:r>
            <a:endParaRPr lang="en-US" dirty="0">
              <a:cs typeface="Times New Roman" panose="02020603050405020304" pitchFamily="18" charset="0"/>
            </a:endParaRPr>
          </a:p>
          <a:p>
            <a:pPr marL="1885950" marR="0" lvl="3" indent="-228600" algn="l" defTabSz="44958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Latent growth curve model</a:t>
            </a:r>
          </a:p>
          <a:p>
            <a:pPr marL="1885950" marR="0" lvl="3" indent="-228600" algn="l" defTabSz="44958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Latent growth linear model</a:t>
            </a:r>
          </a:p>
          <a:p>
            <a:pPr marL="1885950" marR="0" lvl="3" indent="-228600" algn="l" defTabSz="44958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Linear regression model</a:t>
            </a:r>
          </a:p>
          <a:p>
            <a:pPr marL="1485900" marR="0" lvl="2" indent="-285750" algn="l" defTabSz="44958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Other factors such as health related characteristics and personality traits, were associated with the level of distress before the pandemic</a:t>
            </a:r>
            <a:endParaRPr lang="en-US" sz="1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a:endParaRPr>
          </a:p>
          <a:p>
            <a:pPr defTabSz="449580">
              <a:defRPr/>
            </a:pPr>
            <a:r>
              <a:rPr lang="en-US" sz="1800" b="1" dirty="0">
                <a:solidFill>
                  <a:srgbClr val="000000"/>
                </a:solidFill>
                <a:latin typeface="Times New Roman" panose="02020603050405020304"/>
              </a:rPr>
              <a:t>           </a:t>
            </a:r>
            <a:r>
              <a:rPr kumimoji="0" lang="en-US" sz="1800" b="1" i="0" u="none" strike="noStrike" kern="1200" cap="none" spc="0" normalizeH="0" baseline="0" noProof="0" dirty="0">
                <a:ln>
                  <a:noFill/>
                </a:ln>
                <a:solidFill>
                  <a:srgbClr val="000000"/>
                </a:solidFill>
                <a:effectLst/>
                <a:uLnTx/>
                <a:uFillTx/>
                <a:latin typeface="Times New Roman" panose="02020603050405020304"/>
              </a:rPr>
              <a:t>Limitations:</a:t>
            </a:r>
            <a:endParaRPr lang="en-US" sz="1800" b="1"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1485900" marR="0" lvl="2" indent="-285750" algn="l" defTabSz="44958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The system does nothing to guard against network spoofing.</a:t>
            </a:r>
            <a:endParaRPr lang="en-US" sz="1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a:endParaRPr>
          </a:p>
          <a:p>
            <a:pPr marL="1485900" lvl="2" indent="-285750" defTabSz="44958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It doesn’t to distinguish ‘live’ face &amp; ‘not live’ </a:t>
            </a:r>
            <a:r>
              <a:rPr lang="en-US" sz="1800" dirty="0">
                <a:solidFill>
                  <a:srgbClr val="000000"/>
                </a:solidFill>
                <a:latin typeface="Times New Roman" panose="02020603050405020304"/>
              </a:rPr>
              <a:t>fact</a:t>
            </a:r>
            <a:r>
              <a:rPr kumimoji="0" lang="en-US" sz="1800" b="0" i="0" u="none" strike="noStrike" kern="1200" cap="none" spc="0" normalizeH="0" baseline="0" noProof="0" dirty="0">
                <a:ln>
                  <a:noFill/>
                </a:ln>
                <a:solidFill>
                  <a:srgbClr val="000000"/>
                </a:solidFill>
                <a:effectLst/>
                <a:uLnTx/>
                <a:uFillTx/>
                <a:latin typeface="Times New Roman" panose="02020603050405020304"/>
              </a:rPr>
              <a:t>.</a:t>
            </a:r>
            <a:endParaRPr lang="en-US" dirty="0">
              <a:cs typeface="Times New Roman" panose="02020603050405020304" pitchFamily="18" charset="0"/>
            </a:endParaRPr>
          </a:p>
          <a:p>
            <a:pPr marL="742950" marR="0" lvl="1" indent="0" algn="l" defTabSz="44958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000000"/>
              </a:solidFill>
              <a:effectLst/>
              <a:uLnTx/>
              <a:uFillTx/>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7</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25462" y="1028343"/>
            <a:ext cx="8093075" cy="4801314"/>
          </a:xfrm>
          <a:prstGeom prst="rect">
            <a:avLst/>
          </a:prstGeom>
          <a:noFill/>
        </p:spPr>
        <p:txBody>
          <a:bodyPr wrap="square">
            <a:spAutoFit/>
          </a:bodyPr>
          <a:lstStyle/>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2)</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S. Taylor, C. A. Landry, M. M.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Paluszek</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T. A. Fergus, D. McKay, and G. J. G. Asmundson, “Development and initial validation of the COVID Stress Scales,” J. Anxiety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Disord</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vol. 72, p. 102232, May 2020,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doi</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10.1016/j.janxdis.2020.102232.</a:t>
            </a:r>
            <a:endPar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a:endParaRPr>
          </a:p>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rPr>
              <a:t>Paper Description:</a:t>
            </a:r>
          </a:p>
          <a:p>
            <a:pPr marL="685800" marR="0" lvl="1" indent="-28575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Data were collected from </a:t>
            </a:r>
            <a:r>
              <a:rPr kumimoji="0" lang="en-US" sz="1800" b="0" i="0" u="none" strike="noStrike" kern="1200" cap="none" spc="0" normalizeH="0" baseline="0" noProof="0" dirty="0" err="1">
                <a:ln>
                  <a:noFill/>
                </a:ln>
                <a:solidFill>
                  <a:srgbClr val="000000"/>
                </a:solidFill>
                <a:effectLst/>
                <a:uLnTx/>
                <a:uFillTx/>
                <a:latin typeface="Times New Roman" panose="02020603050405020304"/>
                <a:ea typeface="Cambria" panose="02040503050406030204"/>
              </a:rPr>
              <a:t>Canda</a:t>
            </a: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 and the United states using an Internet-based self-report survey delivered in English</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685800" marR="0" lvl="1" indent="-28575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The self-report survey comprised measures </a:t>
            </a:r>
            <a:r>
              <a:rPr kumimoji="0" lang="en-US" sz="1800" b="0" i="0" u="none" strike="noStrike" kern="1200" cap="none" spc="0" normalizeH="0" baseline="0" noProof="0" dirty="0" err="1">
                <a:ln>
                  <a:noFill/>
                </a:ln>
                <a:solidFill>
                  <a:srgbClr val="000000"/>
                </a:solidFill>
                <a:effectLst/>
                <a:uLnTx/>
                <a:uFillTx/>
                <a:latin typeface="Times New Roman" panose="02020603050405020304"/>
                <a:ea typeface="Cambria" panose="02040503050406030204"/>
              </a:rPr>
              <a:t>demographics,currect</a:t>
            </a: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 and depression experiences with covid-19</a:t>
            </a:r>
          </a:p>
          <a:p>
            <a:pPr marL="685800" marR="0" lvl="1" indent="-28575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To determine whether the covid stress syndrome is dimensional or </a:t>
            </a:r>
            <a:r>
              <a:rPr kumimoji="0" lang="en-US" sz="1800" b="0" i="0" u="none" strike="noStrike" kern="1200" cap="none" spc="0" normalizeH="0" baseline="0" noProof="0" dirty="0" err="1">
                <a:ln>
                  <a:noFill/>
                </a:ln>
                <a:solidFill>
                  <a:srgbClr val="000000"/>
                </a:solidFill>
                <a:effectLst/>
                <a:uLnTx/>
                <a:uFillTx/>
                <a:latin typeface="Times New Roman" panose="02020603050405020304"/>
                <a:ea typeface="Cambria" panose="02040503050406030204"/>
              </a:rPr>
              <a:t>multicategorical</a:t>
            </a: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 construct ,latent class analyses were conducted </a:t>
            </a:r>
            <a:endPar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endParaRPr>
          </a:p>
          <a:p>
            <a:pPr marL="685800" marR="0" lvl="1" indent="-28575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imes New Roman" panose="02020603050405020304"/>
                <a:ea typeface="Cambria" panose="02040503050406030204"/>
              </a:rPr>
              <a:t>It uses either Latent Semantic Analysis or the LDA method</a:t>
            </a:r>
          </a:p>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rPr>
              <a:t>Limitations:</a:t>
            </a:r>
          </a:p>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0" i="0" u="none" strike="noStrike" kern="1200" cap="none" spc="0" normalizeH="0" baseline="0" noProof="0" dirty="0">
                <a:ln>
                  <a:noFill/>
                </a:ln>
                <a:solidFill>
                  <a:srgbClr val="000000"/>
                </a:solidFill>
                <a:effectLst/>
                <a:uLnTx/>
                <a:uFillTx/>
                <a:latin typeface="Times New Roman" panose="02020603050405020304"/>
              </a:rPr>
              <a:t>            There is a need to improve this accuracy by the use of other classifiers.</a:t>
            </a:r>
          </a:p>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16309C4-5D7B-4CCD-A685-0B5BA1C9E7A2}" type="slidenum">
              <a:rPr lang="en-US" altLang="en-US" sz="1600" b="1" smtClean="0">
                <a:solidFill>
                  <a:srgbClr val="FFFFFF"/>
                </a:solidFill>
                <a:latin typeface="Comic Sans MS" panose="030F0702030302020204" pitchFamily="66" charset="0"/>
              </a:rPr>
              <a:t>8</a:t>
            </a:fld>
            <a:endParaRPr lang="en-US" altLang="en-US" sz="1600" b="1">
              <a:solidFill>
                <a:srgbClr val="FFFFFF"/>
              </a:solidFill>
              <a:latin typeface="Comic Sans MS" panose="030F0702030302020204" pitchFamily="66" charset="0"/>
            </a:endParaRPr>
          </a:p>
        </p:txBody>
      </p:sp>
      <p:sp>
        <p:nvSpPr>
          <p:cNvPr id="6150" name="Date Placeholder 7"/>
          <p:cNvSpPr>
            <a:spLocks noGrp="1"/>
          </p:cNvSpPr>
          <p:nvPr>
            <p:ph type="dt" sz="half" idx="10"/>
          </p:nvPr>
        </p:nvSpPr>
        <p:spPr>
          <a:xfrm>
            <a:off x="0" y="6550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25462" y="1028343"/>
            <a:ext cx="8093075" cy="369332"/>
          </a:xfrm>
          <a:prstGeom prst="rect">
            <a:avLst/>
          </a:prstGeom>
          <a:noFill/>
        </p:spPr>
        <p:txBody>
          <a:bodyPr wrap="square">
            <a:spAutoFit/>
          </a:bodyPr>
          <a:lstStyle/>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a:ea typeface="Cambria" panose="02040503050406030204" pitchFamily="18" charset="0"/>
              </a:rPr>
              <a:t>	</a:t>
            </a:r>
          </a:p>
        </p:txBody>
      </p:sp>
      <p:sp>
        <p:nvSpPr>
          <p:cNvPr id="13" name="TextBox 12">
            <a:extLst>
              <a:ext uri="{FF2B5EF4-FFF2-40B4-BE49-F238E27FC236}">
                <a16:creationId xmlns:a16="http://schemas.microsoft.com/office/drawing/2014/main" id="{9BC3AE40-2892-A2E3-42DB-BBC1585E30F9}"/>
              </a:ext>
            </a:extLst>
          </p:cNvPr>
          <p:cNvSpPr txBox="1"/>
          <p:nvPr/>
        </p:nvSpPr>
        <p:spPr>
          <a:xfrm>
            <a:off x="92075" y="871897"/>
            <a:ext cx="8458200" cy="5386090"/>
          </a:xfrm>
          <a:prstGeom prst="rect">
            <a:avLst/>
          </a:prstGeom>
          <a:noFill/>
        </p:spPr>
        <p:txBody>
          <a:bodyPr wrap="square">
            <a:spAutoFit/>
          </a:bodyPr>
          <a:lstStyle/>
          <a:p>
            <a:r>
              <a:rPr lang="en-US" sz="2000" b="1" dirty="0">
                <a:latin typeface="Times New Roman" panose="02020603050405020304"/>
                <a:cs typeface="Times New Roman" panose="02020603050405020304"/>
              </a:rPr>
              <a:t>Merits:</a:t>
            </a:r>
          </a:p>
          <a:p>
            <a:endParaRPr lang="en-US" sz="2000" dirty="0">
              <a:latin typeface="Times New Roman" panose="02020603050405020304"/>
              <a:cs typeface="Times New Roman" panose="02020603050405020304"/>
            </a:endParaRPr>
          </a:p>
          <a:p>
            <a:pPr marL="342900" indent="-342900">
              <a:buFont typeface="Arial,Sans-Serif"/>
              <a:buChar char="•"/>
            </a:pPr>
            <a:r>
              <a:rPr lang="en-US" sz="2000" dirty="0">
                <a:latin typeface="Times New Roman" panose="02020603050405020304"/>
                <a:cs typeface="Times New Roman" panose="02020603050405020304"/>
              </a:rPr>
              <a:t>The 5-factor model, obtained in the exploratory factor analysis from the Canadian sample, could be tested in RML confirmatory factor analysis in the United States sample</a:t>
            </a:r>
          </a:p>
          <a:p>
            <a:pPr marL="342900" indent="-342900">
              <a:buFont typeface="Arial,Sans-Serif"/>
              <a:buChar char="•"/>
            </a:pPr>
            <a:r>
              <a:rPr lang="en-US" sz="2000" dirty="0">
                <a:latin typeface="Times New Roman" panose="02020603050405020304"/>
                <a:cs typeface="Times New Roman" panose="02020603050405020304"/>
              </a:rPr>
              <a:t> The scales were scored by adding the unit-weighted items together. Higher scores indicate greater levels of COVID-19-related distress</a:t>
            </a:r>
          </a:p>
          <a:p>
            <a:pPr marL="342900" indent="-342900">
              <a:buFont typeface="Arial,Sans-Serif"/>
              <a:buChar char="•"/>
            </a:pPr>
            <a:r>
              <a:rPr lang="en-US" sz="2000" dirty="0">
                <a:latin typeface="Times New Roman" panose="02020603050405020304"/>
                <a:cs typeface="Times New Roman" panose="02020603050405020304"/>
              </a:rPr>
              <a:t>Due to the large sample sizes, the correlations between the five scales of the CSS and social desirability were statistically significant for each country </a:t>
            </a:r>
          </a:p>
          <a:p>
            <a:endParaRPr lang="en-US" sz="2000" dirty="0">
              <a:latin typeface="Times New Roman" panose="02020603050405020304"/>
              <a:cs typeface="Times New Roman" panose="02020603050405020304"/>
            </a:endParaRPr>
          </a:p>
          <a:p>
            <a:pPr>
              <a:buFont typeface="Arial" panose="020B0604020202020204"/>
            </a:pPr>
            <a:endParaRPr lang="en-US" sz="2000" dirty="0">
              <a:latin typeface="Times New Roman" panose="02020603050405020304"/>
              <a:cs typeface="Times New Roman" panose="02020603050405020304"/>
            </a:endParaRPr>
          </a:p>
          <a:p>
            <a:pPr>
              <a:buFont typeface="Arial" panose="020B0604020202020204"/>
            </a:pPr>
            <a:r>
              <a:rPr lang="en-US" sz="2000" b="1" dirty="0">
                <a:latin typeface="Times New Roman" panose="02020603050405020304"/>
                <a:cs typeface="Times New Roman" panose="02020603050405020304"/>
              </a:rPr>
              <a:t>Limitations:</a:t>
            </a:r>
          </a:p>
          <a:p>
            <a:pPr>
              <a:buFont typeface="Arial" panose="020B0604020202020204"/>
            </a:pPr>
            <a:endParaRPr lang="en-US" sz="2000" dirty="0">
              <a:latin typeface="Times New Roman" panose="02020603050405020304"/>
              <a:cs typeface="Times New Roman" panose="02020603050405020304"/>
            </a:endParaRPr>
          </a:p>
          <a:p>
            <a:pPr marL="342900" indent="-342900">
              <a:buFont typeface="Arial" panose="020B0604020202020204"/>
              <a:buChar char="•"/>
            </a:pPr>
            <a:r>
              <a:rPr lang="en-US" sz="2000" dirty="0">
                <a:latin typeface="Times New Roman" panose="02020603050405020304"/>
                <a:cs typeface="Times New Roman" panose="02020603050405020304"/>
              </a:rPr>
              <a:t>In terms of limitations, the present study did not include structured diagnostic assessments (i.e., DSM-5 or ICD-11 diagnoses), which would have been useful in evaluating criterion-related (known-groups) validity of the CSS.</a:t>
            </a:r>
          </a:p>
          <a:p>
            <a:endParaRPr lang="en-US" dirty="0">
              <a:latin typeface="Times New Roman" panose="02020603050405020304"/>
              <a:cs typeface="Times New Roman" panose="02020603050405020304"/>
            </a:endParaRPr>
          </a:p>
        </p:txBody>
      </p:sp>
    </p:spTree>
    <p:extLst>
      <p:ext uri="{BB962C8B-B14F-4D97-AF65-F5344CB8AC3E}">
        <p14:creationId xmlns:p14="http://schemas.microsoft.com/office/powerpoint/2010/main" val="321243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600" b="1" dirty="0">
                <a:solidFill>
                  <a:srgbClr val="FFFFFF"/>
                </a:solidFill>
                <a:latin typeface="Comic Sans MS" panose="030F0702030302020204" pitchFamily="66" charset="0"/>
              </a:rPr>
              <a:t>9</a:t>
            </a:r>
          </a:p>
        </p:txBody>
      </p:sp>
      <p:sp>
        <p:nvSpPr>
          <p:cNvPr id="6150" name="Date Placeholder 7"/>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584017-A033-4E85-9287-B51FCA3247DF}" type="datetime3">
              <a:rPr lang="en-US" altLang="en-US" sz="1400" b="1" smtClean="0">
                <a:solidFill>
                  <a:srgbClr val="FF0066"/>
                </a:solidFill>
                <a:latin typeface="Arial Rounded MT Bold" panose="020F0704030504030204" pitchFamily="34" charset="0"/>
              </a:rPr>
              <a:t>7 May 2022</a:t>
            </a:fld>
            <a:endParaRPr lang="en-US" altLang="en-US" sz="1400" b="1">
              <a:solidFill>
                <a:srgbClr val="FF0066"/>
              </a:solidFill>
              <a:latin typeface="Arial Rounded MT Bold" panose="020F0704030504030204" pitchFamily="34" charset="0"/>
            </a:endParaRPr>
          </a:p>
        </p:txBody>
      </p:sp>
      <p:sp>
        <p:nvSpPr>
          <p:cNvPr id="9" name="TextBox 8"/>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480536" y="877213"/>
            <a:ext cx="8182928" cy="4801314"/>
          </a:xfrm>
          <a:prstGeom prst="rect">
            <a:avLst/>
          </a:prstGeom>
          <a:noFill/>
        </p:spPr>
        <p:txBody>
          <a:bodyPr wrap="square" lIns="91440" tIns="45720" rIns="91440" bIns="45720" anchor="t">
            <a:spAutoFit/>
          </a:bodyPr>
          <a:lstStyle/>
          <a:p>
            <a:pPr marL="0" marR="0" lvl="0" indent="0" algn="l" defTabSz="449580" rtl="0" eaLnBrk="0" fontAlgn="base" latinLnBrk="0" hangingPunct="0">
              <a:lnSpc>
                <a:spcPct val="100000"/>
              </a:lnSpc>
              <a:spcBef>
                <a:spcPct val="0"/>
              </a:spcBef>
              <a:spcAft>
                <a:spcPct val="0"/>
              </a:spcAft>
              <a:buClr>
                <a:srgbClr val="000000"/>
              </a:buClr>
              <a:buSzPct val="100000"/>
              <a:buFontTx/>
              <a:buNone/>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a:rPr>
              <a:t>3) </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H.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Jelodar</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 Y. Wang, R. Orji, and S. Huang, “Deep Sentiment Classification and Topic Discovery on Novel Coronavirus or COVID-19 Online Discussions: NLP Using LSTM Recurrent Neural Network Approach,” IEEE J. Biomed. Health Inform., vol. 24, no. 10, pp. 2733–2742, Oct. 2020, </a:t>
            </a:r>
            <a:r>
              <a:rPr kumimoji="0" lang="en-US" sz="1800" b="1" i="0" u="none" strike="noStrike" kern="1200" cap="none" spc="0" normalizeH="0" baseline="0" noProof="0" dirty="0" err="1">
                <a:ln>
                  <a:noFill/>
                </a:ln>
                <a:solidFill>
                  <a:srgbClr val="000000"/>
                </a:solidFill>
                <a:effectLst/>
                <a:uLnTx/>
                <a:uFillTx/>
                <a:latin typeface="Verdana" panose="020B0604030504040204"/>
                <a:ea typeface="Verdana" panose="020B0604030504040204"/>
              </a:rPr>
              <a:t>doi</a:t>
            </a:r>
            <a:r>
              <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rPr>
              <a:t>:</a:t>
            </a:r>
            <a:r>
              <a:rPr kumimoji="0" lang="en-US" sz="1800" b="0" i="0" u="none" strike="noStrike" kern="1200" cap="none" spc="0" normalizeH="0" baseline="0" noProof="0" dirty="0">
                <a:ln>
                  <a:noFill/>
                </a:ln>
                <a:solidFill>
                  <a:srgbClr val="FFFFFF"/>
                </a:solidFill>
                <a:effectLst/>
                <a:uLnTx/>
                <a:uFillTx/>
                <a:latin typeface="Verdana" panose="020B0604030504040204"/>
                <a:ea typeface="Verdana" panose="020B0604030504040204"/>
              </a:rPr>
              <a:t> </a:t>
            </a:r>
            <a:endParaRPr kumimoji="0" lang="en-US" sz="1800" b="1" i="0" u="none" strike="noStrike" kern="1200" cap="none" spc="0" normalizeH="0" baseline="0" noProof="0" dirty="0">
              <a:ln>
                <a:noFill/>
              </a:ln>
              <a:solidFill>
                <a:srgbClr val="000000"/>
              </a:solidFill>
              <a:effectLst/>
              <a:uLnTx/>
              <a:uFillTx/>
              <a:latin typeface="Verdana" panose="020B0604030504040204"/>
              <a:ea typeface="Verdana" panose="020B0604030504040204"/>
            </a:endParaRPr>
          </a:p>
          <a:p>
            <a:pPr marL="0" marR="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endPar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ndParaRPr>
          </a:p>
          <a:p>
            <a:pPr marL="0" marR="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a:rPr>
              <a:t>Paper Description:</a:t>
            </a:r>
          </a:p>
          <a:p>
            <a:pPr marL="742950" marR="0" lvl="1" indent="-285750" algn="l" defTabSz="449580" rtl="0" eaLnBrk="0" fontAlgn="base" latinLnBrk="0" hangingPunct="0">
              <a:lnSpc>
                <a:spcPct val="100000"/>
              </a:lnSpc>
              <a:spcBef>
                <a:spcPct val="0"/>
              </a:spcBef>
              <a:spcAft>
                <a:spcPct val="0"/>
              </a:spcAft>
              <a:buClr>
                <a:srgbClr val="000000"/>
              </a:buClr>
              <a:buSzPct val="100000"/>
              <a:buFont typeface="Arial" panose="020B0604020202020204" pitchFamily="34" charset="0"/>
              <a:buChar char="•"/>
              <a:defRPr/>
            </a:pPr>
            <a:r>
              <a:rPr kumimoji="0" lang="en-US" altLang="en-US" sz="1800" b="0" i="0" u="none" strike="noStrike" kern="1200" cap="none" spc="0" normalizeH="0" baseline="0" noProof="0" dirty="0">
                <a:ln>
                  <a:noFill/>
                </a:ln>
                <a:solidFill>
                  <a:srgbClr val="000000"/>
                </a:solidFill>
                <a:effectLst/>
                <a:uLnTx/>
                <a:uFillTx/>
                <a:latin typeface="Times New Roman" panose="02020603050405020304"/>
              </a:rPr>
              <a:t>This paper proposes a system for convenient channels for users concerned about healthcare issues and share information with others</a:t>
            </a:r>
          </a:p>
          <a:p>
            <a:pPr marL="742950" lvl="1" indent="-285750" defTabSz="449580">
              <a:buClr>
                <a:srgbClr val="000000"/>
              </a:buClr>
              <a:buSzPct val="100000"/>
              <a:buFont typeface="Arial" panose="020B0604020202020204" pitchFamily="34" charset="0"/>
              <a:buChar char="•"/>
              <a:defRPr/>
            </a:pPr>
            <a:r>
              <a:rPr lang="en-US" sz="1800" dirty="0">
                <a:latin typeface="Times New Roman" panose="02020603050405020304"/>
              </a:rPr>
              <a:t>We  investigate how to </a:t>
            </a:r>
            <a:r>
              <a:rPr kumimoji="0" lang="en-US" sz="1800" b="0" i="0" u="none" strike="noStrike" kern="1200" cap="none" spc="0" normalizeH="0" baseline="0" noProof="0" dirty="0">
                <a:ln>
                  <a:noFill/>
                </a:ln>
                <a:effectLst/>
                <a:uLnTx/>
                <a:uFillTx/>
                <a:latin typeface="Times New Roman" panose="02020603050405020304"/>
              </a:rPr>
              <a:t>use </a:t>
            </a:r>
            <a:r>
              <a:rPr lang="en-US" sz="1800" dirty="0">
                <a:latin typeface="Times New Roman" panose="02020603050405020304"/>
              </a:rPr>
              <a:t>LSTM recurrent neural network for sentiment classification of COVID-19 comments. </a:t>
            </a:r>
            <a:endParaRPr lang="en-US" sz="1800" b="0" i="0" u="none" strike="noStrike" kern="1200" cap="none" spc="0" normalizeH="0" baseline="0" noProof="0" dirty="0">
              <a:ln>
                <a:noFill/>
              </a:ln>
              <a:effectLst/>
              <a:uLnTx/>
              <a:uFillTx/>
              <a:latin typeface="Times New Roman" panose="02020603050405020304"/>
              <a:cs typeface="Times New Roman" panose="02020603050405020304"/>
            </a:endParaRPr>
          </a:p>
          <a:p>
            <a:pPr marL="742950" lvl="1" indent="-285750" defTabSz="449580">
              <a:buClr>
                <a:srgbClr val="000000"/>
              </a:buClr>
              <a:buSzPct val="100000"/>
              <a:buFont typeface="Arial" panose="020B0604020202020204" pitchFamily="34" charset="0"/>
              <a:buChar char="•"/>
              <a:defRPr/>
            </a:pPr>
            <a:r>
              <a:rPr lang="en-US" sz="1800" dirty="0">
                <a:latin typeface="Times New Roman" panose="02020603050405020304"/>
                <a:cs typeface="Times New Roman" panose="02020603050405020304"/>
              </a:rPr>
              <a:t>We used automated extraction of COVID-19-related discussions from social media and a natural language process (NLP) method based on topic modeling</a:t>
            </a:r>
          </a:p>
          <a:p>
            <a:pPr marL="742950" lvl="1" indent="-285750" defTabSz="449580">
              <a:buClr>
                <a:srgbClr val="000000"/>
              </a:buClr>
              <a:buSzPct val="100000"/>
              <a:buFont typeface="Arial" panose="020B0604020202020204" pitchFamily="34" charset="0"/>
              <a:buChar char="•"/>
              <a:defRPr/>
            </a:pPr>
            <a:r>
              <a:rPr lang="en-US" sz="1800" dirty="0">
                <a:latin typeface="Times New Roman" panose="02020603050405020304"/>
                <a:cs typeface="Times New Roman" panose="02020603050405020304"/>
              </a:rPr>
              <a:t>Experiments demonstrated that the research model achieved an accuracy of 81.15% - a higher accuracy than that of several other well-known machine-learning algorithms for COVID-19-Sentiment Classification.</a:t>
            </a:r>
            <a:endParaRPr lang="en-US"/>
          </a:p>
          <a:p>
            <a:pPr marL="742950" lvl="1" indent="-285750" defTabSz="449580">
              <a:buClr>
                <a:srgbClr val="000000"/>
              </a:buClr>
              <a:buSzPct val="100000"/>
              <a:buFont typeface="Arial" panose="020B0604020202020204" pitchFamily="34" charset="0"/>
              <a:buChar char="•"/>
              <a:defRPr/>
            </a:pPr>
            <a:endParaRPr lang="en-US" sz="1800" dirty="0">
              <a:solidFill>
                <a:srgbClr val="000000"/>
              </a:solidFill>
              <a:cs typeface="Times New Roman" panose="02020603050405020304"/>
            </a:endParaRPr>
          </a:p>
        </p:txBody>
      </p:sp>
    </p:spTree>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esentation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 TCPC</Template>
  <TotalTime>17</TotalTime>
  <Words>3704</Words>
  <Application>Microsoft Office PowerPoint</Application>
  <PresentationFormat>On-screen Show (4:3)</PresentationFormat>
  <Paragraphs>545</Paragraphs>
  <Slides>39</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Rounded MT Bold</vt:lpstr>
      <vt:lpstr>Arial,Sans-Serif</vt:lpstr>
      <vt:lpstr>Calibri</vt:lpstr>
      <vt:lpstr>Cambria</vt:lpstr>
      <vt:lpstr>Comic Sans MS</vt:lpstr>
      <vt:lpstr>Consolas</vt:lpstr>
      <vt:lpstr>Times New Roman</vt:lpstr>
      <vt:lpstr>Verdana</vt:lpstr>
      <vt:lpstr>Wingdings</vt:lpstr>
      <vt:lpstr>Presentation1</vt:lpstr>
      <vt:lpstr>PowerPoint Presentation</vt:lpstr>
      <vt:lpstr>PowerPoint Presentation</vt:lpstr>
      <vt:lpstr>PowerPoint Presentation</vt:lpstr>
      <vt:lpstr>OUTCOMES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 DESCRIPTION AND DEFENITION</vt:lpstr>
      <vt:lpstr>MODULES , DESCRIPTION AND DEFENITION(Contd.)</vt:lpstr>
      <vt:lpstr>MODULES , DESCRIPTION AND DEFENITION(Contd.)</vt:lpstr>
      <vt:lpstr>PowerPoint Presentation</vt:lpstr>
      <vt:lpstr>Dataset Description</vt:lpstr>
      <vt:lpstr>PowerPoint Presentation</vt:lpstr>
      <vt:lpstr>PowerPoint Presentation</vt:lpstr>
      <vt:lpstr>PowerPoint Presentation</vt:lpstr>
      <vt:lpstr>PowerPoint Presentation</vt:lpstr>
      <vt:lpstr>PowerPoint Presentation</vt:lpstr>
      <vt:lpstr>PowerPoint Presentation</vt:lpstr>
      <vt:lpstr>Results and Discussion(contd.)</vt:lpstr>
      <vt:lpstr>Results and Discussion(contd.)</vt:lpstr>
      <vt:lpstr>Results and Discussion(contd.)</vt:lpstr>
      <vt:lpstr>Results and Discussion(contd.)</vt:lpstr>
      <vt:lpstr>PowerPoint Presentation</vt:lpstr>
      <vt:lpstr>PowerPoint Presentation</vt:lpstr>
      <vt:lpstr>PowerPoint Presentation</vt:lpstr>
      <vt:lpstr>PLATFORM, LANGUAGES/TOOLS USED</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 Ahamed.H</dc:creator>
  <cp:lastModifiedBy>Nabil Ahamed.H</cp:lastModifiedBy>
  <cp:revision>876</cp:revision>
  <dcterms:created xsi:type="dcterms:W3CDTF">2022-04-29T06:18:00Z</dcterms:created>
  <dcterms:modified xsi:type="dcterms:W3CDTF">2022-05-07T03:49:53Z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9DD57C5A721544D58DDE32C4EB17E55C</vt:lpwstr>
  </property>
  <property fmtid="{D5CDD505-2E9C-101B-9397-08002B2CF9AE}" pid="3" name="KSOProductBuildVer">
    <vt:lpwstr>1033-11.2.0.10451</vt:lpwstr>
  </property>
</Properties>
</file>