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76" r:id="rId17"/>
    <p:sldId id="277" r:id="rId18"/>
    <p:sldId id="278" r:id="rId19"/>
    <p:sldId id="279" r:id="rId20"/>
    <p:sldId id="258" r:id="rId21"/>
    <p:sldId id="259" r:id="rId22"/>
    <p:sldId id="260" r:id="rId23"/>
    <p:sldId id="26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530-41BF-40C7-806E-7FA3F3B5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0E20-F7C8-4709-B398-1EE0F3806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5EA9-AECA-47E1-8543-0C10CFA3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1678-C17D-4D57-8BFB-9771986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CE9E-071F-4C2B-9696-6E2A8ACD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9CF-199A-42AB-93AD-0D1B889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AA02-45A7-4704-9F55-BDAC1A081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844C-87E5-4AAA-A710-82892713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5838-47BD-4459-9F2C-42B64150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5B4E-237C-4E13-A5F1-1544402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1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6D43E-0BA0-4A15-AED5-6915A6BC9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3ADE9-D6C9-4B73-BD43-910D490E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DA0A-394F-45B3-AAC1-65779BBB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B099-9C50-45F9-8CCC-FEB710C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46C0-28AD-4935-B8A9-C78316A4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7906-1D8E-4CEF-B9E7-80B2D520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7E59-B31B-43B2-815A-C48B4AF6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67E5-020A-41C1-9EEF-24C6E902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74B4-6032-4969-A63B-D123205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C6C2-9F76-4159-8237-FDB08290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27EA-5607-44D6-86AB-C4224155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A47C-A07A-4ABA-AD8C-335FA129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0AD7-F504-484E-9671-949DEED7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01DF-B077-415B-8451-B0DDA516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8D95-E5E4-4A02-A4E6-53E26DA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BC13-1FD7-4DBD-BB02-7105CFFB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7AA6-D12A-4989-9E24-1C9769EB7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8B01-28E8-4F17-B6C1-33DBBEC3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3920-3875-4494-A43E-36291594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E2FDB-5422-457B-9556-16062758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6ED4-4135-4DE0-9A85-947B1A51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2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187-FCDE-4FC1-91CC-FCCE9D73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BB59C-F87F-4763-A548-BFDCAC46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14D42-BA67-48D5-8A2F-E7CE72A8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215E0-570E-4870-BFA7-1C91E42A2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FA62A-FD96-4918-9C3D-9B5AD126D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CBE7-DAF6-4722-B444-A43CCD73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A27EF-4F06-43BF-B07D-10CE2D98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22F6F-D452-4523-9896-0DFAE7EE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19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1B69-BF9B-47B9-A64D-668909B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5769F-AF32-4AB5-A96D-B5156875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E3AAE-15AC-4057-B8EF-9720D5B8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C2717-785F-4D8E-9AAF-B53A8106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8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833BB-645B-47BF-9AF8-6AF3F23B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17FA7-AA58-4688-B6E1-87733440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343E-0584-4AC5-9E5C-7E0A74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80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9664-C90D-4B76-89CF-B47DE89F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D9C3-C782-4C9E-B241-A13E5781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CCF3-A874-47E3-9CAA-F4B73D69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DBE6-F313-4559-88DB-3C16D0F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EAC2A-1426-4719-BE47-3630BE03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BF36-AAE5-41F9-8389-7C9ACFD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0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3C87-E6A5-4E04-84AD-FEA24720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56E0B-4C11-441D-AD9D-B4C6754D9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48581-4506-4637-A847-72432C52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0F61-6B30-4E6F-870D-90E2D2D5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D564-78E5-4936-A634-C96D52D4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28BE-CF40-49D9-94A7-0533A17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9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DA582-5191-4708-936B-49B18D68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3AD8-761D-40C4-93FD-BA405DC7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B690-9E36-4842-B38E-4C53D050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D161-0C22-45CD-93A3-77E7F3606F2E}" type="datetimeFigureOut">
              <a:rPr lang="en-CA" smtClean="0"/>
              <a:t>2022-03-26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39C4-1468-4D51-A1B8-E1F6EEDF6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ECD3-1B0E-4351-8156-DA001D91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06DB-C1A7-4384-A0A7-0FAEB2EE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1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ymind.net/mongodb.pdf" TargetMode="External"/><Relationship Id="rId2" Type="http://schemas.openxmlformats.org/officeDocument/2006/relationships/hyperlink" Target="http://www.cse.psu.edu/~yul189/cmpsc431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ymind.net/mongod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821-6EB9-4FFC-97E6-5CFAF0949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7A874-F60B-4A28-A507-E9183EDC0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Slides extracted from </a:t>
            </a:r>
            <a:br>
              <a:rPr lang="en-CA" dirty="0"/>
            </a:br>
            <a:r>
              <a:rPr lang="en-CA" dirty="0">
                <a:hlinkClick r:id="rId2"/>
              </a:rPr>
              <a:t>www.cse.psu.edu/~yul189/cmpsc431w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>
                <a:hlinkClick r:id="rId3"/>
              </a:rPr>
              <a:t>https://www.openmymind.net/mongodb.pdf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64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637" y="498158"/>
            <a:ext cx="37141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spc="-35" dirty="0"/>
              <a:t> </a:t>
            </a:r>
            <a:r>
              <a:rPr dirty="0"/>
              <a:t>Get</a:t>
            </a:r>
            <a:r>
              <a:rPr spc="-35" dirty="0"/>
              <a:t> </a:t>
            </a:r>
            <a:r>
              <a:rPr spc="-5" dirty="0"/>
              <a:t>Started…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40765"/>
            <a:ext cx="7919720" cy="403732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Global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commands: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help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exit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etc.</a:t>
            </a:r>
            <a:endParaRPr sz="3200">
              <a:latin typeface="Calibri"/>
              <a:cs typeface="Calibri"/>
            </a:endParaRPr>
          </a:p>
          <a:p>
            <a:pPr marL="355600" marR="122555" indent="-342900">
              <a:lnSpc>
                <a:spcPct val="994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dirty="0">
                <a:latin typeface="Calibri"/>
                <a:cs typeface="Calibri"/>
              </a:rPr>
              <a:t>execute </a:t>
            </a:r>
            <a:r>
              <a:rPr sz="3200" spc="-5" dirty="0">
                <a:latin typeface="Calibri"/>
                <a:cs typeface="Calibri"/>
              </a:rPr>
              <a:t>against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current </a:t>
            </a:r>
            <a:r>
              <a:rPr sz="3200" dirty="0">
                <a:latin typeface="Calibri"/>
                <a:cs typeface="Calibri"/>
              </a:rPr>
              <a:t> database </a:t>
            </a: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executed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against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db</a:t>
            </a:r>
            <a:r>
              <a:rPr sz="3200" spc="-1035" dirty="0">
                <a:latin typeface="Consolas"/>
                <a:cs typeface="Consolas"/>
              </a:rPr>
              <a:t> </a:t>
            </a:r>
            <a:r>
              <a:rPr sz="3200" spc="-5" dirty="0">
                <a:latin typeface="Calibri"/>
                <a:cs typeface="Calibri"/>
              </a:rPr>
              <a:t>object,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 example:</a:t>
            </a:r>
            <a:endParaRPr sz="3200">
              <a:latin typeface="Calibri"/>
              <a:cs typeface="Calibri"/>
            </a:endParaRPr>
          </a:p>
          <a:p>
            <a:pPr marL="749300" marR="73660" lvl="1" indent="-279400">
              <a:lnSpc>
                <a:spcPts val="3329"/>
              </a:lnSpc>
              <a:spcBef>
                <a:spcPts val="86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onsolas"/>
                <a:cs typeface="Consolas"/>
              </a:rPr>
              <a:t>db.help()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returns </a:t>
            </a:r>
            <a:r>
              <a:rPr sz="2800" dirty="0">
                <a:latin typeface="Calibri"/>
                <a:cs typeface="Calibri"/>
              </a:rPr>
              <a:t>a list </a:t>
            </a:r>
            <a:r>
              <a:rPr sz="2800" spc="-5" dirty="0">
                <a:latin typeface="Calibri"/>
                <a:cs typeface="Calibri"/>
              </a:rPr>
              <a:t>of commands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you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 use 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ainst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onsolas"/>
                <a:cs typeface="Consolas"/>
              </a:rPr>
              <a:t>db</a:t>
            </a:r>
            <a:r>
              <a:rPr sz="2800" spc="-910" dirty="0">
                <a:latin typeface="Consolas"/>
                <a:cs typeface="Consolas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bject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73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dirty="0">
                <a:latin typeface="Consolas"/>
                <a:cs typeface="Consolas"/>
              </a:rPr>
              <a:t>db.help</a:t>
            </a:r>
            <a:r>
              <a:rPr sz="2800" spc="-910" dirty="0">
                <a:latin typeface="Consolas"/>
                <a:cs typeface="Consolas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ith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onsolas"/>
                <a:cs typeface="Consolas"/>
              </a:rPr>
              <a:t>()</a:t>
            </a:r>
            <a:r>
              <a:rPr sz="2800" spc="-910" dirty="0"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gives </a:t>
            </a:r>
            <a:r>
              <a:rPr sz="2800" spc="-5" dirty="0">
                <a:latin typeface="Calibri"/>
                <a:cs typeface="Calibri"/>
              </a:rPr>
              <a:t>yo</a:t>
            </a:r>
            <a:r>
              <a:rPr sz="2800" dirty="0">
                <a:latin typeface="Calibri"/>
                <a:cs typeface="Calibri"/>
              </a:rPr>
              <a:t>u the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eth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  body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57" y="498158"/>
            <a:ext cx="378015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Create</a:t>
            </a:r>
            <a:r>
              <a:rPr spc="-45" dirty="0"/>
              <a:t> </a:t>
            </a:r>
            <a:r>
              <a:rPr spc="-5" dirty="0"/>
              <a:t>Database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40765"/>
            <a:ext cx="7962900" cy="34467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create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wonderland </a:t>
            </a:r>
            <a:r>
              <a:rPr sz="3200" dirty="0">
                <a:latin typeface="Calibri"/>
                <a:cs typeface="Calibri"/>
              </a:rPr>
              <a:t>database:</a:t>
            </a:r>
          </a:p>
          <a:p>
            <a:pPr marL="115570" algn="ctr">
              <a:spcBef>
                <a:spcPts val="730"/>
              </a:spcBef>
            </a:pPr>
            <a:r>
              <a:rPr sz="3200" dirty="0">
                <a:latin typeface="Consolas"/>
                <a:cs typeface="Consolas"/>
              </a:rPr>
              <a:t>use</a:t>
            </a:r>
            <a:r>
              <a:rPr sz="3200" spc="-6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wonderland</a:t>
            </a:r>
          </a:p>
          <a:p>
            <a:pPr marL="469900">
              <a:spcBef>
                <a:spcPts val="1160"/>
              </a:spcBef>
            </a:pPr>
            <a:r>
              <a:rPr sz="2800" dirty="0">
                <a:latin typeface="Calibri"/>
                <a:cs typeface="Calibri"/>
              </a:rPr>
              <a:t>*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creates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switches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</a:p>
          <a:p>
            <a:pPr>
              <a:spcBef>
                <a:spcPts val="15"/>
              </a:spcBef>
            </a:pPr>
            <a:endParaRPr sz="3950" dirty="0">
              <a:latin typeface="Calibri"/>
              <a:cs typeface="Calibri"/>
            </a:endParaRPr>
          </a:p>
          <a:p>
            <a:pPr marL="355600" indent="-342900"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collections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current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database:</a:t>
            </a:r>
          </a:p>
          <a:p>
            <a:pPr marL="114935" algn="ctr">
              <a:spcBef>
                <a:spcPts val="760"/>
              </a:spcBef>
            </a:pPr>
            <a:r>
              <a:rPr sz="3200" dirty="0">
                <a:latin typeface="Consolas"/>
                <a:cs typeface="Consolas"/>
              </a:rPr>
              <a:t>db.</a:t>
            </a:r>
            <a:r>
              <a:rPr lang="en-CA" sz="3200" dirty="0" err="1">
                <a:latin typeface="Consolas"/>
                <a:cs typeface="Consolas"/>
              </a:rPr>
              <a:t>getCollectionNames</a:t>
            </a:r>
            <a:r>
              <a:rPr sz="3200" dirty="0">
                <a:latin typeface="Consolas"/>
                <a:cs typeface="Consolas"/>
              </a:rPr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043" y="498158"/>
            <a:ext cx="25317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</a:t>
            </a:r>
            <a:r>
              <a:rPr spc="-60" dirty="0"/>
              <a:t> </a:t>
            </a:r>
            <a:r>
              <a:rPr spc="-5" dirty="0"/>
              <a:t>Data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92580"/>
            <a:ext cx="7703184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insert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document </a:t>
            </a:r>
            <a:r>
              <a:rPr sz="3200" dirty="0">
                <a:latin typeface="Calibri"/>
                <a:cs typeface="Calibri"/>
              </a:rPr>
              <a:t>into the</a:t>
            </a:r>
            <a:r>
              <a:rPr sz="3200" spc="-5" dirty="0">
                <a:latin typeface="Calibri"/>
                <a:cs typeface="Calibri"/>
              </a:rPr>
              <a:t> collection: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50">
              <a:latin typeface="Calibri"/>
              <a:cs typeface="Calibri"/>
            </a:endParaRPr>
          </a:p>
          <a:p>
            <a:pPr marR="3167380" algn="r">
              <a:spcBef>
                <a:spcPts val="5"/>
              </a:spcBef>
            </a:pPr>
            <a:r>
              <a:rPr sz="2800" dirty="0">
                <a:latin typeface="Consolas"/>
                <a:cs typeface="Consolas"/>
              </a:rPr>
              <a:t>db.unicorns.insert(</a:t>
            </a:r>
            <a:endParaRPr sz="2800">
              <a:latin typeface="Consolas"/>
              <a:cs typeface="Consolas"/>
            </a:endParaRPr>
          </a:p>
          <a:p>
            <a:pPr marR="3181985" algn="r">
              <a:spcBef>
                <a:spcPts val="340"/>
              </a:spcBef>
            </a:pPr>
            <a:r>
              <a:rPr sz="2800" dirty="0">
                <a:latin typeface="Consolas"/>
                <a:cs typeface="Consolas"/>
              </a:rPr>
              <a:t>{name: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‘Aurora’,</a:t>
            </a:r>
            <a:endParaRPr sz="2800">
              <a:latin typeface="Consolas"/>
              <a:cs typeface="Consolas"/>
            </a:endParaRPr>
          </a:p>
          <a:p>
            <a:pPr marL="1384300" marR="3964304">
              <a:lnSpc>
                <a:spcPct val="110100"/>
              </a:lnSpc>
            </a:pPr>
            <a:r>
              <a:rPr sz="2800" dirty="0">
                <a:latin typeface="Consolas"/>
                <a:cs typeface="Consolas"/>
              </a:rPr>
              <a:t>gender: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‘f’,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weight:</a:t>
            </a:r>
            <a:r>
              <a:rPr sz="2800" spc="-10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450}</a:t>
            </a:r>
            <a:endParaRPr sz="2800">
              <a:latin typeface="Consolas"/>
              <a:cs typeface="Consolas"/>
            </a:endParaRPr>
          </a:p>
          <a:p>
            <a:pPr marL="812800">
              <a:spcBef>
                <a:spcPts val="340"/>
              </a:spcBef>
            </a:pPr>
            <a:r>
              <a:rPr sz="2800" dirty="0">
                <a:latin typeface="Consolas"/>
                <a:cs typeface="Consolas"/>
              </a:rPr>
              <a:t>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450">
              <a:latin typeface="Consolas"/>
              <a:cs typeface="Consolas"/>
            </a:endParaRPr>
          </a:p>
          <a:p>
            <a:pPr marL="406400"/>
            <a:r>
              <a:rPr sz="2800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db.getCollectionNames() now, you’ll see: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424" y="498158"/>
            <a:ext cx="684466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15" dirty="0"/>
              <a:t> </a:t>
            </a:r>
            <a:r>
              <a:rPr spc="-5" dirty="0"/>
              <a:t>Documents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Collection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1540765"/>
            <a:ext cx="7425055" cy="380872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Try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out:</a:t>
            </a:r>
            <a:endParaRPr sz="3200">
              <a:latin typeface="Calibri"/>
              <a:cs typeface="Calibri"/>
            </a:endParaRPr>
          </a:p>
          <a:p>
            <a:pPr marL="652145" algn="ctr">
              <a:spcBef>
                <a:spcPts val="730"/>
              </a:spcBef>
            </a:pPr>
            <a:r>
              <a:rPr sz="3200" dirty="0">
                <a:latin typeface="Consolas"/>
                <a:cs typeface="Consolas"/>
              </a:rPr>
              <a:t>db.unicorns.find()</a:t>
            </a:r>
            <a:endParaRPr sz="320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4550">
              <a:latin typeface="Consolas"/>
              <a:cs typeface="Consolas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added: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_id</a:t>
            </a:r>
            <a:endParaRPr sz="3200">
              <a:latin typeface="Consolas"/>
              <a:cs typeface="Consolas"/>
            </a:endParaRPr>
          </a:p>
          <a:p>
            <a:pPr marL="755650" lvl="1" indent="-285750">
              <a:spcBef>
                <a:spcPts val="66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Eve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 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cu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ent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ust ha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 a unique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onsolas"/>
                <a:cs typeface="Consolas"/>
              </a:rPr>
              <a:t>_id</a:t>
            </a:r>
            <a:r>
              <a:rPr sz="2800" spc="-91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alibri"/>
                <a:cs typeface="Calibri"/>
              </a:rPr>
              <a:t>fie</a:t>
            </a:r>
            <a:r>
              <a:rPr sz="2800" spc="-5" dirty="0">
                <a:latin typeface="Calibri"/>
                <a:cs typeface="Calibri"/>
              </a:rPr>
              <a:t>ld</a:t>
            </a:r>
            <a:endParaRPr sz="2800">
              <a:latin typeface="Calibri"/>
              <a:cs typeface="Calibri"/>
            </a:endParaRPr>
          </a:p>
          <a:p>
            <a:pPr marL="749300" marR="593725" lvl="1" indent="-279400">
              <a:lnSpc>
                <a:spcPct val="102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generate 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own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MongoDB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981" y="498158"/>
            <a:ext cx="340169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</a:t>
            </a:r>
            <a:r>
              <a:rPr spc="-75" dirty="0"/>
              <a:t> </a:t>
            </a:r>
            <a:r>
              <a:rPr dirty="0"/>
              <a:t>Selector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40764"/>
            <a:ext cx="7520940" cy="224753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 algn="just">
              <a:spcBef>
                <a:spcPts val="82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First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</a:p>
          <a:p>
            <a:pPr marL="469900" marR="1016000" indent="1110615" algn="just">
              <a:lnSpc>
                <a:spcPct val="109800"/>
              </a:lnSpc>
              <a:spcBef>
                <a:spcPts val="355"/>
              </a:spcBef>
            </a:pPr>
            <a:r>
              <a:rPr sz="3200" dirty="0">
                <a:latin typeface="Consolas"/>
                <a:cs typeface="Consolas"/>
              </a:rPr>
              <a:t>db.unicorns.remove({})  </a:t>
            </a:r>
            <a:r>
              <a:rPr sz="3200" dirty="0">
                <a:latin typeface="Calibri"/>
                <a:cs typeface="Calibri"/>
              </a:rPr>
              <a:t>to delete </a:t>
            </a:r>
            <a:r>
              <a:rPr sz="3200" spc="-5" dirty="0">
                <a:latin typeface="Calibri"/>
                <a:cs typeface="Calibri"/>
              </a:rPr>
              <a:t>documents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unicorns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collection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975" y="498158"/>
            <a:ext cx="50203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</a:t>
            </a:r>
            <a:r>
              <a:rPr spc="-30" dirty="0"/>
              <a:t> </a:t>
            </a:r>
            <a:r>
              <a:rPr dirty="0"/>
              <a:t>Selector</a:t>
            </a:r>
            <a:r>
              <a:rPr spc="-25" dirty="0"/>
              <a:t> </a:t>
            </a:r>
            <a:r>
              <a:rPr spc="-5" dirty="0"/>
              <a:t>(cont.)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40765"/>
            <a:ext cx="7740650" cy="40182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Use</a:t>
            </a:r>
          </a:p>
          <a:p>
            <a:pPr marL="337185" algn="ctr">
              <a:spcBef>
                <a:spcPts val="730"/>
              </a:spcBef>
            </a:pPr>
            <a:r>
              <a:rPr sz="3200" dirty="0">
                <a:latin typeface="Consolas"/>
                <a:cs typeface="Consolas"/>
              </a:rPr>
              <a:t>{field:</a:t>
            </a:r>
            <a:r>
              <a:rPr sz="3200" spc="-6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value}</a:t>
            </a:r>
          </a:p>
          <a:p>
            <a:pPr marL="469900" marR="1365885">
              <a:spcBef>
                <a:spcPts val="760"/>
              </a:spcBef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select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matching multiple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desired:</a:t>
            </a:r>
            <a:endParaRPr sz="3200" dirty="0">
              <a:latin typeface="Calibri"/>
              <a:cs typeface="Calibri"/>
            </a:endParaRPr>
          </a:p>
          <a:p>
            <a:pPr marL="339090" algn="ctr">
              <a:spcBef>
                <a:spcPts val="860"/>
              </a:spcBef>
            </a:pPr>
            <a:r>
              <a:rPr sz="3200" dirty="0">
                <a:latin typeface="Consolas"/>
                <a:cs typeface="Consolas"/>
              </a:rPr>
              <a:t>{field1:</a:t>
            </a:r>
            <a:r>
              <a:rPr sz="3200" spc="-3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value1,</a:t>
            </a:r>
            <a:r>
              <a:rPr sz="3200" spc="-3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field2:</a:t>
            </a:r>
            <a:r>
              <a:rPr sz="3200" spc="-3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value2…}</a:t>
            </a:r>
          </a:p>
          <a:p>
            <a:pPr marL="469900">
              <a:spcBef>
                <a:spcPts val="760"/>
              </a:spcBef>
              <a:tabLst>
                <a:tab pos="4446270" algn="l"/>
              </a:tabLst>
            </a:pPr>
            <a:r>
              <a:rPr sz="3200" dirty="0">
                <a:latin typeface="Calibri"/>
                <a:cs typeface="Calibri"/>
              </a:rPr>
              <a:t>* 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implies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lang="en-CA" sz="3200" dirty="0">
                <a:latin typeface="Calibri"/>
                <a:cs typeface="Calibri"/>
              </a:rPr>
              <a:t> </a:t>
            </a:r>
            <a:r>
              <a:rPr lang="en-CA"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statement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11" y="162619"/>
            <a:ext cx="73914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Operators </a:t>
            </a:r>
            <a:r>
              <a:rPr dirty="0"/>
              <a:t>in</a:t>
            </a:r>
            <a:r>
              <a:rPr spc="-5" dirty="0"/>
              <a:t> MongoDB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39" y="1540764"/>
            <a:ext cx="1262380" cy="29387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$lt</a:t>
            </a:r>
            <a:endParaRPr sz="3200">
              <a:latin typeface="Consolas"/>
              <a:cs typeface="Consolas"/>
            </a:endParaRPr>
          </a:p>
          <a:p>
            <a:pPr marL="355600" indent="-342900"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$lte</a:t>
            </a:r>
            <a:endParaRPr sz="3200">
              <a:latin typeface="Consolas"/>
              <a:cs typeface="Consolas"/>
            </a:endParaRPr>
          </a:p>
          <a:p>
            <a:pPr marL="35560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$gt</a:t>
            </a:r>
            <a:endParaRPr sz="3200">
              <a:latin typeface="Consolas"/>
              <a:cs typeface="Consolas"/>
            </a:endParaRPr>
          </a:p>
          <a:p>
            <a:pPr marL="35560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$gte</a:t>
            </a:r>
            <a:endParaRPr sz="3200">
              <a:latin typeface="Consolas"/>
              <a:cs typeface="Consolas"/>
            </a:endParaRPr>
          </a:p>
          <a:p>
            <a:pPr marL="35560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$ne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39" y="1540764"/>
            <a:ext cx="3985260" cy="29387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sz="3200" dirty="0">
                <a:latin typeface="Calibri"/>
                <a:cs typeface="Calibri"/>
              </a:rPr>
              <a:t>less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endParaRPr sz="3200">
              <a:latin typeface="Calibri"/>
              <a:cs typeface="Calibri"/>
            </a:endParaRPr>
          </a:p>
          <a:p>
            <a:pPr marL="12700" marR="601345">
              <a:lnSpc>
                <a:spcPts val="4600"/>
              </a:lnSpc>
              <a:spcBef>
                <a:spcPts val="250"/>
              </a:spcBef>
            </a:pPr>
            <a:r>
              <a:rPr sz="3200" dirty="0">
                <a:latin typeface="Calibri"/>
                <a:cs typeface="Calibri"/>
              </a:rPr>
              <a:t>less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greater </a:t>
            </a:r>
            <a:r>
              <a:rPr sz="3200" dirty="0">
                <a:latin typeface="Calibri"/>
                <a:cs typeface="Calibri"/>
              </a:rPr>
              <a:t>than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600"/>
              </a:lnSpc>
            </a:pPr>
            <a:r>
              <a:rPr sz="3200" spc="-5" dirty="0">
                <a:latin typeface="Calibri"/>
                <a:cs typeface="Calibri"/>
              </a:rPr>
              <a:t>greater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equal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7773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(Q1) </a:t>
            </a:r>
            <a:r>
              <a:rPr dirty="0"/>
              <a:t>Find the </a:t>
            </a:r>
            <a:r>
              <a:rPr spc="-5" dirty="0"/>
              <a:t>male unicorns weigh </a:t>
            </a:r>
            <a:r>
              <a:rPr spc="-890" dirty="0"/>
              <a:t> </a:t>
            </a:r>
            <a:r>
              <a:rPr spc="-5" dirty="0"/>
              <a:t>more </a:t>
            </a:r>
            <a:r>
              <a:rPr dirty="0"/>
              <a:t>than</a:t>
            </a:r>
            <a:r>
              <a:rPr spc="-5" dirty="0"/>
              <a:t> 700</a:t>
            </a:r>
            <a:r>
              <a:rPr dirty="0"/>
              <a:t> </a:t>
            </a:r>
            <a:r>
              <a:rPr spc="-5" dirty="0"/>
              <a:t>pounds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61108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(Q2)</a:t>
            </a:r>
            <a:r>
              <a:rPr spc="-10" dirty="0"/>
              <a:t> </a:t>
            </a:r>
            <a:r>
              <a:rPr dirty="0"/>
              <a:t>Find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unicorns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have </a:t>
            </a:r>
            <a:r>
              <a:rPr dirty="0"/>
              <a:t>no </a:t>
            </a:r>
            <a:r>
              <a:rPr spc="-890" dirty="0"/>
              <a:t> </a:t>
            </a:r>
            <a:r>
              <a:rPr spc="-5" dirty="0"/>
              <a:t>vampire field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393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(Q3)</a:t>
            </a:r>
            <a:r>
              <a:rPr spc="-10" dirty="0"/>
              <a:t> </a:t>
            </a:r>
            <a:r>
              <a:rPr dirty="0"/>
              <a:t>Find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unicorns</a:t>
            </a:r>
            <a:r>
              <a:rPr spc="-1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dirty="0"/>
              <a:t>like</a:t>
            </a:r>
            <a:r>
              <a:rPr spc="-10" dirty="0"/>
              <a:t> </a:t>
            </a:r>
            <a:r>
              <a:rPr dirty="0"/>
              <a:t>apples </a:t>
            </a:r>
            <a:r>
              <a:rPr spc="-890" dirty="0"/>
              <a:t> </a:t>
            </a:r>
            <a:r>
              <a:rPr spc="-5" dirty="0"/>
              <a:t>or oranges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0299" y="498158"/>
            <a:ext cx="379666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MongoDB</a:t>
            </a:r>
            <a:r>
              <a:rPr spc="-50" dirty="0"/>
              <a:t> </a:t>
            </a:r>
            <a:r>
              <a:rPr spc="-5" dirty="0"/>
              <a:t>Basics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553102"/>
            <a:ext cx="7741920" cy="44596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  <a:tab pos="658495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MongoDB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instance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databases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2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575" dirty="0">
                <a:latin typeface="Calibri"/>
                <a:cs typeface="Calibri"/>
              </a:rPr>
              <a:t>-­‐</a:t>
            </a:r>
            <a:r>
              <a:rPr sz="2800" dirty="0">
                <a:latin typeface="Calibri"/>
                <a:cs typeface="Calibri"/>
              </a:rPr>
              <a:t>level 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ntaine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355600" indent="-342900"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  <a:tab pos="519176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database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have 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collections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  <a:tab pos="7084695" algn="l"/>
              </a:tabLst>
            </a:pPr>
            <a:r>
              <a:rPr sz="3200" spc="-5" dirty="0">
                <a:latin typeface="Calibri"/>
                <a:cs typeface="Calibri"/>
              </a:rPr>
              <a:t>Collections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documents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  <a:tab pos="4432300" algn="l"/>
              </a:tabLst>
            </a:pPr>
            <a:r>
              <a:rPr sz="3200" spc="-5" dirty="0">
                <a:latin typeface="Calibri"/>
                <a:cs typeface="Calibri"/>
              </a:rPr>
              <a:t>Documents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have </a:t>
            </a:r>
            <a:r>
              <a:rPr sz="3200" u="heavy" spc="-5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sz="3200" u="heavy" spc="-5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fields</a:t>
            </a:r>
            <a:r>
              <a:rPr sz="3200" u="heavy" spc="-5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29"/>
              </a:lnSpc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  <a:tab pos="4993640" algn="l"/>
              </a:tabLst>
            </a:pP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dirty="0">
                <a:latin typeface="Calibri"/>
                <a:cs typeface="Calibri"/>
              </a:rPr>
              <a:t>asking data </a:t>
            </a:r>
            <a:r>
              <a:rPr sz="3200" spc="-5" dirty="0">
                <a:latin typeface="Calibri"/>
                <a:cs typeface="Calibri"/>
              </a:rPr>
              <a:t>from MongoDB,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result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returned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cursor</a:t>
            </a:r>
            <a:r>
              <a:rPr sz="3200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  <a:endParaRPr sz="3200" dirty="0">
              <a:latin typeface="Times New Roman"/>
              <a:cs typeface="Times New Roman"/>
            </a:endParaRPr>
          </a:p>
          <a:p>
            <a:pPr marL="749300" marR="425450" lvl="1" indent="-279400">
              <a:lnSpc>
                <a:spcPts val="3030"/>
              </a:lnSpc>
              <a:spcBef>
                <a:spcPts val="70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count, </a:t>
            </a:r>
            <a:r>
              <a:rPr sz="2800" dirty="0">
                <a:latin typeface="Calibri"/>
                <a:cs typeface="Calibri"/>
              </a:rPr>
              <a:t>skip ahead, </a:t>
            </a:r>
            <a:r>
              <a:rPr sz="2800" spc="-5" dirty="0">
                <a:latin typeface="Calibri"/>
                <a:cs typeface="Calibri"/>
              </a:rPr>
              <a:t>before actually </a:t>
            </a:r>
            <a:r>
              <a:rPr sz="2800" dirty="0">
                <a:latin typeface="Calibri"/>
                <a:cs typeface="Calibri"/>
              </a:rPr>
              <a:t>pulling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 </a:t>
            </a:r>
            <a:r>
              <a:rPr sz="2800" dirty="0">
                <a:latin typeface="Calibri"/>
                <a:cs typeface="Calibri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350" y="638745"/>
            <a:ext cx="98298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(Q4) </a:t>
            </a:r>
            <a:r>
              <a:rPr dirty="0"/>
              <a:t>Find the </a:t>
            </a:r>
            <a:r>
              <a:rPr spc="-5" dirty="0"/>
              <a:t>female unicorns </a:t>
            </a:r>
            <a:r>
              <a:rPr dirty="0"/>
              <a:t>that </a:t>
            </a:r>
            <a:r>
              <a:rPr spc="5" dirty="0"/>
              <a:t> </a:t>
            </a:r>
            <a:r>
              <a:rPr dirty="0"/>
              <a:t>either </a:t>
            </a:r>
            <a:r>
              <a:rPr spc="-5" dirty="0"/>
              <a:t>love </a:t>
            </a:r>
            <a:r>
              <a:rPr dirty="0"/>
              <a:t>apples </a:t>
            </a:r>
            <a:r>
              <a:rPr spc="-5" dirty="0"/>
              <a:t>or weigh less </a:t>
            </a:r>
            <a:r>
              <a:rPr dirty="0"/>
              <a:t>than </a:t>
            </a:r>
            <a:r>
              <a:rPr spc="-894" dirty="0"/>
              <a:t> </a:t>
            </a:r>
            <a:r>
              <a:rPr dirty="0"/>
              <a:t>500</a:t>
            </a:r>
            <a:r>
              <a:rPr spc="-10" dirty="0"/>
              <a:t> </a:t>
            </a:r>
            <a:r>
              <a:rPr dirty="0"/>
              <a:t>pounds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643" y="498158"/>
            <a:ext cx="32899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spc="-5" dirty="0"/>
              <a:t>D:</a:t>
            </a:r>
            <a:r>
              <a:rPr spc="-75" dirty="0"/>
              <a:t> </a:t>
            </a:r>
            <a:r>
              <a:rPr dirty="0"/>
              <a:t>Update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0" y="2111375"/>
            <a:ext cx="10515600" cy="3683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9410" marR="683895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pc="-5" dirty="0"/>
              <a:t>Intuitively, updating</a:t>
            </a:r>
            <a:r>
              <a:rPr dirty="0"/>
              <a:t> </a:t>
            </a:r>
            <a:r>
              <a:rPr spc="-5" dirty="0"/>
              <a:t>unicorn Roooooodles’ </a:t>
            </a:r>
            <a:r>
              <a:rPr spc="-710" dirty="0"/>
              <a:t> </a:t>
            </a:r>
            <a:r>
              <a:rPr spc="-5" dirty="0"/>
              <a:t>weight </a:t>
            </a:r>
            <a:r>
              <a:rPr dirty="0"/>
              <a:t>to </a:t>
            </a:r>
            <a:r>
              <a:rPr spc="-5" dirty="0"/>
              <a:t>590</a:t>
            </a:r>
            <a:r>
              <a:rPr dirty="0"/>
              <a:t> can</a:t>
            </a:r>
            <a:r>
              <a:rPr spc="-5" dirty="0"/>
              <a:t> </a:t>
            </a:r>
            <a:r>
              <a:rPr dirty="0"/>
              <a:t>be:</a:t>
            </a:r>
          </a:p>
          <a:p>
            <a:pPr marL="410209">
              <a:lnSpc>
                <a:spcPct val="100000"/>
              </a:lnSpc>
              <a:spcBef>
                <a:spcPts val="509"/>
              </a:spcBef>
            </a:pPr>
            <a:r>
              <a:rPr dirty="0">
                <a:latin typeface="Consolas"/>
                <a:cs typeface="Consolas"/>
              </a:rPr>
              <a:t>db.unicorns.update(</a:t>
            </a:r>
          </a:p>
          <a:p>
            <a:pPr marL="924560">
              <a:lnSpc>
                <a:spcPct val="100000"/>
              </a:lnSpc>
              <a:spcBef>
                <a:spcPts val="740"/>
              </a:spcBef>
            </a:pPr>
            <a:r>
              <a:rPr dirty="0">
                <a:latin typeface="Consolas"/>
                <a:cs typeface="Consolas"/>
              </a:rPr>
              <a:t>{name: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5" dirty="0">
                <a:latin typeface="Consolas"/>
                <a:cs typeface="Consolas"/>
              </a:rPr>
              <a:t>“Roooooodles”},</a:t>
            </a:r>
            <a:endParaRPr dirty="0">
              <a:latin typeface="Consolas"/>
              <a:cs typeface="Consolas"/>
            </a:endParaRPr>
          </a:p>
          <a:p>
            <a:pPr marL="924560">
              <a:lnSpc>
                <a:spcPct val="100000"/>
              </a:lnSpc>
              <a:spcBef>
                <a:spcPts val="640"/>
              </a:spcBef>
            </a:pPr>
            <a:r>
              <a:rPr dirty="0">
                <a:latin typeface="Consolas"/>
                <a:cs typeface="Consolas"/>
              </a:rPr>
              <a:t>{weight: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590})</a:t>
            </a:r>
          </a:p>
          <a:p>
            <a:pPr marL="359410" indent="-3429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9410" algn="l"/>
                <a:tab pos="360045" algn="l"/>
              </a:tabLst>
            </a:pPr>
            <a:r>
              <a:rPr spc="-5" dirty="0"/>
              <a:t>But</a:t>
            </a:r>
            <a:r>
              <a:rPr spc="-2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spc="-5" dirty="0"/>
              <a:t>you</a:t>
            </a:r>
            <a:r>
              <a:rPr spc="-20" dirty="0"/>
              <a:t> </a:t>
            </a:r>
            <a:r>
              <a:rPr spc="-5" dirty="0"/>
              <a:t>try:</a:t>
            </a:r>
          </a:p>
          <a:p>
            <a:pPr marL="472440">
              <a:lnSpc>
                <a:spcPct val="100000"/>
              </a:lnSpc>
              <a:spcBef>
                <a:spcPts val="1160"/>
              </a:spcBef>
            </a:pPr>
            <a:r>
              <a:rPr spc="-10" dirty="0">
                <a:latin typeface="Consolas"/>
                <a:cs typeface="Consolas"/>
              </a:rPr>
              <a:t>db.unicorns.find({name: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“Roooooodles”})</a:t>
            </a:r>
            <a:endParaRPr dirty="0">
              <a:latin typeface="Consolas"/>
              <a:cs typeface="Consolas"/>
            </a:endParaRPr>
          </a:p>
          <a:p>
            <a:pPr marL="473709">
              <a:lnSpc>
                <a:spcPct val="100000"/>
              </a:lnSpc>
              <a:spcBef>
                <a:spcPts val="840"/>
              </a:spcBef>
              <a:tabLst>
                <a:tab pos="6873875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result</a:t>
            </a:r>
            <a:r>
              <a:rPr spc="-15" dirty="0"/>
              <a:t> </a:t>
            </a:r>
            <a:r>
              <a:rPr spc="-5" dirty="0"/>
              <a:t>will</a:t>
            </a:r>
            <a:r>
              <a:rPr spc="-15" dirty="0"/>
              <a:t> </a:t>
            </a:r>
            <a:r>
              <a:rPr dirty="0"/>
              <a:t>be:</a:t>
            </a:r>
            <a:r>
              <a:rPr spc="-5" dirty="0"/>
              <a:t> </a:t>
            </a:r>
            <a:r>
              <a:rPr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CA"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the same</a:t>
            </a:r>
            <a:r>
              <a:rPr u="heavy" dirty="0">
                <a:uFill>
                  <a:solidFill>
                    <a:srgbClr val="E36B09"/>
                  </a:solidFill>
                </a:uFill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38" y="498158"/>
            <a:ext cx="49079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spc="-5" dirty="0"/>
              <a:t>D:</a:t>
            </a:r>
            <a:r>
              <a:rPr spc="-30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5" dirty="0"/>
              <a:t>(cont.)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633220"/>
            <a:ext cx="7816215" cy="37223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reason</a:t>
            </a:r>
            <a:r>
              <a:rPr sz="3200" dirty="0">
                <a:latin typeface="Calibri"/>
                <a:cs typeface="Calibri"/>
              </a:rPr>
              <a:t> that no</a:t>
            </a:r>
            <a:r>
              <a:rPr sz="3200" spc="-5" dirty="0">
                <a:latin typeface="Calibri"/>
                <a:cs typeface="Calibri"/>
              </a:rPr>
              <a:t> document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found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because the </a:t>
            </a:r>
            <a:r>
              <a:rPr sz="3200" spc="-5" dirty="0">
                <a:latin typeface="Calibri"/>
                <a:cs typeface="Calibri"/>
              </a:rPr>
              <a:t>second parameter we </a:t>
            </a:r>
            <a:r>
              <a:rPr sz="3200" dirty="0">
                <a:latin typeface="Calibri"/>
                <a:cs typeface="Calibri"/>
              </a:rPr>
              <a:t>supplied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didn’t</a:t>
            </a:r>
            <a:r>
              <a:rPr sz="3200" spc="-5" dirty="0">
                <a:latin typeface="Calibri"/>
                <a:cs typeface="Calibri"/>
              </a:rPr>
              <a:t> have</a:t>
            </a:r>
            <a:r>
              <a:rPr sz="3200" dirty="0">
                <a:latin typeface="Calibri"/>
                <a:cs typeface="Calibri"/>
              </a:rPr>
              <a:t> 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</a:t>
            </a:r>
            <a:r>
              <a:rPr sz="3200" spc="-5" dirty="0">
                <a:latin typeface="Calibri"/>
                <a:cs typeface="Calibri"/>
              </a:rPr>
              <a:t> operators</a:t>
            </a:r>
            <a:endParaRPr sz="3200" dirty="0">
              <a:latin typeface="Calibri"/>
              <a:cs typeface="Calibri"/>
            </a:endParaRPr>
          </a:p>
          <a:p>
            <a:pPr marL="355600" marR="1222375" indent="-342900"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Therefore,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5" dirty="0">
                <a:latin typeface="Calibri"/>
                <a:cs typeface="Calibri"/>
              </a:rPr>
              <a:t>original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replaced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following command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see:</a:t>
            </a:r>
          </a:p>
          <a:p>
            <a:pPr marL="469900">
              <a:spcBef>
                <a:spcPts val="760"/>
              </a:spcBef>
            </a:pPr>
            <a:r>
              <a:rPr sz="2800" dirty="0">
                <a:latin typeface="Consolas"/>
                <a:cs typeface="Consolas"/>
              </a:rPr>
              <a:t>db.unicorns.find({weight:</a:t>
            </a:r>
            <a:r>
              <a:rPr sz="2800" spc="-8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590}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38" y="498158"/>
            <a:ext cx="49079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spc="-5" dirty="0"/>
              <a:t>D:</a:t>
            </a:r>
            <a:r>
              <a:rPr spc="-30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5" dirty="0"/>
              <a:t>(cont.)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39" y="1633220"/>
            <a:ext cx="7715250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problem, we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 do: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200" dirty="0">
              <a:latin typeface="Calibri"/>
              <a:cs typeface="Calibri"/>
            </a:endParaRPr>
          </a:p>
          <a:p>
            <a:pPr marL="406400"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db.unicorns.update({weight: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590},</a:t>
            </a:r>
          </a:p>
          <a:p>
            <a:pPr marL="463550">
              <a:spcBef>
                <a:spcPts val="620"/>
              </a:spcBef>
            </a:pPr>
            <a:r>
              <a:rPr sz="2400" dirty="0">
                <a:latin typeface="Consolas"/>
                <a:cs typeface="Consolas"/>
              </a:rPr>
              <a:t>{</a:t>
            </a:r>
            <a:r>
              <a:rPr sz="2400" dirty="0">
                <a:solidFill>
                  <a:srgbClr val="558ED5"/>
                </a:solidFill>
                <a:latin typeface="Consolas"/>
                <a:cs typeface="Consolas"/>
              </a:rPr>
              <a:t>$set</a:t>
            </a:r>
            <a:r>
              <a:rPr sz="2400" dirty="0">
                <a:latin typeface="Consolas"/>
                <a:cs typeface="Consolas"/>
              </a:rPr>
              <a:t>: {</a:t>
            </a:r>
            <a:r>
              <a:rPr sz="2400" spc="-10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name: </a:t>
            </a:r>
            <a:r>
              <a:rPr sz="2400" spc="-5" dirty="0">
                <a:latin typeface="Consolas"/>
                <a:cs typeface="Consolas"/>
              </a:rPr>
              <a:t>“</a:t>
            </a:r>
            <a:r>
              <a:rPr sz="2400" dirty="0">
                <a:latin typeface="Consolas"/>
                <a:cs typeface="Consolas"/>
              </a:rPr>
              <a:t>Roooooodles”,</a:t>
            </a:r>
          </a:p>
          <a:p>
            <a:pPr marL="1835150" marR="5080">
              <a:lnSpc>
                <a:spcPct val="118100"/>
              </a:lnSpc>
              <a:spcBef>
                <a:spcPts val="95"/>
              </a:spcBef>
            </a:pPr>
            <a:r>
              <a:rPr sz="2400" dirty="0">
                <a:latin typeface="Consolas"/>
                <a:cs typeface="Consolas"/>
              </a:rPr>
              <a:t>dob: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new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Date(1979,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7,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18,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18,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44),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loves: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[“apple”],</a:t>
            </a:r>
          </a:p>
          <a:p>
            <a:pPr marL="1835150" marR="3357245">
              <a:lnSpc>
                <a:spcPct val="1181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gender: “m”,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vampires:</a:t>
            </a:r>
            <a:r>
              <a:rPr sz="2400" spc="-10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99}})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38" y="498158"/>
            <a:ext cx="49079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spc="-5" dirty="0"/>
              <a:t>D:</a:t>
            </a:r>
            <a:r>
              <a:rPr spc="-30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5" dirty="0"/>
              <a:t>(cont.)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0865" y="1852295"/>
            <a:ext cx="7776209" cy="28206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7432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correct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beginning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 therefore</a:t>
            </a:r>
            <a:r>
              <a:rPr sz="3200" dirty="0">
                <a:latin typeface="Calibri"/>
                <a:cs typeface="Calibri"/>
              </a:rPr>
              <a:t> be:</a:t>
            </a:r>
          </a:p>
          <a:p>
            <a:pPr>
              <a:spcBef>
                <a:spcPts val="5"/>
              </a:spcBef>
            </a:pPr>
            <a:endParaRPr sz="4750" dirty="0">
              <a:latin typeface="Calibri"/>
              <a:cs typeface="Calibri"/>
            </a:endParaRPr>
          </a:p>
          <a:p>
            <a:pPr marL="393065" algn="ctr"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db.unicorns.update({name: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“Roooooodles”},</a:t>
            </a:r>
            <a:endParaRPr sz="3200" dirty="0">
              <a:latin typeface="Calibri"/>
              <a:cs typeface="Calibri"/>
            </a:endParaRPr>
          </a:p>
          <a:p>
            <a:pPr marR="614045" algn="ctr">
              <a:spcBef>
                <a:spcPts val="760"/>
              </a:spcBef>
            </a:pPr>
            <a:r>
              <a:rPr sz="3200" spc="-5" dirty="0">
                <a:latin typeface="Calibri"/>
                <a:cs typeface="Calibri"/>
              </a:rPr>
              <a:t>{$set: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{weight: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590}})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910" y="498158"/>
            <a:ext cx="55016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25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5" dirty="0"/>
              <a:t>Operators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7040" y="1709420"/>
            <a:ext cx="7670165" cy="1576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$inc</a:t>
            </a:r>
            <a:r>
              <a:rPr sz="320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increment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field </a:t>
            </a:r>
            <a:r>
              <a:rPr sz="3200" dirty="0">
                <a:latin typeface="Calibri"/>
                <a:cs typeface="Calibri"/>
              </a:rPr>
              <a:t>by a </a:t>
            </a:r>
            <a:r>
              <a:rPr sz="3200" spc="-5" dirty="0">
                <a:latin typeface="Calibri"/>
                <a:cs typeface="Calibri"/>
              </a:rPr>
              <a:t>certain positive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negative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$push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existing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475" y="506312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(Q5)</a:t>
            </a:r>
            <a:r>
              <a:rPr dirty="0"/>
              <a:t> </a:t>
            </a:r>
            <a:r>
              <a:rPr spc="-5" dirty="0"/>
              <a:t>Decrease</a:t>
            </a:r>
            <a:r>
              <a:rPr spc="5" dirty="0"/>
              <a:t> </a:t>
            </a:r>
            <a:r>
              <a:rPr spc="-5" dirty="0"/>
              <a:t>unicorn</a:t>
            </a:r>
            <a:r>
              <a:rPr spc="5" dirty="0"/>
              <a:t> </a:t>
            </a:r>
            <a:r>
              <a:rPr spc="-5" dirty="0"/>
              <a:t>Pilot’s</a:t>
            </a:r>
            <a:r>
              <a:rPr dirty="0"/>
              <a:t> </a:t>
            </a:r>
            <a:r>
              <a:rPr spc="-5" dirty="0"/>
              <a:t>number </a:t>
            </a:r>
            <a:r>
              <a:rPr spc="-885" dirty="0"/>
              <a:t> </a:t>
            </a:r>
            <a:r>
              <a:rPr spc="-5" dirty="0"/>
              <a:t>of vampires</a:t>
            </a:r>
            <a:r>
              <a:rPr dirty="0"/>
              <a:t> by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639662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(Q6) Add “sugar” </a:t>
            </a:r>
            <a:r>
              <a:rPr dirty="0"/>
              <a:t>to the</a:t>
            </a:r>
            <a:r>
              <a:rPr spc="-5" dirty="0"/>
              <a:t> list of</a:t>
            </a:r>
            <a:r>
              <a:rPr dirty="0"/>
              <a:t> </a:t>
            </a:r>
            <a:r>
              <a:rPr spc="-5" dirty="0"/>
              <a:t>food </a:t>
            </a:r>
            <a:r>
              <a:rPr spc="-890" dirty="0"/>
              <a:t> </a:t>
            </a:r>
            <a:r>
              <a:rPr spc="-5" dirty="0"/>
              <a:t>unicorn Aurora loves</a:t>
            </a:r>
            <a:r>
              <a:rPr dirty="0"/>
              <a:t> to</a:t>
            </a:r>
            <a:r>
              <a:rPr spc="-5" dirty="0"/>
              <a:t> </a:t>
            </a:r>
            <a:r>
              <a:rPr dirty="0"/>
              <a:t>eat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2946" y="498158"/>
            <a:ext cx="23533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</a:t>
            </a:r>
            <a:r>
              <a:rPr spc="-10" dirty="0"/>
              <a:t>ection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0839" y="1516379"/>
            <a:ext cx="7520940" cy="4140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ts val="3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find()</a:t>
            </a:r>
            <a:r>
              <a:rPr sz="3200" dirty="0">
                <a:latin typeface="Calibri"/>
                <a:cs typeface="Calibri"/>
              </a:rPr>
              <a:t> can </a:t>
            </a:r>
            <a:r>
              <a:rPr sz="3200" spc="-5" dirty="0">
                <a:latin typeface="Calibri"/>
                <a:cs typeface="Calibri"/>
              </a:rPr>
              <a:t>take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argument, which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58ED5"/>
                </a:solidFill>
                <a:latin typeface="Calibri"/>
                <a:cs typeface="Calibri"/>
              </a:rPr>
              <a:t>project</a:t>
            </a:r>
            <a:r>
              <a:rPr sz="3200" dirty="0">
                <a:solidFill>
                  <a:srgbClr val="558ED5"/>
                </a:solidFill>
                <a:latin typeface="Calibri"/>
                <a:cs typeface="Calibri"/>
              </a:rPr>
              <a:t> list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Example:</a:t>
            </a:r>
            <a:endParaRPr sz="3200" dirty="0">
              <a:latin typeface="Calibri"/>
              <a:cs typeface="Calibri"/>
            </a:endParaRPr>
          </a:p>
          <a:p>
            <a:pPr marL="469900">
              <a:spcBef>
                <a:spcPts val="360"/>
              </a:spcBef>
            </a:pPr>
            <a:r>
              <a:rPr sz="3200" spc="-5" dirty="0">
                <a:latin typeface="Calibri"/>
                <a:cs typeface="Calibri"/>
              </a:rPr>
              <a:t>db.unicorns.find({},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{name:1,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_id:0})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spcBef>
                <a:spcPts val="30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 values </a:t>
            </a:r>
            <a:r>
              <a:rPr sz="2800" spc="-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boolean: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spcBef>
                <a:spcPts val="32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endParaRPr sz="2400" dirty="0">
              <a:latin typeface="Calibri"/>
              <a:cs typeface="Calibri"/>
            </a:endParaRPr>
          </a:p>
          <a:p>
            <a:pPr marL="749300" marR="109220" lvl="1" indent="-279400">
              <a:lnSpc>
                <a:spcPts val="303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Note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except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excluding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_id,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5" dirty="0">
                <a:latin typeface="Calibri"/>
                <a:cs typeface="Calibri"/>
              </a:rPr>
              <a:t> cannot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mixture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exclusion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inclusion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214" y="498158"/>
            <a:ext cx="177482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r</a:t>
            </a:r>
            <a:r>
              <a:rPr dirty="0"/>
              <a:t>ts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0365" y="1642745"/>
            <a:ext cx="8067675" cy="2062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447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dirty="0">
                <a:latin typeface="Consolas"/>
                <a:cs typeface="Consolas"/>
              </a:rPr>
              <a:t>upsert</a:t>
            </a:r>
            <a:r>
              <a:rPr sz="3200" spc="-104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updat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the 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cu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ent if 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und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 </a:t>
            </a:r>
            <a:r>
              <a:rPr sz="3200" spc="-5" dirty="0">
                <a:latin typeface="Calibri"/>
                <a:cs typeface="Calibri"/>
              </a:rPr>
              <a:t>inserts </a:t>
            </a:r>
            <a:r>
              <a:rPr sz="3200" dirty="0">
                <a:latin typeface="Calibri"/>
                <a:cs typeface="Calibri"/>
              </a:rPr>
              <a:t>it if </a:t>
            </a:r>
            <a:r>
              <a:rPr sz="3200" spc="-5" dirty="0">
                <a:latin typeface="Calibri"/>
                <a:cs typeface="Calibri"/>
              </a:rPr>
              <a:t>not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To enable </a:t>
            </a:r>
            <a:r>
              <a:rPr sz="3200" spc="-5" dirty="0">
                <a:latin typeface="Calibri"/>
                <a:cs typeface="Calibri"/>
              </a:rPr>
              <a:t>upserting we </a:t>
            </a:r>
            <a:r>
              <a:rPr sz="3200" dirty="0">
                <a:latin typeface="Calibri"/>
                <a:cs typeface="Calibri"/>
              </a:rPr>
              <a:t>pass a </a:t>
            </a:r>
            <a:r>
              <a:rPr sz="3200" spc="-5" dirty="0">
                <a:latin typeface="Calibri"/>
                <a:cs typeface="Calibri"/>
              </a:rPr>
              <a:t>third parameter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{upsert:</a:t>
            </a:r>
            <a:r>
              <a:rPr sz="3200" spc="-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true}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294" y="498158"/>
            <a:ext cx="541528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MongoDB</a:t>
            </a:r>
            <a:r>
              <a:rPr spc="-20" dirty="0"/>
              <a:t> </a:t>
            </a:r>
            <a:r>
              <a:rPr spc="-5" dirty="0"/>
              <a:t>Basics</a:t>
            </a:r>
            <a:r>
              <a:rPr spc="-10" dirty="0"/>
              <a:t> </a:t>
            </a:r>
            <a:r>
              <a:rPr spc="-5" dirty="0"/>
              <a:t>(cont.)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750" y="1770537"/>
            <a:ext cx="4454718" cy="2155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5929" y="4566267"/>
            <a:ext cx="5802839" cy="15656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2059" y="2039602"/>
            <a:ext cx="3092450" cy="1569720"/>
          </a:xfrm>
          <a:prstGeom prst="rect">
            <a:avLst/>
          </a:prstGeom>
          <a:ln w="38099">
            <a:solidFill>
              <a:srgbClr val="6095C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805" marR="223520">
              <a:lnSpc>
                <a:spcPct val="99500"/>
              </a:lnSpc>
              <a:spcBef>
                <a:spcPts val="375"/>
              </a:spcBef>
            </a:pPr>
            <a:r>
              <a:rPr sz="2400" spc="-5" dirty="0">
                <a:latin typeface="Calibri"/>
                <a:cs typeface="Calibri"/>
              </a:rPr>
              <a:t>Each document within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collection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 its </a:t>
            </a:r>
            <a:r>
              <a:rPr sz="2400" spc="-5" dirty="0">
                <a:latin typeface="Calibri"/>
                <a:cs typeface="Calibri"/>
              </a:rPr>
              <a:t>own </a:t>
            </a:r>
            <a:r>
              <a:rPr sz="2400" dirty="0">
                <a:latin typeface="Calibri"/>
                <a:cs typeface="Calibri"/>
              </a:rPr>
              <a:t>unique set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209" y="498158"/>
            <a:ext cx="33934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Upserts</a:t>
            </a:r>
            <a:r>
              <a:rPr spc="-45" dirty="0"/>
              <a:t> </a:t>
            </a:r>
            <a:r>
              <a:rPr spc="-5" dirty="0"/>
              <a:t>(cont.)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9415" y="1541490"/>
            <a:ext cx="7458075" cy="42614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 not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anything:</a:t>
            </a:r>
            <a:endParaRPr sz="3200" dirty="0">
              <a:latin typeface="Calibri"/>
              <a:cs typeface="Calibri"/>
            </a:endParaRPr>
          </a:p>
          <a:p>
            <a:pPr marL="406400">
              <a:spcBef>
                <a:spcPts val="635"/>
              </a:spcBef>
            </a:pPr>
            <a:r>
              <a:rPr sz="2800" dirty="0">
                <a:latin typeface="Consolas"/>
                <a:cs typeface="Consolas"/>
              </a:rPr>
              <a:t>db.unicorns.update({name:</a:t>
            </a:r>
            <a:r>
              <a:rPr sz="2800" spc="-5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"Walala"},</a:t>
            </a:r>
            <a:endParaRPr sz="2800" dirty="0">
              <a:latin typeface="Consolas"/>
              <a:cs typeface="Consolas"/>
            </a:endParaRPr>
          </a:p>
          <a:p>
            <a:pPr marL="1377950">
              <a:spcBef>
                <a:spcPts val="640"/>
              </a:spcBef>
            </a:pPr>
            <a:r>
              <a:rPr sz="2800" dirty="0">
                <a:latin typeface="Consolas"/>
                <a:cs typeface="Consolas"/>
              </a:rPr>
              <a:t>{$inc:</a:t>
            </a:r>
            <a:r>
              <a:rPr sz="2800" spc="-4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{vampires:</a:t>
            </a:r>
            <a:r>
              <a:rPr sz="2800" spc="-4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1}})</a:t>
            </a:r>
          </a:p>
          <a:p>
            <a:pPr>
              <a:spcBef>
                <a:spcPts val="30"/>
              </a:spcBef>
            </a:pPr>
            <a:endParaRPr sz="4100" dirty="0">
              <a:latin typeface="Consolas"/>
              <a:cs typeface="Consolas"/>
            </a:endParaRPr>
          </a:p>
          <a:p>
            <a:pPr marL="355600" indent="-342900"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Instead,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this:</a:t>
            </a:r>
          </a:p>
          <a:p>
            <a:pPr marL="406400">
              <a:spcBef>
                <a:spcPts val="660"/>
              </a:spcBef>
            </a:pPr>
            <a:r>
              <a:rPr sz="2800" dirty="0">
                <a:latin typeface="Consolas"/>
                <a:cs typeface="Consolas"/>
              </a:rPr>
              <a:t>db.unicorns.update({name:</a:t>
            </a:r>
            <a:r>
              <a:rPr sz="2800" spc="-5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"Walala"},</a:t>
            </a:r>
            <a:endParaRPr sz="2800" dirty="0">
              <a:latin typeface="Consolas"/>
              <a:cs typeface="Consolas"/>
            </a:endParaRPr>
          </a:p>
          <a:p>
            <a:pPr marL="1377950">
              <a:spcBef>
                <a:spcPts val="640"/>
              </a:spcBef>
            </a:pPr>
            <a:r>
              <a:rPr sz="2800" dirty="0">
                <a:latin typeface="Consolas"/>
                <a:cs typeface="Consolas"/>
              </a:rPr>
              <a:t>{$inc:</a:t>
            </a:r>
            <a:r>
              <a:rPr sz="2800" spc="-4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{vampires:</a:t>
            </a:r>
            <a:r>
              <a:rPr sz="2800" spc="-4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1}},</a:t>
            </a:r>
          </a:p>
          <a:p>
            <a:pPr marL="1377950">
              <a:spcBef>
                <a:spcPts val="740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dirty="0">
                <a:solidFill>
                  <a:srgbClr val="558ED5"/>
                </a:solidFill>
                <a:latin typeface="Consolas"/>
                <a:cs typeface="Consolas"/>
              </a:rPr>
              <a:t>upsert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65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true})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716" y="498158"/>
            <a:ext cx="395986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65" dirty="0"/>
              <a:t> </a:t>
            </a:r>
            <a:r>
              <a:rPr spc="-5" dirty="0"/>
              <a:t>Updates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7990" y="1699895"/>
            <a:ext cx="7465059" cy="1973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default,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document. </a:t>
            </a:r>
            <a:r>
              <a:rPr sz="3200" dirty="0">
                <a:latin typeface="Calibri"/>
                <a:cs typeface="Calibri"/>
              </a:rPr>
              <a:t>Passing the </a:t>
            </a:r>
            <a:r>
              <a:rPr sz="3200" spc="-5" dirty="0">
                <a:latin typeface="Calibri"/>
                <a:cs typeface="Calibri"/>
              </a:rPr>
              <a:t>third parameter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79"/>
              </a:lnSpc>
            </a:pPr>
            <a:r>
              <a:rPr sz="3200" dirty="0">
                <a:latin typeface="Consolas"/>
                <a:cs typeface="Consolas"/>
              </a:rPr>
              <a:t>{multi:</a:t>
            </a:r>
            <a:r>
              <a:rPr sz="3200" spc="-2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true}</a:t>
            </a:r>
            <a:r>
              <a:rPr sz="3200" spc="-30" dirty="0">
                <a:latin typeface="Consolas"/>
                <a:cs typeface="Consolas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multiple</a:t>
            </a:r>
            <a:endParaRPr sz="3200">
              <a:latin typeface="Calibri"/>
              <a:cs typeface="Calibri"/>
            </a:endParaRPr>
          </a:p>
          <a:p>
            <a:pPr marL="355600">
              <a:spcBef>
                <a:spcPts val="60"/>
              </a:spcBef>
            </a:pPr>
            <a:r>
              <a:rPr sz="3200" dirty="0">
                <a:latin typeface="Calibri"/>
                <a:cs typeface="Calibri"/>
              </a:rPr>
              <a:t>update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153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(Q7) </a:t>
            </a:r>
            <a:r>
              <a:rPr dirty="0"/>
              <a:t>Give all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unicorns vaccine </a:t>
            </a:r>
            <a:r>
              <a:rPr spc="-890" dirty="0"/>
              <a:t> </a:t>
            </a:r>
            <a:r>
              <a:rPr spc="-5" dirty="0"/>
              <a:t>(set vaccinated</a:t>
            </a:r>
            <a:r>
              <a:rPr dirty="0"/>
              <a:t> to be</a:t>
            </a:r>
            <a:r>
              <a:rPr spc="-5" dirty="0"/>
              <a:t> true)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544412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(Q8) Sort </a:t>
            </a:r>
            <a:r>
              <a:rPr dirty="0"/>
              <a:t>the </a:t>
            </a:r>
            <a:r>
              <a:rPr spc="-5" dirty="0"/>
              <a:t>unicorns </a:t>
            </a:r>
            <a:r>
              <a:rPr dirty="0"/>
              <a:t>based </a:t>
            </a:r>
            <a:r>
              <a:rPr spc="-5" dirty="0"/>
              <a:t>on </a:t>
            </a:r>
            <a:r>
              <a:rPr spc="-890" dirty="0"/>
              <a:t> </a:t>
            </a:r>
            <a:r>
              <a:rPr spc="-5" dirty="0"/>
              <a:t>weights decreasingly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7308"/>
            <a:ext cx="10515600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(Q9) Sort </a:t>
            </a:r>
            <a:r>
              <a:rPr dirty="0"/>
              <a:t>the </a:t>
            </a:r>
            <a:r>
              <a:rPr spc="-5" dirty="0"/>
              <a:t>unicorns </a:t>
            </a:r>
            <a:r>
              <a:rPr dirty="0"/>
              <a:t>based </a:t>
            </a:r>
            <a:r>
              <a:rPr spc="-5" dirty="0"/>
              <a:t>on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names</a:t>
            </a:r>
            <a:r>
              <a:rPr dirty="0"/>
              <a:t> </a:t>
            </a:r>
            <a:r>
              <a:rPr spc="-5" dirty="0"/>
              <a:t>increasingly,</a:t>
            </a:r>
            <a:r>
              <a:rPr dirty="0"/>
              <a:t> then the </a:t>
            </a:r>
            <a:r>
              <a:rPr spc="-5" dirty="0"/>
              <a:t>number </a:t>
            </a:r>
            <a:r>
              <a:rPr spc="-890" dirty="0"/>
              <a:t> </a:t>
            </a:r>
            <a:r>
              <a:rPr spc="-5" dirty="0"/>
              <a:t>of vampires</a:t>
            </a:r>
            <a:r>
              <a:rPr dirty="0"/>
              <a:t> </a:t>
            </a:r>
            <a:r>
              <a:rPr spc="-5" dirty="0"/>
              <a:t>decreasingly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25" y="42058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(Q10)</a:t>
            </a:r>
            <a:r>
              <a:rPr spc="-10" dirty="0"/>
              <a:t> </a:t>
            </a:r>
            <a:r>
              <a:rPr dirty="0"/>
              <a:t>Get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second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third </a:t>
            </a:r>
            <a:r>
              <a:rPr spc="-890" dirty="0"/>
              <a:t> </a:t>
            </a:r>
            <a:r>
              <a:rPr spc="-5" dirty="0"/>
              <a:t>heaviest unicorns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287237"/>
            <a:ext cx="1051560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(Q11) Count</a:t>
            </a:r>
            <a:r>
              <a:rPr dirty="0"/>
              <a:t> the</a:t>
            </a:r>
            <a:r>
              <a:rPr spc="-5" dirty="0"/>
              <a:t> number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unicorns </a:t>
            </a:r>
            <a:r>
              <a:rPr spc="-890" dirty="0"/>
              <a:t> </a:t>
            </a:r>
            <a:r>
              <a:rPr spc="-5" dirty="0"/>
              <a:t>who have more </a:t>
            </a:r>
            <a:r>
              <a:rPr dirty="0"/>
              <a:t>than </a:t>
            </a:r>
            <a:r>
              <a:rPr spc="-5" dirty="0"/>
              <a:t>50 vampires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2" y="498158"/>
            <a:ext cx="25552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1633221"/>
            <a:ext cx="7979409" cy="36245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26111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Karl </a:t>
            </a:r>
            <a:r>
              <a:rPr sz="3200" dirty="0">
                <a:latin typeface="Calibri"/>
                <a:cs typeface="Calibri"/>
              </a:rPr>
              <a:t>Seguin,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25" dirty="0">
                <a:latin typeface="Calibri"/>
                <a:cs typeface="Calibri"/>
              </a:rPr>
              <a:t>Little </a:t>
            </a:r>
            <a:r>
              <a:rPr sz="3200" i="1" spc="-5" dirty="0">
                <a:latin typeface="Calibri"/>
                <a:cs typeface="Calibri"/>
              </a:rPr>
              <a:t>MongoDB Book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2"/>
              </a:rPr>
              <a:t>http://openmymind.net/mongodb.pdf</a:t>
            </a:r>
            <a:endParaRPr sz="3200" dirty="0">
              <a:latin typeface="Calibri"/>
              <a:cs typeface="Calibri"/>
            </a:endParaRPr>
          </a:p>
          <a:p>
            <a:pPr marL="355600" marR="533400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Kristina Chodorow,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MongoDB: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5" dirty="0">
                <a:latin typeface="Calibri"/>
                <a:cs typeface="Calibri"/>
              </a:rPr>
              <a:t>Deﬁnite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Guide</a:t>
            </a:r>
            <a:r>
              <a:rPr sz="3200" spc="-5" dirty="0">
                <a:latin typeface="Calibri"/>
                <a:cs typeface="Calibri"/>
              </a:rPr>
              <a:t>, O’Reilly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94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MongoDB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CRUD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Operations,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https://docs.mongodb.org/master/MongoDB-­‐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6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crud-­‐guide-­‐master.pdf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1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089" y="498158"/>
            <a:ext cx="37268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MongoDB</a:t>
            </a:r>
            <a:r>
              <a:rPr spc="-60" dirty="0"/>
              <a:t> </a:t>
            </a:r>
            <a:r>
              <a:rPr spc="-5" dirty="0"/>
              <a:t>CRUD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1633220"/>
            <a:ext cx="7903209" cy="1576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MongoDB provides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semantics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manipulating</a:t>
            </a:r>
            <a:r>
              <a:rPr sz="3200" dirty="0">
                <a:latin typeface="Calibri"/>
                <a:cs typeface="Calibri"/>
              </a:rPr>
              <a:t> 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CRUD</a:t>
            </a:r>
            <a:r>
              <a:rPr sz="3200" dirty="0">
                <a:latin typeface="Calibri"/>
                <a:cs typeface="Calibri"/>
              </a:rPr>
              <a:t> =</a:t>
            </a:r>
            <a:r>
              <a:rPr sz="3200" spc="-5" dirty="0">
                <a:latin typeface="Calibri"/>
                <a:cs typeface="Calibri"/>
              </a:rPr>
              <a:t> Create,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Update,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Delete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319" y="498158"/>
            <a:ext cx="310642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C</a:t>
            </a:r>
            <a:r>
              <a:rPr spc="-5" dirty="0"/>
              <a:t>RUD:</a:t>
            </a:r>
            <a:r>
              <a:rPr spc="-55" dirty="0"/>
              <a:t> </a:t>
            </a:r>
            <a:r>
              <a:rPr spc="-5" dirty="0"/>
              <a:t>Create</a:t>
            </a:r>
            <a:endParaRPr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685" y="1770992"/>
            <a:ext cx="7563630" cy="4123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6775" y="4361412"/>
            <a:ext cx="7813040" cy="323164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SQL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16775" y="1232973"/>
            <a:ext cx="7813040" cy="323164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MongoDB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127" y="498158"/>
            <a:ext cx="27590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spc="-5" dirty="0"/>
              <a:t>UD:</a:t>
            </a:r>
            <a:r>
              <a:rPr spc="-60" dirty="0"/>
              <a:t> </a:t>
            </a:r>
            <a:r>
              <a:rPr spc="-5" dirty="0"/>
              <a:t>Read</a:t>
            </a:r>
            <a:endParaRPr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678" y="2071874"/>
            <a:ext cx="7749322" cy="34398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6775" y="3591752"/>
            <a:ext cx="7813040" cy="323165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SQL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16775" y="1232973"/>
            <a:ext cx="7813040" cy="323164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MongoDB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643" y="498158"/>
            <a:ext cx="32899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spc="-5" dirty="0"/>
              <a:t>D:</a:t>
            </a:r>
            <a:r>
              <a:rPr spc="-75" dirty="0"/>
              <a:t> </a:t>
            </a:r>
            <a:r>
              <a:rPr dirty="0"/>
              <a:t>Update</a:t>
            </a:r>
            <a:endParaRPr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964" y="1982136"/>
            <a:ext cx="7889964" cy="3827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6775" y="4079204"/>
            <a:ext cx="7813040" cy="323165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SQL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16775" y="1232973"/>
            <a:ext cx="7813040" cy="323164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MongoDB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184" y="498158"/>
            <a:ext cx="31070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CRU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spc="-5" dirty="0"/>
              <a:t>:</a:t>
            </a:r>
            <a:r>
              <a:rPr spc="-50" dirty="0"/>
              <a:t> </a:t>
            </a:r>
            <a:r>
              <a:rPr spc="-5" dirty="0"/>
              <a:t>Delete</a:t>
            </a:r>
            <a:endParaRPr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471" y="2411611"/>
            <a:ext cx="7149996" cy="2452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6775" y="3711973"/>
            <a:ext cx="7813040" cy="323164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spcBef>
                <a:spcPts val="359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SQL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16775" y="1909865"/>
            <a:ext cx="7813040" cy="323165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MongoDB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7855" y="6442064"/>
            <a:ext cx="2311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CA" smtClean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5960" y="498158"/>
            <a:ext cx="36855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80" dirty="0"/>
              <a:t> </a:t>
            </a:r>
            <a:r>
              <a:rPr spc="-5" dirty="0"/>
              <a:t>MongoDB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39" y="1633220"/>
            <a:ext cx="6930390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MongoDB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machine, or</a:t>
            </a:r>
            <a:r>
              <a:rPr sz="3200" dirty="0">
                <a:latin typeface="Calibri"/>
                <a:cs typeface="Calibri"/>
              </a:rPr>
              <a:t> visit: </a:t>
            </a:r>
            <a:r>
              <a:rPr lang="en-CA" sz="3200" spc="5" dirty="0">
                <a:solidFill>
                  <a:srgbClr val="0000FF"/>
                </a:solidFill>
                <a:latin typeface="Calibri"/>
                <a:cs typeface="Calibri"/>
              </a:rPr>
              <a:t>https://www.mongodb.com/products/shell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1085</Words>
  <Application>Microsoft Office PowerPoint</Application>
  <PresentationFormat>Widescreen</PresentationFormat>
  <Paragraphs>179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Consolas</vt:lpstr>
      <vt:lpstr>Times New Roman</vt:lpstr>
      <vt:lpstr>Office Theme</vt:lpstr>
      <vt:lpstr>MongoDB</vt:lpstr>
      <vt:lpstr>MongoDB Basics</vt:lpstr>
      <vt:lpstr>MongoDB Basics (cont.)</vt:lpstr>
      <vt:lpstr>MongoDB CRUD</vt:lpstr>
      <vt:lpstr>CRUD: Create</vt:lpstr>
      <vt:lpstr>CRUD: Read</vt:lpstr>
      <vt:lpstr>CRUD: Update</vt:lpstr>
      <vt:lpstr>CRUD: Delete</vt:lpstr>
      <vt:lpstr>Using MongoDB</vt:lpstr>
      <vt:lpstr>To Get Started…</vt:lpstr>
      <vt:lpstr>Create Database</vt:lpstr>
      <vt:lpstr>Insert Data</vt:lpstr>
      <vt:lpstr>List Documents in a Collection</vt:lpstr>
      <vt:lpstr>Query Selector</vt:lpstr>
      <vt:lpstr>Query Selector (cont.)</vt:lpstr>
      <vt:lpstr>Comparison Operators in MongoDB</vt:lpstr>
      <vt:lpstr>(Q1) Find the male unicorns weigh  more than 700 pounds</vt:lpstr>
      <vt:lpstr>(Q2) Find the unicorns that have no  vampire field</vt:lpstr>
      <vt:lpstr>(Q3) Find the unicorns that like apples  or oranges</vt:lpstr>
      <vt:lpstr>(Q4) Find the female unicorns that  either love apples or weigh less than  500 pounds</vt:lpstr>
      <vt:lpstr>CRUD: Update</vt:lpstr>
      <vt:lpstr>CRUD: Update (cont.)</vt:lpstr>
      <vt:lpstr>CRUD: Update (cont.)</vt:lpstr>
      <vt:lpstr>CRUD: Update (cont.)</vt:lpstr>
      <vt:lpstr>More Update Operators</vt:lpstr>
      <vt:lpstr>(Q5) Decrease unicorn Pilot’s number  of vampires by 2</vt:lpstr>
      <vt:lpstr>(Q6) Add “sugar” to the list of food  unicorn Aurora loves to eat</vt:lpstr>
      <vt:lpstr>Projection</vt:lpstr>
      <vt:lpstr>Upserts</vt:lpstr>
      <vt:lpstr>Upserts (cont.)</vt:lpstr>
      <vt:lpstr>Multiple Updates</vt:lpstr>
      <vt:lpstr>(Q7) Give all of the unicorns vaccine  (set vaccinated to be true)</vt:lpstr>
      <vt:lpstr>(Q8) Sort the unicorns based on  weights decreasingly</vt:lpstr>
      <vt:lpstr>(Q9) Sort the unicorns based on the  names increasingly, then the number  of vampires decreasingly</vt:lpstr>
      <vt:lpstr>(Q10) Get the second and third  heaviest unicorns</vt:lpstr>
      <vt:lpstr>(Q11) Count the number of unicorns  who have more than 50 vampires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Nabil Al-Rousan</dc:creator>
  <cp:lastModifiedBy>Nabil Al-Rousan</cp:lastModifiedBy>
  <cp:revision>1</cp:revision>
  <dcterms:created xsi:type="dcterms:W3CDTF">2022-03-27T06:24:58Z</dcterms:created>
  <dcterms:modified xsi:type="dcterms:W3CDTF">2022-03-29T22:01:30Z</dcterms:modified>
</cp:coreProperties>
</file>