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7D"/>
    <a:srgbClr val="C5D3ED"/>
    <a:srgbClr val="FFEEB7"/>
    <a:srgbClr val="FBF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D2613-C810-4951-807C-152134BF0980}" type="datetimeFigureOut">
              <a:rPr lang="fr-FR" smtClean="0"/>
              <a:t>10/11/2024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ED72B-DE18-4957-96E9-F9BF927370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972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Couche métier</a:t>
            </a:r>
            <a:r>
              <a:rPr lang="fr-FR" dirty="0"/>
              <a:t> : Cette couche contient les </a:t>
            </a:r>
            <a:r>
              <a:rPr lang="fr-FR" b="1" dirty="0"/>
              <a:t>règles métier</a:t>
            </a:r>
            <a:r>
              <a:rPr lang="fr-FR" dirty="0"/>
              <a:t>, c'est-à-dire les validations, calculs, ou traitements spécifiques au domaine de l'application.</a:t>
            </a:r>
          </a:p>
          <a:p>
            <a:r>
              <a:rPr lang="fr-FR" b="1" dirty="0"/>
              <a:t>Couche service</a:t>
            </a:r>
            <a:r>
              <a:rPr lang="fr-FR" dirty="0"/>
              <a:t> : Dans Spring, la couche </a:t>
            </a:r>
            <a:r>
              <a:rPr lang="fr-FR" b="1" dirty="0"/>
              <a:t>service</a:t>
            </a:r>
            <a:r>
              <a:rPr lang="fr-FR" dirty="0"/>
              <a:t> contient souvent </a:t>
            </a:r>
            <a:r>
              <a:rPr lang="fr-FR" b="1" dirty="0"/>
              <a:t>la logique métier</a:t>
            </a:r>
            <a:r>
              <a:rPr lang="fr-FR" dirty="0"/>
              <a:t>. C'est là que tu retrouves la gestion des cas d'utilisation comme "Créer un utilisateur", "Effectuer un paiement", etc.</a:t>
            </a:r>
          </a:p>
          <a:p>
            <a:r>
              <a:rPr lang="fr-FR" dirty="0"/>
              <a:t>En résumé, </a:t>
            </a:r>
            <a:r>
              <a:rPr lang="fr-FR" b="1" dirty="0"/>
              <a:t>la couche métier et la couche service se rejoignent souvent dans Spring</a:t>
            </a:r>
            <a:r>
              <a:rPr lang="fr-FR" dirty="0"/>
              <a:t>. La couche </a:t>
            </a:r>
            <a:r>
              <a:rPr lang="fr-FR" b="1" dirty="0"/>
              <a:t>métier</a:t>
            </a:r>
            <a:r>
              <a:rPr lang="fr-FR" dirty="0"/>
              <a:t> contient les </a:t>
            </a:r>
            <a:r>
              <a:rPr lang="fr-FR" b="1" dirty="0"/>
              <a:t>règles spécifiques</a:t>
            </a:r>
            <a:r>
              <a:rPr lang="fr-FR" dirty="0"/>
              <a:t> (par exemple, "un utilisateur ne peut pas avoir le même email"), et ces règles sont souvent mises en œuvre dans une </a:t>
            </a:r>
            <a:r>
              <a:rPr lang="fr-FR" b="1" dirty="0"/>
              <a:t>classe service</a:t>
            </a:r>
            <a:r>
              <a:rPr lang="fr-FR" dirty="0"/>
              <a:t> annotée avec @Service.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ED72B-DE18-4957-96E9-F9BF927370C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24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B56B8-52C8-4D55-901A-06F8425D1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866C39-20B5-46DE-A21A-6ED19B63E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5992C6-5FB1-4C2B-8325-E5917CD6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FCDF-BEF4-44B3-A408-0E77907BE8A7}" type="datetimeFigureOut">
              <a:rPr lang="fr-FR" smtClean="0"/>
              <a:t>10/11/2024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0B206A-0E7C-4909-B9D6-5768ACA0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E30354-4592-47AB-8096-90FE71DA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E112-1DDD-44CD-9212-7567715F5C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09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94AB3A-73A3-4C4E-AADB-0AA208596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6B0D12-FB66-4755-988A-B830E3BEC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CD1E74-D2FB-4AE7-8070-E5601406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FCDF-BEF4-44B3-A408-0E77907BE8A7}" type="datetimeFigureOut">
              <a:rPr lang="fr-FR" smtClean="0"/>
              <a:t>10/11/2024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71F05B-5156-49A0-BB80-A8303BD10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6CFCA7-6DFC-4FDD-B80C-E603E8D57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E112-1DDD-44CD-9212-7567715F5C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3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9E79E66-D0BC-41B1-A230-8F108794A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88CF1B-1E71-47D4-9440-A761170E8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158E6F-DD55-4D0B-8995-A6E9FF28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FCDF-BEF4-44B3-A408-0E77907BE8A7}" type="datetimeFigureOut">
              <a:rPr lang="fr-FR" smtClean="0"/>
              <a:t>10/11/2024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EC6498-29A2-46E5-9FD8-990B7927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C7FB50-B716-4CA6-9947-D2441719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E112-1DDD-44CD-9212-7567715F5C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16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196DF8-B3BC-45DD-9B90-337EA156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346C5B-09AF-4671-AF1E-F9266F1B3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83D217-C795-4B8D-B3D7-0478E9DA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FCDF-BEF4-44B3-A408-0E77907BE8A7}" type="datetimeFigureOut">
              <a:rPr lang="fr-FR" smtClean="0"/>
              <a:t>10/11/2024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ED149D-A40B-4843-9C12-F7AEE144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D7CD4F-A854-42E3-B68D-3B79E5E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E112-1DDD-44CD-9212-7567715F5C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94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8C5FC2-A934-4733-AFEC-988E10A3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33819D-6F1B-4ED7-A764-238CBCAA4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F7A2A2-5225-43D0-8B14-08C9FEB3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FCDF-BEF4-44B3-A408-0E77907BE8A7}" type="datetimeFigureOut">
              <a:rPr lang="fr-FR" smtClean="0"/>
              <a:t>10/11/2024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4B2A0B-AA58-4756-98CD-02B96C72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9A892C-2869-47F4-AAA2-27B7A0EC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E112-1DDD-44CD-9212-7567715F5C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92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493F24-A051-4302-AA35-32B1EC3E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D59335-1682-4098-94B3-CC0033140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5649A8-B197-4BAB-ABFD-A2B2DD02D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6C080F-80C8-4580-9D6B-5E37D87F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FCDF-BEF4-44B3-A408-0E77907BE8A7}" type="datetimeFigureOut">
              <a:rPr lang="fr-FR" smtClean="0"/>
              <a:t>10/11/2024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00DDDF-1A05-4BF2-9D68-70A1E51A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1BC27D-DA7A-4664-9394-B3A1B6D0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E112-1DDD-44CD-9212-7567715F5C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72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6A9C0-BDA6-4268-AB66-213307F4E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48460F-F4EB-4DDD-A6CD-E6C95B456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F10708-4466-4882-84C5-0160F7B69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18CD06-FE24-428B-9827-12239AD2D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DB5D373-7881-47FF-8BAC-8E6C4C3F3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D390B9C-A8D5-4DD1-99C7-7C6694B4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FCDF-BEF4-44B3-A408-0E77907BE8A7}" type="datetimeFigureOut">
              <a:rPr lang="fr-FR" smtClean="0"/>
              <a:t>10/11/2024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AF3C961-0222-44A8-AB85-EB625260C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43AA5B-F9C8-45A2-8940-50E2DDB98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E112-1DDD-44CD-9212-7567715F5C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34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7FC3EE-DCDB-4EBF-9820-0A99D51F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0BB4E0B-5C42-4DB0-AC24-B3396E58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FCDF-BEF4-44B3-A408-0E77907BE8A7}" type="datetimeFigureOut">
              <a:rPr lang="fr-FR" smtClean="0"/>
              <a:t>10/11/2024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024AF2-F69E-4E34-A48E-247EF8FC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570EBE-AAA5-4CF1-AF71-4B31AB45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E112-1DDD-44CD-9212-7567715F5C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12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8551C63-4704-47C3-A186-A5BF2B27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FCDF-BEF4-44B3-A408-0E77907BE8A7}" type="datetimeFigureOut">
              <a:rPr lang="fr-FR" smtClean="0"/>
              <a:t>10/11/2024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FE2425-998C-4F67-88DB-4AFE7D5D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F8A1CF-E74F-4B03-9B96-904BD50D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E112-1DDD-44CD-9212-7567715F5C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23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A4A59D-40E0-45D3-A6FE-540838352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ACB3A6-9B06-446D-B8ED-E5F88480F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7666D1-35E9-4B79-B680-15D4702CD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C0F945-BAEF-44C3-988B-3408C8F9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FCDF-BEF4-44B3-A408-0E77907BE8A7}" type="datetimeFigureOut">
              <a:rPr lang="fr-FR" smtClean="0"/>
              <a:t>10/11/2024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6DC330-D048-4CD8-970B-8158B3866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046DAE-095C-4C79-9FEE-D7B5C9BE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E112-1DDD-44CD-9212-7567715F5C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35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7ABEE6-9738-49A2-B5D0-A2B7257C5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D5D1BA-3CFC-4C41-9A9F-D9AB98567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083366-F9F3-4FDE-85DD-6DD77C519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2D7674-7A73-46DA-8873-C97D4EE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FCDF-BEF4-44B3-A408-0E77907BE8A7}" type="datetimeFigureOut">
              <a:rPr lang="fr-FR" smtClean="0"/>
              <a:t>10/11/2024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B904CD-32EE-4858-B0AC-0A01A972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971E6D-5BC9-48CD-8589-0C9CEBFC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E112-1DDD-44CD-9212-7567715F5C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33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8CD65AD-441F-4924-920C-4CF4AC86B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2A98ED-1715-4C39-AB28-D27B4B05D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91F06A-8268-490B-A42A-262D715C1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BFCDF-BEF4-44B3-A408-0E77907BE8A7}" type="datetimeFigureOut">
              <a:rPr lang="fr-FR" smtClean="0"/>
              <a:t>10/11/2024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A2C0FA-381C-45BB-8AD8-A0E22FCA3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1150D2-D2CE-46BD-85EA-52B0450E8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2E112-1DDD-44CD-9212-7567715F5C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62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AF56D0-5745-44F7-A508-40703B8749E9}"/>
              </a:ext>
            </a:extLst>
          </p:cNvPr>
          <p:cNvSpPr/>
          <p:nvPr/>
        </p:nvSpPr>
        <p:spPr>
          <a:xfrm>
            <a:off x="2071396" y="242596"/>
            <a:ext cx="8089640" cy="1138335"/>
          </a:xfrm>
          <a:prstGeom prst="rect">
            <a:avLst/>
          </a:prstGeom>
          <a:solidFill>
            <a:srgbClr val="FBF5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highlight>
                  <a:srgbClr val="000000"/>
                </a:highlight>
              </a:rPr>
              <a:t>Presentation</a:t>
            </a:r>
            <a:r>
              <a:rPr lang="fr-FR" dirty="0">
                <a:highlight>
                  <a:srgbClr val="000000"/>
                </a:highlight>
              </a:rPr>
              <a:t>: </a:t>
            </a:r>
            <a:r>
              <a:rPr lang="fr-FR" dirty="0" err="1">
                <a:highlight>
                  <a:srgbClr val="000000"/>
                </a:highlight>
              </a:rPr>
              <a:t>Interact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 err="1">
                <a:highlight>
                  <a:srgbClr val="000000"/>
                </a:highlight>
              </a:rPr>
              <a:t>with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</a:rPr>
              <a:t>application display/</a:t>
            </a:r>
            <a:r>
              <a:rPr lang="fr-FR" dirty="0" err="1">
                <a:solidFill>
                  <a:schemeClr val="bg1"/>
                </a:solidFill>
                <a:highlight>
                  <a:srgbClr val="000000"/>
                </a:highlight>
              </a:rPr>
              <a:t>userinput</a:t>
            </a:r>
            <a:endParaRPr lang="fr-FR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algn="ctr"/>
            <a:r>
              <a:rPr lang="fr-FR" b="1" dirty="0">
                <a:solidFill>
                  <a:srgbClr val="002060"/>
                </a:solidFill>
              </a:rPr>
              <a:t>Web application(</a:t>
            </a:r>
            <a:r>
              <a:rPr lang="fr-FR" b="1" dirty="0" err="1">
                <a:solidFill>
                  <a:srgbClr val="002060"/>
                </a:solidFill>
              </a:rPr>
              <a:t>html,css</a:t>
            </a:r>
            <a:r>
              <a:rPr lang="fr-FR" b="1" dirty="0">
                <a:solidFill>
                  <a:srgbClr val="002060"/>
                </a:solidFill>
              </a:rPr>
              <a:t>, </a:t>
            </a:r>
            <a:r>
              <a:rPr lang="fr-FR" b="1" dirty="0" err="1">
                <a:solidFill>
                  <a:srgbClr val="002060"/>
                </a:solidFill>
              </a:rPr>
              <a:t>js,ts,angular</a:t>
            </a:r>
            <a:r>
              <a:rPr lang="fr-FR" b="1" dirty="0">
                <a:solidFill>
                  <a:srgbClr val="002060"/>
                </a:solidFill>
              </a:rPr>
              <a:t>)/desktop application (</a:t>
            </a:r>
            <a:r>
              <a:rPr lang="fr-FR" b="1" dirty="0" err="1">
                <a:solidFill>
                  <a:srgbClr val="002060"/>
                </a:solidFill>
              </a:rPr>
              <a:t>javafx,swing</a:t>
            </a:r>
            <a:r>
              <a:rPr lang="fr-FR" b="1" dirty="0">
                <a:solidFill>
                  <a:srgbClr val="002060"/>
                </a:solidFill>
              </a:rPr>
              <a:t>)/ mobile application(</a:t>
            </a:r>
            <a:r>
              <a:rPr lang="fr-FR" b="1" dirty="0" err="1">
                <a:solidFill>
                  <a:srgbClr val="002060"/>
                </a:solidFill>
              </a:rPr>
              <a:t>android,kotlin</a:t>
            </a:r>
            <a:r>
              <a:rPr lang="fr-FR" b="1" dirty="0">
                <a:solidFill>
                  <a:srgbClr val="002060"/>
                </a:solidFill>
              </a:rPr>
              <a:t>),browser, </a:t>
            </a:r>
            <a:r>
              <a:rPr lang="fr-FR" b="1" dirty="0" err="1">
                <a:solidFill>
                  <a:srgbClr val="002060"/>
                </a:solidFill>
              </a:rPr>
              <a:t>postman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E8C6A8-7C4E-4415-8CFF-D06873255D80}"/>
              </a:ext>
            </a:extLst>
          </p:cNvPr>
          <p:cNvSpPr/>
          <p:nvPr/>
        </p:nvSpPr>
        <p:spPr>
          <a:xfrm>
            <a:off x="2071396" y="1462569"/>
            <a:ext cx="8089641" cy="16165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highlight>
                <a:srgbClr val="000000"/>
              </a:highlight>
            </a:endParaRPr>
          </a:p>
          <a:p>
            <a:pPr algn="ctr"/>
            <a:r>
              <a:rPr lang="fr-FR" dirty="0">
                <a:highlight>
                  <a:srgbClr val="000000"/>
                </a:highlight>
              </a:rPr>
              <a:t>Service: </a:t>
            </a:r>
            <a:r>
              <a:rPr lang="fr-FR" dirty="0" err="1">
                <a:highlight>
                  <a:srgbClr val="000000"/>
                </a:highlight>
              </a:rPr>
              <a:t>interact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 err="1">
                <a:highlight>
                  <a:srgbClr val="000000"/>
                </a:highlight>
              </a:rPr>
              <a:t>with</a:t>
            </a:r>
            <a:r>
              <a:rPr lang="fr-FR" dirty="0">
                <a:highlight>
                  <a:srgbClr val="000000"/>
                </a:highlight>
              </a:rPr>
              <a:t> client</a:t>
            </a:r>
          </a:p>
          <a:p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b="1" dirty="0">
                <a:highlight>
                  <a:srgbClr val="FF0000"/>
                </a:highlight>
              </a:rPr>
              <a:t>API</a:t>
            </a:r>
            <a:r>
              <a:rPr lang="fr-FR" dirty="0">
                <a:highlight>
                  <a:srgbClr val="FF0000"/>
                </a:highlight>
              </a:rPr>
              <a:t> (REST, SOAP, </a:t>
            </a:r>
            <a:r>
              <a:rPr lang="fr-FR" dirty="0" err="1">
                <a:highlight>
                  <a:srgbClr val="FF0000"/>
                </a:highlight>
              </a:rPr>
              <a:t>GraphQL</a:t>
            </a:r>
            <a:r>
              <a:rPr lang="fr-FR" dirty="0">
                <a:highlight>
                  <a:srgbClr val="FF0000"/>
                </a:highlight>
              </a:rPr>
              <a:t>): </a:t>
            </a:r>
            <a:r>
              <a:rPr lang="fr-FR" dirty="0"/>
              <a:t>inter layer, architecture Micro-Services,</a:t>
            </a:r>
          </a:p>
          <a:p>
            <a:r>
              <a:rPr lang="fr-FR" dirty="0">
                <a:highlight>
                  <a:srgbClr val="FF0000"/>
                </a:highlight>
              </a:rPr>
              <a:t>Network </a:t>
            </a:r>
            <a:r>
              <a:rPr lang="fr-FR" dirty="0" err="1">
                <a:highlight>
                  <a:srgbClr val="FF0000"/>
                </a:highlight>
              </a:rPr>
              <a:t>problem</a:t>
            </a:r>
            <a:r>
              <a:rPr lang="fr-FR" dirty="0">
                <a:highlight>
                  <a:srgbClr val="FF0000"/>
                </a:highlight>
              </a:rPr>
              <a:t>: </a:t>
            </a:r>
            <a:r>
              <a:rPr lang="fr-FR" dirty="0" err="1"/>
              <a:t>proxies</a:t>
            </a:r>
            <a:r>
              <a:rPr lang="fr-FR" dirty="0"/>
              <a:t>, </a:t>
            </a:r>
            <a:r>
              <a:rPr lang="fr-FR" dirty="0" err="1"/>
              <a:t>Qos</a:t>
            </a:r>
            <a:r>
              <a:rPr lang="fr-FR" dirty="0"/>
              <a:t>,</a:t>
            </a:r>
          </a:p>
          <a:p>
            <a:r>
              <a:rPr lang="fr-FR" dirty="0" err="1">
                <a:highlight>
                  <a:srgbClr val="FF0000"/>
                </a:highlight>
              </a:rPr>
              <a:t>cross-technologies:different</a:t>
            </a:r>
            <a:r>
              <a:rPr lang="fr-FR" dirty="0">
                <a:highlight>
                  <a:srgbClr val="FF0000"/>
                </a:highlight>
              </a:rPr>
              <a:t> </a:t>
            </a:r>
            <a:r>
              <a:rPr lang="fr-FR" dirty="0" err="1">
                <a:highlight>
                  <a:srgbClr val="FF0000"/>
                </a:highlight>
              </a:rPr>
              <a:t>languages:</a:t>
            </a:r>
            <a:r>
              <a:rPr lang="fr-FR" dirty="0" err="1"/>
              <a:t>JSON</a:t>
            </a:r>
            <a:r>
              <a:rPr lang="fr-FR" dirty="0"/>
              <a:t>, XML,</a:t>
            </a:r>
            <a:r>
              <a:rPr lang="fr-FR" b="1" dirty="0"/>
              <a:t> ESB</a:t>
            </a:r>
            <a:r>
              <a:rPr lang="fr-FR" dirty="0"/>
              <a:t> (Enterprise Service Bus),</a:t>
            </a:r>
          </a:p>
          <a:p>
            <a:r>
              <a:rPr lang="fr-FR" b="1" dirty="0">
                <a:highlight>
                  <a:srgbClr val="FF0000"/>
                </a:highlight>
              </a:rPr>
              <a:t>Logs:</a:t>
            </a:r>
            <a:r>
              <a:rPr lang="fr-FR" dirty="0">
                <a:highlight>
                  <a:srgbClr val="FF0000"/>
                </a:highlight>
              </a:rPr>
              <a:t> </a:t>
            </a:r>
            <a:r>
              <a:rPr lang="fr-FR" dirty="0" err="1"/>
              <a:t>Kibana</a:t>
            </a:r>
            <a:endParaRPr lang="fr-FR" b="1" dirty="0"/>
          </a:p>
          <a:p>
            <a:r>
              <a:rPr lang="fr-FR" b="1" dirty="0">
                <a:highlight>
                  <a:srgbClr val="FF0000"/>
                </a:highlight>
              </a:rPr>
              <a:t>Security:</a:t>
            </a:r>
            <a:r>
              <a:rPr lang="fr-FR" dirty="0">
                <a:highlight>
                  <a:srgbClr val="FF0000"/>
                </a:highlight>
              </a:rPr>
              <a:t> </a:t>
            </a:r>
            <a:r>
              <a:rPr lang="fr-FR" dirty="0"/>
              <a:t>OAuth2, </a:t>
            </a:r>
            <a:r>
              <a:rPr lang="fr-FR" dirty="0" err="1"/>
              <a:t>OpenID</a:t>
            </a:r>
            <a:r>
              <a:rPr lang="fr-FR" dirty="0"/>
              <a:t> </a:t>
            </a:r>
            <a:r>
              <a:rPr lang="fr-FR" dirty="0" err="1"/>
              <a:t>Connect</a:t>
            </a:r>
            <a:r>
              <a:rPr lang="fr-FR" dirty="0"/>
              <a:t>, </a:t>
            </a:r>
            <a:r>
              <a:rPr lang="fr-FR" dirty="0" err="1"/>
              <a:t>pare-feux</a:t>
            </a:r>
            <a:endParaRPr lang="fr-FR" b="1" dirty="0"/>
          </a:p>
          <a:p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054CC7-0B51-4A85-AC17-385DCD3A887D}"/>
              </a:ext>
            </a:extLst>
          </p:cNvPr>
          <p:cNvSpPr/>
          <p:nvPr/>
        </p:nvSpPr>
        <p:spPr>
          <a:xfrm>
            <a:off x="2071395" y="3160741"/>
            <a:ext cx="8089641" cy="1355275"/>
          </a:xfrm>
          <a:prstGeom prst="rect">
            <a:avLst/>
          </a:prstGeom>
          <a:solidFill>
            <a:srgbClr val="FFEE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highlight>
                  <a:srgbClr val="000000"/>
                </a:highlight>
              </a:rPr>
              <a:t>Business: Apply BUSINESS RULES on data</a:t>
            </a:r>
          </a:p>
          <a:p>
            <a:r>
              <a:rPr lang="fr-FR" dirty="0" err="1">
                <a:highlight>
                  <a:srgbClr val="FF00FF"/>
                </a:highlight>
              </a:rPr>
              <a:t>Backend:Spring</a:t>
            </a:r>
            <a:r>
              <a:rPr lang="fr-FR" dirty="0">
                <a:highlight>
                  <a:srgbClr val="FF00FF"/>
                </a:highlight>
              </a:rPr>
              <a:t> Boot, Django, ou ASP.NET, </a:t>
            </a:r>
            <a:r>
              <a:rPr lang="fr-FR" dirty="0" err="1">
                <a:highlight>
                  <a:srgbClr val="FF00FF"/>
                </a:highlight>
              </a:rPr>
              <a:t>spring</a:t>
            </a:r>
            <a:r>
              <a:rPr lang="fr-FR" dirty="0">
                <a:highlight>
                  <a:srgbClr val="FF00FF"/>
                </a:highlight>
              </a:rPr>
              <a:t>,</a:t>
            </a:r>
          </a:p>
          <a:p>
            <a:r>
              <a:rPr lang="fr-FR" dirty="0" err="1">
                <a:highlight>
                  <a:srgbClr val="FF00FF"/>
                </a:highlight>
              </a:rPr>
              <a:t>Microservice</a:t>
            </a:r>
            <a:r>
              <a:rPr lang="fr-FR" dirty="0">
                <a:highlight>
                  <a:srgbClr val="FF00FF"/>
                </a:highlight>
              </a:rPr>
              <a:t>: service for </a:t>
            </a:r>
            <a:r>
              <a:rPr lang="fr-FR" dirty="0" err="1">
                <a:highlight>
                  <a:srgbClr val="FF00FF"/>
                </a:highlight>
              </a:rPr>
              <a:t>only</a:t>
            </a:r>
            <a:r>
              <a:rPr lang="fr-FR" dirty="0">
                <a:highlight>
                  <a:srgbClr val="FF00FF"/>
                </a:highlight>
              </a:rPr>
              <a:t> one </a:t>
            </a:r>
            <a:r>
              <a:rPr lang="fr-FR" dirty="0" err="1">
                <a:highlight>
                  <a:srgbClr val="FF00FF"/>
                </a:highlight>
              </a:rPr>
              <a:t>task</a:t>
            </a:r>
            <a:endParaRPr lang="fr-FR" dirty="0">
              <a:highlight>
                <a:srgbClr val="FF00FF"/>
              </a:highlight>
            </a:endParaRPr>
          </a:p>
          <a:p>
            <a:r>
              <a:rPr lang="fr-FR" dirty="0" err="1">
                <a:highlight>
                  <a:srgbClr val="FF00FF"/>
                </a:highlight>
              </a:rPr>
              <a:t>Create</a:t>
            </a:r>
            <a:r>
              <a:rPr lang="fr-FR" dirty="0">
                <a:highlight>
                  <a:srgbClr val="FF00FF"/>
                </a:highlight>
              </a:rPr>
              <a:t> </a:t>
            </a:r>
            <a:r>
              <a:rPr lang="fr-FR" dirty="0" err="1">
                <a:highlight>
                  <a:srgbClr val="FF00FF"/>
                </a:highlight>
              </a:rPr>
              <a:t>entitiers</a:t>
            </a:r>
            <a:r>
              <a:rPr lang="fr-FR" dirty="0">
                <a:highlight>
                  <a:srgbClr val="FF00FF"/>
                </a:highlight>
              </a:rPr>
              <a:t> </a:t>
            </a:r>
            <a:r>
              <a:rPr lang="fr-FR" dirty="0" err="1">
                <a:highlight>
                  <a:srgbClr val="FF00FF"/>
                </a:highlight>
              </a:rPr>
              <a:t>businesss</a:t>
            </a:r>
            <a:endParaRPr lang="fr-FR" dirty="0">
              <a:highlight>
                <a:srgbClr val="FF00FF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34B46E-9843-406D-8600-8A1D01D3B524}"/>
              </a:ext>
            </a:extLst>
          </p:cNvPr>
          <p:cNvSpPr/>
          <p:nvPr/>
        </p:nvSpPr>
        <p:spPr>
          <a:xfrm>
            <a:off x="2121159" y="4585992"/>
            <a:ext cx="8039877" cy="1026375"/>
          </a:xfrm>
          <a:prstGeom prst="rect">
            <a:avLst/>
          </a:prstGeom>
          <a:solidFill>
            <a:srgbClr val="C5D3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>
                <a:highlight>
                  <a:srgbClr val="000000"/>
                </a:highlight>
              </a:rPr>
              <a:t>Data:interact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 err="1">
                <a:highlight>
                  <a:srgbClr val="000000"/>
                </a:highlight>
              </a:rPr>
              <a:t>with</a:t>
            </a:r>
            <a:r>
              <a:rPr lang="fr-FR" dirty="0">
                <a:highlight>
                  <a:srgbClr val="000000"/>
                </a:highlight>
              </a:rPr>
              <a:t> business for </a:t>
            </a:r>
            <a:r>
              <a:rPr lang="fr-FR" dirty="0" err="1">
                <a:highlight>
                  <a:srgbClr val="000000"/>
                </a:highlight>
              </a:rPr>
              <a:t>storage</a:t>
            </a:r>
            <a:r>
              <a:rPr lang="fr-FR" dirty="0">
                <a:highlight>
                  <a:srgbClr val="000000"/>
                </a:highlight>
              </a:rPr>
              <a:t> and data </a:t>
            </a:r>
            <a:r>
              <a:rPr lang="fr-FR" dirty="0" err="1">
                <a:highlight>
                  <a:srgbClr val="000000"/>
                </a:highlight>
              </a:rPr>
              <a:t>reterieval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>
                <a:highlight>
                  <a:srgbClr val="00FF00"/>
                </a:highlight>
              </a:rPr>
              <a:t>Data Access Layer (DAL):</a:t>
            </a:r>
            <a:r>
              <a:rPr lang="fr-FR" dirty="0" err="1">
                <a:highlight>
                  <a:srgbClr val="00FF00"/>
                </a:highlight>
              </a:rPr>
              <a:t>JpaRepository</a:t>
            </a:r>
            <a:r>
              <a:rPr lang="fr-FR" dirty="0">
                <a:highlight>
                  <a:srgbClr val="00FF00"/>
                </a:highlight>
              </a:rPr>
              <a:t> (CRUD) </a:t>
            </a:r>
          </a:p>
          <a:p>
            <a:r>
              <a:rPr lang="fr-FR" b="1" dirty="0">
                <a:highlight>
                  <a:srgbClr val="00FF00"/>
                </a:highlight>
              </a:rPr>
              <a:t>ORM (Object-</a:t>
            </a:r>
            <a:r>
              <a:rPr lang="fr-FR" b="1" dirty="0" err="1">
                <a:highlight>
                  <a:srgbClr val="00FF00"/>
                </a:highlight>
              </a:rPr>
              <a:t>Relational</a:t>
            </a:r>
            <a:r>
              <a:rPr lang="fr-FR" b="1" dirty="0">
                <a:highlight>
                  <a:srgbClr val="00FF00"/>
                </a:highlight>
              </a:rPr>
              <a:t> Mapping) </a:t>
            </a:r>
            <a:r>
              <a:rPr lang="fr-FR" dirty="0">
                <a:highlight>
                  <a:srgbClr val="00FF00"/>
                </a:highlight>
              </a:rPr>
              <a:t>: Hibernate pour Java(@</a:t>
            </a:r>
            <a:r>
              <a:rPr lang="fr-FR" dirty="0" err="1">
                <a:highlight>
                  <a:srgbClr val="00FF00"/>
                </a:highlight>
              </a:rPr>
              <a:t>entity</a:t>
            </a:r>
            <a:r>
              <a:rPr lang="fr-FR" dirty="0">
                <a:highlight>
                  <a:srgbClr val="00FF00"/>
                </a:highlight>
              </a:rPr>
              <a:t>)</a:t>
            </a:r>
          </a:p>
          <a:p>
            <a:endParaRPr lang="fr-FR" dirty="0">
              <a:highlight>
                <a:srgbClr val="000000"/>
              </a:highlight>
            </a:endParaRPr>
          </a:p>
        </p:txBody>
      </p:sp>
      <p:sp>
        <p:nvSpPr>
          <p:cNvPr id="8" name="Organigramme : Disque magnétique 7">
            <a:extLst>
              <a:ext uri="{FF2B5EF4-FFF2-40B4-BE49-F238E27FC236}">
                <a16:creationId xmlns:a16="http://schemas.microsoft.com/office/drawing/2014/main" id="{E8B1272D-E7B9-4237-81AA-80D41002FCBD}"/>
              </a:ext>
            </a:extLst>
          </p:cNvPr>
          <p:cNvSpPr/>
          <p:nvPr/>
        </p:nvSpPr>
        <p:spPr>
          <a:xfrm>
            <a:off x="3498980" y="5682343"/>
            <a:ext cx="5355771" cy="1175657"/>
          </a:xfrm>
          <a:prstGeom prst="flowChartMagneticDisk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2060"/>
                </a:solidFill>
              </a:rPr>
              <a:t>Relational Databases: </a:t>
            </a:r>
            <a:r>
              <a:rPr lang="en-US" sz="1050" dirty="0">
                <a:solidFill>
                  <a:srgbClr val="002060"/>
                </a:solidFill>
              </a:rPr>
              <a:t>MySQL, PostgreSQL, SQL Server 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for structured data.</a:t>
            </a:r>
          </a:p>
          <a:p>
            <a:pPr algn="ctr"/>
            <a:r>
              <a:rPr lang="en-US" sz="1050" b="1" dirty="0">
                <a:solidFill>
                  <a:srgbClr val="002060"/>
                </a:solidFill>
              </a:rPr>
              <a:t>NoSQL Databases</a:t>
            </a:r>
            <a:r>
              <a:rPr lang="en-US" sz="1050" dirty="0">
                <a:solidFill>
                  <a:srgbClr val="002060"/>
                </a:solidFill>
              </a:rPr>
              <a:t>: MongoDB, Cassandra, DynamoDB for 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unstructured or semi-structured data.</a:t>
            </a:r>
          </a:p>
          <a:p>
            <a:pPr algn="ctr"/>
            <a:r>
              <a:rPr lang="en-US" sz="1050" b="1" dirty="0">
                <a:solidFill>
                  <a:srgbClr val="002060"/>
                </a:solidFill>
              </a:rPr>
              <a:t>File or Object Storage</a:t>
            </a:r>
            <a:r>
              <a:rPr lang="en-US" sz="1050" dirty="0">
                <a:solidFill>
                  <a:srgbClr val="002060"/>
                </a:solidFill>
              </a:rPr>
              <a:t>: Amazon S3, Google Cloud Storage for documents, images, and other 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large files.</a:t>
            </a:r>
            <a:endParaRPr lang="fr-FR" sz="1050" dirty="0">
              <a:solidFill>
                <a:schemeClr val="accent6">
                  <a:lumMod val="75000"/>
                </a:schemeClr>
              </a:solidFill>
              <a:highlight>
                <a:srgbClr val="000000"/>
              </a:highlight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83EA3E1-3263-4016-B96A-F2399FCAC204}"/>
              </a:ext>
            </a:extLst>
          </p:cNvPr>
          <p:cNvSpPr txBox="1"/>
          <p:nvPr/>
        </p:nvSpPr>
        <p:spPr>
          <a:xfrm>
            <a:off x="5402424" y="5761649"/>
            <a:ext cx="131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lt1"/>
                </a:solidFill>
                <a:highlight>
                  <a:srgbClr val="000000"/>
                </a:highlight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928310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E4EB16-0846-48C0-9B9B-E2BB5B84E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Business layer(how to do) Vs Service Layer (</a:t>
            </a:r>
            <a:r>
              <a:rPr lang="fr-FR" dirty="0" err="1"/>
              <a:t>what</a:t>
            </a:r>
            <a:r>
              <a:rPr lang="fr-FR" dirty="0"/>
              <a:t> to do)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33E7549-AF03-442F-B181-85AB37F5B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482" y="2153444"/>
            <a:ext cx="4609323" cy="36957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83D3D9F-8E44-4AF2-A4E3-E73C65ABB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67" y="2360645"/>
            <a:ext cx="4774358" cy="398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3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E91FC8-C3A7-4C27-94BD-0395B481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Business </a:t>
            </a:r>
            <a:r>
              <a:rPr lang="fr-FR" dirty="0" err="1"/>
              <a:t>with</a:t>
            </a:r>
            <a:r>
              <a:rPr lang="fr-FR" dirty="0"/>
              <a:t> service in the </a:t>
            </a:r>
            <a:r>
              <a:rPr lang="fr-FR" dirty="0" err="1"/>
              <a:t>same</a:t>
            </a:r>
            <a:r>
              <a:rPr lang="fr-FR" dirty="0"/>
              <a:t> class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DCBB2E0A-626F-42F8-A09E-DF0C2566E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350" y="1825625"/>
            <a:ext cx="64093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471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343</Words>
  <Application>Microsoft Office PowerPoint</Application>
  <PresentationFormat>Grand écran</PresentationFormat>
  <Paragraphs>27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Business layer(how to do) Vs Service Layer (what to do)</vt:lpstr>
      <vt:lpstr>Business with service in the same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Administrateur</dc:creator>
  <cp:lastModifiedBy>Administrateur</cp:lastModifiedBy>
  <cp:revision>12</cp:revision>
  <dcterms:created xsi:type="dcterms:W3CDTF">2024-11-10T10:47:58Z</dcterms:created>
  <dcterms:modified xsi:type="dcterms:W3CDTF">2024-11-10T14:18:00Z</dcterms:modified>
</cp:coreProperties>
</file>