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4"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68" d="100"/>
          <a:sy n="68" d="100"/>
        </p:scale>
        <p:origin x="83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pPr/>
              <a:t>4/29/2023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50885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86163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911372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8930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000667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pPr/>
              <a:t>4/29/2023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81944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pPr/>
              <a:t>4/29/2023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64794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649648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521201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a:t>
            </a:fld>
            <a:endParaRPr lang="en-US" dirty="0"/>
          </a:p>
        </p:txBody>
      </p:sp>
    </p:spTree>
    <p:extLst>
      <p:ext uri="{BB962C8B-B14F-4D97-AF65-F5344CB8AC3E}">
        <p14:creationId xmlns:p14="http://schemas.microsoft.com/office/powerpoint/2010/main" val="159995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43433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62050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38234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71634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4/29/2023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94588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4/29/2023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0556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729546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16388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521355611"/>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51012" y="708338"/>
            <a:ext cx="8689976" cy="1159099"/>
          </a:xfrm>
        </p:spPr>
        <p:txBody>
          <a:bodyPr>
            <a:normAutofit fontScale="90000"/>
          </a:bodyPr>
          <a:lstStyle/>
          <a:p>
            <a:pPr algn="ctr"/>
            <a:br>
              <a:rPr lang="fr-FR" dirty="0">
                <a:latin typeface="Baskerville Old Face" panose="02020602080505020303" pitchFamily="18" charset="0"/>
              </a:rPr>
            </a:br>
            <a:br>
              <a:rPr lang="fr-FR" dirty="0">
                <a:latin typeface="Baskerville Old Face" panose="02020602080505020303" pitchFamily="18" charset="0"/>
              </a:rPr>
            </a:br>
            <a:br>
              <a:rPr lang="fr-FR" dirty="0">
                <a:latin typeface="Baskerville Old Face" panose="02020602080505020303" pitchFamily="18" charset="0"/>
              </a:rPr>
            </a:br>
            <a:br>
              <a:rPr lang="fr-FR" dirty="0">
                <a:latin typeface="Baskerville Old Face" panose="02020602080505020303" pitchFamily="18" charset="0"/>
              </a:rPr>
            </a:br>
            <a:br>
              <a:rPr lang="fr-FR" dirty="0">
                <a:latin typeface="Baskerville Old Face" panose="02020602080505020303" pitchFamily="18" charset="0"/>
              </a:rPr>
            </a:br>
            <a:br>
              <a:rPr lang="fr-FR" dirty="0">
                <a:latin typeface="Baskerville Old Face" panose="02020602080505020303" pitchFamily="18" charset="0"/>
              </a:rPr>
            </a:br>
            <a:r>
              <a:rPr lang="fr-FR" dirty="0">
                <a:latin typeface="Baskerville Old Face" panose="02020602080505020303" pitchFamily="18" charset="0"/>
              </a:rPr>
              <a:t> </a:t>
            </a:r>
            <a:br>
              <a:rPr lang="fr-FR" dirty="0">
                <a:latin typeface="Baskerville Old Face" panose="02020602080505020303" pitchFamily="18" charset="0"/>
              </a:rPr>
            </a:br>
            <a:br>
              <a:rPr lang="fr-FR" dirty="0">
                <a:latin typeface="Baskerville Old Face" panose="02020602080505020303" pitchFamily="18" charset="0"/>
              </a:rPr>
            </a:br>
            <a:endParaRPr lang="fr-FR" dirty="0">
              <a:latin typeface="Baskerville Old Face" panose="02020602080505020303" pitchFamily="18" charset="0"/>
            </a:endParaRPr>
          </a:p>
        </p:txBody>
      </p:sp>
      <p:sp>
        <p:nvSpPr>
          <p:cNvPr id="3" name="Sous-titre 2"/>
          <p:cNvSpPr>
            <a:spLocks noGrp="1"/>
          </p:cNvSpPr>
          <p:nvPr>
            <p:ph type="subTitle" idx="1"/>
          </p:nvPr>
        </p:nvSpPr>
        <p:spPr>
          <a:xfrm>
            <a:off x="2349305" y="274468"/>
            <a:ext cx="9566030" cy="6309063"/>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ctr"/>
            <a:r>
              <a:rPr lang="fr-FR" sz="3200" dirty="0">
                <a:solidFill>
                  <a:schemeClr val="tx1"/>
                </a:solidFill>
              </a:rPr>
              <a:t>université des sciences et de la technologie houari Boumediene</a:t>
            </a:r>
          </a:p>
          <a:p>
            <a:pPr algn="ctr"/>
            <a:endParaRPr lang="fr-FR" sz="3200" dirty="0">
              <a:solidFill>
                <a:schemeClr val="tx1"/>
              </a:solidFill>
            </a:endParaRPr>
          </a:p>
          <a:p>
            <a:pPr algn="ctr"/>
            <a:r>
              <a:rPr lang="fr-FR" sz="4400" dirty="0">
                <a:solidFill>
                  <a:schemeClr val="tx1"/>
                </a:solidFill>
              </a:rPr>
              <a:t>projet de calculatrice </a:t>
            </a:r>
          </a:p>
          <a:p>
            <a:pPr algn="ctr"/>
            <a:endParaRPr lang="fr-FR" sz="4400" dirty="0">
              <a:solidFill>
                <a:schemeClr val="tx1"/>
              </a:solidFill>
            </a:endParaRPr>
          </a:p>
          <a:p>
            <a:pPr algn="ctr"/>
            <a:r>
              <a:rPr lang="fr-FR" dirty="0">
                <a:solidFill>
                  <a:schemeClr val="tx1"/>
                </a:solidFill>
              </a:rPr>
              <a:t>                                                                                         </a:t>
            </a:r>
          </a:p>
          <a:p>
            <a:pPr algn="ctr"/>
            <a:r>
              <a:rPr lang="fr-FR" dirty="0">
                <a:solidFill>
                  <a:schemeClr val="tx1"/>
                </a:solidFill>
              </a:rPr>
              <a:t>                                                                                                    FAKIR NABILA CHAHLA</a:t>
            </a:r>
          </a:p>
          <a:p>
            <a:pPr algn="ctr"/>
            <a:r>
              <a:rPr lang="fr-FR">
                <a:solidFill>
                  <a:schemeClr val="tx1"/>
                </a:solidFill>
              </a:rPr>
              <a:t>                                                                                             </a:t>
            </a:r>
            <a:r>
              <a:rPr lang="fr-FR" dirty="0">
                <a:solidFill>
                  <a:schemeClr val="tx1"/>
                </a:solidFill>
              </a:rPr>
              <a:t>SAHRAOUI ABIR</a:t>
            </a:r>
          </a:p>
        </p:txBody>
      </p:sp>
      <p:sp>
        <p:nvSpPr>
          <p:cNvPr id="4" name="Rectangle 3">
            <a:extLst>
              <a:ext uri="{FF2B5EF4-FFF2-40B4-BE49-F238E27FC236}">
                <a16:creationId xmlns:a16="http://schemas.microsoft.com/office/drawing/2014/main" id="{B288AC94-C3B4-B7BF-C5CD-2ED42793D8A1}"/>
              </a:ext>
            </a:extLst>
          </p:cNvPr>
          <p:cNvSpPr/>
          <p:nvPr/>
        </p:nvSpPr>
        <p:spPr>
          <a:xfrm>
            <a:off x="2799471" y="1589649"/>
            <a:ext cx="5866227" cy="115909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5" name="Rectangle 4">
            <a:extLst>
              <a:ext uri="{FF2B5EF4-FFF2-40B4-BE49-F238E27FC236}">
                <a16:creationId xmlns:a16="http://schemas.microsoft.com/office/drawing/2014/main" id="{CEC601CA-5576-667B-986F-D61004AB2388}"/>
              </a:ext>
            </a:extLst>
          </p:cNvPr>
          <p:cNvSpPr/>
          <p:nvPr/>
        </p:nvSpPr>
        <p:spPr>
          <a:xfrm>
            <a:off x="6096000" y="3657600"/>
            <a:ext cx="5214425" cy="249206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374171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4" y="214518"/>
            <a:ext cx="10364451" cy="1249437"/>
          </a:xfrm>
        </p:spPr>
        <p:txBody>
          <a:bodyPr/>
          <a:lstStyle/>
          <a:p>
            <a:pPr algn="l"/>
            <a:r>
              <a:rPr lang="fr-FR" b="1" cap="none" dirty="0">
                <a:latin typeface="Baskerville Old Face" panose="02020602080505020303" pitchFamily="18" charset="0"/>
              </a:rPr>
              <a:t>EXECUTION DE PROGRAMME : DECIMAL</a:t>
            </a:r>
            <a:endParaRPr lang="fr-FR" b="1" dirty="0"/>
          </a:p>
        </p:txBody>
      </p:sp>
      <p:pic>
        <p:nvPicPr>
          <p:cNvPr id="6" name="Espace réservé du contenu 5">
            <a:extLst>
              <a:ext uri="{FF2B5EF4-FFF2-40B4-BE49-F238E27FC236}">
                <a16:creationId xmlns:a16="http://schemas.microsoft.com/office/drawing/2014/main" id="{49D6A45B-45D3-FD56-20FE-4DF859DCC703}"/>
              </a:ext>
            </a:extLst>
          </p:cNvPr>
          <p:cNvPicPr>
            <a:picLocks noGrp="1" noChangeAspect="1"/>
          </p:cNvPicPr>
          <p:nvPr>
            <p:ph sz="quarter" idx="13"/>
          </p:nvPr>
        </p:nvPicPr>
        <p:blipFill>
          <a:blip r:embed="rId2"/>
          <a:stretch>
            <a:fillRect/>
          </a:stretch>
        </p:blipFill>
        <p:spPr>
          <a:xfrm>
            <a:off x="913774" y="1587062"/>
            <a:ext cx="5310199" cy="1841938"/>
          </a:xfrm>
        </p:spPr>
      </p:pic>
      <p:pic>
        <p:nvPicPr>
          <p:cNvPr id="8" name="Image 7">
            <a:extLst>
              <a:ext uri="{FF2B5EF4-FFF2-40B4-BE49-F238E27FC236}">
                <a16:creationId xmlns:a16="http://schemas.microsoft.com/office/drawing/2014/main" id="{A4D092CE-BB9F-6A0A-4742-1EF1E07C8757}"/>
              </a:ext>
            </a:extLst>
          </p:cNvPr>
          <p:cNvPicPr>
            <a:picLocks noChangeAspect="1"/>
          </p:cNvPicPr>
          <p:nvPr/>
        </p:nvPicPr>
        <p:blipFill>
          <a:blip r:embed="rId3"/>
          <a:stretch>
            <a:fillRect/>
          </a:stretch>
        </p:blipFill>
        <p:spPr>
          <a:xfrm>
            <a:off x="913775" y="3675214"/>
            <a:ext cx="5310198" cy="2022201"/>
          </a:xfrm>
          <a:prstGeom prst="rect">
            <a:avLst/>
          </a:prstGeom>
        </p:spPr>
      </p:pic>
      <p:pic>
        <p:nvPicPr>
          <p:cNvPr id="10" name="Image 9">
            <a:extLst>
              <a:ext uri="{FF2B5EF4-FFF2-40B4-BE49-F238E27FC236}">
                <a16:creationId xmlns:a16="http://schemas.microsoft.com/office/drawing/2014/main" id="{F101271A-59EC-29A5-EDDF-809748F58DAB}"/>
              </a:ext>
            </a:extLst>
          </p:cNvPr>
          <p:cNvPicPr>
            <a:picLocks noChangeAspect="1"/>
          </p:cNvPicPr>
          <p:nvPr/>
        </p:nvPicPr>
        <p:blipFill>
          <a:blip r:embed="rId4"/>
          <a:stretch>
            <a:fillRect/>
          </a:stretch>
        </p:blipFill>
        <p:spPr>
          <a:xfrm>
            <a:off x="6533602" y="1587062"/>
            <a:ext cx="5172708" cy="1841938"/>
          </a:xfrm>
          <a:prstGeom prst="rect">
            <a:avLst/>
          </a:prstGeom>
        </p:spPr>
      </p:pic>
      <p:pic>
        <p:nvPicPr>
          <p:cNvPr id="12" name="Image 11">
            <a:extLst>
              <a:ext uri="{FF2B5EF4-FFF2-40B4-BE49-F238E27FC236}">
                <a16:creationId xmlns:a16="http://schemas.microsoft.com/office/drawing/2014/main" id="{9D66FC3C-8329-6868-D143-B2B8F8EAEB04}"/>
              </a:ext>
            </a:extLst>
          </p:cNvPr>
          <p:cNvPicPr>
            <a:picLocks noChangeAspect="1"/>
          </p:cNvPicPr>
          <p:nvPr/>
        </p:nvPicPr>
        <p:blipFill>
          <a:blip r:embed="rId5"/>
          <a:stretch>
            <a:fillRect/>
          </a:stretch>
        </p:blipFill>
        <p:spPr>
          <a:xfrm>
            <a:off x="6533603" y="3675214"/>
            <a:ext cx="5172707" cy="20222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627568-EA53-A7D4-0314-A7DE18578794}"/>
              </a:ext>
            </a:extLst>
          </p:cNvPr>
          <p:cNvSpPr>
            <a:spLocks noGrp="1"/>
          </p:cNvSpPr>
          <p:nvPr>
            <p:ph type="title"/>
          </p:nvPr>
        </p:nvSpPr>
        <p:spPr>
          <a:xfrm>
            <a:off x="1371602" y="210554"/>
            <a:ext cx="9905998" cy="1478570"/>
          </a:xfrm>
        </p:spPr>
        <p:txBody>
          <a:bodyPr/>
          <a:lstStyle/>
          <a:p>
            <a:r>
              <a:rPr lang="fr-FR" b="1" dirty="0"/>
              <a:t>EXECUTION DE PROGRAMME : binaire </a:t>
            </a:r>
          </a:p>
        </p:txBody>
      </p:sp>
      <p:pic>
        <p:nvPicPr>
          <p:cNvPr id="5" name="Espace réservé du contenu 4">
            <a:extLst>
              <a:ext uri="{FF2B5EF4-FFF2-40B4-BE49-F238E27FC236}">
                <a16:creationId xmlns:a16="http://schemas.microsoft.com/office/drawing/2014/main" id="{CF9BBADD-C741-1726-FEA0-B8E3D32B55D3}"/>
              </a:ext>
            </a:extLst>
          </p:cNvPr>
          <p:cNvPicPr>
            <a:picLocks noGrp="1" noChangeAspect="1"/>
          </p:cNvPicPr>
          <p:nvPr>
            <p:ph sz="quarter" idx="13"/>
          </p:nvPr>
        </p:nvPicPr>
        <p:blipFill>
          <a:blip r:embed="rId2"/>
          <a:stretch>
            <a:fillRect/>
          </a:stretch>
        </p:blipFill>
        <p:spPr>
          <a:xfrm>
            <a:off x="654739" y="1689124"/>
            <a:ext cx="5542672" cy="1924319"/>
          </a:xfrm>
        </p:spPr>
      </p:pic>
      <p:pic>
        <p:nvPicPr>
          <p:cNvPr id="7" name="Image 6">
            <a:extLst>
              <a:ext uri="{FF2B5EF4-FFF2-40B4-BE49-F238E27FC236}">
                <a16:creationId xmlns:a16="http://schemas.microsoft.com/office/drawing/2014/main" id="{0EA15ACA-F289-0585-4AC8-35A2E8CEFF91}"/>
              </a:ext>
            </a:extLst>
          </p:cNvPr>
          <p:cNvPicPr>
            <a:picLocks noChangeAspect="1"/>
          </p:cNvPicPr>
          <p:nvPr/>
        </p:nvPicPr>
        <p:blipFill>
          <a:blip r:embed="rId3"/>
          <a:stretch>
            <a:fillRect/>
          </a:stretch>
        </p:blipFill>
        <p:spPr>
          <a:xfrm>
            <a:off x="553328" y="3915813"/>
            <a:ext cx="5644083" cy="1924319"/>
          </a:xfrm>
          <a:prstGeom prst="rect">
            <a:avLst/>
          </a:prstGeom>
        </p:spPr>
      </p:pic>
      <p:pic>
        <p:nvPicPr>
          <p:cNvPr id="9" name="Image 8">
            <a:extLst>
              <a:ext uri="{FF2B5EF4-FFF2-40B4-BE49-F238E27FC236}">
                <a16:creationId xmlns:a16="http://schemas.microsoft.com/office/drawing/2014/main" id="{BBB1DB05-EFDA-7F7E-878B-C16559F75BAE}"/>
              </a:ext>
            </a:extLst>
          </p:cNvPr>
          <p:cNvPicPr>
            <a:picLocks noChangeAspect="1"/>
          </p:cNvPicPr>
          <p:nvPr/>
        </p:nvPicPr>
        <p:blipFill>
          <a:blip r:embed="rId4"/>
          <a:stretch>
            <a:fillRect/>
          </a:stretch>
        </p:blipFill>
        <p:spPr>
          <a:xfrm>
            <a:off x="6553201" y="1689124"/>
            <a:ext cx="5263659" cy="1924319"/>
          </a:xfrm>
          <a:prstGeom prst="rect">
            <a:avLst/>
          </a:prstGeom>
        </p:spPr>
      </p:pic>
      <p:pic>
        <p:nvPicPr>
          <p:cNvPr id="11" name="Image 10">
            <a:extLst>
              <a:ext uri="{FF2B5EF4-FFF2-40B4-BE49-F238E27FC236}">
                <a16:creationId xmlns:a16="http://schemas.microsoft.com/office/drawing/2014/main" id="{8CEFCA82-08FF-9297-C1DB-947889428273}"/>
              </a:ext>
            </a:extLst>
          </p:cNvPr>
          <p:cNvPicPr>
            <a:picLocks noChangeAspect="1"/>
          </p:cNvPicPr>
          <p:nvPr/>
        </p:nvPicPr>
        <p:blipFill>
          <a:blip r:embed="rId5"/>
          <a:stretch>
            <a:fillRect/>
          </a:stretch>
        </p:blipFill>
        <p:spPr>
          <a:xfrm>
            <a:off x="6553202" y="3915813"/>
            <a:ext cx="5263660" cy="1924318"/>
          </a:xfrm>
          <a:prstGeom prst="rect">
            <a:avLst/>
          </a:prstGeom>
        </p:spPr>
      </p:pic>
    </p:spTree>
    <p:extLst>
      <p:ext uri="{BB962C8B-B14F-4D97-AF65-F5344CB8AC3E}">
        <p14:creationId xmlns:p14="http://schemas.microsoft.com/office/powerpoint/2010/main" val="14924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957471-7834-CED8-7362-B0AA12EA79CE}"/>
              </a:ext>
            </a:extLst>
          </p:cNvPr>
          <p:cNvSpPr>
            <a:spLocks noGrp="1"/>
          </p:cNvSpPr>
          <p:nvPr>
            <p:ph type="title"/>
          </p:nvPr>
        </p:nvSpPr>
        <p:spPr>
          <a:xfrm>
            <a:off x="1141413" y="618518"/>
            <a:ext cx="9905998" cy="1168079"/>
          </a:xfrm>
        </p:spPr>
        <p:txBody>
          <a:bodyPr/>
          <a:lstStyle/>
          <a:p>
            <a:r>
              <a:rPr lang="fr-FR" b="1" dirty="0"/>
              <a:t>EXECUTION DE PROGRAMME : hexadécimale</a:t>
            </a:r>
            <a:br>
              <a:rPr lang="fr-FR" b="1" dirty="0"/>
            </a:br>
            <a:endParaRPr lang="fr-FR" b="1" dirty="0"/>
          </a:p>
        </p:txBody>
      </p:sp>
      <p:pic>
        <p:nvPicPr>
          <p:cNvPr id="7" name="Espace réservé du contenu 6">
            <a:extLst>
              <a:ext uri="{FF2B5EF4-FFF2-40B4-BE49-F238E27FC236}">
                <a16:creationId xmlns:a16="http://schemas.microsoft.com/office/drawing/2014/main" id="{FE2DD13B-BD0E-8506-05A5-AC296ECE08EA}"/>
              </a:ext>
            </a:extLst>
          </p:cNvPr>
          <p:cNvPicPr>
            <a:picLocks noGrp="1" noChangeAspect="1"/>
          </p:cNvPicPr>
          <p:nvPr>
            <p:ph sz="quarter" idx="13"/>
          </p:nvPr>
        </p:nvPicPr>
        <p:blipFill>
          <a:blip r:embed="rId2"/>
          <a:stretch>
            <a:fillRect/>
          </a:stretch>
        </p:blipFill>
        <p:spPr>
          <a:xfrm>
            <a:off x="548641" y="1641840"/>
            <a:ext cx="5331654" cy="1787159"/>
          </a:xfrm>
        </p:spPr>
      </p:pic>
      <p:pic>
        <p:nvPicPr>
          <p:cNvPr id="9" name="Image 8">
            <a:extLst>
              <a:ext uri="{FF2B5EF4-FFF2-40B4-BE49-F238E27FC236}">
                <a16:creationId xmlns:a16="http://schemas.microsoft.com/office/drawing/2014/main" id="{BB1CEA69-3E71-8CDF-557A-8D8F453F2992}"/>
              </a:ext>
            </a:extLst>
          </p:cNvPr>
          <p:cNvPicPr>
            <a:picLocks noChangeAspect="1"/>
          </p:cNvPicPr>
          <p:nvPr/>
        </p:nvPicPr>
        <p:blipFill>
          <a:blip r:embed="rId3"/>
          <a:stretch>
            <a:fillRect/>
          </a:stretch>
        </p:blipFill>
        <p:spPr>
          <a:xfrm>
            <a:off x="548641" y="3752556"/>
            <a:ext cx="5331654" cy="1787159"/>
          </a:xfrm>
          <a:prstGeom prst="rect">
            <a:avLst/>
          </a:prstGeom>
        </p:spPr>
      </p:pic>
      <p:pic>
        <p:nvPicPr>
          <p:cNvPr id="11" name="Image 10">
            <a:extLst>
              <a:ext uri="{FF2B5EF4-FFF2-40B4-BE49-F238E27FC236}">
                <a16:creationId xmlns:a16="http://schemas.microsoft.com/office/drawing/2014/main" id="{30EB6DF8-A3E6-568D-DE03-D212ABD2979E}"/>
              </a:ext>
            </a:extLst>
          </p:cNvPr>
          <p:cNvPicPr>
            <a:picLocks noChangeAspect="1"/>
          </p:cNvPicPr>
          <p:nvPr/>
        </p:nvPicPr>
        <p:blipFill>
          <a:blip r:embed="rId4"/>
          <a:stretch>
            <a:fillRect/>
          </a:stretch>
        </p:blipFill>
        <p:spPr>
          <a:xfrm>
            <a:off x="6095999" y="1641840"/>
            <a:ext cx="5889675" cy="1787159"/>
          </a:xfrm>
          <a:prstGeom prst="rect">
            <a:avLst/>
          </a:prstGeom>
        </p:spPr>
      </p:pic>
      <p:pic>
        <p:nvPicPr>
          <p:cNvPr id="13" name="Image 12">
            <a:extLst>
              <a:ext uri="{FF2B5EF4-FFF2-40B4-BE49-F238E27FC236}">
                <a16:creationId xmlns:a16="http://schemas.microsoft.com/office/drawing/2014/main" id="{7BCFEEF3-7D19-DD90-9992-B284A5D67301}"/>
              </a:ext>
            </a:extLst>
          </p:cNvPr>
          <p:cNvPicPr>
            <a:picLocks noChangeAspect="1"/>
          </p:cNvPicPr>
          <p:nvPr/>
        </p:nvPicPr>
        <p:blipFill>
          <a:blip r:embed="rId5"/>
          <a:stretch>
            <a:fillRect/>
          </a:stretch>
        </p:blipFill>
        <p:spPr>
          <a:xfrm>
            <a:off x="6095999" y="3752556"/>
            <a:ext cx="5889675" cy="1787159"/>
          </a:xfrm>
          <a:prstGeom prst="rect">
            <a:avLst/>
          </a:prstGeom>
        </p:spPr>
      </p:pic>
    </p:spTree>
    <p:extLst>
      <p:ext uri="{BB962C8B-B14F-4D97-AF65-F5344CB8AC3E}">
        <p14:creationId xmlns:p14="http://schemas.microsoft.com/office/powerpoint/2010/main" val="264483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cap="none" dirty="0">
                <a:latin typeface="Baskerville Old Face" panose="02020602080505020303" pitchFamily="18" charset="0"/>
              </a:rPr>
              <a:t>CONCLUSION</a:t>
            </a:r>
            <a:endParaRPr lang="fr-FR" dirty="0"/>
          </a:p>
        </p:txBody>
      </p:sp>
      <p:sp>
        <p:nvSpPr>
          <p:cNvPr id="3" name="Espace réservé du contenu 2"/>
          <p:cNvSpPr>
            <a:spLocks noGrp="1"/>
          </p:cNvSpPr>
          <p:nvPr>
            <p:ph sz="quarter" idx="13"/>
          </p:nvPr>
        </p:nvSpPr>
        <p:spPr/>
        <p:txBody>
          <a:bodyPr>
            <a:normAutofit/>
          </a:bodyPr>
          <a:lstStyle/>
          <a:p>
            <a:pPr marL="285750" indent="-285750" algn="just">
              <a:buFont typeface="Arial" panose="020B0604020202020204" pitchFamily="34" charset="0"/>
              <a:buChar char="•"/>
            </a:pPr>
            <a:r>
              <a:rPr lang="fr-FR" sz="2400" dirty="0"/>
              <a:t>Dans ce projet, on a crée une calculatrice en assembleur qui permettre d'effectuer des opérations mathématiques.</a:t>
            </a:r>
          </a:p>
          <a:p>
            <a:pPr marL="285750" indent="-285750" algn="just">
              <a:buFont typeface="Arial" panose="020B0604020202020204" pitchFamily="34" charset="0"/>
              <a:buChar char="•"/>
            </a:pPr>
            <a:r>
              <a:rPr lang="fr-FR" dirty="0"/>
              <a:t>Cette calculatrice a été programmée sur la base de EMUE 8086.</a:t>
            </a:r>
            <a:endParaRPr lang="fr-FR" sz="2400" dirty="0"/>
          </a:p>
          <a:p>
            <a:pPr marL="285750" indent="-285750" algn="just">
              <a:buFont typeface="Arial" panose="020B0604020202020204" pitchFamily="34" charset="0"/>
              <a:buChar char="•"/>
            </a:pPr>
            <a:r>
              <a:rPr lang="fr-FR" sz="2400" dirty="0"/>
              <a:t>Ces opérations sont l'addition, la soustraction, la multiplication et la division dans trois bases différentes (décimale, binaire et hexadécimale).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618517"/>
            <a:ext cx="10364451" cy="939827"/>
          </a:xfrm>
        </p:spPr>
        <p:txBody>
          <a:bodyPr/>
          <a:lstStyle/>
          <a:p>
            <a:r>
              <a:rPr lang="fr-FR" dirty="0">
                <a:latin typeface="Baskerville Old Face" panose="02020602080505020303" pitchFamily="18" charset="0"/>
              </a:rPr>
              <a:t>SOMMAIRE</a:t>
            </a:r>
          </a:p>
        </p:txBody>
      </p:sp>
      <p:sp>
        <p:nvSpPr>
          <p:cNvPr id="3" name="Espace réservé du contenu 2"/>
          <p:cNvSpPr>
            <a:spLocks noGrp="1"/>
          </p:cNvSpPr>
          <p:nvPr>
            <p:ph sz="quarter" idx="13"/>
          </p:nvPr>
        </p:nvSpPr>
        <p:spPr>
          <a:xfrm>
            <a:off x="914400" y="1558344"/>
            <a:ext cx="10363826" cy="4477553"/>
          </a:xfrm>
        </p:spPr>
        <p:txBody>
          <a:bodyPr>
            <a:normAutofit/>
          </a:bodyPr>
          <a:lstStyle/>
          <a:p>
            <a:endParaRPr lang="fr-FR" cap="none" dirty="0">
              <a:latin typeface="Baskerville Old Face" panose="02020602080505020303" pitchFamily="18" charset="0"/>
            </a:endParaRPr>
          </a:p>
          <a:p>
            <a:pPr algn="just"/>
            <a:r>
              <a:rPr lang="fr-FR" cap="none" dirty="0">
                <a:latin typeface="Baskerville Old Face" panose="02020602080505020303" pitchFamily="18" charset="0"/>
              </a:rPr>
              <a:t>INTRODUCTION …………………………………………..……………………………………. </a:t>
            </a:r>
            <a:r>
              <a:rPr lang="fr-FR" dirty="0">
                <a:latin typeface="Baskerville Old Face" panose="02020602080505020303" pitchFamily="18" charset="0"/>
              </a:rPr>
              <a:t>3</a:t>
            </a:r>
          </a:p>
          <a:p>
            <a:r>
              <a:rPr lang="fr-FR" cap="none" dirty="0">
                <a:latin typeface="Baskerville Old Face" panose="02020602080505020303" pitchFamily="18" charset="0"/>
              </a:rPr>
              <a:t>OBJECTIF DE PROGRAMME ………………………………………………………….. 4</a:t>
            </a:r>
          </a:p>
          <a:p>
            <a:r>
              <a:rPr lang="fr-FR" cap="none" dirty="0">
                <a:latin typeface="Baskerville Old Face" panose="02020602080505020303" pitchFamily="18" charset="0"/>
              </a:rPr>
              <a:t>LES PROCEDURES DE PROGRAMME………………………………..…………………5</a:t>
            </a:r>
          </a:p>
          <a:p>
            <a:r>
              <a:rPr lang="fr-FR" cap="none" dirty="0">
                <a:latin typeface="Baskerville Old Face" panose="02020602080505020303" pitchFamily="18" charset="0"/>
              </a:rPr>
              <a:t>EXECUTION DE PROGRAMME………………………………………….……………....9</a:t>
            </a:r>
          </a:p>
          <a:p>
            <a:r>
              <a:rPr lang="fr-FR" cap="none" dirty="0">
                <a:latin typeface="Baskerville Old Face" panose="02020602080505020303" pitchFamily="18" charset="0"/>
              </a:rPr>
              <a:t>CONCLUSION…………………………………………………………………………………….. 13</a:t>
            </a:r>
          </a:p>
          <a:p>
            <a:endParaRPr lang="fr-FR" cap="none" dirty="0">
              <a:latin typeface="Arial Narrow" panose="020B0606020202030204" pitchFamily="34" charset="0"/>
            </a:endParaRPr>
          </a:p>
          <a:p>
            <a:pPr marL="0" indent="0">
              <a:buNone/>
            </a:pPr>
            <a:endParaRPr lang="fr-FR" cap="none" dirty="0">
              <a:latin typeface="Baskerville Old Face" panose="02020602080505020303" pitchFamily="18" charset="0"/>
            </a:endParaRPr>
          </a:p>
        </p:txBody>
      </p:sp>
    </p:spTree>
    <p:extLst>
      <p:ext uri="{BB962C8B-B14F-4D97-AF65-F5344CB8AC3E}">
        <p14:creationId xmlns:p14="http://schemas.microsoft.com/office/powerpoint/2010/main" val="2073677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93949" y="618518"/>
            <a:ext cx="8010659" cy="978462"/>
          </a:xfrm>
        </p:spPr>
        <p:txBody>
          <a:bodyPr/>
          <a:lstStyle/>
          <a:p>
            <a:r>
              <a:rPr lang="fr-FR" dirty="0"/>
              <a:t>INTRODUCTION</a:t>
            </a:r>
          </a:p>
        </p:txBody>
      </p:sp>
      <p:sp>
        <p:nvSpPr>
          <p:cNvPr id="3" name="Espace réservé du contenu 2"/>
          <p:cNvSpPr>
            <a:spLocks noGrp="1"/>
          </p:cNvSpPr>
          <p:nvPr>
            <p:ph sz="quarter" idx="13"/>
          </p:nvPr>
        </p:nvSpPr>
        <p:spPr>
          <a:xfrm>
            <a:off x="913774" y="1442435"/>
            <a:ext cx="10363826" cy="4919728"/>
          </a:xfrm>
        </p:spPr>
        <p:txBody>
          <a:bodyPr/>
          <a:lstStyle/>
          <a:p>
            <a:endParaRPr lang="fr-FR" dirty="0"/>
          </a:p>
          <a:p>
            <a:pPr algn="just"/>
            <a:r>
              <a:rPr lang="fr-FR" sz="2600" dirty="0"/>
              <a:t>Le projet de calculatrice consiste à concevoir et programmer une calculatrice en utilisant le langage assembleur. C’est un langage de programmation basique qui permet de manipuler directement le processeur et la mémoire dans un ordinateur.</a:t>
            </a:r>
          </a:p>
          <a:p>
            <a:endParaRPr lang="fr-FR" sz="2600" dirty="0"/>
          </a:p>
          <a:p>
            <a:endParaRPr lang="fr-FR" dirty="0"/>
          </a:p>
          <a:p>
            <a:pPr marL="0" indent="0">
              <a:buNone/>
            </a:pPr>
            <a:endParaRPr lang="fr-FR" dirty="0"/>
          </a:p>
        </p:txBody>
      </p:sp>
    </p:spTree>
    <p:extLst>
      <p:ext uri="{BB962C8B-B14F-4D97-AF65-F5344CB8AC3E}">
        <p14:creationId xmlns:p14="http://schemas.microsoft.com/office/powerpoint/2010/main" val="342534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618519"/>
            <a:ext cx="10364451" cy="708006"/>
          </a:xfrm>
        </p:spPr>
        <p:txBody>
          <a:bodyPr/>
          <a:lstStyle/>
          <a:p>
            <a:r>
              <a:rPr lang="fr-FR" cap="none" dirty="0">
                <a:latin typeface="Baskerville Old Face" panose="02020602080505020303" pitchFamily="18" charset="0"/>
              </a:rPr>
              <a:t>OBJECTIF DE PROGRAMME</a:t>
            </a:r>
            <a:endParaRPr lang="fr-FR" dirty="0"/>
          </a:p>
        </p:txBody>
      </p:sp>
      <p:sp>
        <p:nvSpPr>
          <p:cNvPr id="5" name="ZoneTexte 4"/>
          <p:cNvSpPr txBox="1"/>
          <p:nvPr/>
        </p:nvSpPr>
        <p:spPr>
          <a:xfrm>
            <a:off x="1216987" y="1609463"/>
            <a:ext cx="9758025" cy="7694414"/>
          </a:xfrm>
          <a:prstGeom prst="rect">
            <a:avLst/>
          </a:prstGeom>
          <a:noFill/>
        </p:spPr>
        <p:txBody>
          <a:bodyPr wrap="square" rtlCol="0">
            <a:spAutoFit/>
          </a:bodyPr>
          <a:lstStyle/>
          <a:p>
            <a:pPr marL="285750" indent="-285750" algn="just">
              <a:buFont typeface="Arial" panose="020B0604020202020204" pitchFamily="34" charset="0"/>
              <a:buChar char="•"/>
            </a:pPr>
            <a:r>
              <a:rPr lang="fr-FR" sz="2600" dirty="0"/>
              <a:t>L'objectif du projet de calculatrice en assembleur est de permettre d'effectuer des opérations mathématiques telles que l'addition, la soustraction, la multiplication et la division dans trois bases différentes (décimale, binaire et hexadécimale).</a:t>
            </a:r>
          </a:p>
          <a:p>
            <a:pPr marL="342900" indent="-342900" algn="just">
              <a:buFont typeface="Arial" panose="020B0604020202020204" pitchFamily="34" charset="0"/>
              <a:buChar char="•"/>
            </a:pPr>
            <a:r>
              <a:rPr lang="fr-FR" sz="2600" dirty="0"/>
              <a:t> Le projet implique la conception d'une interface utilisateur conviviale qui permet aux   utilisateurs de saisir des nombres dans la base de leur choix et de sélectionner l'opération mathématique souhaitée. Le programme doit ensuite convertir les nombres dans la base appropriée et effectuer l'opération mathématique demandée en utilisant les algorithmes appropriés pour chaque base.</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308563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153890" y="2527068"/>
            <a:ext cx="5287097" cy="2896269"/>
          </a:xfrm>
        </p:spPr>
        <p:txBody>
          <a:bodyPr>
            <a:normAutofit/>
          </a:bodyPr>
          <a:lstStyle/>
          <a:p>
            <a:pPr algn="l"/>
            <a:endParaRPr lang="fr-FR" sz="2400" b="1" dirty="0">
              <a:latin typeface="Baskerville Old Face" pitchFamily="18" charset="0"/>
            </a:endParaRPr>
          </a:p>
        </p:txBody>
      </p:sp>
      <p:sp>
        <p:nvSpPr>
          <p:cNvPr id="3" name="Sous-titre 2"/>
          <p:cNvSpPr>
            <a:spLocks noGrp="1"/>
          </p:cNvSpPr>
          <p:nvPr>
            <p:ph type="subTitle" idx="1"/>
          </p:nvPr>
        </p:nvSpPr>
        <p:spPr>
          <a:xfrm>
            <a:off x="641131" y="567560"/>
            <a:ext cx="9799857" cy="3132244"/>
          </a:xfrm>
        </p:spPr>
        <p:txBody>
          <a:bodyPr/>
          <a:lstStyle/>
          <a:p>
            <a:pPr algn="l"/>
            <a:r>
              <a:rPr lang="fr-FR" b="1" dirty="0">
                <a:solidFill>
                  <a:schemeClr val="tx1"/>
                </a:solidFill>
                <a:latin typeface="Baskerville Old Face" pitchFamily="18" charset="0"/>
              </a:rPr>
              <a:t>                          data segment</a:t>
            </a:r>
          </a:p>
          <a:p>
            <a:pPr algn="l"/>
            <a:endParaRPr lang="fr-FR" dirty="0"/>
          </a:p>
          <a:p>
            <a:pPr algn="l"/>
            <a:endParaRPr lang="fr-FR" dirty="0"/>
          </a:p>
        </p:txBody>
      </p:sp>
      <p:pic>
        <p:nvPicPr>
          <p:cNvPr id="5" name="Image 4" descr="QRRCH1.PNG"/>
          <p:cNvPicPr>
            <a:picLocks noChangeAspect="1"/>
          </p:cNvPicPr>
          <p:nvPr/>
        </p:nvPicPr>
        <p:blipFill>
          <a:blip r:embed="rId2"/>
          <a:stretch>
            <a:fillRect/>
          </a:stretch>
        </p:blipFill>
        <p:spPr>
          <a:xfrm>
            <a:off x="2405574" y="1093216"/>
            <a:ext cx="9664506" cy="56030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618517"/>
            <a:ext cx="10364451" cy="1031607"/>
          </a:xfrm>
        </p:spPr>
        <p:txBody>
          <a:bodyPr/>
          <a:lstStyle/>
          <a:p>
            <a:pPr algn="l"/>
            <a:r>
              <a:rPr lang="fr-FR" b="1" cap="none" dirty="0">
                <a:latin typeface="Baskerville Old Face" panose="02020602080505020303" pitchFamily="18" charset="0"/>
              </a:rPr>
              <a:t>LES MACROS UTILISE : </a:t>
            </a:r>
            <a:endParaRPr lang="fr-FR" b="1" dirty="0"/>
          </a:p>
        </p:txBody>
      </p:sp>
      <p:sp>
        <p:nvSpPr>
          <p:cNvPr id="3" name="Espace réservé du contenu 2"/>
          <p:cNvSpPr>
            <a:spLocks noGrp="1"/>
          </p:cNvSpPr>
          <p:nvPr>
            <p:ph sz="quarter" idx="13"/>
          </p:nvPr>
        </p:nvSpPr>
        <p:spPr>
          <a:xfrm>
            <a:off x="627732" y="1650124"/>
            <a:ext cx="10363826" cy="4193627"/>
          </a:xfrm>
        </p:spPr>
        <p:txBody>
          <a:bodyPr/>
          <a:lstStyle/>
          <a:p>
            <a:r>
              <a:rPr lang="fr-FR" dirty="0"/>
              <a:t>DIS MACRO STR</a:t>
            </a:r>
          </a:p>
          <a:p>
            <a:r>
              <a:rPr lang="fr-FR" dirty="0" err="1"/>
              <a:t>PrtC</a:t>
            </a:r>
            <a:r>
              <a:rPr lang="fr-FR" dirty="0"/>
              <a:t> MACRO STR</a:t>
            </a:r>
          </a:p>
          <a:p>
            <a:r>
              <a:rPr lang="fr-FR" dirty="0"/>
              <a:t>PUTC (EMU 8086)</a:t>
            </a:r>
          </a:p>
        </p:txBody>
      </p:sp>
      <p:pic>
        <p:nvPicPr>
          <p:cNvPr id="4" name="Image 3" descr="ARCHI2.PNG"/>
          <p:cNvPicPr>
            <a:picLocks noChangeAspect="1"/>
          </p:cNvPicPr>
          <p:nvPr/>
        </p:nvPicPr>
        <p:blipFill>
          <a:blip r:embed="rId2"/>
          <a:stretch>
            <a:fillRect/>
          </a:stretch>
        </p:blipFill>
        <p:spPr>
          <a:xfrm>
            <a:off x="4642337" y="1629103"/>
            <a:ext cx="6935373" cy="51411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618518"/>
            <a:ext cx="10364451" cy="747828"/>
          </a:xfrm>
        </p:spPr>
        <p:txBody>
          <a:bodyPr/>
          <a:lstStyle/>
          <a:p>
            <a:pPr algn="l"/>
            <a:r>
              <a:rPr lang="fr-FR" b="1" dirty="0"/>
              <a:t>LES PROCEDURES </a:t>
            </a:r>
          </a:p>
        </p:txBody>
      </p:sp>
      <p:sp>
        <p:nvSpPr>
          <p:cNvPr id="3" name="Espace réservé du contenu 2"/>
          <p:cNvSpPr>
            <a:spLocks noGrp="1"/>
          </p:cNvSpPr>
          <p:nvPr>
            <p:ph sz="quarter" idx="13"/>
          </p:nvPr>
        </p:nvSpPr>
        <p:spPr>
          <a:xfrm>
            <a:off x="913774" y="1397876"/>
            <a:ext cx="10363826" cy="4824248"/>
          </a:xfrm>
        </p:spPr>
        <p:txBody>
          <a:bodyPr>
            <a:normAutofit/>
          </a:bodyPr>
          <a:lstStyle/>
          <a:p>
            <a:r>
              <a:rPr lang="fr-FR" dirty="0"/>
              <a:t>MENU_CALCULATOR PROC  ;</a:t>
            </a:r>
          </a:p>
          <a:p>
            <a:r>
              <a:rPr lang="fr-FR" dirty="0" err="1"/>
              <a:t>INPUT_Dec</a:t>
            </a:r>
            <a:r>
              <a:rPr lang="fr-FR" dirty="0"/>
              <a:t> PROC</a:t>
            </a:r>
          </a:p>
          <a:p>
            <a:r>
              <a:rPr lang="fr-FR" dirty="0"/>
              <a:t>INPUT_BIN  PROC</a:t>
            </a:r>
          </a:p>
          <a:p>
            <a:r>
              <a:rPr lang="fr-FR" dirty="0"/>
              <a:t>DIV_DECIMALE PROC</a:t>
            </a:r>
          </a:p>
          <a:p>
            <a:r>
              <a:rPr lang="fr-FR" dirty="0"/>
              <a:t>MULT_DECIMALE PROC</a:t>
            </a:r>
          </a:p>
          <a:p>
            <a:r>
              <a:rPr lang="fr-FR" dirty="0"/>
              <a:t>SOMME_DECIMALE PROC</a:t>
            </a:r>
          </a:p>
          <a:p>
            <a:r>
              <a:rPr lang="fr-FR" dirty="0"/>
              <a:t>SOUSTRACTION_DECIMALE PROC</a:t>
            </a:r>
          </a:p>
          <a:p>
            <a:r>
              <a:rPr lang="fr-FR" dirty="0"/>
              <a:t>CHOOSE_MOD PROC</a:t>
            </a:r>
          </a:p>
        </p:txBody>
      </p:sp>
      <p:pic>
        <p:nvPicPr>
          <p:cNvPr id="4" name="Image 3" descr="1.PNG"/>
          <p:cNvPicPr>
            <a:picLocks noChangeAspect="1"/>
          </p:cNvPicPr>
          <p:nvPr/>
        </p:nvPicPr>
        <p:blipFill>
          <a:blip r:embed="rId2"/>
          <a:stretch>
            <a:fillRect/>
          </a:stretch>
        </p:blipFill>
        <p:spPr>
          <a:xfrm>
            <a:off x="8386559" y="1926022"/>
            <a:ext cx="3279226" cy="1502978"/>
          </a:xfrm>
          <a:prstGeom prst="rect">
            <a:avLst/>
          </a:prstGeom>
        </p:spPr>
      </p:pic>
      <p:pic>
        <p:nvPicPr>
          <p:cNvPr id="5" name="Image 4" descr="2.PNG"/>
          <p:cNvPicPr>
            <a:picLocks noChangeAspect="1"/>
          </p:cNvPicPr>
          <p:nvPr/>
        </p:nvPicPr>
        <p:blipFill>
          <a:blip r:embed="rId3"/>
          <a:stretch>
            <a:fillRect/>
          </a:stretch>
        </p:blipFill>
        <p:spPr>
          <a:xfrm>
            <a:off x="8386557" y="5187366"/>
            <a:ext cx="3279227" cy="1534510"/>
          </a:xfrm>
          <a:prstGeom prst="rect">
            <a:avLst/>
          </a:prstGeom>
        </p:spPr>
      </p:pic>
      <p:pic>
        <p:nvPicPr>
          <p:cNvPr id="6" name="Image 5" descr="3.PNG"/>
          <p:cNvPicPr>
            <a:picLocks noChangeAspect="1"/>
          </p:cNvPicPr>
          <p:nvPr/>
        </p:nvPicPr>
        <p:blipFill>
          <a:blip r:embed="rId4"/>
          <a:stretch>
            <a:fillRect/>
          </a:stretch>
        </p:blipFill>
        <p:spPr>
          <a:xfrm>
            <a:off x="8386560" y="242761"/>
            <a:ext cx="3279227" cy="1534510"/>
          </a:xfrm>
          <a:prstGeom prst="rect">
            <a:avLst/>
          </a:prstGeom>
        </p:spPr>
      </p:pic>
      <p:pic>
        <p:nvPicPr>
          <p:cNvPr id="7" name="Image 6" descr="5.PNG"/>
          <p:cNvPicPr>
            <a:picLocks noChangeAspect="1"/>
          </p:cNvPicPr>
          <p:nvPr/>
        </p:nvPicPr>
        <p:blipFill>
          <a:blip r:embed="rId5"/>
          <a:stretch>
            <a:fillRect/>
          </a:stretch>
        </p:blipFill>
        <p:spPr>
          <a:xfrm>
            <a:off x="8386559" y="3580607"/>
            <a:ext cx="3279227" cy="15001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1000"/>
                                        <p:tgtEl>
                                          <p:spTgt spid="3">
                                            <p:txEl>
                                              <p:pRg st="7" end="7"/>
                                            </p:txEl>
                                          </p:spTgt>
                                        </p:tgtEl>
                                      </p:cBhvr>
                                    </p:animEffect>
                                    <p:anim calcmode="lin" valueType="num">
                                      <p:cBhvr>
                                        <p:cTn id="5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1000"/>
                                        <p:tgtEl>
                                          <p:spTgt spid="4"/>
                                        </p:tgtEl>
                                      </p:cBhvr>
                                    </p:animEffect>
                                    <p:anim calcmode="lin" valueType="num">
                                      <p:cBhvr>
                                        <p:cTn id="59" dur="1000" fill="hold"/>
                                        <p:tgtEl>
                                          <p:spTgt spid="4"/>
                                        </p:tgtEl>
                                        <p:attrNameLst>
                                          <p:attrName>ppt_x</p:attrName>
                                        </p:attrNameLst>
                                      </p:cBhvr>
                                      <p:tavLst>
                                        <p:tav tm="0">
                                          <p:val>
                                            <p:strVal val="#ppt_x"/>
                                          </p:val>
                                        </p:tav>
                                        <p:tav tm="100000">
                                          <p:val>
                                            <p:strVal val="#ppt_x"/>
                                          </p:val>
                                        </p:tav>
                                      </p:tavLst>
                                    </p:anim>
                                    <p:anim calcmode="lin" valueType="num">
                                      <p:cBhvr>
                                        <p:cTn id="60" dur="1000" fill="hold"/>
                                        <p:tgtEl>
                                          <p:spTgt spid="4"/>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984738" y="801857"/>
            <a:ext cx="10124050" cy="5425441"/>
          </a:xfrm>
        </p:spPr>
        <p:txBody>
          <a:bodyPr/>
          <a:lstStyle/>
          <a:p>
            <a:r>
              <a:rPr lang="fr-FR" dirty="0"/>
              <a:t>CHOOSE_MOD PROC</a:t>
            </a:r>
          </a:p>
          <a:p>
            <a:r>
              <a:rPr lang="fr-FR" dirty="0"/>
              <a:t>CHOOSE_OP PROC</a:t>
            </a:r>
          </a:p>
          <a:p>
            <a:r>
              <a:rPr lang="fr-FR" dirty="0"/>
              <a:t>AFFICHER_NUM PROC</a:t>
            </a:r>
          </a:p>
          <a:p>
            <a:r>
              <a:rPr lang="fr-FR" dirty="0"/>
              <a:t>CONVERT_BIN_TO_DEC  PROC</a:t>
            </a:r>
          </a:p>
          <a:p>
            <a:r>
              <a:rPr lang="fr-FR" dirty="0"/>
              <a:t>TO_BINARY PROC</a:t>
            </a:r>
          </a:p>
          <a:p>
            <a:r>
              <a:rPr lang="fr-FR" dirty="0"/>
              <a:t>INPUTNUM1_HEX PROC ; </a:t>
            </a:r>
            <a:r>
              <a:rPr lang="fr-FR" dirty="0" err="1"/>
              <a:t>resultat</a:t>
            </a:r>
            <a:r>
              <a:rPr lang="fr-FR" dirty="0"/>
              <a:t> dans BX</a:t>
            </a:r>
          </a:p>
          <a:p>
            <a:r>
              <a:rPr lang="fr-FR" dirty="0"/>
              <a:t>INPUT_HEX PROC</a:t>
            </a:r>
          </a:p>
          <a:p>
            <a:r>
              <a:rPr lang="fr-FR" dirty="0"/>
              <a:t>AFFICHER_HEX PROC  ; affiche contenu </a:t>
            </a:r>
            <a:r>
              <a:rPr lang="fr-FR" dirty="0" err="1"/>
              <a:t>resultOP</a:t>
            </a:r>
            <a:r>
              <a:rPr lang="fr-FR" dirty="0"/>
              <a:t> en hexa</a:t>
            </a:r>
          </a:p>
          <a:p>
            <a:endParaRPr lang="fr-FR" dirty="0"/>
          </a:p>
        </p:txBody>
      </p:sp>
      <p:pic>
        <p:nvPicPr>
          <p:cNvPr id="4" name="Image 3" descr="6.PNG"/>
          <p:cNvPicPr>
            <a:picLocks noChangeAspect="1"/>
          </p:cNvPicPr>
          <p:nvPr/>
        </p:nvPicPr>
        <p:blipFill>
          <a:blip r:embed="rId2"/>
          <a:stretch>
            <a:fillRect/>
          </a:stretch>
        </p:blipFill>
        <p:spPr>
          <a:xfrm>
            <a:off x="8454683" y="4052619"/>
            <a:ext cx="3552836" cy="1619476"/>
          </a:xfrm>
          <a:prstGeom prst="rect">
            <a:avLst/>
          </a:prstGeom>
        </p:spPr>
      </p:pic>
      <p:pic>
        <p:nvPicPr>
          <p:cNvPr id="5" name="Image 4" descr="7.PNG"/>
          <p:cNvPicPr>
            <a:picLocks noChangeAspect="1"/>
          </p:cNvPicPr>
          <p:nvPr/>
        </p:nvPicPr>
        <p:blipFill>
          <a:blip r:embed="rId3"/>
          <a:stretch>
            <a:fillRect/>
          </a:stretch>
        </p:blipFill>
        <p:spPr>
          <a:xfrm>
            <a:off x="8454681" y="351214"/>
            <a:ext cx="3514733" cy="1619476"/>
          </a:xfrm>
          <a:prstGeom prst="rect">
            <a:avLst/>
          </a:prstGeom>
        </p:spPr>
      </p:pic>
      <p:pic>
        <p:nvPicPr>
          <p:cNvPr id="6" name="Image 5" descr="8.PNG"/>
          <p:cNvPicPr>
            <a:picLocks noChangeAspect="1"/>
          </p:cNvPicPr>
          <p:nvPr/>
        </p:nvPicPr>
        <p:blipFill>
          <a:blip r:embed="rId4"/>
          <a:stretch>
            <a:fillRect/>
          </a:stretch>
        </p:blipFill>
        <p:spPr>
          <a:xfrm>
            <a:off x="8454681" y="2166014"/>
            <a:ext cx="3552837" cy="16194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1000"/>
                                        <p:tgtEl>
                                          <p:spTgt spid="4"/>
                                        </p:tgtEl>
                                      </p:cBhvr>
                                    </p:animEffect>
                                    <p:anim calcmode="lin" valueType="num">
                                      <p:cBhvr>
                                        <p:cTn id="52" dur="1000" fill="hold"/>
                                        <p:tgtEl>
                                          <p:spTgt spid="4"/>
                                        </p:tgtEl>
                                        <p:attrNameLst>
                                          <p:attrName>ppt_x</p:attrName>
                                        </p:attrNameLst>
                                      </p:cBhvr>
                                      <p:tavLst>
                                        <p:tav tm="0">
                                          <p:val>
                                            <p:strVal val="#ppt_x"/>
                                          </p:val>
                                        </p:tav>
                                        <p:tav tm="100000">
                                          <p:val>
                                            <p:strVal val="#ppt_x"/>
                                          </p:val>
                                        </p:tav>
                                      </p:tavLst>
                                    </p:anim>
                                    <p:anim calcmode="lin" valueType="num">
                                      <p:cBhvr>
                                        <p:cTn id="53" dur="1000" fill="hold"/>
                                        <p:tgtEl>
                                          <p:spTgt spid="4"/>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anim calcmode="lin" valueType="num">
                                      <p:cBhvr>
                                        <p:cTn id="57" dur="1000" fill="hold"/>
                                        <p:tgtEl>
                                          <p:spTgt spid="5"/>
                                        </p:tgtEl>
                                        <p:attrNameLst>
                                          <p:attrName>ppt_x</p:attrName>
                                        </p:attrNameLst>
                                      </p:cBhvr>
                                      <p:tavLst>
                                        <p:tav tm="0">
                                          <p:val>
                                            <p:strVal val="#ppt_x"/>
                                          </p:val>
                                        </p:tav>
                                        <p:tav tm="100000">
                                          <p:val>
                                            <p:strVal val="#ppt_x"/>
                                          </p:val>
                                        </p:tav>
                                      </p:tavLst>
                                    </p:anim>
                                    <p:anim calcmode="lin" valueType="num">
                                      <p:cBhvr>
                                        <p:cTn id="58" dur="1000" fill="hold"/>
                                        <p:tgtEl>
                                          <p:spTgt spid="5"/>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anim calcmode="lin" valueType="num">
                                      <p:cBhvr>
                                        <p:cTn id="62" dur="1000" fill="hold"/>
                                        <p:tgtEl>
                                          <p:spTgt spid="6"/>
                                        </p:tgtEl>
                                        <p:attrNameLst>
                                          <p:attrName>ppt_x</p:attrName>
                                        </p:attrNameLst>
                                      </p:cBhvr>
                                      <p:tavLst>
                                        <p:tav tm="0">
                                          <p:val>
                                            <p:strVal val="#ppt_x"/>
                                          </p:val>
                                        </p:tav>
                                        <p:tav tm="100000">
                                          <p:val>
                                            <p:strVal val="#ppt_x"/>
                                          </p:val>
                                        </p:tav>
                                      </p:tavLst>
                                    </p:anim>
                                    <p:anim calcmode="lin" valueType="num">
                                      <p:cBhvr>
                                        <p:cTn id="6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2755" y="513414"/>
            <a:ext cx="10364451" cy="1210283"/>
          </a:xfrm>
        </p:spPr>
        <p:txBody>
          <a:bodyPr/>
          <a:lstStyle/>
          <a:p>
            <a:pPr algn="l"/>
            <a:r>
              <a:rPr lang="fr-FR" b="1" cap="none" dirty="0">
                <a:latin typeface="Baskerville Old Face" panose="02020602080505020303" pitchFamily="18" charset="0"/>
              </a:rPr>
              <a:t>EXECUTION DE PROGRAMME</a:t>
            </a:r>
            <a:endParaRPr lang="fr-FR" b="1" dirty="0"/>
          </a:p>
        </p:txBody>
      </p:sp>
      <p:pic>
        <p:nvPicPr>
          <p:cNvPr id="4" name="Espace réservé du contenu 3" descr="F.PNG"/>
          <p:cNvPicPr>
            <a:picLocks noGrp="1" noChangeAspect="1"/>
          </p:cNvPicPr>
          <p:nvPr>
            <p:ph sz="quarter" idx="13"/>
          </p:nvPr>
        </p:nvPicPr>
        <p:blipFill>
          <a:blip r:embed="rId2"/>
          <a:stretch>
            <a:fillRect/>
          </a:stretch>
        </p:blipFill>
        <p:spPr>
          <a:xfrm>
            <a:off x="1061544" y="1713187"/>
            <a:ext cx="4776547" cy="4235667"/>
          </a:xfrm>
        </p:spPr>
      </p:pic>
      <p:pic>
        <p:nvPicPr>
          <p:cNvPr id="5" name="Image 4" descr="FF.PNG"/>
          <p:cNvPicPr>
            <a:picLocks noChangeAspect="1"/>
          </p:cNvPicPr>
          <p:nvPr/>
        </p:nvPicPr>
        <p:blipFill>
          <a:blip r:embed="rId3"/>
          <a:stretch>
            <a:fillRect/>
          </a:stretch>
        </p:blipFill>
        <p:spPr>
          <a:xfrm>
            <a:off x="5948855" y="1713187"/>
            <a:ext cx="5070419" cy="423566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318</TotalTime>
  <Words>359</Words>
  <Application>Microsoft Office PowerPoint</Application>
  <PresentationFormat>Grand écran</PresentationFormat>
  <Paragraphs>63</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Arial Narrow</vt:lpstr>
      <vt:lpstr>Baskerville Old Face</vt:lpstr>
      <vt:lpstr>Tw Cen MT</vt:lpstr>
      <vt:lpstr>Circuit</vt:lpstr>
      <vt:lpstr>         </vt:lpstr>
      <vt:lpstr>SOMMAIRE</vt:lpstr>
      <vt:lpstr>INTRODUCTION</vt:lpstr>
      <vt:lpstr>OBJECTIF DE PROGRAMME</vt:lpstr>
      <vt:lpstr>Présentation PowerPoint</vt:lpstr>
      <vt:lpstr>LES MACROS UTILISE : </vt:lpstr>
      <vt:lpstr>LES PROCEDURES </vt:lpstr>
      <vt:lpstr>Présentation PowerPoint</vt:lpstr>
      <vt:lpstr>EXECUTION DE PROGRAMME</vt:lpstr>
      <vt:lpstr>EXECUTION DE PROGRAMME : DECIMAL</vt:lpstr>
      <vt:lpstr>EXECUTION DE PROGRAMME : binaire </vt:lpstr>
      <vt:lpstr>EXECUTION DE PROGRAMME : hexadécimale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archi</dc:title>
  <dc:creator>Compte Microsoft</dc:creator>
  <cp:lastModifiedBy>YOUCEF</cp:lastModifiedBy>
  <cp:revision>21</cp:revision>
  <dcterms:created xsi:type="dcterms:W3CDTF">2023-04-17T22:03:49Z</dcterms:created>
  <dcterms:modified xsi:type="dcterms:W3CDTF">2023-04-29T08:56:36Z</dcterms:modified>
</cp:coreProperties>
</file>