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https://www.kaggle.com/datasets/chethuhn/water-bottle-dataset?select=Half+water+level" TargetMode="External" Type="http://schemas.openxmlformats.org/officeDocument/2006/relationships/hyperlink"/><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Freeform 2" id="2"/>
          <p:cNvSpPr/>
          <p:nvPr/>
        </p:nvSpPr>
        <p:spPr>
          <a:xfrm flipH="false" flipV="false" rot="2531406">
            <a:off x="9913826" y="3465576"/>
            <a:ext cx="7315200" cy="3355848"/>
          </a:xfrm>
          <a:custGeom>
            <a:avLst/>
            <a:gdLst/>
            <a:ahLst/>
            <a:cxnLst/>
            <a:rect r="r" b="b" t="t" l="l"/>
            <a:pathLst>
              <a:path h="3355848" w="7315200">
                <a:moveTo>
                  <a:pt x="0" y="0"/>
                </a:moveTo>
                <a:lnTo>
                  <a:pt x="7315200" y="0"/>
                </a:lnTo>
                <a:lnTo>
                  <a:pt x="7315200" y="3355848"/>
                </a:lnTo>
                <a:lnTo>
                  <a:pt x="0" y="33558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65030">
            <a:off x="16347824" y="-2359531"/>
            <a:ext cx="4198776" cy="4114800"/>
          </a:xfrm>
          <a:custGeom>
            <a:avLst/>
            <a:gdLst/>
            <a:ahLst/>
            <a:cxnLst/>
            <a:rect r="r" b="b" t="t" l="l"/>
            <a:pathLst>
              <a:path h="4114800" w="4198776">
                <a:moveTo>
                  <a:pt x="0" y="0"/>
                </a:moveTo>
                <a:lnTo>
                  <a:pt x="4198775" y="0"/>
                </a:lnTo>
                <a:lnTo>
                  <a:pt x="419877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15563" y="1699308"/>
            <a:ext cx="8318990" cy="3886200"/>
          </a:xfrm>
          <a:prstGeom prst="rect">
            <a:avLst/>
          </a:prstGeom>
        </p:spPr>
        <p:txBody>
          <a:bodyPr anchor="t" rtlCol="false" tIns="0" lIns="0" bIns="0" rIns="0">
            <a:spAutoFit/>
          </a:bodyPr>
          <a:lstStyle/>
          <a:p>
            <a:pPr>
              <a:lnSpc>
                <a:spcPts val="10200"/>
              </a:lnSpc>
            </a:pPr>
            <a:r>
              <a:rPr lang="en-US" sz="8500">
                <a:solidFill>
                  <a:srgbClr val="292929"/>
                </a:solidFill>
                <a:latin typeface="DM Sans Bold"/>
              </a:rPr>
              <a:t>IMPLEMENTASI JARINGAN SARAF TIRUAN</a:t>
            </a:r>
          </a:p>
        </p:txBody>
      </p:sp>
      <p:grpSp>
        <p:nvGrpSpPr>
          <p:cNvPr name="Group 5" id="5"/>
          <p:cNvGrpSpPr/>
          <p:nvPr/>
        </p:nvGrpSpPr>
        <p:grpSpPr>
          <a:xfrm rot="0">
            <a:off x="1415563" y="7017359"/>
            <a:ext cx="6452090" cy="1570333"/>
            <a:chOff x="0" y="0"/>
            <a:chExt cx="8602787" cy="2093777"/>
          </a:xfrm>
        </p:grpSpPr>
        <p:sp>
          <p:nvSpPr>
            <p:cNvPr name="TextBox 6" id="6"/>
            <p:cNvSpPr txBox="true"/>
            <p:nvPr/>
          </p:nvSpPr>
          <p:spPr>
            <a:xfrm rot="0">
              <a:off x="0" y="37042"/>
              <a:ext cx="8602787" cy="1297306"/>
            </a:xfrm>
            <a:prstGeom prst="rect">
              <a:avLst/>
            </a:prstGeom>
          </p:spPr>
          <p:txBody>
            <a:bodyPr anchor="t" rtlCol="false" tIns="0" lIns="0" bIns="0" rIns="0">
              <a:spAutoFit/>
            </a:bodyPr>
            <a:lstStyle/>
            <a:p>
              <a:pPr>
                <a:lnSpc>
                  <a:spcPts val="3989"/>
                </a:lnSpc>
              </a:pPr>
              <a:r>
                <a:rPr lang="en-US" sz="2849">
                  <a:solidFill>
                    <a:srgbClr val="292929"/>
                  </a:solidFill>
                  <a:latin typeface="DM Sans Bold"/>
                </a:rPr>
                <a:t>Nabila Aprillia</a:t>
              </a:r>
            </a:p>
            <a:p>
              <a:pPr>
                <a:lnSpc>
                  <a:spcPts val="3989"/>
                </a:lnSpc>
              </a:pPr>
              <a:r>
                <a:rPr lang="en-US" sz="2849">
                  <a:solidFill>
                    <a:srgbClr val="292929"/>
                  </a:solidFill>
                  <a:latin typeface="DM Sans Bold"/>
                </a:rPr>
                <a:t>2108107010025</a:t>
              </a:r>
            </a:p>
          </p:txBody>
        </p:sp>
        <p:sp>
          <p:nvSpPr>
            <p:cNvPr name="TextBox 7" id="7"/>
            <p:cNvSpPr txBox="true"/>
            <p:nvPr/>
          </p:nvSpPr>
          <p:spPr>
            <a:xfrm rot="0">
              <a:off x="0" y="1590646"/>
              <a:ext cx="8602787" cy="503132"/>
            </a:xfrm>
            <a:prstGeom prst="rect">
              <a:avLst/>
            </a:prstGeom>
          </p:spPr>
          <p:txBody>
            <a:bodyPr anchor="t" rtlCol="false" tIns="0" lIns="0" bIns="0" rIns="0">
              <a:spAutoFit/>
            </a:bodyPr>
            <a:lstStyle/>
            <a:p>
              <a:pPr>
                <a:lnSpc>
                  <a:spcPts val="3219"/>
                </a:lnSpc>
              </a:pPr>
            </a:p>
          </p:txBody>
        </p:sp>
      </p:grpSp>
      <p:sp>
        <p:nvSpPr>
          <p:cNvPr name="TextBox 8" id="8"/>
          <p:cNvSpPr txBox="true"/>
          <p:nvPr/>
        </p:nvSpPr>
        <p:spPr>
          <a:xfrm rot="0">
            <a:off x="368872" y="327252"/>
            <a:ext cx="879475" cy="314325"/>
          </a:xfrm>
          <a:prstGeom prst="rect">
            <a:avLst/>
          </a:prstGeom>
        </p:spPr>
        <p:txBody>
          <a:bodyPr anchor="t" rtlCol="false" tIns="0" lIns="0" bIns="0" rIns="0">
            <a:spAutoFit/>
          </a:bodyPr>
          <a:lstStyle/>
          <a:p>
            <a:pPr algn="ctr">
              <a:lnSpc>
                <a:spcPts val="2400"/>
              </a:lnSpc>
              <a:spcBef>
                <a:spcPct val="0"/>
              </a:spcBef>
            </a:pPr>
            <a:r>
              <a:rPr lang="en-US" sz="2000" spc="-62">
                <a:solidFill>
                  <a:srgbClr val="292929"/>
                </a:solidFill>
                <a:latin typeface="DM Sans Bold"/>
              </a:rPr>
              <a:t>Tugas 2</a:t>
            </a:r>
          </a:p>
        </p:txBody>
      </p:sp>
      <p:sp>
        <p:nvSpPr>
          <p:cNvPr name="Freeform 9" id="9"/>
          <p:cNvSpPr/>
          <p:nvPr/>
        </p:nvSpPr>
        <p:spPr>
          <a:xfrm flipH="false" flipV="false" rot="0">
            <a:off x="-1290779" y="82296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TextBox 2" id="2"/>
          <p:cNvSpPr txBox="true"/>
          <p:nvPr/>
        </p:nvSpPr>
        <p:spPr>
          <a:xfrm rot="0">
            <a:off x="1786874" y="1998297"/>
            <a:ext cx="15232977" cy="7416800"/>
          </a:xfrm>
          <a:prstGeom prst="rect">
            <a:avLst/>
          </a:prstGeom>
        </p:spPr>
        <p:txBody>
          <a:bodyPr anchor="t" rtlCol="false" tIns="0" lIns="0" bIns="0" rIns="0">
            <a:spAutoFit/>
          </a:bodyPr>
          <a:lstStyle/>
          <a:p>
            <a:pPr>
              <a:lnSpc>
                <a:spcPts val="4900"/>
              </a:lnSpc>
            </a:pPr>
            <a:r>
              <a:rPr lang="en-US" sz="3500">
                <a:solidFill>
                  <a:srgbClr val="FFEAD2"/>
                </a:solidFill>
                <a:latin typeface="DM Sans Bold"/>
              </a:rPr>
              <a:t>•Setiap mahasiswa akan mengerjakan 1 (satu) kasus menggunakan algoritma jaringan saraf tiruan</a:t>
            </a:r>
          </a:p>
          <a:p>
            <a:pPr>
              <a:lnSpc>
                <a:spcPts val="4900"/>
              </a:lnSpc>
            </a:pPr>
            <a:r>
              <a:rPr lang="en-US" sz="3500">
                <a:solidFill>
                  <a:srgbClr val="FFEAD2"/>
                </a:solidFill>
                <a:latin typeface="DM Sans Bold"/>
              </a:rPr>
              <a:t>•Framework yang digunakan adalah Tensorflow</a:t>
            </a:r>
          </a:p>
          <a:p>
            <a:pPr>
              <a:lnSpc>
                <a:spcPts val="4900"/>
              </a:lnSpc>
            </a:pPr>
            <a:r>
              <a:rPr lang="en-US" sz="3500">
                <a:solidFill>
                  <a:srgbClr val="FFEAD2"/>
                </a:solidFill>
                <a:latin typeface="DM Sans Bold"/>
              </a:rPr>
              <a:t>•Tugas dikumpulkan melalui link Github masing-masing yang berisi:</a:t>
            </a:r>
          </a:p>
          <a:p>
            <a:pPr>
              <a:lnSpc>
                <a:spcPts val="4900"/>
              </a:lnSpc>
            </a:pPr>
            <a:r>
              <a:rPr lang="en-US" sz="3500">
                <a:solidFill>
                  <a:srgbClr val="FFEAD2"/>
                </a:solidFill>
                <a:latin typeface="DM Sans Bold"/>
              </a:rPr>
              <a:t>•Source Code</a:t>
            </a:r>
          </a:p>
          <a:p>
            <a:pPr>
              <a:lnSpc>
                <a:spcPts val="4900"/>
              </a:lnSpc>
            </a:pPr>
            <a:r>
              <a:rPr lang="en-US" sz="3500">
                <a:solidFill>
                  <a:srgbClr val="FFEAD2"/>
                </a:solidFill>
                <a:latin typeface="DM Sans Bold"/>
              </a:rPr>
              <a:t>•Laporan dalam format Powerpoint</a:t>
            </a:r>
          </a:p>
          <a:p>
            <a:pPr>
              <a:lnSpc>
                <a:spcPts val="4900"/>
              </a:lnSpc>
            </a:pPr>
            <a:r>
              <a:rPr lang="en-US" sz="3500">
                <a:solidFill>
                  <a:srgbClr val="FFEAD2"/>
                </a:solidFill>
                <a:latin typeface="DM Sans Bold"/>
              </a:rPr>
              <a:t>•Screenshot Plot Proses Training</a:t>
            </a:r>
          </a:p>
          <a:p>
            <a:pPr>
              <a:lnSpc>
                <a:spcPts val="4900"/>
              </a:lnSpc>
            </a:pPr>
            <a:r>
              <a:rPr lang="en-US" sz="3500">
                <a:solidFill>
                  <a:srgbClr val="FFEAD2"/>
                </a:solidFill>
                <a:latin typeface="DM Sans Bold"/>
              </a:rPr>
              <a:t>•Screenshot Akurasi yang dihasilkan</a:t>
            </a:r>
          </a:p>
          <a:p>
            <a:pPr>
              <a:lnSpc>
                <a:spcPts val="4900"/>
              </a:lnSpc>
            </a:pPr>
            <a:r>
              <a:rPr lang="en-US" sz="3500">
                <a:solidFill>
                  <a:srgbClr val="FFEAD2"/>
                </a:solidFill>
                <a:latin typeface="DM Sans Bold"/>
              </a:rPr>
              <a:t>•Event Tensorboard</a:t>
            </a:r>
          </a:p>
          <a:p>
            <a:pPr>
              <a:lnSpc>
                <a:spcPts val="4900"/>
              </a:lnSpc>
            </a:pPr>
            <a:r>
              <a:rPr lang="en-US" sz="3500">
                <a:solidFill>
                  <a:srgbClr val="FFEAD2"/>
                </a:solidFill>
                <a:latin typeface="DM Sans Bold"/>
              </a:rPr>
              <a:t>•Saved Model (.h5)</a:t>
            </a:r>
          </a:p>
          <a:p>
            <a:pPr>
              <a:lnSpc>
                <a:spcPts val="4900"/>
              </a:lnSpc>
            </a:pPr>
            <a:r>
              <a:rPr lang="en-US" sz="3500">
                <a:solidFill>
                  <a:srgbClr val="FFEAD2"/>
                </a:solidFill>
                <a:latin typeface="DM Sans Bold"/>
              </a:rPr>
              <a:t>•Deadline: 26 November 2023, Pukul 21:00 WIB</a:t>
            </a:r>
          </a:p>
          <a:p>
            <a:pPr>
              <a:lnSpc>
                <a:spcPts val="4900"/>
              </a:lnSpc>
            </a:pPr>
          </a:p>
        </p:txBody>
      </p:sp>
      <p:sp>
        <p:nvSpPr>
          <p:cNvPr name="Freeform 3" id="3"/>
          <p:cNvSpPr/>
          <p:nvPr/>
        </p:nvSpPr>
        <p:spPr>
          <a:xfrm flipH="false" flipV="false" rot="0">
            <a:off x="14216106" y="6316023"/>
            <a:ext cx="2609404" cy="2783364"/>
          </a:xfrm>
          <a:custGeom>
            <a:avLst/>
            <a:gdLst/>
            <a:ahLst/>
            <a:cxnLst/>
            <a:rect r="r" b="b" t="t" l="l"/>
            <a:pathLst>
              <a:path h="2783364" w="2609404">
                <a:moveTo>
                  <a:pt x="0" y="0"/>
                </a:moveTo>
                <a:lnTo>
                  <a:pt x="2609404" y="0"/>
                </a:lnTo>
                <a:lnTo>
                  <a:pt x="2609404" y="2783364"/>
                </a:lnTo>
                <a:lnTo>
                  <a:pt x="0" y="2783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5653" y="793385"/>
            <a:ext cx="8518888" cy="771525"/>
          </a:xfrm>
          <a:prstGeom prst="rect">
            <a:avLst/>
          </a:prstGeom>
        </p:spPr>
        <p:txBody>
          <a:bodyPr anchor="t" rtlCol="false" tIns="0" lIns="0" bIns="0" rIns="0">
            <a:spAutoFit/>
          </a:bodyPr>
          <a:lstStyle/>
          <a:p>
            <a:pPr algn="ctr">
              <a:lnSpc>
                <a:spcPts val="6000"/>
              </a:lnSpc>
              <a:spcBef>
                <a:spcPct val="0"/>
              </a:spcBef>
            </a:pPr>
            <a:r>
              <a:rPr lang="en-US" sz="5000">
                <a:solidFill>
                  <a:srgbClr val="EDBD9E"/>
                </a:solidFill>
                <a:latin typeface="DM Sans Bold"/>
              </a:rPr>
              <a:t>Intruksi soal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Freeform 2" id="2"/>
          <p:cNvSpPr/>
          <p:nvPr/>
        </p:nvSpPr>
        <p:spPr>
          <a:xfrm flipH="false" flipV="false" rot="0">
            <a:off x="3645635" y="1439135"/>
            <a:ext cx="10996730" cy="5490588"/>
          </a:xfrm>
          <a:custGeom>
            <a:avLst/>
            <a:gdLst/>
            <a:ahLst/>
            <a:cxnLst/>
            <a:rect r="r" b="b" t="t" l="l"/>
            <a:pathLst>
              <a:path h="5490588" w="10996730">
                <a:moveTo>
                  <a:pt x="0" y="0"/>
                </a:moveTo>
                <a:lnTo>
                  <a:pt x="10996730" y="0"/>
                </a:lnTo>
                <a:lnTo>
                  <a:pt x="10996730" y="5490588"/>
                </a:lnTo>
                <a:lnTo>
                  <a:pt x="0" y="5490588"/>
                </a:lnTo>
                <a:lnTo>
                  <a:pt x="0" y="0"/>
                </a:lnTo>
                <a:close/>
              </a:path>
            </a:pathLst>
          </a:custGeom>
          <a:blipFill>
            <a:blip r:embed="rId2"/>
            <a:stretch>
              <a:fillRect l="0" t="0" r="0" b="0"/>
            </a:stretch>
          </a:blipFill>
        </p:spPr>
      </p:sp>
      <p:sp>
        <p:nvSpPr>
          <p:cNvPr name="Freeform 3" id="3"/>
          <p:cNvSpPr/>
          <p:nvPr/>
        </p:nvSpPr>
        <p:spPr>
          <a:xfrm flipH="false" flipV="false" rot="-1963581">
            <a:off x="16390597" y="-318851"/>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694795" y="6497923"/>
            <a:ext cx="9335423" cy="431800"/>
          </a:xfrm>
          <a:prstGeom prst="rect">
            <a:avLst/>
          </a:prstGeom>
        </p:spPr>
        <p:txBody>
          <a:bodyPr anchor="t" rtlCol="false" tIns="0" lIns="0" bIns="0" rIns="0">
            <a:spAutoFit/>
          </a:bodyPr>
          <a:lstStyle/>
          <a:p>
            <a:pPr algn="ctr">
              <a:lnSpc>
                <a:spcPts val="3500"/>
              </a:lnSpc>
            </a:pPr>
            <a:r>
              <a:rPr lang="en-US" sz="2500">
                <a:solidFill>
                  <a:srgbClr val="292929"/>
                </a:solidFill>
                <a:latin typeface="DM Sans"/>
              </a:rPr>
              <a:t> </a:t>
            </a:r>
          </a:p>
        </p:txBody>
      </p:sp>
      <p:sp>
        <p:nvSpPr>
          <p:cNvPr name="Freeform 5" id="5"/>
          <p:cNvSpPr/>
          <p:nvPr/>
        </p:nvSpPr>
        <p:spPr>
          <a:xfrm flipH="false" flipV="false" rot="-1963581">
            <a:off x="-2099388" y="793910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963581">
            <a:off x="16542997" y="-166451"/>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963581">
            <a:off x="-1946988" y="809150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AD2"/>
        </a:solidFill>
      </p:bgPr>
    </p:bg>
    <p:spTree>
      <p:nvGrpSpPr>
        <p:cNvPr id="1" name=""/>
        <p:cNvGrpSpPr/>
        <p:nvPr/>
      </p:nvGrpSpPr>
      <p:grpSpPr>
        <a:xfrm>
          <a:off x="0" y="0"/>
          <a:ext cx="0" cy="0"/>
          <a:chOff x="0" y="0"/>
          <a:chExt cx="0" cy="0"/>
        </a:xfrm>
      </p:grpSpPr>
      <p:sp>
        <p:nvSpPr>
          <p:cNvPr name="TextBox 2" id="2"/>
          <p:cNvSpPr txBox="true"/>
          <p:nvPr/>
        </p:nvSpPr>
        <p:spPr>
          <a:xfrm rot="0">
            <a:off x="2058189" y="2962066"/>
            <a:ext cx="15042197" cy="6143625"/>
          </a:xfrm>
          <a:prstGeom prst="rect">
            <a:avLst/>
          </a:prstGeom>
        </p:spPr>
        <p:txBody>
          <a:bodyPr anchor="t" rtlCol="false" tIns="0" lIns="0" bIns="0" rIns="0">
            <a:spAutoFit/>
          </a:bodyPr>
          <a:lstStyle/>
          <a:p>
            <a:pPr>
              <a:lnSpc>
                <a:spcPts val="3240"/>
              </a:lnSpc>
            </a:pPr>
            <a:r>
              <a:rPr lang="en-US" sz="2700">
                <a:solidFill>
                  <a:srgbClr val="292929"/>
                </a:solidFill>
                <a:latin typeface="DM Sans Bold"/>
              </a:rPr>
              <a:t>Dataset yang digunakan berasal dari Kaggle yang dipublikasikan oleh Chethan H N yang berasal dari India  </a:t>
            </a:r>
          </a:p>
          <a:p>
            <a:pPr>
              <a:lnSpc>
                <a:spcPts val="3240"/>
              </a:lnSpc>
            </a:pPr>
            <a:r>
              <a:rPr lang="en-US" sz="2700">
                <a:solidFill>
                  <a:srgbClr val="292929"/>
                </a:solidFill>
                <a:latin typeface="DM Sans Bold"/>
              </a:rPr>
              <a:t>Deskripsi Dataset : </a:t>
            </a:r>
          </a:p>
          <a:p>
            <a:pPr>
              <a:lnSpc>
                <a:spcPts val="3240"/>
              </a:lnSpc>
            </a:pPr>
            <a:r>
              <a:rPr lang="en-US" sz="2700">
                <a:solidFill>
                  <a:srgbClr val="292929"/>
                </a:solidFill>
                <a:latin typeface="DM Sans Bold"/>
              </a:rPr>
              <a:t>Kumpulan data ini terdiri dari gambar botol air yang telah diklasifikasikan berdasarkan ketinggian air di dalamnya, dengan tiga kategori utama: </a:t>
            </a:r>
          </a:p>
          <a:p>
            <a:pPr marL="582932" indent="-291466" lvl="1">
              <a:lnSpc>
                <a:spcPts val="3240"/>
              </a:lnSpc>
              <a:buFont typeface="Arial"/>
              <a:buChar char="•"/>
            </a:pPr>
            <a:r>
              <a:rPr lang="en-US" sz="2700">
                <a:solidFill>
                  <a:srgbClr val="292929"/>
                </a:solidFill>
                <a:latin typeface="DM Sans Bold"/>
              </a:rPr>
              <a:t>Ketinggian air penuh (Full water level)</a:t>
            </a:r>
          </a:p>
          <a:p>
            <a:pPr marL="582932" indent="-291466" lvl="1">
              <a:lnSpc>
                <a:spcPts val="3240"/>
              </a:lnSpc>
              <a:buFont typeface="Arial"/>
              <a:buChar char="•"/>
            </a:pPr>
            <a:r>
              <a:rPr lang="en-US" sz="2700">
                <a:solidFill>
                  <a:srgbClr val="292929"/>
                </a:solidFill>
                <a:latin typeface="DM Sans Bold"/>
              </a:rPr>
              <a:t>Ketinggian air setengah (Half water level), dan </a:t>
            </a:r>
          </a:p>
          <a:p>
            <a:pPr marL="582932" indent="-291466" lvl="1">
              <a:lnSpc>
                <a:spcPts val="3240"/>
              </a:lnSpc>
              <a:buFont typeface="Arial"/>
              <a:buChar char="•"/>
            </a:pPr>
            <a:r>
              <a:rPr lang="en-US" sz="2700">
                <a:solidFill>
                  <a:srgbClr val="292929"/>
                </a:solidFill>
                <a:latin typeface="DM Sans Bold"/>
              </a:rPr>
              <a:t>Meluap (Overflowing). </a:t>
            </a:r>
          </a:p>
          <a:p>
            <a:pPr>
              <a:lnSpc>
                <a:spcPts val="3240"/>
              </a:lnSpc>
            </a:pPr>
            <a:r>
              <a:rPr lang="en-US" sz="2700">
                <a:solidFill>
                  <a:srgbClr val="292929"/>
                </a:solidFill>
                <a:latin typeface="DM Sans Bold"/>
              </a:rPr>
              <a:t>Tujuannya adalah untuk digunakan dalam masalah klasifikasi gambar, di mana model pembelajaran mesin dilatih untuk mengklasifikasikan ketinggian air pada gambar botol air. Setiap gambar dalam dataset diberi label sesuai dengan salah satu dari tiga kategori tersebut. </a:t>
            </a:r>
          </a:p>
          <a:p>
            <a:pPr>
              <a:lnSpc>
                <a:spcPts val="3240"/>
              </a:lnSpc>
            </a:pPr>
            <a:r>
              <a:rPr lang="en-US" sz="2700">
                <a:solidFill>
                  <a:srgbClr val="292929"/>
                </a:solidFill>
                <a:latin typeface="DM Sans Bold"/>
              </a:rPr>
              <a:t>Link dataset: </a:t>
            </a:r>
          </a:p>
          <a:p>
            <a:pPr>
              <a:lnSpc>
                <a:spcPts val="3240"/>
              </a:lnSpc>
            </a:pPr>
          </a:p>
          <a:p>
            <a:pPr>
              <a:lnSpc>
                <a:spcPts val="3240"/>
              </a:lnSpc>
            </a:pPr>
          </a:p>
        </p:txBody>
      </p:sp>
      <p:sp>
        <p:nvSpPr>
          <p:cNvPr name="Freeform 3" id="3"/>
          <p:cNvSpPr/>
          <p:nvPr/>
        </p:nvSpPr>
        <p:spPr>
          <a:xfrm flipH="false" flipV="false" rot="0">
            <a:off x="15137539" y="8021614"/>
            <a:ext cx="855791" cy="2020108"/>
          </a:xfrm>
          <a:custGeom>
            <a:avLst/>
            <a:gdLst/>
            <a:ahLst/>
            <a:cxnLst/>
            <a:rect r="r" b="b" t="t" l="l"/>
            <a:pathLst>
              <a:path h="2020108" w="855791">
                <a:moveTo>
                  <a:pt x="0" y="0"/>
                </a:moveTo>
                <a:lnTo>
                  <a:pt x="855791" y="0"/>
                </a:lnTo>
                <a:lnTo>
                  <a:pt x="855791" y="2020108"/>
                </a:lnTo>
                <a:lnTo>
                  <a:pt x="0" y="2020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969639" y="8044417"/>
            <a:ext cx="796425" cy="1997305"/>
          </a:xfrm>
          <a:custGeom>
            <a:avLst/>
            <a:gdLst/>
            <a:ahLst/>
            <a:cxnLst/>
            <a:rect r="r" b="b" t="t" l="l"/>
            <a:pathLst>
              <a:path h="1997305" w="796425">
                <a:moveTo>
                  <a:pt x="0" y="0"/>
                </a:moveTo>
                <a:lnTo>
                  <a:pt x="796425" y="0"/>
                </a:lnTo>
                <a:lnTo>
                  <a:pt x="796425" y="1997305"/>
                </a:lnTo>
                <a:lnTo>
                  <a:pt x="0" y="1997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363116" y="8021614"/>
            <a:ext cx="737271" cy="2101031"/>
          </a:xfrm>
          <a:custGeom>
            <a:avLst/>
            <a:gdLst/>
            <a:ahLst/>
            <a:cxnLst/>
            <a:rect r="r" b="b" t="t" l="l"/>
            <a:pathLst>
              <a:path h="2101031" w="737271">
                <a:moveTo>
                  <a:pt x="0" y="0"/>
                </a:moveTo>
                <a:lnTo>
                  <a:pt x="737271" y="0"/>
                </a:lnTo>
                <a:lnTo>
                  <a:pt x="737271" y="2101031"/>
                </a:lnTo>
                <a:lnTo>
                  <a:pt x="0" y="2101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7904" y="8652950"/>
            <a:ext cx="1805110" cy="1417832"/>
          </a:xfrm>
          <a:custGeom>
            <a:avLst/>
            <a:gdLst/>
            <a:ahLst/>
            <a:cxnLst/>
            <a:rect r="r" b="b" t="t" l="l"/>
            <a:pathLst>
              <a:path h="1417832" w="1805110">
                <a:moveTo>
                  <a:pt x="0" y="0"/>
                </a:moveTo>
                <a:lnTo>
                  <a:pt x="1805110" y="0"/>
                </a:lnTo>
                <a:lnTo>
                  <a:pt x="1805110" y="1417832"/>
                </a:lnTo>
                <a:lnTo>
                  <a:pt x="0" y="1417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301038" y="776287"/>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292929"/>
                </a:solidFill>
                <a:latin typeface="DM Sans Bold"/>
              </a:rPr>
              <a:t>Jenis Kasus</a:t>
            </a:r>
          </a:p>
        </p:txBody>
      </p:sp>
      <p:sp>
        <p:nvSpPr>
          <p:cNvPr name="TextBox 8" id="8"/>
          <p:cNvSpPr txBox="true"/>
          <p:nvPr/>
        </p:nvSpPr>
        <p:spPr>
          <a:xfrm rot="0">
            <a:off x="1887096" y="1466641"/>
            <a:ext cx="15213291" cy="819150"/>
          </a:xfrm>
          <a:prstGeom prst="rect">
            <a:avLst/>
          </a:prstGeom>
        </p:spPr>
        <p:txBody>
          <a:bodyPr anchor="t" rtlCol="false" tIns="0" lIns="0" bIns="0" rIns="0">
            <a:spAutoFit/>
          </a:bodyPr>
          <a:lstStyle/>
          <a:p>
            <a:pPr algn="ctr">
              <a:lnSpc>
                <a:spcPts val="3240"/>
              </a:lnSpc>
            </a:pPr>
            <a:r>
              <a:rPr lang="en-US" sz="2700">
                <a:solidFill>
                  <a:srgbClr val="292929"/>
                </a:solidFill>
                <a:latin typeface="DM Sans Bold"/>
              </a:rPr>
              <a:t>Klasifikasi  Gambar yaitu Mengklasifikasikan Gambar Botol Air Berdasarkan Ketinggian Air </a:t>
            </a:r>
          </a:p>
          <a:p>
            <a:pPr algn="ctr">
              <a:lnSpc>
                <a:spcPts val="3240"/>
              </a:lnSpc>
            </a:pPr>
            <a:r>
              <a:rPr lang="en-US" sz="2700">
                <a:solidFill>
                  <a:srgbClr val="292929"/>
                </a:solidFill>
                <a:latin typeface="DM Sans Bold"/>
              </a:rPr>
              <a:t> </a:t>
            </a:r>
          </a:p>
        </p:txBody>
      </p:sp>
      <p:sp>
        <p:nvSpPr>
          <p:cNvPr name="TextBox 9" id="9"/>
          <p:cNvSpPr txBox="true"/>
          <p:nvPr/>
        </p:nvSpPr>
        <p:spPr>
          <a:xfrm rot="0">
            <a:off x="1301038" y="2276266"/>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292929"/>
                </a:solidFill>
                <a:latin typeface="DM Sans Bold"/>
              </a:rPr>
              <a:t>Dataset</a:t>
            </a:r>
          </a:p>
        </p:txBody>
      </p:sp>
      <p:sp>
        <p:nvSpPr>
          <p:cNvPr name="TextBox 10" id="10"/>
          <p:cNvSpPr txBox="true"/>
          <p:nvPr/>
        </p:nvSpPr>
        <p:spPr>
          <a:xfrm rot="0">
            <a:off x="4307083" y="7809634"/>
            <a:ext cx="5867003" cy="480060"/>
          </a:xfrm>
          <a:prstGeom prst="rect">
            <a:avLst/>
          </a:prstGeom>
        </p:spPr>
        <p:txBody>
          <a:bodyPr anchor="t" rtlCol="false" tIns="0" lIns="0" bIns="0" rIns="0">
            <a:spAutoFit/>
          </a:bodyPr>
          <a:lstStyle/>
          <a:p>
            <a:pPr algn="ctr">
              <a:lnSpc>
                <a:spcPts val="3989"/>
              </a:lnSpc>
              <a:spcBef>
                <a:spcPct val="0"/>
              </a:spcBef>
            </a:pPr>
            <a:r>
              <a:rPr lang="en-US" sz="2849" u="sng">
                <a:solidFill>
                  <a:srgbClr val="292929"/>
                </a:solidFill>
                <a:latin typeface="DM Sans Bold"/>
                <a:hlinkClick r:id="rId10" tooltip="https://www.kaggle.com/datasets/chethuhn/water-bottle-dataset?select=Half+water+level"/>
              </a:rPr>
              <a:t>Water bottle Image Classification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6960633" y="3230242"/>
            <a:ext cx="3735940" cy="1771693"/>
          </a:xfrm>
          <a:custGeom>
            <a:avLst/>
            <a:gdLst/>
            <a:ahLst/>
            <a:cxnLst/>
            <a:rect r="r" b="b" t="t" l="l"/>
            <a:pathLst>
              <a:path h="1771693" w="3735940">
                <a:moveTo>
                  <a:pt x="0" y="0"/>
                </a:moveTo>
                <a:lnTo>
                  <a:pt x="3735941" y="0"/>
                </a:lnTo>
                <a:lnTo>
                  <a:pt x="3735941" y="1771694"/>
                </a:lnTo>
                <a:lnTo>
                  <a:pt x="0" y="1771694"/>
                </a:lnTo>
                <a:lnTo>
                  <a:pt x="0" y="0"/>
                </a:lnTo>
                <a:close/>
              </a:path>
            </a:pathLst>
          </a:custGeom>
          <a:blipFill>
            <a:blip r:embed="rId2"/>
            <a:stretch>
              <a:fillRect l="-16927" t="-36391" r="-17372" b="-36391"/>
            </a:stretch>
          </a:blipFill>
        </p:spPr>
      </p:sp>
      <p:sp>
        <p:nvSpPr>
          <p:cNvPr name="Freeform 3" id="3"/>
          <p:cNvSpPr/>
          <p:nvPr/>
        </p:nvSpPr>
        <p:spPr>
          <a:xfrm flipH="false" flipV="false" rot="0">
            <a:off x="7031719" y="7628114"/>
            <a:ext cx="3664855" cy="2009672"/>
          </a:xfrm>
          <a:custGeom>
            <a:avLst/>
            <a:gdLst/>
            <a:ahLst/>
            <a:cxnLst/>
            <a:rect r="r" b="b" t="t" l="l"/>
            <a:pathLst>
              <a:path h="2009672" w="3664855">
                <a:moveTo>
                  <a:pt x="0" y="0"/>
                </a:moveTo>
                <a:lnTo>
                  <a:pt x="3664855" y="0"/>
                </a:lnTo>
                <a:lnTo>
                  <a:pt x="3664855" y="2009672"/>
                </a:lnTo>
                <a:lnTo>
                  <a:pt x="0" y="2009672"/>
                </a:lnTo>
                <a:lnTo>
                  <a:pt x="0" y="0"/>
                </a:lnTo>
                <a:close/>
              </a:path>
            </a:pathLst>
          </a:custGeom>
          <a:blipFill>
            <a:blip r:embed="rId3"/>
            <a:stretch>
              <a:fillRect l="-19277" t="-37576" r="-19856" b="-39079"/>
            </a:stretch>
          </a:blipFill>
        </p:spPr>
      </p:sp>
      <p:sp>
        <p:nvSpPr>
          <p:cNvPr name="Freeform 4" id="4"/>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752475"/>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Fitur</a:t>
            </a:r>
          </a:p>
        </p:txBody>
      </p:sp>
      <p:sp>
        <p:nvSpPr>
          <p:cNvPr name="TextBox 7" id="7"/>
          <p:cNvSpPr txBox="true"/>
          <p:nvPr/>
        </p:nvSpPr>
        <p:spPr>
          <a:xfrm rot="0">
            <a:off x="1028700" y="5561189"/>
            <a:ext cx="5244558"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Label</a:t>
            </a:r>
          </a:p>
        </p:txBody>
      </p:sp>
      <p:sp>
        <p:nvSpPr>
          <p:cNvPr name="TextBox 8" id="8"/>
          <p:cNvSpPr txBox="true"/>
          <p:nvPr/>
        </p:nvSpPr>
        <p:spPr>
          <a:xfrm rot="0">
            <a:off x="1765591" y="1466494"/>
            <a:ext cx="15322616" cy="1228725"/>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Jumlah fitur dapat dihitung dari dimensi input gambar yang digunakan dalam model. Pada kode tersebut, gambar diubah ukurannya menjadi (80, 80, 3), yang berarti terdapat 80x80 piksel dengan 3 saluran warna (RGB). Oleh karena itu, jumlah fitur adalah 80 * 80 * 3 = 19200.</a:t>
            </a:r>
          </a:p>
        </p:txBody>
      </p:sp>
      <p:sp>
        <p:nvSpPr>
          <p:cNvPr name="TextBox 9" id="9"/>
          <p:cNvSpPr txBox="true"/>
          <p:nvPr/>
        </p:nvSpPr>
        <p:spPr>
          <a:xfrm rot="0">
            <a:off x="1765591" y="6275564"/>
            <a:ext cx="15322616" cy="819150"/>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Jumlah label setara dengan jumlah kategori yang digunakan dalam model klasifikasi. Dalam kasus ini, terdapat tiga kategori: Half, Full, dan Overflowing. Jadi, jumlah label adalah 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94712" y="3139918"/>
            <a:ext cx="8899457" cy="6255560"/>
          </a:xfrm>
          <a:custGeom>
            <a:avLst/>
            <a:gdLst/>
            <a:ahLst/>
            <a:cxnLst/>
            <a:rect r="r" b="b" t="t" l="l"/>
            <a:pathLst>
              <a:path h="6255560" w="8899457">
                <a:moveTo>
                  <a:pt x="0" y="0"/>
                </a:moveTo>
                <a:lnTo>
                  <a:pt x="8899457" y="0"/>
                </a:lnTo>
                <a:lnTo>
                  <a:pt x="8899457" y="6255560"/>
                </a:lnTo>
                <a:lnTo>
                  <a:pt x="0" y="6255560"/>
                </a:lnTo>
                <a:lnTo>
                  <a:pt x="0" y="0"/>
                </a:lnTo>
                <a:close/>
              </a:path>
            </a:pathLst>
          </a:custGeom>
          <a:blipFill>
            <a:blip r:embed="rId4"/>
            <a:stretch>
              <a:fillRect l="0" t="0" r="0" b="0"/>
            </a:stretch>
          </a:blipFill>
        </p:spPr>
      </p:sp>
      <p:sp>
        <p:nvSpPr>
          <p:cNvPr name="TextBox 5" id="5"/>
          <p:cNvSpPr txBox="true"/>
          <p:nvPr/>
        </p:nvSpPr>
        <p:spPr>
          <a:xfrm rot="0">
            <a:off x="1028700" y="752475"/>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Jaringan Saraf Tiruan yang digunakan</a:t>
            </a:r>
          </a:p>
        </p:txBody>
      </p:sp>
      <p:sp>
        <p:nvSpPr>
          <p:cNvPr name="TextBox 6" id="6"/>
          <p:cNvSpPr txBox="true"/>
          <p:nvPr/>
        </p:nvSpPr>
        <p:spPr>
          <a:xfrm rot="0">
            <a:off x="1765591" y="1466494"/>
            <a:ext cx="15322616" cy="1228725"/>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Jenis jaringan saraf tiruan yang digunakan adalah Convolutional Neural Network (CNN). Ini dapat dilihat dari struktur model yang terdiri dari lapisan-lapisan konvolusi (Conv2D), lapisan pooling (MaxPooling2D), lapisan dropout, dan lapisan-lapisan dense.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37976" y="2678559"/>
            <a:ext cx="10710105" cy="1736431"/>
          </a:xfrm>
          <a:custGeom>
            <a:avLst/>
            <a:gdLst/>
            <a:ahLst/>
            <a:cxnLst/>
            <a:rect r="r" b="b" t="t" l="l"/>
            <a:pathLst>
              <a:path h="1736431" w="10710105">
                <a:moveTo>
                  <a:pt x="0" y="0"/>
                </a:moveTo>
                <a:lnTo>
                  <a:pt x="10710105" y="0"/>
                </a:lnTo>
                <a:lnTo>
                  <a:pt x="10710105" y="1736431"/>
                </a:lnTo>
                <a:lnTo>
                  <a:pt x="0" y="1736431"/>
                </a:lnTo>
                <a:lnTo>
                  <a:pt x="0" y="0"/>
                </a:lnTo>
                <a:close/>
              </a:path>
            </a:pathLst>
          </a:custGeom>
          <a:blipFill>
            <a:blip r:embed="rId4"/>
            <a:stretch>
              <a:fillRect l="-4964" t="-24059" r="-4609" b="-25152"/>
            </a:stretch>
          </a:blipFill>
        </p:spPr>
      </p:sp>
      <p:sp>
        <p:nvSpPr>
          <p:cNvPr name="Freeform 5" id="5"/>
          <p:cNvSpPr/>
          <p:nvPr/>
        </p:nvSpPr>
        <p:spPr>
          <a:xfrm flipH="false" flipV="false" rot="0">
            <a:off x="5105925" y="6948089"/>
            <a:ext cx="8238993" cy="2689697"/>
          </a:xfrm>
          <a:custGeom>
            <a:avLst/>
            <a:gdLst/>
            <a:ahLst/>
            <a:cxnLst/>
            <a:rect r="r" b="b" t="t" l="l"/>
            <a:pathLst>
              <a:path h="2689697" w="8238993">
                <a:moveTo>
                  <a:pt x="0" y="0"/>
                </a:moveTo>
                <a:lnTo>
                  <a:pt x="8238993" y="0"/>
                </a:lnTo>
                <a:lnTo>
                  <a:pt x="8238993" y="2689697"/>
                </a:lnTo>
                <a:lnTo>
                  <a:pt x="0" y="2689697"/>
                </a:lnTo>
                <a:lnTo>
                  <a:pt x="0" y="0"/>
                </a:lnTo>
                <a:close/>
              </a:path>
            </a:pathLst>
          </a:custGeom>
          <a:blipFill>
            <a:blip r:embed="rId5"/>
            <a:stretch>
              <a:fillRect l="-5924" t="-19493" r="-5924" b="-16756"/>
            </a:stretch>
          </a:blipFill>
        </p:spPr>
      </p:sp>
      <p:sp>
        <p:nvSpPr>
          <p:cNvPr name="TextBox 6" id="6"/>
          <p:cNvSpPr txBox="true"/>
          <p:nvPr/>
        </p:nvSpPr>
        <p:spPr>
          <a:xfrm rot="0">
            <a:off x="1028700" y="752475"/>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Optimasi</a:t>
            </a:r>
          </a:p>
        </p:txBody>
      </p:sp>
      <p:sp>
        <p:nvSpPr>
          <p:cNvPr name="TextBox 7" id="7"/>
          <p:cNvSpPr txBox="true"/>
          <p:nvPr/>
        </p:nvSpPr>
        <p:spPr>
          <a:xfrm rot="0">
            <a:off x="1765591" y="1466494"/>
            <a:ext cx="15322616" cy="819150"/>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Algoritma optimisasi yang digunakan adalah Adam, seperti yang terlihat pada bagian model.compile dengan parameter optimizer='adam'.</a:t>
            </a:r>
          </a:p>
        </p:txBody>
      </p:sp>
      <p:sp>
        <p:nvSpPr>
          <p:cNvPr name="TextBox 8" id="8"/>
          <p:cNvSpPr txBox="true"/>
          <p:nvPr/>
        </p:nvSpPr>
        <p:spPr>
          <a:xfrm rot="0">
            <a:off x="1028700" y="4956911"/>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Fungsi Aktivasi yang Digunakan</a:t>
            </a:r>
          </a:p>
        </p:txBody>
      </p:sp>
      <p:sp>
        <p:nvSpPr>
          <p:cNvPr name="TextBox 9" id="9"/>
          <p:cNvSpPr txBox="true"/>
          <p:nvPr/>
        </p:nvSpPr>
        <p:spPr>
          <a:xfrm rot="0">
            <a:off x="1765591" y="5671286"/>
            <a:ext cx="15322616" cy="819150"/>
          </a:xfrm>
          <a:prstGeom prst="rect">
            <a:avLst/>
          </a:prstGeom>
        </p:spPr>
        <p:txBody>
          <a:bodyPr anchor="t" rtlCol="false" tIns="0" lIns="0" bIns="0" rIns="0">
            <a:spAutoFit/>
          </a:bodyPr>
          <a:lstStyle/>
          <a:p>
            <a:pPr algn="just">
              <a:lnSpc>
                <a:spcPts val="3240"/>
              </a:lnSpc>
              <a:spcBef>
                <a:spcPct val="0"/>
              </a:spcBef>
            </a:pPr>
            <a:r>
              <a:rPr lang="en-US" sz="2700">
                <a:solidFill>
                  <a:srgbClr val="FFD088"/>
                </a:solidFill>
                <a:latin typeface="DM Sans Bold"/>
              </a:rPr>
              <a:t>Fungsi aktivasi yang digunakan adalah 'relu' untuk lapisan-lapisan konvolusi dan dense, kecuali untuk lapisan output yang menggunakan 'softmax' sebagai fungsi aktivasi.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6218073" y="-264830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144" y="8180628"/>
            <a:ext cx="2612287" cy="2914316"/>
          </a:xfrm>
          <a:custGeom>
            <a:avLst/>
            <a:gdLst/>
            <a:ahLst/>
            <a:cxnLst/>
            <a:rect r="r" b="b" t="t" l="l"/>
            <a:pathLst>
              <a:path h="2914316" w="2612287">
                <a:moveTo>
                  <a:pt x="0" y="0"/>
                </a:moveTo>
                <a:lnTo>
                  <a:pt x="2612288" y="0"/>
                </a:lnTo>
                <a:lnTo>
                  <a:pt x="2612288" y="2914317"/>
                </a:lnTo>
                <a:lnTo>
                  <a:pt x="0" y="2914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752119"/>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Jumlah Hidden Layer</a:t>
            </a:r>
          </a:p>
        </p:txBody>
      </p:sp>
      <p:sp>
        <p:nvSpPr>
          <p:cNvPr name="TextBox 5" id="5"/>
          <p:cNvSpPr txBox="true"/>
          <p:nvPr/>
        </p:nvSpPr>
        <p:spPr>
          <a:xfrm rot="0">
            <a:off x="1028700" y="4956911"/>
            <a:ext cx="15189373" cy="542925"/>
          </a:xfrm>
          <a:prstGeom prst="rect">
            <a:avLst/>
          </a:prstGeom>
        </p:spPr>
        <p:txBody>
          <a:bodyPr anchor="t" rtlCol="false" tIns="0" lIns="0" bIns="0" rIns="0">
            <a:spAutoFit/>
          </a:bodyPr>
          <a:lstStyle/>
          <a:p>
            <a:pPr marL="755720" indent="-377860" lvl="1">
              <a:lnSpc>
                <a:spcPts val="4200"/>
              </a:lnSpc>
              <a:buFont typeface="Arial"/>
              <a:buChar char="•"/>
            </a:pPr>
            <a:r>
              <a:rPr lang="en-US" sz="3500">
                <a:solidFill>
                  <a:srgbClr val="FFD088"/>
                </a:solidFill>
                <a:latin typeface="DM Sans Bold"/>
              </a:rPr>
              <a:t>Jenis Fungsi Aktivasi yang Digunakan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DAF1KIBsjsY</dc:identifier>
  <dcterms:modified xsi:type="dcterms:W3CDTF">2011-08-01T06:04:30Z</dcterms:modified>
  <cp:revision>1</cp:revision>
  <dc:title>IMPLEMENTASI JARINGAN SARAF TIRUAN</dc:title>
</cp:coreProperties>
</file>