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6.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https://github.com/nabilaaprillia/Tugas-2-Kecerdasan-Artifisial-2108107010025" TargetMode="External" Type="http://schemas.openxmlformats.org/officeDocument/2006/relationships/hyperlink"/></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https://www.kaggle.com/datasets/chethuhn/water-bottle-dataset?select=Half+water+level" TargetMode="External" Type="http://schemas.openxmlformats.org/officeDocument/2006/relationships/hyperlink"/><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AD2"/>
        </a:solidFill>
      </p:bgPr>
    </p:bg>
    <p:spTree>
      <p:nvGrpSpPr>
        <p:cNvPr id="1" name=""/>
        <p:cNvGrpSpPr/>
        <p:nvPr/>
      </p:nvGrpSpPr>
      <p:grpSpPr>
        <a:xfrm>
          <a:off x="0" y="0"/>
          <a:ext cx="0" cy="0"/>
          <a:chOff x="0" y="0"/>
          <a:chExt cx="0" cy="0"/>
        </a:xfrm>
      </p:grpSpPr>
      <p:sp>
        <p:nvSpPr>
          <p:cNvPr name="Freeform 2" id="2"/>
          <p:cNvSpPr/>
          <p:nvPr/>
        </p:nvSpPr>
        <p:spPr>
          <a:xfrm flipH="false" flipV="false" rot="2531406">
            <a:off x="9913826" y="3465576"/>
            <a:ext cx="7315200" cy="3355848"/>
          </a:xfrm>
          <a:custGeom>
            <a:avLst/>
            <a:gdLst/>
            <a:ahLst/>
            <a:cxnLst/>
            <a:rect r="r" b="b" t="t" l="l"/>
            <a:pathLst>
              <a:path h="3355848" w="7315200">
                <a:moveTo>
                  <a:pt x="0" y="0"/>
                </a:moveTo>
                <a:lnTo>
                  <a:pt x="7315200" y="0"/>
                </a:lnTo>
                <a:lnTo>
                  <a:pt x="7315200" y="3355848"/>
                </a:lnTo>
                <a:lnTo>
                  <a:pt x="0" y="33558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65030">
            <a:off x="16347824" y="-2359531"/>
            <a:ext cx="4198776" cy="4114800"/>
          </a:xfrm>
          <a:custGeom>
            <a:avLst/>
            <a:gdLst/>
            <a:ahLst/>
            <a:cxnLst/>
            <a:rect r="r" b="b" t="t" l="l"/>
            <a:pathLst>
              <a:path h="4114800" w="4198776">
                <a:moveTo>
                  <a:pt x="0" y="0"/>
                </a:moveTo>
                <a:lnTo>
                  <a:pt x="4198775" y="0"/>
                </a:lnTo>
                <a:lnTo>
                  <a:pt x="419877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15563" y="1699308"/>
            <a:ext cx="8318990" cy="3886200"/>
          </a:xfrm>
          <a:prstGeom prst="rect">
            <a:avLst/>
          </a:prstGeom>
        </p:spPr>
        <p:txBody>
          <a:bodyPr anchor="t" rtlCol="false" tIns="0" lIns="0" bIns="0" rIns="0">
            <a:spAutoFit/>
          </a:bodyPr>
          <a:lstStyle/>
          <a:p>
            <a:pPr>
              <a:lnSpc>
                <a:spcPts val="10200"/>
              </a:lnSpc>
            </a:pPr>
            <a:r>
              <a:rPr lang="en-US" sz="8500">
                <a:solidFill>
                  <a:srgbClr val="292929"/>
                </a:solidFill>
                <a:latin typeface="DM Sans Bold"/>
              </a:rPr>
              <a:t>IMPLEMENTASI JARINGAN SARAF TIRUAN</a:t>
            </a:r>
          </a:p>
        </p:txBody>
      </p:sp>
      <p:grpSp>
        <p:nvGrpSpPr>
          <p:cNvPr name="Group 5" id="5"/>
          <p:cNvGrpSpPr/>
          <p:nvPr/>
        </p:nvGrpSpPr>
        <p:grpSpPr>
          <a:xfrm rot="0">
            <a:off x="1415563" y="7017359"/>
            <a:ext cx="6452090" cy="1570333"/>
            <a:chOff x="0" y="0"/>
            <a:chExt cx="8602787" cy="2093777"/>
          </a:xfrm>
        </p:grpSpPr>
        <p:sp>
          <p:nvSpPr>
            <p:cNvPr name="TextBox 6" id="6"/>
            <p:cNvSpPr txBox="true"/>
            <p:nvPr/>
          </p:nvSpPr>
          <p:spPr>
            <a:xfrm rot="0">
              <a:off x="0" y="37042"/>
              <a:ext cx="8602787" cy="1297306"/>
            </a:xfrm>
            <a:prstGeom prst="rect">
              <a:avLst/>
            </a:prstGeom>
          </p:spPr>
          <p:txBody>
            <a:bodyPr anchor="t" rtlCol="false" tIns="0" lIns="0" bIns="0" rIns="0">
              <a:spAutoFit/>
            </a:bodyPr>
            <a:lstStyle/>
            <a:p>
              <a:pPr>
                <a:lnSpc>
                  <a:spcPts val="3989"/>
                </a:lnSpc>
              </a:pPr>
              <a:r>
                <a:rPr lang="en-US" sz="2849">
                  <a:solidFill>
                    <a:srgbClr val="292929"/>
                  </a:solidFill>
                  <a:latin typeface="DM Sans Bold"/>
                </a:rPr>
                <a:t>Nabila Aprillia</a:t>
              </a:r>
            </a:p>
            <a:p>
              <a:pPr>
                <a:lnSpc>
                  <a:spcPts val="3989"/>
                </a:lnSpc>
              </a:pPr>
              <a:r>
                <a:rPr lang="en-US" sz="2849">
                  <a:solidFill>
                    <a:srgbClr val="292929"/>
                  </a:solidFill>
                  <a:latin typeface="DM Sans Bold"/>
                </a:rPr>
                <a:t>2108107010025</a:t>
              </a:r>
            </a:p>
          </p:txBody>
        </p:sp>
        <p:sp>
          <p:nvSpPr>
            <p:cNvPr name="TextBox 7" id="7"/>
            <p:cNvSpPr txBox="true"/>
            <p:nvPr/>
          </p:nvSpPr>
          <p:spPr>
            <a:xfrm rot="0">
              <a:off x="0" y="1590646"/>
              <a:ext cx="8602787" cy="503132"/>
            </a:xfrm>
            <a:prstGeom prst="rect">
              <a:avLst/>
            </a:prstGeom>
          </p:spPr>
          <p:txBody>
            <a:bodyPr anchor="t" rtlCol="false" tIns="0" lIns="0" bIns="0" rIns="0">
              <a:spAutoFit/>
            </a:bodyPr>
            <a:lstStyle/>
            <a:p>
              <a:pPr>
                <a:lnSpc>
                  <a:spcPts val="3219"/>
                </a:lnSpc>
              </a:pPr>
            </a:p>
          </p:txBody>
        </p:sp>
      </p:grpSp>
      <p:sp>
        <p:nvSpPr>
          <p:cNvPr name="TextBox 8" id="8"/>
          <p:cNvSpPr txBox="true"/>
          <p:nvPr/>
        </p:nvSpPr>
        <p:spPr>
          <a:xfrm rot="0">
            <a:off x="368872" y="327252"/>
            <a:ext cx="879475" cy="314325"/>
          </a:xfrm>
          <a:prstGeom prst="rect">
            <a:avLst/>
          </a:prstGeom>
        </p:spPr>
        <p:txBody>
          <a:bodyPr anchor="t" rtlCol="false" tIns="0" lIns="0" bIns="0" rIns="0">
            <a:spAutoFit/>
          </a:bodyPr>
          <a:lstStyle/>
          <a:p>
            <a:pPr algn="ctr">
              <a:lnSpc>
                <a:spcPts val="2400"/>
              </a:lnSpc>
              <a:spcBef>
                <a:spcPct val="0"/>
              </a:spcBef>
            </a:pPr>
            <a:r>
              <a:rPr lang="en-US" sz="2000" spc="-62">
                <a:solidFill>
                  <a:srgbClr val="292929"/>
                </a:solidFill>
                <a:latin typeface="DM Sans Bold"/>
              </a:rPr>
              <a:t>Tugas 2</a:t>
            </a:r>
          </a:p>
        </p:txBody>
      </p:sp>
      <p:sp>
        <p:nvSpPr>
          <p:cNvPr name="Freeform 9" id="9"/>
          <p:cNvSpPr/>
          <p:nvPr/>
        </p:nvSpPr>
        <p:spPr>
          <a:xfrm flipH="false" flipV="false" rot="0">
            <a:off x="-1290779" y="822960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16525951" y="-796740"/>
            <a:ext cx="2612287" cy="2914316"/>
          </a:xfrm>
          <a:custGeom>
            <a:avLst/>
            <a:gdLst/>
            <a:ahLst/>
            <a:cxnLst/>
            <a:rect r="r" b="b" t="t" l="l"/>
            <a:pathLst>
              <a:path h="2914316" w="2612287">
                <a:moveTo>
                  <a:pt x="0" y="0"/>
                </a:moveTo>
                <a:lnTo>
                  <a:pt x="2612287" y="0"/>
                </a:lnTo>
                <a:lnTo>
                  <a:pt x="2612287" y="2914317"/>
                </a:lnTo>
                <a:lnTo>
                  <a:pt x="0" y="2914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9506811" cy="10644499"/>
          </a:xfrm>
          <a:custGeom>
            <a:avLst/>
            <a:gdLst/>
            <a:ahLst/>
            <a:cxnLst/>
            <a:rect r="r" b="b" t="t" l="l"/>
            <a:pathLst>
              <a:path h="10644499" w="9506811">
                <a:moveTo>
                  <a:pt x="0" y="0"/>
                </a:moveTo>
                <a:lnTo>
                  <a:pt x="9506811" y="0"/>
                </a:lnTo>
                <a:lnTo>
                  <a:pt x="9506811" y="10644499"/>
                </a:lnTo>
                <a:lnTo>
                  <a:pt x="0" y="10644499"/>
                </a:lnTo>
                <a:lnTo>
                  <a:pt x="0" y="0"/>
                </a:lnTo>
                <a:close/>
              </a:path>
            </a:pathLst>
          </a:custGeom>
          <a:blipFill>
            <a:blip r:embed="rId4"/>
            <a:stretch>
              <a:fillRect l="-49677" t="0" r="-52131" b="0"/>
            </a:stretch>
          </a:blipFill>
        </p:spPr>
      </p:sp>
      <p:grpSp>
        <p:nvGrpSpPr>
          <p:cNvPr name="Group 4" id="4"/>
          <p:cNvGrpSpPr/>
          <p:nvPr/>
        </p:nvGrpSpPr>
        <p:grpSpPr>
          <a:xfrm rot="0">
            <a:off x="9942053" y="4420775"/>
            <a:ext cx="9385316" cy="2449854"/>
            <a:chOff x="0" y="0"/>
            <a:chExt cx="12513755" cy="3266472"/>
          </a:xfrm>
        </p:grpSpPr>
        <p:sp>
          <p:nvSpPr>
            <p:cNvPr name="TextBox 5" id="5"/>
            <p:cNvSpPr txBox="true"/>
            <p:nvPr/>
          </p:nvSpPr>
          <p:spPr>
            <a:xfrm rot="0">
              <a:off x="0" y="-9525"/>
              <a:ext cx="12513755" cy="1838325"/>
            </a:xfrm>
            <a:prstGeom prst="rect">
              <a:avLst/>
            </a:prstGeom>
          </p:spPr>
          <p:txBody>
            <a:bodyPr anchor="t" rtlCol="false" tIns="0" lIns="0" bIns="0" rIns="0">
              <a:spAutoFit/>
            </a:bodyPr>
            <a:lstStyle/>
            <a:p>
              <a:pPr>
                <a:lnSpc>
                  <a:spcPts val="10800"/>
                </a:lnSpc>
              </a:pPr>
              <a:r>
                <a:rPr lang="en-US" sz="9000">
                  <a:solidFill>
                    <a:srgbClr val="FFFDF6"/>
                  </a:solidFill>
                  <a:latin typeface="DM Sans Bold"/>
                </a:rPr>
                <a:t>TERIMA KASIH</a:t>
              </a:r>
            </a:p>
          </p:txBody>
        </p:sp>
        <p:sp>
          <p:nvSpPr>
            <p:cNvPr name="TextBox 6" id="6"/>
            <p:cNvSpPr txBox="true"/>
            <p:nvPr/>
          </p:nvSpPr>
          <p:spPr>
            <a:xfrm rot="0">
              <a:off x="0" y="2700687"/>
              <a:ext cx="12513755" cy="481965"/>
            </a:xfrm>
            <a:prstGeom prst="rect">
              <a:avLst/>
            </a:prstGeom>
          </p:spPr>
          <p:txBody>
            <a:bodyPr anchor="t" rtlCol="false" tIns="0" lIns="0" bIns="0" rIns="0">
              <a:spAutoFit/>
            </a:bodyPr>
            <a:lstStyle/>
            <a:p>
              <a:pPr>
                <a:lnSpc>
                  <a:spcPts val="3045"/>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TextBox 2" id="2"/>
          <p:cNvSpPr txBox="true"/>
          <p:nvPr/>
        </p:nvSpPr>
        <p:spPr>
          <a:xfrm rot="0">
            <a:off x="1786874" y="1998297"/>
            <a:ext cx="15232977" cy="8655050"/>
          </a:xfrm>
          <a:prstGeom prst="rect">
            <a:avLst/>
          </a:prstGeom>
        </p:spPr>
        <p:txBody>
          <a:bodyPr anchor="t" rtlCol="false" tIns="0" lIns="0" bIns="0" rIns="0">
            <a:spAutoFit/>
          </a:bodyPr>
          <a:lstStyle/>
          <a:p>
            <a:pPr>
              <a:lnSpc>
                <a:spcPts val="4900"/>
              </a:lnSpc>
            </a:pPr>
            <a:r>
              <a:rPr lang="en-US" sz="3500">
                <a:solidFill>
                  <a:srgbClr val="FFEAD2"/>
                </a:solidFill>
                <a:latin typeface="DM Sans Bold"/>
              </a:rPr>
              <a:t>•Setiap mahasiswa akan mengerjakan 1 (satu) kasus menggunakan algoritma jaringan saraf tiruan</a:t>
            </a:r>
          </a:p>
          <a:p>
            <a:pPr>
              <a:lnSpc>
                <a:spcPts val="4900"/>
              </a:lnSpc>
            </a:pPr>
            <a:r>
              <a:rPr lang="en-US" sz="3500">
                <a:solidFill>
                  <a:srgbClr val="FFEAD2"/>
                </a:solidFill>
                <a:latin typeface="DM Sans Bold"/>
              </a:rPr>
              <a:t>•Framework yang digunakan adalah Tensorflow</a:t>
            </a:r>
          </a:p>
          <a:p>
            <a:pPr>
              <a:lnSpc>
                <a:spcPts val="4900"/>
              </a:lnSpc>
            </a:pPr>
            <a:r>
              <a:rPr lang="en-US" sz="3500">
                <a:solidFill>
                  <a:srgbClr val="FFEAD2"/>
                </a:solidFill>
                <a:latin typeface="DM Sans Bold"/>
              </a:rPr>
              <a:t>•Dataset yang digunakan beserta link</a:t>
            </a:r>
          </a:p>
          <a:p>
            <a:pPr>
              <a:lnSpc>
                <a:spcPts val="4900"/>
              </a:lnSpc>
            </a:pPr>
            <a:r>
              <a:rPr lang="en-US" sz="3500">
                <a:solidFill>
                  <a:srgbClr val="FFEAD2"/>
                </a:solidFill>
                <a:latin typeface="DM Sans Bold"/>
              </a:rPr>
              <a:t>•Jumlah Fitur</a:t>
            </a:r>
          </a:p>
          <a:p>
            <a:pPr>
              <a:lnSpc>
                <a:spcPts val="4900"/>
              </a:lnSpc>
            </a:pPr>
            <a:r>
              <a:rPr lang="en-US" sz="3500">
                <a:solidFill>
                  <a:srgbClr val="FFEAD2"/>
                </a:solidFill>
                <a:latin typeface="DM Sans Bold"/>
              </a:rPr>
              <a:t>•Jumlah Label</a:t>
            </a:r>
          </a:p>
          <a:p>
            <a:pPr>
              <a:lnSpc>
                <a:spcPts val="4900"/>
              </a:lnSpc>
            </a:pPr>
            <a:r>
              <a:rPr lang="en-US" sz="3500">
                <a:solidFill>
                  <a:srgbClr val="FFEAD2"/>
                </a:solidFill>
                <a:latin typeface="DM Sans Bold"/>
              </a:rPr>
              <a:t>•Jenis Jaringan Saraf Tiruan yang digunakan</a:t>
            </a:r>
          </a:p>
          <a:p>
            <a:pPr>
              <a:lnSpc>
                <a:spcPts val="4900"/>
              </a:lnSpc>
            </a:pPr>
            <a:r>
              <a:rPr lang="en-US" sz="3500">
                <a:solidFill>
                  <a:srgbClr val="FFEAD2"/>
                </a:solidFill>
                <a:latin typeface="DM Sans Bold"/>
              </a:rPr>
              <a:t>•Jenis Optimisasi</a:t>
            </a:r>
          </a:p>
          <a:p>
            <a:pPr>
              <a:lnSpc>
                <a:spcPts val="4900"/>
              </a:lnSpc>
            </a:pPr>
            <a:r>
              <a:rPr lang="en-US" sz="3500">
                <a:solidFill>
                  <a:srgbClr val="FFEAD2"/>
                </a:solidFill>
                <a:latin typeface="DM Sans Bold"/>
              </a:rPr>
              <a:t>•Jenis Fungsi Aktivasi yang digunakan</a:t>
            </a:r>
          </a:p>
          <a:p>
            <a:pPr>
              <a:lnSpc>
                <a:spcPts val="4900"/>
              </a:lnSpc>
            </a:pPr>
            <a:r>
              <a:rPr lang="en-US" sz="3500">
                <a:solidFill>
                  <a:srgbClr val="FFEAD2"/>
                </a:solidFill>
                <a:latin typeface="DM Sans Bold"/>
              </a:rPr>
              <a:t>•Jumlah Hidden Layer</a:t>
            </a:r>
          </a:p>
          <a:p>
            <a:pPr>
              <a:lnSpc>
                <a:spcPts val="4900"/>
              </a:lnSpc>
            </a:pPr>
            <a:r>
              <a:rPr lang="en-US" sz="3500">
                <a:solidFill>
                  <a:srgbClr val="FFEAD2"/>
                </a:solidFill>
                <a:latin typeface="DM Sans Bold"/>
              </a:rPr>
              <a:t>•Jumlah Total Hidden Node</a:t>
            </a:r>
          </a:p>
          <a:p>
            <a:pPr>
              <a:lnSpc>
                <a:spcPts val="4900"/>
              </a:lnSpc>
            </a:pPr>
            <a:r>
              <a:rPr lang="en-US" sz="3500">
                <a:solidFill>
                  <a:srgbClr val="FFEAD2"/>
                </a:solidFill>
                <a:latin typeface="DM Sans Bold"/>
              </a:rPr>
              <a:t>•Jumlah Total Bobot (Weight)</a:t>
            </a:r>
          </a:p>
          <a:p>
            <a:pPr>
              <a:lnSpc>
                <a:spcPts val="4900"/>
              </a:lnSpc>
            </a:pPr>
          </a:p>
          <a:p>
            <a:pPr>
              <a:lnSpc>
                <a:spcPts val="4900"/>
              </a:lnSpc>
            </a:pPr>
          </a:p>
        </p:txBody>
      </p:sp>
      <p:sp>
        <p:nvSpPr>
          <p:cNvPr name="Freeform 3" id="3"/>
          <p:cNvSpPr/>
          <p:nvPr/>
        </p:nvSpPr>
        <p:spPr>
          <a:xfrm flipH="false" flipV="false" rot="0">
            <a:off x="14216106" y="6316023"/>
            <a:ext cx="2609404" cy="2783364"/>
          </a:xfrm>
          <a:custGeom>
            <a:avLst/>
            <a:gdLst/>
            <a:ahLst/>
            <a:cxnLst/>
            <a:rect r="r" b="b" t="t" l="l"/>
            <a:pathLst>
              <a:path h="2783364" w="2609404">
                <a:moveTo>
                  <a:pt x="0" y="0"/>
                </a:moveTo>
                <a:lnTo>
                  <a:pt x="2609404" y="0"/>
                </a:lnTo>
                <a:lnTo>
                  <a:pt x="2609404" y="2783364"/>
                </a:lnTo>
                <a:lnTo>
                  <a:pt x="0" y="2783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35653" y="793385"/>
            <a:ext cx="8518888" cy="771525"/>
          </a:xfrm>
          <a:prstGeom prst="rect">
            <a:avLst/>
          </a:prstGeom>
        </p:spPr>
        <p:txBody>
          <a:bodyPr anchor="t" rtlCol="false" tIns="0" lIns="0" bIns="0" rIns="0">
            <a:spAutoFit/>
          </a:bodyPr>
          <a:lstStyle/>
          <a:p>
            <a:pPr algn="ctr">
              <a:lnSpc>
                <a:spcPts val="6000"/>
              </a:lnSpc>
              <a:spcBef>
                <a:spcPct val="0"/>
              </a:spcBef>
            </a:pPr>
            <a:r>
              <a:rPr lang="en-US" sz="5000">
                <a:solidFill>
                  <a:srgbClr val="EDBD9E"/>
                </a:solidFill>
                <a:latin typeface="DM Sans Bold"/>
              </a:rPr>
              <a:t>Intruksi Tugas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AD2"/>
        </a:solidFill>
      </p:bgPr>
    </p:bg>
    <p:spTree>
      <p:nvGrpSpPr>
        <p:cNvPr id="1" name=""/>
        <p:cNvGrpSpPr/>
        <p:nvPr/>
      </p:nvGrpSpPr>
      <p:grpSpPr>
        <a:xfrm>
          <a:off x="0" y="0"/>
          <a:ext cx="0" cy="0"/>
          <a:chOff x="0" y="0"/>
          <a:chExt cx="0" cy="0"/>
        </a:xfrm>
      </p:grpSpPr>
      <p:sp>
        <p:nvSpPr>
          <p:cNvPr name="Freeform 2" id="2"/>
          <p:cNvSpPr/>
          <p:nvPr/>
        </p:nvSpPr>
        <p:spPr>
          <a:xfrm flipH="false" flipV="false" rot="0">
            <a:off x="3645635" y="1439135"/>
            <a:ext cx="10996730" cy="5490588"/>
          </a:xfrm>
          <a:custGeom>
            <a:avLst/>
            <a:gdLst/>
            <a:ahLst/>
            <a:cxnLst/>
            <a:rect r="r" b="b" t="t" l="l"/>
            <a:pathLst>
              <a:path h="5490588" w="10996730">
                <a:moveTo>
                  <a:pt x="0" y="0"/>
                </a:moveTo>
                <a:lnTo>
                  <a:pt x="10996730" y="0"/>
                </a:lnTo>
                <a:lnTo>
                  <a:pt x="10996730" y="5490588"/>
                </a:lnTo>
                <a:lnTo>
                  <a:pt x="0" y="5490588"/>
                </a:lnTo>
                <a:lnTo>
                  <a:pt x="0" y="0"/>
                </a:lnTo>
                <a:close/>
              </a:path>
            </a:pathLst>
          </a:custGeom>
          <a:blipFill>
            <a:blip r:embed="rId2"/>
            <a:stretch>
              <a:fillRect l="0" t="0" r="0" b="0"/>
            </a:stretch>
          </a:blipFill>
        </p:spPr>
      </p:sp>
      <p:sp>
        <p:nvSpPr>
          <p:cNvPr name="Freeform 3" id="3"/>
          <p:cNvSpPr/>
          <p:nvPr/>
        </p:nvSpPr>
        <p:spPr>
          <a:xfrm flipH="false" flipV="false" rot="-1963581">
            <a:off x="16390597" y="-318851"/>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694795" y="6497923"/>
            <a:ext cx="9335423" cy="431800"/>
          </a:xfrm>
          <a:prstGeom prst="rect">
            <a:avLst/>
          </a:prstGeom>
        </p:spPr>
        <p:txBody>
          <a:bodyPr anchor="t" rtlCol="false" tIns="0" lIns="0" bIns="0" rIns="0">
            <a:spAutoFit/>
          </a:bodyPr>
          <a:lstStyle/>
          <a:p>
            <a:pPr algn="ctr">
              <a:lnSpc>
                <a:spcPts val="3500"/>
              </a:lnSpc>
            </a:pPr>
            <a:r>
              <a:rPr lang="en-US" sz="2500">
                <a:solidFill>
                  <a:srgbClr val="292929"/>
                </a:solidFill>
                <a:latin typeface="DM Sans"/>
              </a:rPr>
              <a:t> </a:t>
            </a:r>
          </a:p>
        </p:txBody>
      </p:sp>
      <p:sp>
        <p:nvSpPr>
          <p:cNvPr name="Freeform 5" id="5"/>
          <p:cNvSpPr/>
          <p:nvPr/>
        </p:nvSpPr>
        <p:spPr>
          <a:xfrm flipH="false" flipV="false" rot="-1963581">
            <a:off x="-2099388" y="7939106"/>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963581">
            <a:off x="16542997" y="-166451"/>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963581">
            <a:off x="-1946988" y="8091506"/>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4178179" y="7273582"/>
            <a:ext cx="10166003" cy="542925"/>
          </a:xfrm>
          <a:prstGeom prst="rect">
            <a:avLst/>
          </a:prstGeom>
        </p:spPr>
        <p:txBody>
          <a:bodyPr anchor="t" rtlCol="false" tIns="0" lIns="0" bIns="0" rIns="0">
            <a:spAutoFit/>
          </a:bodyPr>
          <a:lstStyle/>
          <a:p>
            <a:pPr algn="ctr">
              <a:lnSpc>
                <a:spcPts val="4200"/>
              </a:lnSpc>
              <a:spcBef>
                <a:spcPct val="0"/>
              </a:spcBef>
            </a:pPr>
            <a:r>
              <a:rPr lang="en-US" sz="3500" u="sng">
                <a:solidFill>
                  <a:srgbClr val="292929"/>
                </a:solidFill>
                <a:latin typeface="DM Sans Bold"/>
                <a:hlinkClick r:id="rId5" tooltip="https://github.com/nabilaaprillia/Tugas-2-Kecerdasan-Artifisial-2108107010025"/>
              </a:rPr>
              <a:t>Tugas-2-Kecerdasan-Artifisial-2108107010025</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AD2"/>
        </a:solidFill>
      </p:bgPr>
    </p:bg>
    <p:spTree>
      <p:nvGrpSpPr>
        <p:cNvPr id="1" name=""/>
        <p:cNvGrpSpPr/>
        <p:nvPr/>
      </p:nvGrpSpPr>
      <p:grpSpPr>
        <a:xfrm>
          <a:off x="0" y="0"/>
          <a:ext cx="0" cy="0"/>
          <a:chOff x="0" y="0"/>
          <a:chExt cx="0" cy="0"/>
        </a:xfrm>
      </p:grpSpPr>
      <p:sp>
        <p:nvSpPr>
          <p:cNvPr name="TextBox 2" id="2"/>
          <p:cNvSpPr txBox="true"/>
          <p:nvPr/>
        </p:nvSpPr>
        <p:spPr>
          <a:xfrm rot="0">
            <a:off x="2058189" y="2962066"/>
            <a:ext cx="15042197" cy="6143625"/>
          </a:xfrm>
          <a:prstGeom prst="rect">
            <a:avLst/>
          </a:prstGeom>
        </p:spPr>
        <p:txBody>
          <a:bodyPr anchor="t" rtlCol="false" tIns="0" lIns="0" bIns="0" rIns="0">
            <a:spAutoFit/>
          </a:bodyPr>
          <a:lstStyle/>
          <a:p>
            <a:pPr algn="just">
              <a:lnSpc>
                <a:spcPts val="3240"/>
              </a:lnSpc>
            </a:pPr>
            <a:r>
              <a:rPr lang="en-US" sz="2700">
                <a:solidFill>
                  <a:srgbClr val="292929"/>
                </a:solidFill>
                <a:latin typeface="DM Sans Bold"/>
              </a:rPr>
              <a:t>Dataset yang digunakan berasal dari Kaggle yang dipublikasikan oleh Chethan H N yang berasal dari India  </a:t>
            </a:r>
          </a:p>
          <a:p>
            <a:pPr algn="just">
              <a:lnSpc>
                <a:spcPts val="3240"/>
              </a:lnSpc>
            </a:pPr>
            <a:r>
              <a:rPr lang="en-US" sz="2700">
                <a:solidFill>
                  <a:srgbClr val="292929"/>
                </a:solidFill>
                <a:latin typeface="DM Sans Bold"/>
              </a:rPr>
              <a:t>Deskripsi Dataset : </a:t>
            </a:r>
          </a:p>
          <a:p>
            <a:pPr algn="just">
              <a:lnSpc>
                <a:spcPts val="3240"/>
              </a:lnSpc>
            </a:pPr>
            <a:r>
              <a:rPr lang="en-US" sz="2700">
                <a:solidFill>
                  <a:srgbClr val="292929"/>
                </a:solidFill>
                <a:latin typeface="DM Sans Bold"/>
              </a:rPr>
              <a:t>Kumpulan data ini terdiri dari gambar botol air yang telah diklasifikasikan berdasarkan ketinggian air di dalamnya, dengan tiga kategori utama: </a:t>
            </a:r>
          </a:p>
          <a:p>
            <a:pPr algn="just" marL="582932" indent="-291466" lvl="1">
              <a:lnSpc>
                <a:spcPts val="3240"/>
              </a:lnSpc>
              <a:buFont typeface="Arial"/>
              <a:buChar char="•"/>
            </a:pPr>
            <a:r>
              <a:rPr lang="en-US" sz="2700">
                <a:solidFill>
                  <a:srgbClr val="292929"/>
                </a:solidFill>
                <a:latin typeface="DM Sans Bold"/>
              </a:rPr>
              <a:t>Ketinggian air penuh (Full water level) terdapat 308 image</a:t>
            </a:r>
          </a:p>
          <a:p>
            <a:pPr algn="just" marL="582932" indent="-291466" lvl="1">
              <a:lnSpc>
                <a:spcPts val="3240"/>
              </a:lnSpc>
              <a:buFont typeface="Arial"/>
              <a:buChar char="•"/>
            </a:pPr>
            <a:r>
              <a:rPr lang="en-US" sz="2700">
                <a:solidFill>
                  <a:srgbClr val="292929"/>
                </a:solidFill>
                <a:latin typeface="DM Sans Bold"/>
              </a:rPr>
              <a:t>Ketinggian air setengah (Half water level) terdapat 139 image, dan </a:t>
            </a:r>
          </a:p>
          <a:p>
            <a:pPr algn="just" marL="582932" indent="-291466" lvl="1">
              <a:lnSpc>
                <a:spcPts val="3240"/>
              </a:lnSpc>
              <a:buFont typeface="Arial"/>
              <a:buChar char="•"/>
            </a:pPr>
            <a:r>
              <a:rPr lang="en-US" sz="2700">
                <a:solidFill>
                  <a:srgbClr val="292929"/>
                </a:solidFill>
                <a:latin typeface="DM Sans Bold"/>
              </a:rPr>
              <a:t>Meluap (Overflowing) terdapat 39 image. </a:t>
            </a:r>
          </a:p>
          <a:p>
            <a:pPr algn="just">
              <a:lnSpc>
                <a:spcPts val="3240"/>
              </a:lnSpc>
            </a:pPr>
            <a:r>
              <a:rPr lang="en-US" sz="2700">
                <a:solidFill>
                  <a:srgbClr val="292929"/>
                </a:solidFill>
                <a:latin typeface="DM Sans Bold"/>
              </a:rPr>
              <a:t>Tujuannya adalah untuk digunakan dalam masalah klasifikasi gambar, di mana model pembelajaran mesin dilatih untuk mengklasifikasikan ketinggian air pada gambar botol air. Setiap gambar dalam dataset diberi label sesuai dengan salah satu dari tiga kategori tersebut. </a:t>
            </a:r>
          </a:p>
          <a:p>
            <a:pPr algn="just">
              <a:lnSpc>
                <a:spcPts val="3240"/>
              </a:lnSpc>
            </a:pPr>
            <a:r>
              <a:rPr lang="en-US" sz="2700">
                <a:solidFill>
                  <a:srgbClr val="292929"/>
                </a:solidFill>
                <a:latin typeface="DM Sans Bold"/>
              </a:rPr>
              <a:t>Link dataset: </a:t>
            </a:r>
          </a:p>
          <a:p>
            <a:pPr algn="just">
              <a:lnSpc>
                <a:spcPts val="3240"/>
              </a:lnSpc>
            </a:pPr>
          </a:p>
          <a:p>
            <a:pPr algn="just">
              <a:lnSpc>
                <a:spcPts val="3240"/>
              </a:lnSpc>
            </a:pPr>
          </a:p>
        </p:txBody>
      </p:sp>
      <p:sp>
        <p:nvSpPr>
          <p:cNvPr name="Freeform 3" id="3"/>
          <p:cNvSpPr/>
          <p:nvPr/>
        </p:nvSpPr>
        <p:spPr>
          <a:xfrm flipH="false" flipV="false" rot="0">
            <a:off x="15137539" y="8021614"/>
            <a:ext cx="855791" cy="2020108"/>
          </a:xfrm>
          <a:custGeom>
            <a:avLst/>
            <a:gdLst/>
            <a:ahLst/>
            <a:cxnLst/>
            <a:rect r="r" b="b" t="t" l="l"/>
            <a:pathLst>
              <a:path h="2020108" w="855791">
                <a:moveTo>
                  <a:pt x="0" y="0"/>
                </a:moveTo>
                <a:lnTo>
                  <a:pt x="855791" y="0"/>
                </a:lnTo>
                <a:lnTo>
                  <a:pt x="855791" y="2020108"/>
                </a:lnTo>
                <a:lnTo>
                  <a:pt x="0" y="20201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969639" y="8044417"/>
            <a:ext cx="796425" cy="1997305"/>
          </a:xfrm>
          <a:custGeom>
            <a:avLst/>
            <a:gdLst/>
            <a:ahLst/>
            <a:cxnLst/>
            <a:rect r="r" b="b" t="t" l="l"/>
            <a:pathLst>
              <a:path h="1997305" w="796425">
                <a:moveTo>
                  <a:pt x="0" y="0"/>
                </a:moveTo>
                <a:lnTo>
                  <a:pt x="796425" y="0"/>
                </a:lnTo>
                <a:lnTo>
                  <a:pt x="796425" y="1997305"/>
                </a:lnTo>
                <a:lnTo>
                  <a:pt x="0" y="19973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363116" y="8021614"/>
            <a:ext cx="737271" cy="2101031"/>
          </a:xfrm>
          <a:custGeom>
            <a:avLst/>
            <a:gdLst/>
            <a:ahLst/>
            <a:cxnLst/>
            <a:rect r="r" b="b" t="t" l="l"/>
            <a:pathLst>
              <a:path h="2101031" w="737271">
                <a:moveTo>
                  <a:pt x="0" y="0"/>
                </a:moveTo>
                <a:lnTo>
                  <a:pt x="737271" y="0"/>
                </a:lnTo>
                <a:lnTo>
                  <a:pt x="737271" y="2101031"/>
                </a:lnTo>
                <a:lnTo>
                  <a:pt x="0" y="21010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787904" y="8652950"/>
            <a:ext cx="1805110" cy="1417832"/>
          </a:xfrm>
          <a:custGeom>
            <a:avLst/>
            <a:gdLst/>
            <a:ahLst/>
            <a:cxnLst/>
            <a:rect r="r" b="b" t="t" l="l"/>
            <a:pathLst>
              <a:path h="1417832" w="1805110">
                <a:moveTo>
                  <a:pt x="0" y="0"/>
                </a:moveTo>
                <a:lnTo>
                  <a:pt x="1805110" y="0"/>
                </a:lnTo>
                <a:lnTo>
                  <a:pt x="1805110" y="1417832"/>
                </a:lnTo>
                <a:lnTo>
                  <a:pt x="0" y="14178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301038" y="776287"/>
            <a:ext cx="5244558" cy="5429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292929"/>
                </a:solidFill>
                <a:latin typeface="DM Sans Bold"/>
              </a:rPr>
              <a:t>Jenis Kasus</a:t>
            </a:r>
          </a:p>
        </p:txBody>
      </p:sp>
      <p:sp>
        <p:nvSpPr>
          <p:cNvPr name="TextBox 8" id="8"/>
          <p:cNvSpPr txBox="true"/>
          <p:nvPr/>
        </p:nvSpPr>
        <p:spPr>
          <a:xfrm rot="0">
            <a:off x="1887096" y="1466641"/>
            <a:ext cx="15213291" cy="819150"/>
          </a:xfrm>
          <a:prstGeom prst="rect">
            <a:avLst/>
          </a:prstGeom>
        </p:spPr>
        <p:txBody>
          <a:bodyPr anchor="t" rtlCol="false" tIns="0" lIns="0" bIns="0" rIns="0">
            <a:spAutoFit/>
          </a:bodyPr>
          <a:lstStyle/>
          <a:p>
            <a:pPr algn="ctr">
              <a:lnSpc>
                <a:spcPts val="3240"/>
              </a:lnSpc>
            </a:pPr>
            <a:r>
              <a:rPr lang="en-US" sz="2700">
                <a:solidFill>
                  <a:srgbClr val="292929"/>
                </a:solidFill>
                <a:latin typeface="DM Sans Bold"/>
              </a:rPr>
              <a:t>Klasifikasi  Gambar yaitu Mengklasifikasikan Gambar Botol Air Berdasarkan Ketinggian Air </a:t>
            </a:r>
          </a:p>
          <a:p>
            <a:pPr algn="ctr">
              <a:lnSpc>
                <a:spcPts val="3240"/>
              </a:lnSpc>
            </a:pPr>
            <a:r>
              <a:rPr lang="en-US" sz="2700">
                <a:solidFill>
                  <a:srgbClr val="292929"/>
                </a:solidFill>
                <a:latin typeface="DM Sans Bold"/>
              </a:rPr>
              <a:t> </a:t>
            </a:r>
          </a:p>
        </p:txBody>
      </p:sp>
      <p:sp>
        <p:nvSpPr>
          <p:cNvPr name="TextBox 9" id="9"/>
          <p:cNvSpPr txBox="true"/>
          <p:nvPr/>
        </p:nvSpPr>
        <p:spPr>
          <a:xfrm rot="0">
            <a:off x="1301038" y="2276266"/>
            <a:ext cx="5244558" cy="5429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292929"/>
                </a:solidFill>
                <a:latin typeface="DM Sans Bold"/>
              </a:rPr>
              <a:t>Dataset</a:t>
            </a:r>
          </a:p>
        </p:txBody>
      </p:sp>
      <p:sp>
        <p:nvSpPr>
          <p:cNvPr name="TextBox 10" id="10"/>
          <p:cNvSpPr txBox="true"/>
          <p:nvPr/>
        </p:nvSpPr>
        <p:spPr>
          <a:xfrm rot="0">
            <a:off x="4307083" y="7809634"/>
            <a:ext cx="5867003" cy="480060"/>
          </a:xfrm>
          <a:prstGeom prst="rect">
            <a:avLst/>
          </a:prstGeom>
        </p:spPr>
        <p:txBody>
          <a:bodyPr anchor="t" rtlCol="false" tIns="0" lIns="0" bIns="0" rIns="0">
            <a:spAutoFit/>
          </a:bodyPr>
          <a:lstStyle/>
          <a:p>
            <a:pPr algn="ctr">
              <a:lnSpc>
                <a:spcPts val="3989"/>
              </a:lnSpc>
              <a:spcBef>
                <a:spcPct val="0"/>
              </a:spcBef>
            </a:pPr>
            <a:r>
              <a:rPr lang="en-US" sz="2849" u="sng">
                <a:solidFill>
                  <a:srgbClr val="292929"/>
                </a:solidFill>
                <a:latin typeface="DM Sans Bold"/>
                <a:hlinkClick r:id="rId10" tooltip="https://www.kaggle.com/datasets/chethuhn/water-bottle-dataset?select=Half+water+level"/>
              </a:rPr>
              <a:t>Water bottle Image Classification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6960633" y="3230242"/>
            <a:ext cx="3735940" cy="1771693"/>
          </a:xfrm>
          <a:custGeom>
            <a:avLst/>
            <a:gdLst/>
            <a:ahLst/>
            <a:cxnLst/>
            <a:rect r="r" b="b" t="t" l="l"/>
            <a:pathLst>
              <a:path h="1771693" w="3735940">
                <a:moveTo>
                  <a:pt x="0" y="0"/>
                </a:moveTo>
                <a:lnTo>
                  <a:pt x="3735941" y="0"/>
                </a:lnTo>
                <a:lnTo>
                  <a:pt x="3735941" y="1771694"/>
                </a:lnTo>
                <a:lnTo>
                  <a:pt x="0" y="1771694"/>
                </a:lnTo>
                <a:lnTo>
                  <a:pt x="0" y="0"/>
                </a:lnTo>
                <a:close/>
              </a:path>
            </a:pathLst>
          </a:custGeom>
          <a:blipFill>
            <a:blip r:embed="rId2"/>
            <a:stretch>
              <a:fillRect l="-16927" t="-36391" r="-17372" b="-36391"/>
            </a:stretch>
          </a:blipFill>
        </p:spPr>
      </p:sp>
      <p:sp>
        <p:nvSpPr>
          <p:cNvPr name="Freeform 3" id="3"/>
          <p:cNvSpPr/>
          <p:nvPr/>
        </p:nvSpPr>
        <p:spPr>
          <a:xfrm flipH="false" flipV="false" rot="0">
            <a:off x="7031719" y="7628114"/>
            <a:ext cx="3664855" cy="2009672"/>
          </a:xfrm>
          <a:custGeom>
            <a:avLst/>
            <a:gdLst/>
            <a:ahLst/>
            <a:cxnLst/>
            <a:rect r="r" b="b" t="t" l="l"/>
            <a:pathLst>
              <a:path h="2009672" w="3664855">
                <a:moveTo>
                  <a:pt x="0" y="0"/>
                </a:moveTo>
                <a:lnTo>
                  <a:pt x="3664855" y="0"/>
                </a:lnTo>
                <a:lnTo>
                  <a:pt x="3664855" y="2009672"/>
                </a:lnTo>
                <a:lnTo>
                  <a:pt x="0" y="2009672"/>
                </a:lnTo>
                <a:lnTo>
                  <a:pt x="0" y="0"/>
                </a:lnTo>
                <a:close/>
              </a:path>
            </a:pathLst>
          </a:custGeom>
          <a:blipFill>
            <a:blip r:embed="rId3"/>
            <a:stretch>
              <a:fillRect l="-19277" t="-37576" r="-19856" b="-39079"/>
            </a:stretch>
          </a:blipFill>
        </p:spPr>
      </p:sp>
      <p:sp>
        <p:nvSpPr>
          <p:cNvPr name="Freeform 4" id="4"/>
          <p:cNvSpPr/>
          <p:nvPr/>
        </p:nvSpPr>
        <p:spPr>
          <a:xfrm flipH="false" flipV="false" rot="0">
            <a:off x="16218073" y="-2648306"/>
            <a:ext cx="3688357" cy="4114800"/>
          </a:xfrm>
          <a:custGeom>
            <a:avLst/>
            <a:gdLst/>
            <a:ahLst/>
            <a:cxnLst/>
            <a:rect r="r" b="b" t="t" l="l"/>
            <a:pathLst>
              <a:path h="4114800" w="3688357">
                <a:moveTo>
                  <a:pt x="0" y="0"/>
                </a:moveTo>
                <a:lnTo>
                  <a:pt x="3688357" y="0"/>
                </a:lnTo>
                <a:lnTo>
                  <a:pt x="368835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06144" y="8180628"/>
            <a:ext cx="2612287" cy="2914316"/>
          </a:xfrm>
          <a:custGeom>
            <a:avLst/>
            <a:gdLst/>
            <a:ahLst/>
            <a:cxnLst/>
            <a:rect r="r" b="b" t="t" l="l"/>
            <a:pathLst>
              <a:path h="2914316" w="2612287">
                <a:moveTo>
                  <a:pt x="0" y="0"/>
                </a:moveTo>
                <a:lnTo>
                  <a:pt x="2612288" y="0"/>
                </a:lnTo>
                <a:lnTo>
                  <a:pt x="2612288" y="2914317"/>
                </a:lnTo>
                <a:lnTo>
                  <a:pt x="0" y="29143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752475"/>
            <a:ext cx="5244558" cy="5429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FFD088"/>
                </a:solidFill>
                <a:latin typeface="DM Sans Bold"/>
              </a:rPr>
              <a:t>Jumlah Fitur</a:t>
            </a:r>
          </a:p>
        </p:txBody>
      </p:sp>
      <p:sp>
        <p:nvSpPr>
          <p:cNvPr name="TextBox 7" id="7"/>
          <p:cNvSpPr txBox="true"/>
          <p:nvPr/>
        </p:nvSpPr>
        <p:spPr>
          <a:xfrm rot="0">
            <a:off x="1028700" y="5561189"/>
            <a:ext cx="5244558" cy="5429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FFD088"/>
                </a:solidFill>
                <a:latin typeface="DM Sans Bold"/>
              </a:rPr>
              <a:t>Jumlah Label</a:t>
            </a:r>
          </a:p>
        </p:txBody>
      </p:sp>
      <p:sp>
        <p:nvSpPr>
          <p:cNvPr name="TextBox 8" id="8"/>
          <p:cNvSpPr txBox="true"/>
          <p:nvPr/>
        </p:nvSpPr>
        <p:spPr>
          <a:xfrm rot="0">
            <a:off x="1765591" y="1466494"/>
            <a:ext cx="15322616" cy="1228725"/>
          </a:xfrm>
          <a:prstGeom prst="rect">
            <a:avLst/>
          </a:prstGeom>
        </p:spPr>
        <p:txBody>
          <a:bodyPr anchor="t" rtlCol="false" tIns="0" lIns="0" bIns="0" rIns="0">
            <a:spAutoFit/>
          </a:bodyPr>
          <a:lstStyle/>
          <a:p>
            <a:pPr algn="just">
              <a:lnSpc>
                <a:spcPts val="3240"/>
              </a:lnSpc>
              <a:spcBef>
                <a:spcPct val="0"/>
              </a:spcBef>
            </a:pPr>
            <a:r>
              <a:rPr lang="en-US" sz="2700">
                <a:solidFill>
                  <a:srgbClr val="FFD088"/>
                </a:solidFill>
                <a:latin typeface="DM Sans Bold"/>
              </a:rPr>
              <a:t>Jumlah fitur dapat dihitung dari dimensi input gambar yang digunakan dalam model. Pada kode tersebut, gambar diubah ukurannya menjadi (80, 80, 3), yang berarti terdapat 80x80 piksel dengan 3 saluran warna (RGB). Oleh karena itu, jumlah fitur adalah 80 * 80 * 3 = 19200.</a:t>
            </a:r>
          </a:p>
        </p:txBody>
      </p:sp>
      <p:sp>
        <p:nvSpPr>
          <p:cNvPr name="TextBox 9" id="9"/>
          <p:cNvSpPr txBox="true"/>
          <p:nvPr/>
        </p:nvSpPr>
        <p:spPr>
          <a:xfrm rot="0">
            <a:off x="1765591" y="6275564"/>
            <a:ext cx="15322616" cy="819150"/>
          </a:xfrm>
          <a:prstGeom prst="rect">
            <a:avLst/>
          </a:prstGeom>
        </p:spPr>
        <p:txBody>
          <a:bodyPr anchor="t" rtlCol="false" tIns="0" lIns="0" bIns="0" rIns="0">
            <a:spAutoFit/>
          </a:bodyPr>
          <a:lstStyle/>
          <a:p>
            <a:pPr algn="just">
              <a:lnSpc>
                <a:spcPts val="3240"/>
              </a:lnSpc>
              <a:spcBef>
                <a:spcPct val="0"/>
              </a:spcBef>
            </a:pPr>
            <a:r>
              <a:rPr lang="en-US" sz="2700">
                <a:solidFill>
                  <a:srgbClr val="FFD088"/>
                </a:solidFill>
                <a:latin typeface="DM Sans Bold"/>
              </a:rPr>
              <a:t>Jumlah label setara dengan jumlah kategori yang digunakan dalam model klasifikasi. Dalam kasus ini, terdapat tiga kategori: Half, Full, dan Overflowing. Jadi, jumlah label adalah 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16218073" y="-2648306"/>
            <a:ext cx="3688357" cy="4114800"/>
          </a:xfrm>
          <a:custGeom>
            <a:avLst/>
            <a:gdLst/>
            <a:ahLst/>
            <a:cxnLst/>
            <a:rect r="r" b="b" t="t" l="l"/>
            <a:pathLst>
              <a:path h="4114800" w="3688357">
                <a:moveTo>
                  <a:pt x="0" y="0"/>
                </a:moveTo>
                <a:lnTo>
                  <a:pt x="3688357" y="0"/>
                </a:lnTo>
                <a:lnTo>
                  <a:pt x="368835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6144" y="8180628"/>
            <a:ext cx="2612287" cy="2914316"/>
          </a:xfrm>
          <a:custGeom>
            <a:avLst/>
            <a:gdLst/>
            <a:ahLst/>
            <a:cxnLst/>
            <a:rect r="r" b="b" t="t" l="l"/>
            <a:pathLst>
              <a:path h="2914316" w="2612287">
                <a:moveTo>
                  <a:pt x="0" y="0"/>
                </a:moveTo>
                <a:lnTo>
                  <a:pt x="2612288" y="0"/>
                </a:lnTo>
                <a:lnTo>
                  <a:pt x="2612288" y="2914317"/>
                </a:lnTo>
                <a:lnTo>
                  <a:pt x="0" y="2914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794712" y="3139918"/>
            <a:ext cx="8899457" cy="6255560"/>
          </a:xfrm>
          <a:custGeom>
            <a:avLst/>
            <a:gdLst/>
            <a:ahLst/>
            <a:cxnLst/>
            <a:rect r="r" b="b" t="t" l="l"/>
            <a:pathLst>
              <a:path h="6255560" w="8899457">
                <a:moveTo>
                  <a:pt x="0" y="0"/>
                </a:moveTo>
                <a:lnTo>
                  <a:pt x="8899457" y="0"/>
                </a:lnTo>
                <a:lnTo>
                  <a:pt x="8899457" y="6255560"/>
                </a:lnTo>
                <a:lnTo>
                  <a:pt x="0" y="6255560"/>
                </a:lnTo>
                <a:lnTo>
                  <a:pt x="0" y="0"/>
                </a:lnTo>
                <a:close/>
              </a:path>
            </a:pathLst>
          </a:custGeom>
          <a:blipFill>
            <a:blip r:embed="rId4"/>
            <a:stretch>
              <a:fillRect l="0" t="0" r="0" b="0"/>
            </a:stretch>
          </a:blipFill>
        </p:spPr>
      </p:sp>
      <p:sp>
        <p:nvSpPr>
          <p:cNvPr name="TextBox 5" id="5"/>
          <p:cNvSpPr txBox="true"/>
          <p:nvPr/>
        </p:nvSpPr>
        <p:spPr>
          <a:xfrm rot="0">
            <a:off x="1028700" y="752475"/>
            <a:ext cx="15189373" cy="5429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FFD088"/>
                </a:solidFill>
                <a:latin typeface="DM Sans Bold"/>
              </a:rPr>
              <a:t>Jenis Jaringan Saraf Tiruan yang digunakan</a:t>
            </a:r>
          </a:p>
        </p:txBody>
      </p:sp>
      <p:sp>
        <p:nvSpPr>
          <p:cNvPr name="TextBox 6" id="6"/>
          <p:cNvSpPr txBox="true"/>
          <p:nvPr/>
        </p:nvSpPr>
        <p:spPr>
          <a:xfrm rot="0">
            <a:off x="1765591" y="1466494"/>
            <a:ext cx="15322616" cy="1228725"/>
          </a:xfrm>
          <a:prstGeom prst="rect">
            <a:avLst/>
          </a:prstGeom>
        </p:spPr>
        <p:txBody>
          <a:bodyPr anchor="t" rtlCol="false" tIns="0" lIns="0" bIns="0" rIns="0">
            <a:spAutoFit/>
          </a:bodyPr>
          <a:lstStyle/>
          <a:p>
            <a:pPr algn="just">
              <a:lnSpc>
                <a:spcPts val="3240"/>
              </a:lnSpc>
              <a:spcBef>
                <a:spcPct val="0"/>
              </a:spcBef>
            </a:pPr>
            <a:r>
              <a:rPr lang="en-US" sz="2700">
                <a:solidFill>
                  <a:srgbClr val="FFD088"/>
                </a:solidFill>
                <a:latin typeface="DM Sans Bold"/>
              </a:rPr>
              <a:t>Jenis jaringan saraf tiruan yang digunakan adalah Convolutional Neural Network (CNN). Ini dapat dilihat dari struktur model yang terdiri dari lapisan-lapisan konvolusi (Conv2D), lapisan pooling (MaxPooling2D), lapisan dropout, dan lapisan-lapisan dense.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16218073" y="-2648306"/>
            <a:ext cx="3688357" cy="4114800"/>
          </a:xfrm>
          <a:custGeom>
            <a:avLst/>
            <a:gdLst/>
            <a:ahLst/>
            <a:cxnLst/>
            <a:rect r="r" b="b" t="t" l="l"/>
            <a:pathLst>
              <a:path h="4114800" w="3688357">
                <a:moveTo>
                  <a:pt x="0" y="0"/>
                </a:moveTo>
                <a:lnTo>
                  <a:pt x="3688357" y="0"/>
                </a:lnTo>
                <a:lnTo>
                  <a:pt x="368835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6144" y="8180628"/>
            <a:ext cx="2612287" cy="2914316"/>
          </a:xfrm>
          <a:custGeom>
            <a:avLst/>
            <a:gdLst/>
            <a:ahLst/>
            <a:cxnLst/>
            <a:rect r="r" b="b" t="t" l="l"/>
            <a:pathLst>
              <a:path h="2914316" w="2612287">
                <a:moveTo>
                  <a:pt x="0" y="0"/>
                </a:moveTo>
                <a:lnTo>
                  <a:pt x="2612288" y="0"/>
                </a:lnTo>
                <a:lnTo>
                  <a:pt x="2612288" y="2914317"/>
                </a:lnTo>
                <a:lnTo>
                  <a:pt x="0" y="2914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794601" y="2390133"/>
            <a:ext cx="9264596" cy="1247112"/>
          </a:xfrm>
          <a:custGeom>
            <a:avLst/>
            <a:gdLst/>
            <a:ahLst/>
            <a:cxnLst/>
            <a:rect r="r" b="b" t="t" l="l"/>
            <a:pathLst>
              <a:path h="1247112" w="9264596">
                <a:moveTo>
                  <a:pt x="0" y="0"/>
                </a:moveTo>
                <a:lnTo>
                  <a:pt x="9264595" y="0"/>
                </a:lnTo>
                <a:lnTo>
                  <a:pt x="9264595" y="1247112"/>
                </a:lnTo>
                <a:lnTo>
                  <a:pt x="0" y="1247112"/>
                </a:lnTo>
                <a:lnTo>
                  <a:pt x="0" y="0"/>
                </a:lnTo>
                <a:close/>
              </a:path>
            </a:pathLst>
          </a:custGeom>
          <a:blipFill>
            <a:blip r:embed="rId4"/>
            <a:stretch>
              <a:fillRect l="-4964" t="-41058" r="-4609" b="-38658"/>
            </a:stretch>
          </a:blipFill>
        </p:spPr>
      </p:sp>
      <p:sp>
        <p:nvSpPr>
          <p:cNvPr name="Freeform 5" id="5"/>
          <p:cNvSpPr/>
          <p:nvPr/>
        </p:nvSpPr>
        <p:spPr>
          <a:xfrm flipH="false" flipV="false" rot="0">
            <a:off x="6173676" y="7807741"/>
            <a:ext cx="6246996" cy="1890893"/>
          </a:xfrm>
          <a:custGeom>
            <a:avLst/>
            <a:gdLst/>
            <a:ahLst/>
            <a:cxnLst/>
            <a:rect r="r" b="b" t="t" l="l"/>
            <a:pathLst>
              <a:path h="1890893" w="6246996">
                <a:moveTo>
                  <a:pt x="0" y="0"/>
                </a:moveTo>
                <a:lnTo>
                  <a:pt x="6246996" y="0"/>
                </a:lnTo>
                <a:lnTo>
                  <a:pt x="6246996" y="1890893"/>
                </a:lnTo>
                <a:lnTo>
                  <a:pt x="0" y="1890893"/>
                </a:lnTo>
                <a:lnTo>
                  <a:pt x="0" y="0"/>
                </a:lnTo>
                <a:close/>
              </a:path>
            </a:pathLst>
          </a:custGeom>
          <a:blipFill>
            <a:blip r:embed="rId5"/>
            <a:stretch>
              <a:fillRect l="-8128" t="-25132" r="-8373" b="-27930"/>
            </a:stretch>
          </a:blipFill>
        </p:spPr>
      </p:sp>
      <p:sp>
        <p:nvSpPr>
          <p:cNvPr name="TextBox 6" id="6"/>
          <p:cNvSpPr txBox="true"/>
          <p:nvPr/>
        </p:nvSpPr>
        <p:spPr>
          <a:xfrm rot="0">
            <a:off x="1028700" y="752475"/>
            <a:ext cx="15189373" cy="5429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FFD088"/>
                </a:solidFill>
                <a:latin typeface="DM Sans Bold"/>
              </a:rPr>
              <a:t>Jenis Optimasi</a:t>
            </a:r>
          </a:p>
        </p:txBody>
      </p:sp>
      <p:sp>
        <p:nvSpPr>
          <p:cNvPr name="TextBox 7" id="7"/>
          <p:cNvSpPr txBox="true"/>
          <p:nvPr/>
        </p:nvSpPr>
        <p:spPr>
          <a:xfrm rot="0">
            <a:off x="1765591" y="1380769"/>
            <a:ext cx="15322616" cy="819150"/>
          </a:xfrm>
          <a:prstGeom prst="rect">
            <a:avLst/>
          </a:prstGeom>
        </p:spPr>
        <p:txBody>
          <a:bodyPr anchor="t" rtlCol="false" tIns="0" lIns="0" bIns="0" rIns="0">
            <a:spAutoFit/>
          </a:bodyPr>
          <a:lstStyle/>
          <a:p>
            <a:pPr algn="just">
              <a:lnSpc>
                <a:spcPts val="3240"/>
              </a:lnSpc>
              <a:spcBef>
                <a:spcPct val="0"/>
              </a:spcBef>
            </a:pPr>
            <a:r>
              <a:rPr lang="en-US" sz="2700">
                <a:solidFill>
                  <a:srgbClr val="FFD088"/>
                </a:solidFill>
                <a:latin typeface="DM Sans Bold"/>
              </a:rPr>
              <a:t>Algoritma optimisasi yang digunakan adalah Adam, seperti yang terlihat pada bagian model.compile dengan parameter optimizer='adam'.</a:t>
            </a:r>
          </a:p>
        </p:txBody>
      </p:sp>
      <p:sp>
        <p:nvSpPr>
          <p:cNvPr name="TextBox 8" id="8"/>
          <p:cNvSpPr txBox="true"/>
          <p:nvPr/>
        </p:nvSpPr>
        <p:spPr>
          <a:xfrm rot="0">
            <a:off x="1028700" y="4016791"/>
            <a:ext cx="15189373" cy="5429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FFD088"/>
                </a:solidFill>
                <a:latin typeface="DM Sans Bold"/>
              </a:rPr>
              <a:t>Jenis Fungsi Aktivasi yang Digunakan</a:t>
            </a:r>
          </a:p>
        </p:txBody>
      </p:sp>
      <p:sp>
        <p:nvSpPr>
          <p:cNvPr name="TextBox 9" id="9"/>
          <p:cNvSpPr txBox="true"/>
          <p:nvPr/>
        </p:nvSpPr>
        <p:spPr>
          <a:xfrm rot="0">
            <a:off x="1765591" y="4750216"/>
            <a:ext cx="15322616" cy="2867025"/>
          </a:xfrm>
          <a:prstGeom prst="rect">
            <a:avLst/>
          </a:prstGeom>
        </p:spPr>
        <p:txBody>
          <a:bodyPr anchor="t" rtlCol="false" tIns="0" lIns="0" bIns="0" rIns="0">
            <a:spAutoFit/>
          </a:bodyPr>
          <a:lstStyle/>
          <a:p>
            <a:pPr algn="just">
              <a:lnSpc>
                <a:spcPts val="3240"/>
              </a:lnSpc>
            </a:pPr>
            <a:r>
              <a:rPr lang="en-US" sz="2700">
                <a:solidFill>
                  <a:srgbClr val="FFD088"/>
                </a:solidFill>
                <a:latin typeface="DM Sans Bold"/>
              </a:rPr>
              <a:t>Fungsi aktivasi yang digunakan adalah 'relu' untuk lapisan-lapisan konvolusi dan dense, kecuali untuk lapisan output yang menggunakan 'softmax' sebagai fungsi aktivasi.</a:t>
            </a:r>
          </a:p>
          <a:p>
            <a:pPr algn="just" marL="582930" indent="-291465" lvl="1">
              <a:lnSpc>
                <a:spcPts val="3240"/>
              </a:lnSpc>
              <a:buFont typeface="Arial"/>
              <a:buChar char="•"/>
            </a:pPr>
            <a:r>
              <a:rPr lang="en-US" sz="2700">
                <a:solidFill>
                  <a:srgbClr val="FFD088"/>
                </a:solidFill>
                <a:latin typeface="DM Sans Bold"/>
              </a:rPr>
              <a:t>ReLU adalah singkatan dari Rectified Linear Unit. Ini adalah fungsi aktivasi yang sangat umum digunakan dalam jaringan saraf tiruan (neural networks), terutama untuk lapisan-lapisan konvolusi dan dense.</a:t>
            </a:r>
          </a:p>
          <a:p>
            <a:pPr algn="just" marL="582930" indent="-291465" lvl="1">
              <a:lnSpc>
                <a:spcPts val="3240"/>
              </a:lnSpc>
              <a:buFont typeface="Arial"/>
              <a:buChar char="•"/>
            </a:pPr>
            <a:r>
              <a:rPr lang="en-US" sz="2700">
                <a:solidFill>
                  <a:srgbClr val="FFD088"/>
                </a:solidFill>
                <a:latin typeface="DM Sans Bold"/>
              </a:rPr>
              <a:t>Softmax adalah fungsi aktivasi yang umum digunakan untuk lapisan output dari jaringan saraf tiruan pada tugas klasifikasi multikelas.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16218073" y="-2648306"/>
            <a:ext cx="3688357" cy="4114800"/>
          </a:xfrm>
          <a:custGeom>
            <a:avLst/>
            <a:gdLst/>
            <a:ahLst/>
            <a:cxnLst/>
            <a:rect r="r" b="b" t="t" l="l"/>
            <a:pathLst>
              <a:path h="4114800" w="3688357">
                <a:moveTo>
                  <a:pt x="0" y="0"/>
                </a:moveTo>
                <a:lnTo>
                  <a:pt x="3688357" y="0"/>
                </a:lnTo>
                <a:lnTo>
                  <a:pt x="368835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6144" y="8180628"/>
            <a:ext cx="2612287" cy="2914316"/>
          </a:xfrm>
          <a:custGeom>
            <a:avLst/>
            <a:gdLst/>
            <a:ahLst/>
            <a:cxnLst/>
            <a:rect r="r" b="b" t="t" l="l"/>
            <a:pathLst>
              <a:path h="2914316" w="2612287">
                <a:moveTo>
                  <a:pt x="0" y="0"/>
                </a:moveTo>
                <a:lnTo>
                  <a:pt x="2612288" y="0"/>
                </a:lnTo>
                <a:lnTo>
                  <a:pt x="2612288" y="2914317"/>
                </a:lnTo>
                <a:lnTo>
                  <a:pt x="0" y="2914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332593" y="2380110"/>
            <a:ext cx="7692346" cy="4738485"/>
          </a:xfrm>
          <a:custGeom>
            <a:avLst/>
            <a:gdLst/>
            <a:ahLst/>
            <a:cxnLst/>
            <a:rect r="r" b="b" t="t" l="l"/>
            <a:pathLst>
              <a:path h="4738485" w="7692346">
                <a:moveTo>
                  <a:pt x="0" y="0"/>
                </a:moveTo>
                <a:lnTo>
                  <a:pt x="7692346" y="0"/>
                </a:lnTo>
                <a:lnTo>
                  <a:pt x="7692346" y="4738485"/>
                </a:lnTo>
                <a:lnTo>
                  <a:pt x="0" y="4738485"/>
                </a:lnTo>
                <a:lnTo>
                  <a:pt x="0" y="0"/>
                </a:lnTo>
                <a:close/>
              </a:path>
            </a:pathLst>
          </a:custGeom>
          <a:blipFill>
            <a:blip r:embed="rId4"/>
            <a:stretch>
              <a:fillRect l="0" t="0" r="0" b="0"/>
            </a:stretch>
          </a:blipFill>
        </p:spPr>
      </p:sp>
      <p:sp>
        <p:nvSpPr>
          <p:cNvPr name="Freeform 5" id="5"/>
          <p:cNvSpPr/>
          <p:nvPr/>
        </p:nvSpPr>
        <p:spPr>
          <a:xfrm flipH="false" flipV="false" rot="0">
            <a:off x="6041412" y="8293898"/>
            <a:ext cx="4036867" cy="1223543"/>
          </a:xfrm>
          <a:custGeom>
            <a:avLst/>
            <a:gdLst/>
            <a:ahLst/>
            <a:cxnLst/>
            <a:rect r="r" b="b" t="t" l="l"/>
            <a:pathLst>
              <a:path h="1223543" w="4036867">
                <a:moveTo>
                  <a:pt x="0" y="0"/>
                </a:moveTo>
                <a:lnTo>
                  <a:pt x="4036867" y="0"/>
                </a:lnTo>
                <a:lnTo>
                  <a:pt x="4036867" y="1223543"/>
                </a:lnTo>
                <a:lnTo>
                  <a:pt x="0" y="1223543"/>
                </a:lnTo>
                <a:lnTo>
                  <a:pt x="0" y="0"/>
                </a:lnTo>
                <a:close/>
              </a:path>
            </a:pathLst>
          </a:custGeom>
          <a:blipFill>
            <a:blip r:embed="rId5"/>
            <a:stretch>
              <a:fillRect l="-5390" t="-25382" r="-6220" b="-17786"/>
            </a:stretch>
          </a:blipFill>
        </p:spPr>
      </p:sp>
      <p:sp>
        <p:nvSpPr>
          <p:cNvPr name="TextBox 6" id="6"/>
          <p:cNvSpPr txBox="true"/>
          <p:nvPr/>
        </p:nvSpPr>
        <p:spPr>
          <a:xfrm rot="0">
            <a:off x="1028700" y="752119"/>
            <a:ext cx="15189373" cy="5429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FFD088"/>
                </a:solidFill>
                <a:latin typeface="DM Sans Bold"/>
              </a:rPr>
              <a:t>Jumlah Hidden Layer</a:t>
            </a:r>
          </a:p>
        </p:txBody>
      </p:sp>
      <p:sp>
        <p:nvSpPr>
          <p:cNvPr name="TextBox 7" id="7"/>
          <p:cNvSpPr txBox="true"/>
          <p:nvPr/>
        </p:nvSpPr>
        <p:spPr>
          <a:xfrm rot="0">
            <a:off x="891852" y="2332485"/>
            <a:ext cx="7731534" cy="5108946"/>
          </a:xfrm>
          <a:prstGeom prst="rect">
            <a:avLst/>
          </a:prstGeom>
        </p:spPr>
        <p:txBody>
          <a:bodyPr anchor="t" rtlCol="false" tIns="0" lIns="0" bIns="0" rIns="0">
            <a:spAutoFit/>
          </a:bodyPr>
          <a:lstStyle/>
          <a:p>
            <a:pPr marL="561415" indent="-280708" lvl="1">
              <a:lnSpc>
                <a:spcPts val="3692"/>
              </a:lnSpc>
              <a:buFont typeface="Arial"/>
              <a:buChar char="•"/>
            </a:pPr>
            <a:r>
              <a:rPr lang="en-US" sz="2600">
                <a:solidFill>
                  <a:srgbClr val="FFD088"/>
                </a:solidFill>
                <a:latin typeface="DM Sans Bold"/>
              </a:rPr>
              <a:t>Conv2D dengan 32 filt</a:t>
            </a:r>
            <a:r>
              <a:rPr lang="en-US" sz="2600">
                <a:solidFill>
                  <a:srgbClr val="FFD088"/>
                </a:solidFill>
                <a:latin typeface="DM Sans Bold"/>
              </a:rPr>
              <a:t>er dan aktivasi ReLU (layer pertama)</a:t>
            </a:r>
          </a:p>
          <a:p>
            <a:pPr marL="561415" indent="-280708" lvl="1">
              <a:lnSpc>
                <a:spcPts val="3692"/>
              </a:lnSpc>
              <a:buFont typeface="Arial"/>
              <a:buChar char="•"/>
            </a:pPr>
            <a:r>
              <a:rPr lang="en-US" sz="2600">
                <a:solidFill>
                  <a:srgbClr val="FFD088"/>
                </a:solidFill>
                <a:latin typeface="DM Sans Bold"/>
              </a:rPr>
              <a:t>Conv2D dengan 32 filter dan aktivasi ReLU</a:t>
            </a:r>
          </a:p>
          <a:p>
            <a:pPr marL="561415" indent="-280708" lvl="1">
              <a:lnSpc>
                <a:spcPts val="3692"/>
              </a:lnSpc>
              <a:buFont typeface="Arial"/>
              <a:buChar char="•"/>
            </a:pPr>
            <a:r>
              <a:rPr lang="en-US" sz="2600">
                <a:solidFill>
                  <a:srgbClr val="FFD088"/>
                </a:solidFill>
                <a:latin typeface="DM Sans Bold"/>
              </a:rPr>
              <a:t>MaxPooling2D</a:t>
            </a:r>
          </a:p>
          <a:p>
            <a:pPr marL="561415" indent="-280708" lvl="1">
              <a:lnSpc>
                <a:spcPts val="3692"/>
              </a:lnSpc>
              <a:buFont typeface="Arial"/>
              <a:buChar char="•"/>
            </a:pPr>
            <a:r>
              <a:rPr lang="en-US" sz="2600">
                <a:solidFill>
                  <a:srgbClr val="FFD088"/>
                </a:solidFill>
                <a:latin typeface="DM Sans Bold"/>
              </a:rPr>
              <a:t>Conv2D dengan 64 filter dan aktivasi ReLU</a:t>
            </a:r>
          </a:p>
          <a:p>
            <a:pPr marL="561415" indent="-280708" lvl="1">
              <a:lnSpc>
                <a:spcPts val="3692"/>
              </a:lnSpc>
              <a:buFont typeface="Arial"/>
              <a:buChar char="•"/>
            </a:pPr>
            <a:r>
              <a:rPr lang="en-US" sz="2600">
                <a:solidFill>
                  <a:srgbClr val="FFD088"/>
                </a:solidFill>
                <a:latin typeface="DM Sans Bold"/>
              </a:rPr>
              <a:t>Conv2D dengan 64 filter dan aktivasi ReLU</a:t>
            </a:r>
          </a:p>
          <a:p>
            <a:pPr marL="561415" indent="-280708" lvl="1">
              <a:lnSpc>
                <a:spcPts val="3692"/>
              </a:lnSpc>
              <a:buFont typeface="Arial"/>
              <a:buChar char="•"/>
            </a:pPr>
            <a:r>
              <a:rPr lang="en-US" sz="2600">
                <a:solidFill>
                  <a:srgbClr val="FFD088"/>
                </a:solidFill>
                <a:latin typeface="DM Sans Bold"/>
              </a:rPr>
              <a:t>MaxPooling2D</a:t>
            </a:r>
          </a:p>
          <a:p>
            <a:pPr marL="561415" indent="-280708" lvl="1">
              <a:lnSpc>
                <a:spcPts val="3692"/>
              </a:lnSpc>
              <a:buFont typeface="Arial"/>
              <a:buChar char="•"/>
            </a:pPr>
            <a:r>
              <a:rPr lang="en-US" sz="2600">
                <a:solidFill>
                  <a:srgbClr val="FFD088"/>
                </a:solidFill>
                <a:latin typeface="DM Sans Bold"/>
              </a:rPr>
              <a:t>Conv2D dengan 64 filter dan aktivasi ReLU</a:t>
            </a:r>
          </a:p>
          <a:p>
            <a:pPr marL="561415" indent="-280708" lvl="1">
              <a:lnSpc>
                <a:spcPts val="3692"/>
              </a:lnSpc>
              <a:buFont typeface="Arial"/>
              <a:buChar char="•"/>
            </a:pPr>
            <a:r>
              <a:rPr lang="en-US" sz="2600">
                <a:solidFill>
                  <a:srgbClr val="FFD088"/>
                </a:solidFill>
                <a:latin typeface="DM Sans Bold"/>
              </a:rPr>
              <a:t>Conv2D dengan 64 filter dan aktivasi ReLU</a:t>
            </a:r>
          </a:p>
          <a:p>
            <a:pPr marL="561415" indent="-280708" lvl="1">
              <a:lnSpc>
                <a:spcPts val="3692"/>
              </a:lnSpc>
              <a:buFont typeface="Arial"/>
              <a:buChar char="•"/>
            </a:pPr>
            <a:r>
              <a:rPr lang="en-US" sz="2600">
                <a:solidFill>
                  <a:srgbClr val="FFD088"/>
                </a:solidFill>
                <a:latin typeface="DM Sans Bold"/>
              </a:rPr>
              <a:t>MaxPooling2D</a:t>
            </a:r>
          </a:p>
          <a:p>
            <a:pPr>
              <a:lnSpc>
                <a:spcPts val="3692"/>
              </a:lnSpc>
            </a:pPr>
          </a:p>
        </p:txBody>
      </p:sp>
      <p:sp>
        <p:nvSpPr>
          <p:cNvPr name="TextBox 8" id="8"/>
          <p:cNvSpPr txBox="true"/>
          <p:nvPr/>
        </p:nvSpPr>
        <p:spPr>
          <a:xfrm rot="0">
            <a:off x="1165315" y="1456969"/>
            <a:ext cx="12843718" cy="495300"/>
          </a:xfrm>
          <a:prstGeom prst="rect">
            <a:avLst/>
          </a:prstGeom>
        </p:spPr>
        <p:txBody>
          <a:bodyPr anchor="t" rtlCol="false" tIns="0" lIns="0" bIns="0" rIns="0">
            <a:spAutoFit/>
          </a:bodyPr>
          <a:lstStyle/>
          <a:p>
            <a:pPr algn="ctr">
              <a:lnSpc>
                <a:spcPts val="3840"/>
              </a:lnSpc>
              <a:spcBef>
                <a:spcPct val="0"/>
              </a:spcBef>
            </a:pPr>
            <a:r>
              <a:rPr lang="en-US" sz="3200">
                <a:solidFill>
                  <a:srgbClr val="FFD088"/>
                </a:solidFill>
                <a:latin typeface="DM Sans Bold"/>
              </a:rPr>
              <a:t>Terdapat 9 hidden layers tanpa memasukkan output layer, yaitu: </a:t>
            </a:r>
          </a:p>
        </p:txBody>
      </p:sp>
      <p:sp>
        <p:nvSpPr>
          <p:cNvPr name="TextBox 9" id="9"/>
          <p:cNvSpPr txBox="true"/>
          <p:nvPr/>
        </p:nvSpPr>
        <p:spPr>
          <a:xfrm rot="0">
            <a:off x="1165315" y="8171103"/>
            <a:ext cx="7731534" cy="466725"/>
          </a:xfrm>
          <a:prstGeom prst="rect">
            <a:avLst/>
          </a:prstGeom>
        </p:spPr>
        <p:txBody>
          <a:bodyPr anchor="t" rtlCol="false" tIns="0" lIns="0" bIns="0" rIns="0">
            <a:spAutoFit/>
          </a:bodyPr>
          <a:lstStyle/>
          <a:p>
            <a:pPr>
              <a:lnSpc>
                <a:spcPts val="3600"/>
              </a:lnSpc>
              <a:spcBef>
                <a:spcPct val="0"/>
              </a:spcBef>
            </a:pPr>
            <a:r>
              <a:rPr lang="en-US" sz="3000">
                <a:solidFill>
                  <a:srgbClr val="FFD088"/>
                </a:solidFill>
                <a:latin typeface="DM Sans Bold"/>
              </a:rPr>
              <a:t>Sedangkan output layer: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16218073" y="-2648306"/>
            <a:ext cx="3688357" cy="4114800"/>
          </a:xfrm>
          <a:custGeom>
            <a:avLst/>
            <a:gdLst/>
            <a:ahLst/>
            <a:cxnLst/>
            <a:rect r="r" b="b" t="t" l="l"/>
            <a:pathLst>
              <a:path h="4114800" w="3688357">
                <a:moveTo>
                  <a:pt x="0" y="0"/>
                </a:moveTo>
                <a:lnTo>
                  <a:pt x="3688357" y="0"/>
                </a:lnTo>
                <a:lnTo>
                  <a:pt x="368835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6144" y="8180628"/>
            <a:ext cx="2612287" cy="2914316"/>
          </a:xfrm>
          <a:custGeom>
            <a:avLst/>
            <a:gdLst/>
            <a:ahLst/>
            <a:cxnLst/>
            <a:rect r="r" b="b" t="t" l="l"/>
            <a:pathLst>
              <a:path h="2914316" w="2612287">
                <a:moveTo>
                  <a:pt x="0" y="0"/>
                </a:moveTo>
                <a:lnTo>
                  <a:pt x="2612288" y="0"/>
                </a:lnTo>
                <a:lnTo>
                  <a:pt x="2612288" y="2914317"/>
                </a:lnTo>
                <a:lnTo>
                  <a:pt x="0" y="2914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948544" y="1828800"/>
            <a:ext cx="5875709" cy="6402558"/>
          </a:xfrm>
          <a:custGeom>
            <a:avLst/>
            <a:gdLst/>
            <a:ahLst/>
            <a:cxnLst/>
            <a:rect r="r" b="b" t="t" l="l"/>
            <a:pathLst>
              <a:path h="6402558" w="5875709">
                <a:moveTo>
                  <a:pt x="0" y="0"/>
                </a:moveTo>
                <a:lnTo>
                  <a:pt x="5875709" y="0"/>
                </a:lnTo>
                <a:lnTo>
                  <a:pt x="5875709" y="6402558"/>
                </a:lnTo>
                <a:lnTo>
                  <a:pt x="0" y="6402558"/>
                </a:lnTo>
                <a:lnTo>
                  <a:pt x="0" y="0"/>
                </a:lnTo>
                <a:close/>
              </a:path>
            </a:pathLst>
          </a:custGeom>
          <a:blipFill>
            <a:blip r:embed="rId4"/>
            <a:stretch>
              <a:fillRect l="0" t="0" r="0" b="0"/>
            </a:stretch>
          </a:blipFill>
        </p:spPr>
      </p:sp>
      <p:sp>
        <p:nvSpPr>
          <p:cNvPr name="TextBox 5" id="5"/>
          <p:cNvSpPr txBox="true"/>
          <p:nvPr/>
        </p:nvSpPr>
        <p:spPr>
          <a:xfrm rot="0">
            <a:off x="1028700" y="752475"/>
            <a:ext cx="8398199" cy="10763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FFD088"/>
                </a:solidFill>
                <a:latin typeface="DM Sans Bold"/>
              </a:rPr>
              <a:t>Jumlah Total Hidden Node weight</a:t>
            </a:r>
          </a:p>
          <a:p>
            <a:pPr>
              <a:lnSpc>
                <a:spcPts val="4200"/>
              </a:lnSpc>
            </a:pPr>
          </a:p>
        </p:txBody>
      </p:sp>
      <p:sp>
        <p:nvSpPr>
          <p:cNvPr name="TextBox 6" id="6"/>
          <p:cNvSpPr txBox="true"/>
          <p:nvPr/>
        </p:nvSpPr>
        <p:spPr>
          <a:xfrm rot="0">
            <a:off x="1933021" y="2765821"/>
            <a:ext cx="7210979" cy="1838325"/>
          </a:xfrm>
          <a:prstGeom prst="rect">
            <a:avLst/>
          </a:prstGeom>
        </p:spPr>
        <p:txBody>
          <a:bodyPr anchor="t" rtlCol="false" tIns="0" lIns="0" bIns="0" rIns="0">
            <a:spAutoFit/>
          </a:bodyPr>
          <a:lstStyle/>
          <a:p>
            <a:pPr>
              <a:lnSpc>
                <a:spcPts val="3600"/>
              </a:lnSpc>
            </a:pPr>
            <a:r>
              <a:rPr lang="en-US" sz="3000">
                <a:solidFill>
                  <a:srgbClr val="FFD088"/>
                </a:solidFill>
                <a:latin typeface="DM Sans Bold"/>
              </a:rPr>
              <a:t>Jumlah Hidden Node : 735</a:t>
            </a:r>
          </a:p>
          <a:p>
            <a:pPr>
              <a:lnSpc>
                <a:spcPts val="3600"/>
              </a:lnSpc>
              <a:spcBef>
                <a:spcPct val="0"/>
              </a:spcBef>
            </a:pPr>
            <a:r>
              <a:rPr lang="en-US" sz="3000">
                <a:solidFill>
                  <a:srgbClr val="FFD088"/>
                </a:solidFill>
                <a:latin typeface="DM Sans Bold"/>
              </a:rPr>
              <a:t>Jumlah Total Bobot : 2001315 adalah jumlah total parameter (weight) dari semua layer, termasuk input layer.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DAF1KIBsjsY</dc:identifier>
  <dcterms:modified xsi:type="dcterms:W3CDTF">2011-08-01T06:04:30Z</dcterms:modified>
  <cp:revision>1</cp:revision>
  <dc:title>IMPLEMENTASI JARINGAN SARAF TIRUAN</dc:title>
</cp:coreProperties>
</file>