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35"/>
  </p:notesMasterIdLst>
  <p:sldIdLst>
    <p:sldId id="256" r:id="rId2"/>
    <p:sldId id="257" r:id="rId3"/>
    <p:sldId id="302" r:id="rId4"/>
    <p:sldId id="301" r:id="rId5"/>
    <p:sldId id="260" r:id="rId6"/>
    <p:sldId id="294" r:id="rId7"/>
    <p:sldId id="295" r:id="rId8"/>
    <p:sldId id="296" r:id="rId9"/>
    <p:sldId id="297" r:id="rId10"/>
    <p:sldId id="261" r:id="rId11"/>
    <p:sldId id="264" r:id="rId12"/>
    <p:sldId id="265" r:id="rId13"/>
    <p:sldId id="303" r:id="rId14"/>
    <p:sldId id="271" r:id="rId15"/>
    <p:sldId id="275" r:id="rId16"/>
    <p:sldId id="276" r:id="rId17"/>
    <p:sldId id="304" r:id="rId18"/>
    <p:sldId id="30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394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57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896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619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0914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303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25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2968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18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951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354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1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378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350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98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418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49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3196C7-1EEB-4BFB-9E3A-E7AD0D8453EB}" type="datetimeFigureOut">
              <a:rPr lang="en-ID" smtClean="0"/>
              <a:pPr/>
              <a:t>29/05/2023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CF0E-E5BC-43D1-BB0C-357183944C7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9994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154955" y="387928"/>
            <a:ext cx="8825658" cy="218901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STATISTIKA</a:t>
            </a:r>
            <a:br>
              <a:rPr lang="en-ID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D" dirty="0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54955" y="2341418"/>
            <a:ext cx="8825658" cy="329738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Disusun</a:t>
            </a:r>
            <a:r>
              <a:rPr lang="en-US" dirty="0"/>
              <a:t> oleh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Nabila Asshafa Putri		(20090105)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temuan</a:t>
            </a:r>
            <a:endParaRPr lang="en-ID" dirty="0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3214"/>
          </a:bodyPr>
          <a:lstStyle/>
          <a:p>
            <a:pPr>
              <a:buNone/>
            </a:pPr>
            <a:r>
              <a:rPr lang="id-ID" dirty="0"/>
              <a:t>#</a:t>
            </a:r>
            <a:r>
              <a:rPr lang="en-US" dirty="0"/>
              <a:t>A</a:t>
            </a:r>
            <a:r>
              <a:rPr lang="id-ID" dirty="0"/>
              <a:t>nalisa hubungan antara data kategori (tabel kontigensi)</a:t>
            </a:r>
          </a:p>
          <a:p>
            <a:pPr>
              <a:buFont typeface="Wingdings" pitchFamily="2" charset="2"/>
              <a:buChar char="Ø"/>
            </a:pPr>
            <a:r>
              <a:rPr lang="id-ID" dirty="0"/>
              <a:t>Temuan</a:t>
            </a:r>
            <a:r>
              <a:rPr lang="en-US" dirty="0"/>
              <a:t> </a:t>
            </a:r>
            <a:r>
              <a:rPr lang="id-ID" dirty="0"/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menggunakan</a:t>
            </a:r>
            <a:r>
              <a:rPr lang="en-US" dirty="0">
                <a:sym typeface="Wingdings" panose="05000000000000000000" pitchFamily="2" charset="2"/>
              </a:rPr>
              <a:t> data </a:t>
            </a:r>
            <a:r>
              <a:rPr lang="en-US" dirty="0" err="1">
                <a:sym typeface="Wingdings" panose="05000000000000000000" pitchFamily="2" charset="2"/>
              </a:rPr>
              <a:t>jenis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kelamin</a:t>
            </a:r>
            <a:r>
              <a:rPr lang="en-US" dirty="0">
                <a:sym typeface="Wingdings" panose="05000000000000000000" pitchFamily="2" charset="2"/>
              </a:rPr>
              <a:t> dan kos</a:t>
            </a:r>
            <a:endParaRPr lang="id-ID" dirty="0"/>
          </a:p>
          <a:p>
            <a:pPr>
              <a:buNone/>
            </a:pPr>
            <a:r>
              <a:rPr lang="id-ID" dirty="0"/>
              <a:t>	Data studi dapat dilihat pada data.xlsx. Dalam kasus ini, kita akan menjawab pertanyaan: Apakah benar mahasiswa perempuan lebih </a:t>
            </a:r>
            <a:r>
              <a:rPr lang="en-US" dirty="0" err="1"/>
              <a:t>memilih</a:t>
            </a:r>
            <a:r>
              <a:rPr lang="en-US" dirty="0"/>
              <a:t> me</a:t>
            </a:r>
            <a:r>
              <a:rPr lang="id-ID" dirty="0"/>
              <a:t>ngekos? </a:t>
            </a:r>
          </a:p>
          <a:p>
            <a:pPr>
              <a:buNone/>
            </a:pPr>
            <a:endParaRPr lang="en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630382" y="387610"/>
            <a:ext cx="10515600" cy="5927581"/>
          </a:xfrm>
        </p:spPr>
        <p:txBody>
          <a:bodyPr>
            <a:normAutofit/>
          </a:bodyPr>
          <a:lstStyle/>
          <a:p>
            <a:pPr>
              <a:buNone/>
            </a:pPr>
            <a:endParaRPr lang="id-ID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  <a:r>
              <a:rPr lang="id-ID" sz="2000" dirty="0"/>
              <a:t>Berdasarkan data </a:t>
            </a:r>
            <a:r>
              <a:rPr lang="en-US" sz="2000" dirty="0"/>
              <a:t>yang </a:t>
            </a:r>
            <a:r>
              <a:rPr lang="en-US" sz="2000" dirty="0" err="1"/>
              <a:t>dikumpulkan</a:t>
            </a:r>
            <a:r>
              <a:rPr lang="en-US" sz="2000" dirty="0"/>
              <a:t>, </a:t>
            </a:r>
            <a:r>
              <a:rPr lang="id-ID" sz="2000" dirty="0"/>
              <a:t>menunjukan jika anggapan bahwa mahasiswa </a:t>
            </a:r>
            <a:r>
              <a:rPr lang="en-US" sz="2000" dirty="0" err="1"/>
              <a:t>perempuan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yang </a:t>
            </a:r>
            <a:r>
              <a:rPr lang="en-US" sz="2000" dirty="0" err="1"/>
              <a:t>mengekos</a:t>
            </a:r>
            <a:r>
              <a:rPr lang="en-US" sz="2000" dirty="0"/>
              <a:t> </a:t>
            </a:r>
            <a:r>
              <a:rPr lang="id-ID" sz="2000" dirty="0"/>
              <a:t>adalah salah, karen</a:t>
            </a:r>
            <a:r>
              <a:rPr lang="en-US" sz="2000" dirty="0"/>
              <a:t>a</a:t>
            </a:r>
            <a:r>
              <a:rPr lang="id-ID" sz="2000" dirty="0"/>
              <a:t> berdasarkan data diatas menunjukan bahwa mahasiswa pria lebih banyak yang </a:t>
            </a:r>
            <a:r>
              <a:rPr lang="en-US" sz="2000" dirty="0"/>
              <a:t>meng</a:t>
            </a:r>
            <a:r>
              <a:rPr lang="id-ID" sz="2000" dirty="0"/>
              <a:t>ekos dari pada perempuan.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90AFB-9937-45FF-8FFF-A8C9FD881DF7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157720" y="1027717"/>
            <a:ext cx="7321261" cy="14938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id-ID" dirty="0"/>
              <a:t>Temuan2 </a:t>
            </a:r>
            <a:r>
              <a:rPr lang="en-US" dirty="0">
                <a:sym typeface="Wingdings" panose="05000000000000000000" pitchFamily="2" charset="2"/>
              </a:rPr>
              <a:t> data </a:t>
            </a:r>
            <a:r>
              <a:rPr lang="en-US" dirty="0" err="1">
                <a:sym typeface="Wingdings" panose="05000000000000000000" pitchFamily="2" charset="2"/>
              </a:rPr>
              <a:t>prodi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kendaraan</a:t>
            </a:r>
            <a:endParaRPr lang="id-ID" dirty="0"/>
          </a:p>
          <a:p>
            <a:r>
              <a:rPr lang="id-ID" dirty="0"/>
              <a:t>Data studi dapat dilihat pada data.xlsx. Dalam kasus ini, kita akan menjawab pertanyaan: prodi manakah yang mahasiswanya paling banyak menggunakan motor?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DF12-B9BF-49BB-BED7-FA0E2D08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6402"/>
          </a:xfrm>
        </p:spPr>
        <p:txBody>
          <a:bodyPr>
            <a:normAutofit/>
          </a:bodyPr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Dari data yang </a:t>
            </a:r>
            <a:r>
              <a:rPr lang="en-US" sz="2400" dirty="0" err="1"/>
              <a:t>dikumpulkan</a:t>
            </a:r>
            <a:r>
              <a:rPr lang="en-US" sz="2400" dirty="0"/>
              <a:t>,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prodi</a:t>
            </a:r>
            <a:r>
              <a:rPr lang="en-US" sz="2400" dirty="0"/>
              <a:t> yang </a:t>
            </a:r>
            <a:r>
              <a:rPr lang="en-US" sz="2400" dirty="0" err="1"/>
              <a:t>memakai</a:t>
            </a:r>
            <a:r>
              <a:rPr lang="en-US" sz="2400" dirty="0"/>
              <a:t> </a:t>
            </a:r>
            <a:r>
              <a:rPr lang="en-US" sz="2400" dirty="0" err="1"/>
              <a:t>kendaraan</a:t>
            </a:r>
            <a:r>
              <a:rPr lang="en-US" sz="2400" dirty="0"/>
              <a:t> motor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prodi</a:t>
            </a:r>
            <a:r>
              <a:rPr lang="en-US" sz="2400" dirty="0"/>
              <a:t> INFORMATIKA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28%</a:t>
            </a:r>
            <a:br>
              <a:rPr lang="en-US" sz="2400" dirty="0"/>
            </a:br>
            <a:endParaRPr lang="en-ID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7BD67-593D-4F52-BE08-60A4F6187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162" y="706582"/>
            <a:ext cx="6381750" cy="2314575"/>
          </a:xfrm>
        </p:spPr>
      </p:pic>
    </p:spTree>
    <p:extLst>
      <p:ext uri="{BB962C8B-B14F-4D97-AF65-F5344CB8AC3E}">
        <p14:creationId xmlns:p14="http://schemas.microsoft.com/office/powerpoint/2010/main" val="374824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id-ID" dirty="0"/>
              <a:t>Temuan3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data </a:t>
            </a:r>
            <a:r>
              <a:rPr lang="en-US" dirty="0" err="1">
                <a:sym typeface="Wingdings" panose="05000000000000000000" pitchFamily="2" charset="2"/>
              </a:rPr>
              <a:t>jenis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kelamin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pembiayaan</a:t>
            </a:r>
            <a:endParaRPr lang="id-ID" dirty="0"/>
          </a:p>
          <a:p>
            <a:pPr>
              <a:buNone/>
            </a:pPr>
            <a:r>
              <a:rPr lang="id-ID" dirty="0"/>
              <a:t>	Data studi dapat dilihat pada data.xlsx. Dalam kasus ini, kita akan menjawab pertanyaan: Apakah benar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id-ID" dirty="0"/>
              <a:t>mahasiswa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id-ID" dirty="0"/>
              <a:t> yang membiayai kuliahnya sendiri daripada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id-ID" dirty="0"/>
              <a:t>perempuan? </a:t>
            </a:r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id-ID" dirty="0"/>
              <a:t>Kesimpulan, Berdasarkan data diatas menunjukan jika anggapan bahwa mahasiswa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id-ID" dirty="0"/>
              <a:t>yang membiayai kuliahnya sendiri secara mandiri adalah laki-laki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63%.</a:t>
            </a:r>
            <a:endParaRPr lang="id-ID" dirty="0"/>
          </a:p>
          <a:p>
            <a:pPr>
              <a:buNone/>
            </a:pP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D8825-51E1-4FDF-85CB-64AB6078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96" y="1953923"/>
            <a:ext cx="8124950" cy="15928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838200" y="1348154"/>
            <a:ext cx="10509738" cy="4828809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id-ID" dirty="0"/>
              <a:t>#Buatlah analisa hubungan antara data kuantitatif (regresi linear), prediktor manakah yang paling potensial untuk menentukan IPK</a:t>
            </a:r>
            <a:r>
              <a:rPr lang="en-US" dirty="0"/>
              <a:t>.</a:t>
            </a:r>
            <a:r>
              <a:rPr lang="id-ID" dirty="0"/>
              <a:t>#</a:t>
            </a:r>
          </a:p>
          <a:p>
            <a:pPr>
              <a:buFont typeface="Wingdings" pitchFamily="2" charset="2"/>
              <a:buChar char="Ø"/>
            </a:pPr>
            <a:r>
              <a:rPr lang="id-ID" dirty="0"/>
              <a:t>Kesimpulan Temuan1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IPK dan lama </a:t>
            </a:r>
            <a:r>
              <a:rPr lang="en-US" dirty="0" err="1">
                <a:sym typeface="Wingdings" panose="05000000000000000000" pitchFamily="2" charset="2"/>
              </a:rPr>
              <a:t>belajar</a:t>
            </a:r>
            <a:endParaRPr lang="en-US" dirty="0"/>
          </a:p>
          <a:p>
            <a:pPr marL="0" indent="0">
              <a:buNone/>
            </a:pPr>
            <a:endParaRPr lang="id-ID" dirty="0"/>
          </a:p>
          <a:p>
            <a:pPr>
              <a:buNone/>
            </a:pPr>
            <a:r>
              <a:rPr lang="id-ID" dirty="0"/>
              <a:t>	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id-ID" dirty="0"/>
              <a:t>Setelah dibuat scatterplot, residual plot dan menghilangkan outlier, sangat memungkinkan untuk memodelkan antara hubungan komposisi</a:t>
            </a:r>
            <a:r>
              <a:rPr lang="en-US" dirty="0"/>
              <a:t> data </a:t>
            </a:r>
            <a:r>
              <a:rPr lang="id-ID" dirty="0"/>
              <a:t>Jam belajar dan IPK. Namun, karena nilai varibilitas jam belajar hanya 1</a:t>
            </a:r>
            <a:r>
              <a:rPr lang="en-US" dirty="0"/>
              <a:t>,</a:t>
            </a:r>
            <a:r>
              <a:rPr lang="id-ID" dirty="0"/>
              <a:t>4</a:t>
            </a:r>
            <a:r>
              <a:rPr lang="en-US" dirty="0"/>
              <a:t>%,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atara</a:t>
            </a:r>
            <a:r>
              <a:rPr lang="en-US" dirty="0"/>
              <a:t> IPK dan lama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0D447-DBEF-4C23-BD0B-77E5EAF2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3" y="2313634"/>
            <a:ext cx="5166689" cy="22307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D27B-5C82-4621-9583-6F1D25D8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# </a:t>
            </a:r>
            <a:r>
              <a:rPr lang="en-US" dirty="0" err="1">
                <a:sym typeface="Wingdings" panose="05000000000000000000" pitchFamily="2" charset="2"/>
              </a:rPr>
              <a:t>temuan</a:t>
            </a:r>
            <a:r>
              <a:rPr lang="en-US" dirty="0">
                <a:sym typeface="Wingdings" panose="05000000000000000000" pitchFamily="2" charset="2"/>
              </a:rPr>
              <a:t> 2  IPK dan </a:t>
            </a:r>
            <a:r>
              <a:rPr lang="en-US" dirty="0" err="1">
                <a:sym typeface="Wingdings" panose="05000000000000000000" pitchFamily="2" charset="2"/>
              </a:rPr>
              <a:t>usia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B9B1-C9E9-45D1-BC8B-FF2A87B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37856"/>
            <a:ext cx="8802688" cy="4710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Kesimpulan: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id-ID" dirty="0"/>
              <a:t>Setelah dibuat scatterplot, residual plot dan menghilangkan outlier, sangat memungkinkan untuk memodelkan antara hubungan komposisi</a:t>
            </a:r>
            <a:r>
              <a:rPr lang="en-US" dirty="0"/>
              <a:t> data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id-ID" dirty="0"/>
              <a:t>dan IPK. Namun, karena nilai varibilitas jam belajar hanya </a:t>
            </a:r>
            <a:r>
              <a:rPr lang="en-US" dirty="0"/>
              <a:t>0.6%,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atara</a:t>
            </a:r>
            <a:r>
              <a:rPr lang="en-US" dirty="0"/>
              <a:t> IPK dan </a:t>
            </a:r>
            <a:r>
              <a:rPr lang="en-US" dirty="0" err="1"/>
              <a:t>usia</a:t>
            </a:r>
            <a:r>
              <a:rPr lang="en-US" dirty="0"/>
              <a:t> sangat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5C521-015A-48BF-8062-922F66D5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82" y="1673139"/>
            <a:ext cx="5010150" cy="27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8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E06A-9FCD-40F4-B7D4-6FAB6081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temuan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id-ID" dirty="0"/>
              <a:t>prediktor yang paling potensial untuk menentukan IPK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3957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simpulan</a:t>
            </a:r>
            <a:endParaRPr lang="en-ID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x-none" dirty="0"/>
              <a:t>Pada </a:t>
            </a:r>
            <a:r>
              <a:rPr lang="en-US" altLang="x-none" dirty="0" err="1"/>
              <a:t>penelitian</a:t>
            </a:r>
            <a:r>
              <a:rPr lang="en-US" altLang="x-none" dirty="0"/>
              <a:t> </a:t>
            </a:r>
            <a:r>
              <a:rPr lang="en-US" altLang="x-none" dirty="0" err="1"/>
              <a:t>ini</a:t>
            </a:r>
            <a:r>
              <a:rPr lang="en-US" altLang="x-none" dirty="0"/>
              <a:t> </a:t>
            </a:r>
            <a:r>
              <a:rPr lang="en-US" altLang="x-none" dirty="0" err="1"/>
              <a:t>disimpulkan</a:t>
            </a:r>
            <a:r>
              <a:rPr lang="en-US" altLang="x-none" dirty="0"/>
              <a:t> </a:t>
            </a:r>
            <a:r>
              <a:rPr lang="en-US" altLang="x-none" dirty="0" err="1"/>
              <a:t>bahwa</a:t>
            </a:r>
            <a:r>
              <a:rPr lang="en-US" altLang="x-none" dirty="0"/>
              <a:t> </a:t>
            </a:r>
            <a:r>
              <a:rPr lang="en-US" altLang="x-none" dirty="0" err="1"/>
              <a:t>mahasiswa</a:t>
            </a:r>
            <a:r>
              <a:rPr lang="en-US" altLang="x-none" dirty="0"/>
              <a:t> yang </a:t>
            </a:r>
            <a:r>
              <a:rPr lang="en-US" altLang="x-none" dirty="0" err="1"/>
              <a:t>banyak</a:t>
            </a:r>
            <a:r>
              <a:rPr lang="en-US" altLang="x-none" dirty="0"/>
              <a:t> </a:t>
            </a:r>
            <a:r>
              <a:rPr lang="en-US" altLang="x-none" dirty="0" err="1"/>
              <a:t>mengekos</a:t>
            </a:r>
            <a:r>
              <a:rPr lang="en-US" altLang="x-none" dirty="0"/>
              <a:t> dan </a:t>
            </a:r>
            <a:r>
              <a:rPr lang="en-US" altLang="x-none" dirty="0" err="1"/>
              <a:t>ikut</a:t>
            </a:r>
            <a:r>
              <a:rPr lang="en-US" altLang="x-none" dirty="0"/>
              <a:t> </a:t>
            </a:r>
            <a:r>
              <a:rPr lang="en-US" altLang="x-none" dirty="0" err="1"/>
              <a:t>membiayai</a:t>
            </a:r>
            <a:r>
              <a:rPr lang="en-US" altLang="x-none" dirty="0"/>
              <a:t> </a:t>
            </a:r>
            <a:r>
              <a:rPr lang="en-US" altLang="x-none" dirty="0" err="1"/>
              <a:t>pembiayaan</a:t>
            </a:r>
            <a:r>
              <a:rPr lang="en-US" altLang="x-none" dirty="0"/>
              <a:t> </a:t>
            </a:r>
            <a:r>
              <a:rPr lang="en-US" altLang="x-none" dirty="0" err="1"/>
              <a:t>studi</a:t>
            </a:r>
            <a:r>
              <a:rPr lang="en-US" altLang="x-none" dirty="0"/>
              <a:t> </a:t>
            </a:r>
            <a:r>
              <a:rPr lang="en-US" altLang="x-none" dirty="0" err="1"/>
              <a:t>yaitu</a:t>
            </a:r>
            <a:r>
              <a:rPr lang="en-US" altLang="x-none" dirty="0"/>
              <a:t> </a:t>
            </a:r>
            <a:r>
              <a:rPr lang="en-US" altLang="x-none" dirty="0" err="1"/>
              <a:t>mahasiswa</a:t>
            </a:r>
            <a:r>
              <a:rPr lang="en-US" altLang="x-none" dirty="0"/>
              <a:t> </a:t>
            </a:r>
            <a:r>
              <a:rPr lang="en-US" altLang="x-none" dirty="0" err="1"/>
              <a:t>laki-laki</a:t>
            </a:r>
            <a:r>
              <a:rPr lang="en-US" altLang="x-none" dirty="0"/>
              <a:t>. Dan </a:t>
            </a:r>
            <a:r>
              <a:rPr lang="en-US" altLang="x-none" dirty="0" err="1"/>
              <a:t>untuk</a:t>
            </a:r>
            <a:r>
              <a:rPr lang="en-US" altLang="x-none" dirty="0"/>
              <a:t> </a:t>
            </a:r>
            <a:r>
              <a:rPr lang="en-US" altLang="x-none" dirty="0" err="1"/>
              <a:t>kendaraan</a:t>
            </a:r>
            <a:r>
              <a:rPr lang="en-US" altLang="x-none" dirty="0"/>
              <a:t> </a:t>
            </a:r>
            <a:r>
              <a:rPr lang="en-US" altLang="x-none" dirty="0" err="1"/>
              <a:t>bermotor</a:t>
            </a:r>
            <a:r>
              <a:rPr lang="en-US" altLang="x-none" dirty="0"/>
              <a:t> </a:t>
            </a:r>
            <a:r>
              <a:rPr lang="en-US" altLang="x-none" dirty="0" err="1"/>
              <a:t>banyak</a:t>
            </a:r>
            <a:r>
              <a:rPr lang="en-US" altLang="x-none" dirty="0"/>
              <a:t> </a:t>
            </a:r>
            <a:r>
              <a:rPr lang="en-US" altLang="x-none" dirty="0" err="1"/>
              <a:t>digunakan</a:t>
            </a:r>
            <a:r>
              <a:rPr lang="en-US" altLang="x-none" dirty="0"/>
              <a:t> oleh </a:t>
            </a:r>
            <a:r>
              <a:rPr lang="en-US" altLang="x-none" dirty="0" err="1"/>
              <a:t>mahasiswa</a:t>
            </a:r>
            <a:r>
              <a:rPr lang="en-US" altLang="x-none" dirty="0"/>
              <a:t> </a:t>
            </a:r>
            <a:r>
              <a:rPr lang="en-US" altLang="x-none" dirty="0" err="1"/>
              <a:t>dari</a:t>
            </a:r>
            <a:r>
              <a:rPr lang="en-US" altLang="x-none" dirty="0"/>
              <a:t> </a:t>
            </a:r>
            <a:r>
              <a:rPr lang="en-US" altLang="x-none" dirty="0" err="1"/>
              <a:t>prodi</a:t>
            </a:r>
            <a:r>
              <a:rPr lang="en-US" altLang="x-none" dirty="0"/>
              <a:t> Teknik </a:t>
            </a:r>
            <a:r>
              <a:rPr lang="en-US" altLang="x-none" dirty="0" err="1"/>
              <a:t>informatika</a:t>
            </a:r>
            <a:r>
              <a:rPr lang="en-US" altLang="x-none" dirty="0"/>
              <a:t>. </a:t>
            </a:r>
            <a:r>
              <a:rPr lang="en-US" altLang="x-none" dirty="0" err="1"/>
              <a:t>Untuk</a:t>
            </a:r>
            <a:r>
              <a:rPr lang="en-US" altLang="x-none" dirty="0"/>
              <a:t> </a:t>
            </a:r>
            <a:r>
              <a:rPr lang="en-US" altLang="x-none" dirty="0" err="1"/>
              <a:t>menentukan</a:t>
            </a:r>
            <a:r>
              <a:rPr lang="en-US" altLang="x-none" dirty="0"/>
              <a:t> IPK, </a:t>
            </a:r>
            <a:r>
              <a:rPr lang="en-US" altLang="x-none" dirty="0" err="1"/>
              <a:t>tidak</a:t>
            </a:r>
            <a:r>
              <a:rPr lang="en-US" altLang="x-none" dirty="0"/>
              <a:t> </a:t>
            </a:r>
            <a:r>
              <a:rPr lang="en-US" altLang="x-none" dirty="0" err="1"/>
              <a:t>ditemukan</a:t>
            </a:r>
            <a:r>
              <a:rPr lang="en-US" altLang="x-none" dirty="0"/>
              <a:t> variable predictor yang </a:t>
            </a:r>
            <a:r>
              <a:rPr lang="en-US" altLang="x-none" dirty="0" err="1"/>
              <a:t>potensial</a:t>
            </a:r>
            <a:r>
              <a:rPr lang="en-US" altLang="x-none" dirty="0"/>
              <a:t> </a:t>
            </a:r>
            <a:r>
              <a:rPr lang="en-US" altLang="x-none" dirty="0" err="1"/>
              <a:t>karena</a:t>
            </a:r>
            <a:r>
              <a:rPr lang="en-US" altLang="x-none" dirty="0"/>
              <a:t> </a:t>
            </a:r>
            <a:r>
              <a:rPr lang="en-US" altLang="x-none" dirty="0" err="1"/>
              <a:t>usia</a:t>
            </a:r>
            <a:r>
              <a:rPr lang="en-US" altLang="x-none" dirty="0"/>
              <a:t> dan lama </a:t>
            </a:r>
            <a:r>
              <a:rPr lang="en-US" altLang="x-none" dirty="0" err="1"/>
              <a:t>belajar</a:t>
            </a:r>
            <a:r>
              <a:rPr lang="en-US" altLang="x-none" dirty="0"/>
              <a:t> </a:t>
            </a:r>
            <a:r>
              <a:rPr lang="en-US" altLang="x-none" dirty="0" err="1"/>
              <a:t>memiliki</a:t>
            </a:r>
            <a:r>
              <a:rPr lang="en-US" altLang="x-none" dirty="0"/>
              <a:t> </a:t>
            </a:r>
            <a:r>
              <a:rPr lang="en-US" altLang="x-none" dirty="0" err="1"/>
              <a:t>nilai</a:t>
            </a:r>
            <a:r>
              <a:rPr lang="en-US" altLang="x-none" dirty="0"/>
              <a:t> </a:t>
            </a:r>
            <a:r>
              <a:rPr lang="en-US" altLang="x-none" dirty="0" err="1"/>
              <a:t>varibilitas</a:t>
            </a:r>
            <a:r>
              <a:rPr lang="en-US" altLang="x-none" dirty="0"/>
              <a:t> sangat </a:t>
            </a:r>
            <a:r>
              <a:rPr lang="en-US" altLang="x-none" dirty="0" err="1"/>
              <a:t>rendah</a:t>
            </a:r>
            <a:r>
              <a:rPr lang="en-US" altLang="x-none" dirty="0"/>
              <a:t>.</a:t>
            </a:r>
            <a:endParaRPr lang="id-ID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mengumpulkan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PHB </a:t>
            </a:r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menggunakan metode SRS.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SRS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adalah suatu 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 pengambilan sampel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acak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google from dan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disebar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luaskan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prodi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lain agar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link google form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supaya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mengisi</a:t>
            </a:r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 sehingga setiap sampel mungkin mempunyai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beda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Pengumpulan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kurang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minggu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Data 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terkumpul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kuantitatif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kualitatif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kualitatif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/data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kategori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variable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nominal, identifier, dan ordinal.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sampel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dikumpulkan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nominal(gender,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prodi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kesesuaian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pembiayaan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data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asal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kos dan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kendaraan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dan identifier(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kuantitatif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variable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diskrit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kontinyu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sampel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dikumpulkan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kontinyu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usia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lama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dan IPK)</a:t>
            </a:r>
            <a:endParaRPr lang="en-ID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  <a:endParaRPr lang="en-ID" dirty="0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table </a:t>
            </a:r>
            <a:r>
              <a:rPr lang="en-US" dirty="0" err="1"/>
              <a:t>kontigensi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mengimport</a:t>
            </a:r>
            <a:r>
              <a:rPr lang="en-US" dirty="0"/>
              <a:t> data (excel)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" y="3245009"/>
            <a:ext cx="9688830" cy="13065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838200" y="452438"/>
            <a:ext cx="10515600" cy="572452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 variable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dan </a:t>
            </a:r>
            <a:r>
              <a:rPr lang="en-US" dirty="0" err="1"/>
              <a:t>prosentase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90" y="1215250"/>
            <a:ext cx="8618220" cy="1084228"/>
          </a:xfrm>
          <a:prstGeom prst="rect">
            <a:avLst/>
          </a:prstGeo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90" y="3314701"/>
            <a:ext cx="8618220" cy="27479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prosentase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209715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996314"/>
            <a:ext cx="7956233" cy="1243965"/>
          </a:xfrm>
          <a:prstGeom prst="rect">
            <a:avLst/>
          </a:prstGeom>
        </p:spPr>
      </p:pic>
      <p:pic>
        <p:nvPicPr>
          <p:cNvPr id="209715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6" y="3837145"/>
            <a:ext cx="9441375" cy="12439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838200" y="603408"/>
            <a:ext cx="10515600" cy="565118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Fung</a:t>
            </a:r>
            <a:r>
              <a:rPr lang="en-ID" dirty="0" err="1"/>
              <a:t>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mendeskripsikan</a:t>
            </a:r>
            <a:r>
              <a:rPr lang="en-ID" dirty="0"/>
              <a:t> table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graph </a:t>
            </a:r>
            <a:r>
              <a:rPr lang="en-ID" dirty="0" err="1"/>
              <a:t>berwarna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2" y="1102994"/>
            <a:ext cx="8891588" cy="1251585"/>
          </a:xfrm>
          <a:prstGeom prst="rect">
            <a:avLst/>
          </a:prstGeom>
        </p:spPr>
      </p:pic>
      <p:pic>
        <p:nvPicPr>
          <p:cNvPr id="209715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93" y="2671047"/>
            <a:ext cx="4848225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678873" y="512618"/>
            <a:ext cx="10674927" cy="56643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2)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variable jam </a:t>
            </a:r>
            <a:r>
              <a:rPr lang="en-US" dirty="0" err="1"/>
              <a:t>belajar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IPK</a:t>
            </a:r>
          </a:p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mengimport</a:t>
            </a:r>
            <a:r>
              <a:rPr lang="en-US" dirty="0"/>
              <a:t>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scatterplot </a:t>
            </a:r>
            <a:r>
              <a:rPr lang="en-US" dirty="0" err="1"/>
              <a:t>hubungan</a:t>
            </a:r>
            <a:r>
              <a:rPr lang="en-US" dirty="0"/>
              <a:t> IPK </a:t>
            </a:r>
            <a:r>
              <a:rPr lang="en-US" dirty="0" err="1"/>
              <a:t>dengan</a:t>
            </a:r>
            <a:r>
              <a:rPr lang="en-US" dirty="0"/>
              <a:t> jam </a:t>
            </a:r>
            <a:r>
              <a:rPr lang="en-US" dirty="0" err="1"/>
              <a:t>belajar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9715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1512309"/>
            <a:ext cx="7799416" cy="923925"/>
          </a:xfrm>
          <a:prstGeom prst="rect">
            <a:avLst/>
          </a:prstGeom>
        </p:spPr>
      </p:pic>
      <p:pic>
        <p:nvPicPr>
          <p:cNvPr id="209716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64" y="2973962"/>
            <a:ext cx="7826188" cy="923925"/>
          </a:xfrm>
          <a:prstGeom prst="rect">
            <a:avLst/>
          </a:prstGeom>
        </p:spPr>
      </p:pic>
      <p:pic>
        <p:nvPicPr>
          <p:cNvPr id="209716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644" y="3789125"/>
            <a:ext cx="6062056" cy="264154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 variable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209716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97" y="1148714"/>
            <a:ext cx="6321743" cy="1784509"/>
          </a:xfrm>
          <a:prstGeom prst="rect">
            <a:avLst/>
          </a:prstGeom>
        </p:spPr>
      </p:pic>
      <p:pic>
        <p:nvPicPr>
          <p:cNvPr id="2097163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3924776"/>
            <a:ext cx="6088380" cy="15616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838200" y="603408"/>
            <a:ext cx="10515600" cy="565118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plot(scatterplot)</a:t>
            </a:r>
            <a:endParaRPr lang="en-ID" dirty="0"/>
          </a:p>
        </p:txBody>
      </p:sp>
      <p:pic>
        <p:nvPicPr>
          <p:cNvPr id="209716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1062990"/>
            <a:ext cx="7300722" cy="765810"/>
          </a:xfrm>
          <a:prstGeom prst="rect">
            <a:avLst/>
          </a:prstGeom>
        </p:spPr>
      </p:pic>
      <p:pic>
        <p:nvPicPr>
          <p:cNvPr id="209716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54" y="2103121"/>
            <a:ext cx="7591425" cy="41514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838200" y="525780"/>
            <a:ext cx="10515600" cy="565118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 yang </a:t>
            </a:r>
            <a:r>
              <a:rPr lang="en-US" dirty="0" err="1"/>
              <a:t>baru</a:t>
            </a:r>
            <a:r>
              <a:rPr lang="en-US" dirty="0"/>
              <a:t> dan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apabila</a:t>
            </a:r>
            <a:r>
              <a:rPr lang="en-US" dirty="0"/>
              <a:t> data outlier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variable jam </a:t>
            </a:r>
            <a:r>
              <a:rPr lang="en-US" dirty="0" err="1"/>
              <a:t>belajar</a:t>
            </a:r>
            <a:r>
              <a:rPr lang="en-US" dirty="0"/>
              <a:t> dan IPK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209716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98" y="1394461"/>
            <a:ext cx="8810670" cy="2537459"/>
          </a:xfrm>
          <a:prstGeom prst="rect">
            <a:avLst/>
          </a:prstGeom>
        </p:spPr>
      </p:pic>
      <p:pic>
        <p:nvPicPr>
          <p:cNvPr id="209716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5234938"/>
            <a:ext cx="5638800" cy="59881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842010" y="603408"/>
            <a:ext cx="10507980" cy="565118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regresi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scatterplot </a:t>
            </a:r>
            <a:r>
              <a:rPr lang="en-ID" dirty="0" err="1"/>
              <a:t>dengan</a:t>
            </a:r>
            <a:r>
              <a:rPr lang="en-ID" dirty="0"/>
              <a:t> garis </a:t>
            </a:r>
            <a:r>
              <a:rPr lang="en-ID" dirty="0" err="1"/>
              <a:t>regresi</a:t>
            </a:r>
            <a:r>
              <a:rPr lang="en-ID" dirty="0"/>
              <a:t> dan </a:t>
            </a:r>
            <a:r>
              <a:rPr lang="en-ID" dirty="0" err="1"/>
              <a:t>korelasi</a:t>
            </a:r>
            <a:endParaRPr lang="en-ID" dirty="0"/>
          </a:p>
        </p:txBody>
      </p:sp>
      <p:pic>
        <p:nvPicPr>
          <p:cNvPr id="209716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92" y="1140142"/>
            <a:ext cx="6232208" cy="1088969"/>
          </a:xfrm>
          <a:prstGeom prst="rect">
            <a:avLst/>
          </a:prstGeom>
        </p:spPr>
      </p:pic>
      <p:pic>
        <p:nvPicPr>
          <p:cNvPr id="209716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92" y="2765845"/>
            <a:ext cx="6666548" cy="1102342"/>
          </a:xfrm>
          <a:prstGeom prst="rect">
            <a:avLst/>
          </a:prstGeom>
        </p:spPr>
      </p:pic>
      <p:pic>
        <p:nvPicPr>
          <p:cNvPr id="2097170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658" y="4020741"/>
            <a:ext cx="4943475" cy="250221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Content Placeholder 2"/>
          <p:cNvSpPr>
            <a:spLocks noGrp="1"/>
          </p:cNvSpPr>
          <p:nvPr>
            <p:ph idx="1"/>
          </p:nvPr>
        </p:nvSpPr>
        <p:spPr>
          <a:xfrm>
            <a:off x="822960" y="571500"/>
            <a:ext cx="10530840" cy="56054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plot </a:t>
            </a:r>
            <a:r>
              <a:rPr lang="en-US" dirty="0" err="1"/>
              <a:t>residu</a:t>
            </a:r>
            <a:r>
              <a:rPr lang="en-US" dirty="0"/>
              <a:t>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outlier) </a:t>
            </a:r>
            <a:r>
              <a:rPr lang="en-US" dirty="0" err="1"/>
              <a:t>dengan</a:t>
            </a:r>
            <a:r>
              <a:rPr lang="en-US" dirty="0"/>
              <a:t> garis linear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209717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397317"/>
            <a:ext cx="6096546" cy="1391603"/>
          </a:xfrm>
          <a:prstGeom prst="rect">
            <a:avLst/>
          </a:prstGeom>
        </p:spPr>
      </p:pic>
      <p:pic>
        <p:nvPicPr>
          <p:cNvPr id="209717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35" y="2927033"/>
            <a:ext cx="5500961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7689-612B-46F2-BA4A-DB1731D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29D72E-1CAD-4CFE-8155-CD7111E84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786905"/>
              </p:ext>
            </p:extLst>
          </p:nvPr>
        </p:nvGraphicFramePr>
        <p:xfrm>
          <a:off x="1214442" y="1511616"/>
          <a:ext cx="8774026" cy="3834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6782">
                  <a:extLst>
                    <a:ext uri="{9D8B030D-6E8A-4147-A177-3AD203B41FA5}">
                      <a16:colId xmlns:a16="http://schemas.microsoft.com/office/drawing/2014/main" val="4229635242"/>
                    </a:ext>
                  </a:extLst>
                </a:gridCol>
                <a:gridCol w="3034153">
                  <a:extLst>
                    <a:ext uri="{9D8B030D-6E8A-4147-A177-3AD203B41FA5}">
                      <a16:colId xmlns:a16="http://schemas.microsoft.com/office/drawing/2014/main" val="2985981298"/>
                    </a:ext>
                  </a:extLst>
                </a:gridCol>
                <a:gridCol w="2823091">
                  <a:extLst>
                    <a:ext uri="{9D8B030D-6E8A-4147-A177-3AD203B41FA5}">
                      <a16:colId xmlns:a16="http://schemas.microsoft.com/office/drawing/2014/main" val="4182972295"/>
                    </a:ext>
                  </a:extLst>
                </a:gridCol>
              </a:tblGrid>
              <a:tr h="31956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Nama Variabel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Tipe 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Jenis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548930"/>
                  </a:ext>
                </a:extLst>
              </a:tr>
              <a:tr h="31956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Nama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Kualitatif/kategorial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Identifier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827254"/>
                  </a:ext>
                </a:extLst>
              </a:tr>
              <a:tr h="31956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Gender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Kualitatif/kategorial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7829292"/>
                  </a:ext>
                </a:extLst>
              </a:tr>
              <a:tr h="31956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Usia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Kuantitatif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Kontinyu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77186"/>
                  </a:ext>
                </a:extLst>
              </a:tr>
              <a:tr h="31956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Prodi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Kualitatif/kategorial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949812"/>
                  </a:ext>
                </a:extLst>
              </a:tr>
              <a:tr h="31956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Kesesuaian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Kualitatif/kategorial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310874"/>
                  </a:ext>
                </a:extLst>
              </a:tr>
              <a:tr h="31956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Pembiayaan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Kualitatif/kategorial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276291"/>
                  </a:ext>
                </a:extLst>
              </a:tr>
              <a:tr h="31956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Kota Asal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Kualitatif/kategorial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162939"/>
                  </a:ext>
                </a:extLst>
              </a:tr>
              <a:tr h="31956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Kos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Kualitatif/kategorial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238674"/>
                  </a:ext>
                </a:extLst>
              </a:tr>
              <a:tr h="31956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Lama Belajar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Kuantitatif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Kontinyu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000235"/>
                  </a:ext>
                </a:extLst>
              </a:tr>
              <a:tr h="31956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Kendaraan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Kualitatif/kategorial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Nominal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339650"/>
                  </a:ext>
                </a:extLst>
              </a:tr>
              <a:tr h="31956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IPK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Kuantitatif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Kontinyu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30491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150EC61-10C0-4FEA-B182-04D7BD162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75824" y="-1400780"/>
            <a:ext cx="19767813" cy="80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683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731520" y="640080"/>
            <a:ext cx="10622280" cy="553688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plot </a:t>
            </a:r>
            <a:r>
              <a:rPr lang="en-US" dirty="0" err="1"/>
              <a:t>residu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hubungan</a:t>
            </a:r>
            <a:r>
              <a:rPr lang="en-US" dirty="0"/>
              <a:t> jam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IPK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201102"/>
            <a:ext cx="7790498" cy="2890838"/>
          </a:xfrm>
          <a:prstGeom prst="rect">
            <a:avLst/>
          </a:prstGeom>
        </p:spPr>
      </p:pic>
      <p:pic>
        <p:nvPicPr>
          <p:cNvPr id="209717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04" y="4800600"/>
            <a:ext cx="5126355" cy="103545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Content Placeholder 2"/>
          <p:cNvSpPr>
            <a:spLocks noGrp="1"/>
          </p:cNvSpPr>
          <p:nvPr>
            <p:ph idx="1"/>
          </p:nvPr>
        </p:nvSpPr>
        <p:spPr>
          <a:xfrm>
            <a:off x="777240" y="411480"/>
            <a:ext cx="10576560" cy="57654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Membuat</a:t>
            </a:r>
            <a:r>
              <a:rPr lang="en-US" dirty="0"/>
              <a:t> Analisa yang </a:t>
            </a:r>
            <a:r>
              <a:rPr lang="en-US" dirty="0" err="1"/>
              <a:t>mempengaruhi</a:t>
            </a:r>
            <a:r>
              <a:rPr lang="en-US" dirty="0"/>
              <a:t> IPK </a:t>
            </a:r>
            <a:r>
              <a:rPr lang="en-US" dirty="0" err="1"/>
              <a:t>mahasiswa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data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209717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52" y="1668780"/>
            <a:ext cx="8708708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708660" y="614838"/>
            <a:ext cx="10645140" cy="562832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data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209717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21" y="1211581"/>
            <a:ext cx="8740383" cy="1330643"/>
          </a:xfrm>
          <a:prstGeom prst="rect">
            <a:avLst/>
          </a:prstGeom>
        </p:spPr>
      </p:pic>
      <p:pic>
        <p:nvPicPr>
          <p:cNvPr id="209717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250" y="2834640"/>
            <a:ext cx="4550924" cy="370093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845820" y="205740"/>
            <a:ext cx="10507980" cy="644652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hubungan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variabilitas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data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9717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16" y="769279"/>
            <a:ext cx="6537959" cy="1996117"/>
          </a:xfrm>
          <a:prstGeom prst="rect">
            <a:avLst/>
          </a:prstGeom>
        </p:spPr>
      </p:pic>
      <p:pic>
        <p:nvPicPr>
          <p:cNvPr id="209717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55" y="3328935"/>
            <a:ext cx="7269479" cy="25200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20CA-88BD-40E8-A33D-F6889036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327"/>
            <a:ext cx="10515600" cy="563663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003A3-16E9-4B17-869E-08A6E53E5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164265"/>
              </p:ext>
            </p:extLst>
          </p:nvPr>
        </p:nvGraphicFramePr>
        <p:xfrm>
          <a:off x="957943" y="1296341"/>
          <a:ext cx="10515600" cy="5148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440">
                  <a:extLst>
                    <a:ext uri="{9D8B030D-6E8A-4147-A177-3AD203B41FA5}">
                      <a16:colId xmlns:a16="http://schemas.microsoft.com/office/drawing/2014/main" val="1858103204"/>
                    </a:ext>
                  </a:extLst>
                </a:gridCol>
                <a:gridCol w="3505580">
                  <a:extLst>
                    <a:ext uri="{9D8B030D-6E8A-4147-A177-3AD203B41FA5}">
                      <a16:colId xmlns:a16="http://schemas.microsoft.com/office/drawing/2014/main" val="2168276743"/>
                    </a:ext>
                  </a:extLst>
                </a:gridCol>
                <a:gridCol w="3505580">
                  <a:extLst>
                    <a:ext uri="{9D8B030D-6E8A-4147-A177-3AD203B41FA5}">
                      <a16:colId xmlns:a16="http://schemas.microsoft.com/office/drawing/2014/main" val="1097612321"/>
                    </a:ext>
                  </a:extLst>
                </a:gridCol>
              </a:tblGrid>
              <a:tr h="10088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Nama Variabel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Deskripsi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Keterangan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extLst>
                  <a:ext uri="{0D108BD9-81ED-4DB2-BD59-A6C34878D82A}">
                    <a16:rowId xmlns:a16="http://schemas.microsoft.com/office/drawing/2014/main" val="1164333070"/>
                  </a:ext>
                </a:extLst>
              </a:tr>
              <a:tr h="10094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Nama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Nama Panggilan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Character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extLst>
                  <a:ext uri="{0D108BD9-81ED-4DB2-BD59-A6C34878D82A}">
                    <a16:rowId xmlns:a16="http://schemas.microsoft.com/office/drawing/2014/main" val="3721109710"/>
                  </a:ext>
                </a:extLst>
              </a:tr>
              <a:tr h="57777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Gender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Jenis kelamin</a:t>
                      </a:r>
                      <a:endParaRPr lang="en-ID" sz="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0. Perempuan</a:t>
                      </a:r>
                      <a:endParaRPr lang="en-ID" sz="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1. Laki-laki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Numeric[0,1]</a:t>
                      </a:r>
                      <a:endParaRPr lang="en-ID" sz="6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extLst>
                  <a:ext uri="{0D108BD9-81ED-4DB2-BD59-A6C34878D82A}">
                    <a16:rowId xmlns:a16="http://schemas.microsoft.com/office/drawing/2014/main" val="3025914308"/>
                  </a:ext>
                </a:extLst>
              </a:tr>
              <a:tr h="10094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Usia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Usia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extLst>
                  <a:ext uri="{0D108BD9-81ED-4DB2-BD59-A6C34878D82A}">
                    <a16:rowId xmlns:a16="http://schemas.microsoft.com/office/drawing/2014/main" val="1211917753"/>
                  </a:ext>
                </a:extLst>
              </a:tr>
              <a:tr h="118085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 dirty="0">
                          <a:effectLst/>
                        </a:rPr>
                        <a:t>Prodi</a:t>
                      </a:r>
                      <a:endParaRPr lang="en-ID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 dirty="0">
                          <a:effectLst/>
                        </a:rPr>
                        <a:t>Prodi</a:t>
                      </a:r>
                      <a:endParaRPr lang="en-ID" sz="6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 dirty="0">
                          <a:effectLst/>
                        </a:rPr>
                        <a:t>0. Teknik </a:t>
                      </a:r>
                      <a:r>
                        <a:rPr lang="en-US" sz="600" dirty="0" err="1">
                          <a:effectLst/>
                        </a:rPr>
                        <a:t>Informatika</a:t>
                      </a:r>
                      <a:endParaRPr lang="en-ID" sz="6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 dirty="0">
                          <a:effectLst/>
                        </a:rPr>
                        <a:t>1. ASP</a:t>
                      </a:r>
                      <a:endParaRPr lang="en-ID" sz="6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 dirty="0">
                          <a:effectLst/>
                        </a:rPr>
                        <a:t>2. Teknik </a:t>
                      </a:r>
                      <a:r>
                        <a:rPr lang="en-US" sz="600" dirty="0" err="1">
                          <a:effectLst/>
                        </a:rPr>
                        <a:t>Komputer</a:t>
                      </a:r>
                      <a:endParaRPr lang="en-ID" sz="6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 dirty="0">
                          <a:effectLst/>
                        </a:rPr>
                        <a:t>3. Teknik </a:t>
                      </a:r>
                      <a:r>
                        <a:rPr lang="en-US" sz="600" dirty="0" err="1">
                          <a:effectLst/>
                        </a:rPr>
                        <a:t>Mesin</a:t>
                      </a:r>
                      <a:endParaRPr lang="en-ID" sz="6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 dirty="0">
                          <a:effectLst/>
                        </a:rPr>
                        <a:t>4. Teknik </a:t>
                      </a:r>
                      <a:r>
                        <a:rPr lang="en-US" sz="600" dirty="0" err="1">
                          <a:effectLst/>
                        </a:rPr>
                        <a:t>Elektro</a:t>
                      </a:r>
                      <a:endParaRPr lang="en-ID" sz="6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 dirty="0">
                          <a:effectLst/>
                        </a:rPr>
                        <a:t>5. </a:t>
                      </a:r>
                      <a:r>
                        <a:rPr lang="en-US" sz="600" dirty="0" err="1">
                          <a:effectLst/>
                        </a:rPr>
                        <a:t>Akutansi</a:t>
                      </a:r>
                      <a:endParaRPr lang="en-ID" sz="6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 dirty="0">
                          <a:effectLst/>
                        </a:rPr>
                        <a:t>6. </a:t>
                      </a:r>
                      <a:r>
                        <a:rPr lang="en-US" sz="600" dirty="0" err="1">
                          <a:effectLst/>
                        </a:rPr>
                        <a:t>Farmasi</a:t>
                      </a:r>
                      <a:endParaRPr lang="en-ID" sz="6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 dirty="0">
                          <a:effectLst/>
                        </a:rPr>
                        <a:t>7. </a:t>
                      </a:r>
                      <a:r>
                        <a:rPr lang="en-US" sz="600" dirty="0" err="1">
                          <a:effectLst/>
                        </a:rPr>
                        <a:t>Kebidanan</a:t>
                      </a:r>
                      <a:endParaRPr lang="en-ID" sz="6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 dirty="0">
                          <a:effectLst/>
                        </a:rPr>
                        <a:t>8. </a:t>
                      </a:r>
                      <a:r>
                        <a:rPr lang="en-US" sz="600" dirty="0" err="1">
                          <a:effectLst/>
                        </a:rPr>
                        <a:t>Perhotelan</a:t>
                      </a:r>
                      <a:endParaRPr lang="en-ID" sz="6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 dirty="0">
                          <a:effectLst/>
                        </a:rPr>
                        <a:t>9.DKV</a:t>
                      </a:r>
                      <a:endParaRPr lang="en-ID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Numeric [0,1,2,3,4,5,6,7,8,9]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extLst>
                  <a:ext uri="{0D108BD9-81ED-4DB2-BD59-A6C34878D82A}">
                    <a16:rowId xmlns:a16="http://schemas.microsoft.com/office/drawing/2014/main" val="724545438"/>
                  </a:ext>
                </a:extLst>
              </a:tr>
              <a:tr h="57777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Kesesuaian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Kesesuaian Prodi</a:t>
                      </a:r>
                      <a:endParaRPr lang="en-ID" sz="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0. Ya</a:t>
                      </a:r>
                      <a:endParaRPr lang="en-ID" sz="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1. Tidak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Numeric [0,1]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extLst>
                  <a:ext uri="{0D108BD9-81ED-4DB2-BD59-A6C34878D82A}">
                    <a16:rowId xmlns:a16="http://schemas.microsoft.com/office/drawing/2014/main" val="322483425"/>
                  </a:ext>
                </a:extLst>
              </a:tr>
              <a:tr h="81618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Pembiayaan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Pembiayaan</a:t>
                      </a:r>
                      <a:endParaRPr lang="en-ID" sz="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0. Orangtua/Wali</a:t>
                      </a:r>
                      <a:endParaRPr lang="en-ID" sz="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1. Keduanya</a:t>
                      </a:r>
                      <a:endParaRPr lang="en-ID" sz="6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2. Mandiri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Numeric [0,1,2]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extLst>
                  <a:ext uri="{0D108BD9-81ED-4DB2-BD59-A6C34878D82A}">
                    <a16:rowId xmlns:a16="http://schemas.microsoft.com/office/drawing/2014/main" val="750133408"/>
                  </a:ext>
                </a:extLst>
              </a:tr>
              <a:tr h="64090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Kota Asal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Kota Asal</a:t>
                      </a:r>
                      <a:endParaRPr lang="en-ID" sz="6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0. Kota Tegal</a:t>
                      </a:r>
                      <a:endParaRPr lang="en-ID" sz="6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1. Kab. Tegal</a:t>
                      </a:r>
                      <a:endParaRPr lang="en-ID" sz="6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2. Kab. Brebes</a:t>
                      </a:r>
                      <a:endParaRPr lang="en-ID" sz="6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3. Kab. Pemalang</a:t>
                      </a:r>
                      <a:endParaRPr lang="en-ID" sz="6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4. Lainnya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Numeric [0,1,2,3,4]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extLst>
                  <a:ext uri="{0D108BD9-81ED-4DB2-BD59-A6C34878D82A}">
                    <a16:rowId xmlns:a16="http://schemas.microsoft.com/office/drawing/2014/main" val="596389846"/>
                  </a:ext>
                </a:extLst>
              </a:tr>
              <a:tr h="31692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Kos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Kos</a:t>
                      </a:r>
                      <a:endParaRPr lang="en-ID" sz="6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0. Ya</a:t>
                      </a:r>
                      <a:endParaRPr lang="en-ID" sz="6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1. Tidak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 dirty="0">
                          <a:effectLst/>
                        </a:rPr>
                        <a:t>Numeric [0,1]</a:t>
                      </a:r>
                      <a:endParaRPr lang="en-ID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extLst>
                  <a:ext uri="{0D108BD9-81ED-4DB2-BD59-A6C34878D82A}">
                    <a16:rowId xmlns:a16="http://schemas.microsoft.com/office/drawing/2014/main" val="1953703152"/>
                  </a:ext>
                </a:extLst>
              </a:tr>
              <a:tr h="10094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Lama Belajar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Jam Belajar Harian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extLst>
                  <a:ext uri="{0D108BD9-81ED-4DB2-BD59-A6C34878D82A}">
                    <a16:rowId xmlns:a16="http://schemas.microsoft.com/office/drawing/2014/main" val="1121592080"/>
                  </a:ext>
                </a:extLst>
              </a:tr>
              <a:tr h="53290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Kendaraan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Kendaraan</a:t>
                      </a:r>
                      <a:endParaRPr lang="en-ID" sz="6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0. Sepeda</a:t>
                      </a:r>
                      <a:endParaRPr lang="en-ID" sz="6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1. Sepeda Motor</a:t>
                      </a:r>
                      <a:endParaRPr lang="en-ID" sz="6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2. Mobil</a:t>
                      </a:r>
                      <a:endParaRPr lang="en-ID" sz="6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3. Angkutan Umum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>
                          <a:effectLst/>
                        </a:rPr>
                        <a:t>Numeric [0,1,2,3]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extLst>
                  <a:ext uri="{0D108BD9-81ED-4DB2-BD59-A6C34878D82A}">
                    <a16:rowId xmlns:a16="http://schemas.microsoft.com/office/drawing/2014/main" val="3159158646"/>
                  </a:ext>
                </a:extLst>
              </a:tr>
              <a:tr h="10094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IPK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600">
                          <a:effectLst/>
                        </a:rPr>
                        <a:t>IPK</a:t>
                      </a:r>
                      <a:endParaRPr lang="en-ID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600" dirty="0">
                          <a:effectLst/>
                        </a:rPr>
                        <a:t>Numeric</a:t>
                      </a:r>
                      <a:endParaRPr lang="en-ID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5254" marR="35254" marT="0" marB="0"/>
                </a:tc>
                <a:extLst>
                  <a:ext uri="{0D108BD9-81ED-4DB2-BD59-A6C34878D82A}">
                    <a16:rowId xmlns:a16="http://schemas.microsoft.com/office/drawing/2014/main" val="45855018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02EA7588-096C-4929-9BE6-92A67D5C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080946" y="1296341"/>
            <a:ext cx="3771689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86300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863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3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histogram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dan kos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4AE8C-5454-4A7E-902B-45514CE9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8" y="2579052"/>
            <a:ext cx="4724400" cy="2614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A6E6-E3FE-4347-B2BF-7774C513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5C77-44F6-4ADE-A43E-C99F32C6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jurusan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E8CD5E-C129-48EE-8C1F-9337B61D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984" y="2579033"/>
            <a:ext cx="4757651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2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EAF2-A6A0-45AC-9192-9B98DED9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C1C9-CC75-498D-B043-B6C498B2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histogram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 </a:t>
            </a:r>
            <a:r>
              <a:rPr lang="en-US" dirty="0" err="1"/>
              <a:t>pembiayaan</a:t>
            </a:r>
            <a:r>
              <a:rPr lang="en-US" dirty="0"/>
              <a:t> dan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7B158-13F6-43FF-BF80-03965C4FB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2643110"/>
            <a:ext cx="4234601" cy="28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4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F7DC-B36A-4831-BF34-1C5E4FB9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E861D-A409-496C-939F-1661B035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scatterplot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 IPK dan </a:t>
            </a:r>
            <a:r>
              <a:rPr lang="en-US" dirty="0" err="1"/>
              <a:t>usia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A740A-1BDA-424E-9BFF-59B504E0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21" y="2573480"/>
            <a:ext cx="4401415" cy="33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1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B796-490B-4F68-A0FD-2B3B17CE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FA76-CD51-47F0-A4C2-0A538F5C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Scatterplot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jam </a:t>
            </a:r>
            <a:r>
              <a:rPr lang="en-US" dirty="0" err="1"/>
              <a:t>belajar</a:t>
            </a:r>
            <a:r>
              <a:rPr lang="en-US" dirty="0"/>
              <a:t> dan IPK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B8281-7912-4FDB-859B-2CC3F2AB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80" y="2466975"/>
            <a:ext cx="50577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79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</TotalTime>
  <Words>1054</Words>
  <Application>Microsoft Office PowerPoint</Application>
  <PresentationFormat>Widescreen</PresentationFormat>
  <Paragraphs>232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STATISTIKA </vt:lpstr>
      <vt:lpstr>Metode dalam pengambilan data</vt:lpstr>
      <vt:lpstr>Identitas variabel</vt:lpstr>
      <vt:lpstr>PowerPoint Presentation</vt:lpstr>
      <vt:lpstr>Visualisasi data</vt:lpstr>
      <vt:lpstr>PowerPoint Presentation</vt:lpstr>
      <vt:lpstr>PowerPoint Presentation</vt:lpstr>
      <vt:lpstr>PowerPoint Presentation</vt:lpstr>
      <vt:lpstr>PowerPoint Presentation</vt:lpstr>
      <vt:lpstr>Deskripsi temuan</vt:lpstr>
      <vt:lpstr>PowerPoint Presentation</vt:lpstr>
      <vt:lpstr>PowerPoint Presentation</vt:lpstr>
      <vt:lpstr>        Dari data yang dikumpulkan, terdapat prodi yang memakai kendaraan motor lebih banyak yaitu prodi INFORMATIKA dengan hasil 28% </vt:lpstr>
      <vt:lpstr>PowerPoint Presentation</vt:lpstr>
      <vt:lpstr>PowerPoint Presentation</vt:lpstr>
      <vt:lpstr>PowerPoint Presentation</vt:lpstr>
      <vt:lpstr># temuan 2  IPK dan usia</vt:lpstr>
      <vt:lpstr>PowerPoint Presentation</vt:lpstr>
      <vt:lpstr>simpulan</vt:lpstr>
      <vt:lpstr>Source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</dc:title>
  <dc:creator>nabila asshafa putri22</dc:creator>
  <cp:lastModifiedBy>nabila asshafa putri22</cp:lastModifiedBy>
  <cp:revision>11</cp:revision>
  <dcterms:created xsi:type="dcterms:W3CDTF">2021-12-25T18:14:13Z</dcterms:created>
  <dcterms:modified xsi:type="dcterms:W3CDTF">2023-05-28T19:10:13Z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8b9798ceb6584ffebd9e55964b99563e</vt:lpwstr>
  </property>
</Properties>
</file>