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EF4-8C33-4F0D-805D-CC75C3B399B6}" type="datetimeFigureOut">
              <a:rPr lang="en-GB" smtClean="0">
                <a:solidFill>
                  <a:srgbClr val="EEECE1"/>
                </a:solidFill>
              </a:rPr>
              <a:pPr/>
              <a:t>17/02/2021</a:t>
            </a:fld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89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EF4-8C33-4F0D-805D-CC75C3B399B6}" type="datetimeFigureOut">
              <a:rPr lang="en-GB" smtClean="0">
                <a:solidFill>
                  <a:srgbClr val="EEECE1"/>
                </a:solidFill>
              </a:rPr>
              <a:pPr/>
              <a:t>17/02/2021</a:t>
            </a:fld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12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EF4-8C33-4F0D-805D-CC75C3B399B6}" type="datetimeFigureOut">
              <a:rPr lang="en-GB" smtClean="0">
                <a:solidFill>
                  <a:srgbClr val="EEECE1"/>
                </a:solidFill>
              </a:rPr>
              <a:pPr/>
              <a:t>17/02/2021</a:t>
            </a:fld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EF4-8C33-4F0D-805D-CC75C3B399B6}" type="datetimeFigureOut">
              <a:rPr lang="en-GB" smtClean="0">
                <a:solidFill>
                  <a:srgbClr val="EEECE1"/>
                </a:solidFill>
              </a:rPr>
              <a:pPr/>
              <a:t>17/02/2021</a:t>
            </a:fld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32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EF4-8C33-4F0D-805D-CC75C3B399B6}" type="datetimeFigureOut">
              <a:rPr lang="en-GB" smtClean="0">
                <a:solidFill>
                  <a:srgbClr val="EEECE1"/>
                </a:solidFill>
              </a:rPr>
              <a:pPr/>
              <a:t>17/02/2021</a:t>
            </a:fld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53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EF4-8C33-4F0D-805D-CC75C3B399B6}" type="datetimeFigureOut">
              <a:rPr lang="en-GB" smtClean="0">
                <a:solidFill>
                  <a:srgbClr val="EEECE1"/>
                </a:solidFill>
              </a:rPr>
              <a:pPr/>
              <a:t>17/02/2021</a:t>
            </a:fld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EF4-8C33-4F0D-805D-CC75C3B399B6}" type="datetimeFigureOut">
              <a:rPr lang="en-GB" smtClean="0">
                <a:solidFill>
                  <a:srgbClr val="EEECE1"/>
                </a:solidFill>
              </a:rPr>
              <a:pPr/>
              <a:t>17/02/2021</a:t>
            </a:fld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39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EF4-8C33-4F0D-805D-CC75C3B399B6}" type="datetimeFigureOut">
              <a:rPr lang="en-GB" smtClean="0">
                <a:solidFill>
                  <a:srgbClr val="EEECE1"/>
                </a:solidFill>
              </a:rPr>
              <a:pPr/>
              <a:t>17/02/2021</a:t>
            </a:fld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8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EF4-8C33-4F0D-805D-CC75C3B399B6}" type="datetimeFigureOut">
              <a:rPr lang="en-GB" smtClean="0">
                <a:solidFill>
                  <a:srgbClr val="EEECE1"/>
                </a:solidFill>
              </a:rPr>
              <a:pPr/>
              <a:t>17/02/2021</a:t>
            </a:fld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9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EF4-8C33-4F0D-805D-CC75C3B399B6}" type="datetimeFigureOut">
              <a:rPr lang="en-GB" smtClean="0">
                <a:solidFill>
                  <a:srgbClr val="EEECE1"/>
                </a:solidFill>
              </a:rPr>
              <a:pPr/>
              <a:t>17/02/2021</a:t>
            </a:fld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8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EF4-8C33-4F0D-805D-CC75C3B399B6}" type="datetimeFigureOut">
              <a:rPr lang="en-GB" smtClean="0">
                <a:solidFill>
                  <a:srgbClr val="EEECE1"/>
                </a:solidFill>
              </a:rPr>
              <a:pPr/>
              <a:t>17/02/2021</a:t>
            </a:fld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6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8848EF4-8C33-4F0D-805D-CC75C3B399B6}" type="datetimeFigureOut">
              <a:rPr lang="en-GB" smtClean="0">
                <a:solidFill>
                  <a:srgbClr val="EEECE1"/>
                </a:solidFill>
              </a:rPr>
              <a:pPr/>
              <a:t>17/02/2021</a:t>
            </a:fld>
            <a:endParaRPr lang="en-GB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7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GB" sz="5400" b="1" dirty="0"/>
              <a:t>Week </a:t>
            </a:r>
            <a:r>
              <a:rPr lang="en-GB" sz="5400" b="1" dirty="0" smtClean="0"/>
              <a:t>4 Webinar</a:t>
            </a:r>
            <a:r>
              <a:rPr lang="en-GB" sz="5400" b="1" dirty="0"/>
              <a:t/>
            </a:r>
            <a:br>
              <a:rPr lang="en-GB" sz="5400" b="1" dirty="0"/>
            </a:br>
            <a:r>
              <a:rPr lang="en-GB" sz="5400" b="1" dirty="0" smtClean="0"/>
              <a:t>Time-value of money and uncertainty</a:t>
            </a:r>
            <a:endParaRPr lang="en-GB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88184"/>
            <a:ext cx="6461125" cy="10668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GB" sz="4000" dirty="0"/>
              <a:t>BN2230 </a:t>
            </a:r>
            <a:r>
              <a:rPr lang="en-GB" sz="4000" dirty="0"/>
              <a:t>– Business Analytics in Practice</a:t>
            </a:r>
            <a:endParaRPr lang="en-GB" sz="4000" b="1" dirty="0"/>
          </a:p>
          <a:p>
            <a:pPr>
              <a:defRPr/>
            </a:pPr>
            <a:endParaRPr lang="en-GB" sz="4000" b="1" dirty="0"/>
          </a:p>
        </p:txBody>
      </p:sp>
      <p:pic>
        <p:nvPicPr>
          <p:cNvPr id="205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76" y="620713"/>
            <a:ext cx="4537075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5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43" y="274638"/>
            <a:ext cx="10305657" cy="793511"/>
          </a:xfrm>
        </p:spPr>
        <p:txBody>
          <a:bodyPr/>
          <a:lstStyle/>
          <a:p>
            <a:r>
              <a:rPr lang="en-GB" dirty="0" smtClean="0"/>
              <a:t>Solar Solutions mini case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33" y="1227965"/>
            <a:ext cx="10454010" cy="261574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 smtClean="0"/>
              <a:t>Solar Solutions is in the business of installing solar panels for various commercial clients, operating them for 5 years and then selling them on to the owners of the property the panels are installed in. It is currently considering three new locations and for each location it generated a forecast of yearly yield (profit) under two conditions: Low levels of yearly sunshine and High levels of yearly sunshine. It assumes that probability of Low levels is 60%. Each investment has its own initial cost for installation and its own sale-on value. The data for the three investments is given below:</a:t>
            </a:r>
          </a:p>
          <a:p>
            <a:pPr marL="11430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16418"/>
              </p:ext>
            </p:extLst>
          </p:nvPr>
        </p:nvGraphicFramePr>
        <p:xfrm>
          <a:off x="463943" y="3843712"/>
          <a:ext cx="3313688" cy="25004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0152"/>
                <a:gridCol w="946768"/>
                <a:gridCol w="946768"/>
              </a:tblGrid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smtClean="0">
                          <a:effectLst/>
                        </a:rPr>
                        <a:t>Birmingham 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smtClean="0">
                          <a:effectLst/>
                        </a:rPr>
                        <a:t>Initial </a:t>
                      </a:r>
                      <a:r>
                        <a:rPr lang="en-GB" sz="1600" u="none" strike="noStrike" dirty="0">
                          <a:effectLst/>
                        </a:rPr>
                        <a:t>Cost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smtClean="0">
                          <a:effectLst/>
                        </a:rPr>
                        <a:t>Sale-on</a:t>
                      </a:r>
                      <a:r>
                        <a:rPr lang="en-GB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600" u="none" strike="noStrike" dirty="0" smtClean="0">
                          <a:effectLst/>
                        </a:rPr>
                        <a:t>Value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Low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High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Year 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128.2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193.4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Year 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137.9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212.5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Year 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27.8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58.2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Year 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67.8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121.6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Year 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124.2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204.1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3726"/>
              </p:ext>
            </p:extLst>
          </p:nvPr>
        </p:nvGraphicFramePr>
        <p:xfrm>
          <a:off x="4176615" y="3843712"/>
          <a:ext cx="3024172" cy="25004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074"/>
                <a:gridCol w="864049"/>
                <a:gridCol w="864049"/>
              </a:tblGrid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Bristol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smtClean="0">
                          <a:effectLst/>
                        </a:rPr>
                        <a:t>Initial </a:t>
                      </a:r>
                      <a:r>
                        <a:rPr lang="en-GB" sz="1600" u="none" strike="noStrike" dirty="0">
                          <a:effectLst/>
                        </a:rPr>
                        <a:t>Cost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smtClean="0">
                          <a:effectLst/>
                        </a:rPr>
                        <a:t>Sale-on</a:t>
                      </a:r>
                      <a:r>
                        <a:rPr lang="en-GB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600" u="none" strike="noStrike" dirty="0" smtClean="0">
                          <a:effectLst/>
                        </a:rPr>
                        <a:t>Value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Low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High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Year 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96.1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158.9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Year 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103.5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156.1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Year 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20.9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38.0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Year 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50.9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81.6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Year 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93.1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145.6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68479"/>
              </p:ext>
            </p:extLst>
          </p:nvPr>
        </p:nvGraphicFramePr>
        <p:xfrm>
          <a:off x="7599771" y="3835615"/>
          <a:ext cx="3024172" cy="25004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074"/>
                <a:gridCol w="864049"/>
                <a:gridCol w="864049"/>
              </a:tblGrid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Coventry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smtClean="0">
                          <a:effectLst/>
                        </a:rPr>
                        <a:t>Initial </a:t>
                      </a:r>
                      <a:r>
                        <a:rPr lang="en-GB" sz="1600" u="none" strike="noStrike" dirty="0">
                          <a:effectLst/>
                        </a:rPr>
                        <a:t>Cost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smtClean="0">
                          <a:effectLst/>
                        </a:rPr>
                        <a:t>Sale-on</a:t>
                      </a:r>
                      <a:r>
                        <a:rPr lang="en-GB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600" u="none" strike="noStrike" dirty="0" smtClean="0">
                          <a:effectLst/>
                        </a:rPr>
                        <a:t>Value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Low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High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Year 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96.7</a:t>
                      </a: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Year 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100.6</a:t>
                      </a: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Year 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</a:t>
                      </a: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Year 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</a:t>
                      </a:r>
                    </a:p>
                  </a:txBody>
                  <a:tcPr marL="6350" marR="6350" marT="6350" marB="0" anchor="b"/>
                </a:tc>
              </a:tr>
              <a:tr h="27782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Year 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81.5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64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Solar Solutions mini case </a:t>
            </a:r>
            <a:r>
              <a:rPr lang="en-GB" dirty="0" smtClean="0"/>
              <a:t>study (</a:t>
            </a:r>
            <a:r>
              <a:rPr lang="en-GB" dirty="0" err="1" smtClean="0"/>
              <a:t>cont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GB" dirty="0" smtClean="0"/>
              <a:t>The companies’ cost of financing is 3.2% p.a. in real terms (</a:t>
            </a:r>
            <a:r>
              <a:rPr lang="en-GB" dirty="0" err="1" smtClean="0"/>
              <a:t>ie</a:t>
            </a:r>
            <a:r>
              <a:rPr lang="en-GB" dirty="0" smtClean="0"/>
              <a:t> after accounting for inflation).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 smtClean="0"/>
              <a:t>What you need to do: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 smtClean="0"/>
              <a:t>Build an Excel model that valuates each investment opportunity. Build the model to be as flexible as possible.</a:t>
            </a:r>
          </a:p>
          <a:p>
            <a:pPr lvl="1"/>
            <a:r>
              <a:rPr lang="en-GB" dirty="0" smtClean="0"/>
              <a:t>Remember to take into account the time-value of money, as this is a multi-period investment</a:t>
            </a:r>
          </a:p>
          <a:p>
            <a:pPr lvl="1"/>
            <a:r>
              <a:rPr lang="en-GB" dirty="0" smtClean="0"/>
              <a:t>Figure out a way to estimate a single final value for each investment</a:t>
            </a:r>
            <a:endParaRPr lang="en-GB" dirty="0"/>
          </a:p>
          <a:p>
            <a:r>
              <a:rPr lang="en-GB" dirty="0" smtClean="0"/>
              <a:t>If the company can undertake only one investment, which one would you recommend and why?</a:t>
            </a:r>
          </a:p>
          <a:p>
            <a:r>
              <a:rPr lang="en-GB" dirty="0" smtClean="0"/>
              <a:t>Bonus (if time permits): Calculated the expected regret of each investment</a:t>
            </a:r>
          </a:p>
        </p:txBody>
      </p:sp>
    </p:spTree>
    <p:extLst>
      <p:ext uri="{BB962C8B-B14F-4D97-AF65-F5344CB8AC3E}">
        <p14:creationId xmlns:p14="http://schemas.microsoft.com/office/powerpoint/2010/main" val="325060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324</Words>
  <Application>Microsoft Office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Adjacency</vt:lpstr>
      <vt:lpstr>Week 4 Webinar Time-value of money and uncertainty</vt:lpstr>
      <vt:lpstr>Solar Solutions mini case study</vt:lpstr>
      <vt:lpstr>Solar Solutions mini case study (cont)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Giraleas, Dimitris</dc:creator>
  <cp:lastModifiedBy>Giraleas, Dimitris</cp:lastModifiedBy>
  <cp:revision>5</cp:revision>
  <dcterms:created xsi:type="dcterms:W3CDTF">2021-02-17T17:39:24Z</dcterms:created>
  <dcterms:modified xsi:type="dcterms:W3CDTF">2021-02-17T18:15:14Z</dcterms:modified>
</cp:coreProperties>
</file>