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EECE1"/>
                </a:solidFill>
              </a:rPr>
              <a:t>14/02/2015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EEECE1"/>
                </a:solidFill>
              </a:rPr>
              <a:t>(c) Dimitris Giraleas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45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EECE1"/>
                </a:solidFill>
              </a:rPr>
              <a:t>14/02/2015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EEECE1"/>
                </a:solidFill>
              </a:rPr>
              <a:t>(c) Dimitris Giraleas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9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EECE1"/>
                </a:solidFill>
              </a:rPr>
              <a:t>14/02/2015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EEECE1"/>
                </a:solidFill>
              </a:rPr>
              <a:t>(c) Dimitris Giraleas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8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EEECE1"/>
                </a:solidFill>
              </a:rPr>
              <a:t>14/02/2015</a:t>
            </a:r>
            <a:endParaRPr lang="en-GB" altLang="en-US">
              <a:solidFill>
                <a:srgbClr val="EEECE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smtClean="0">
                <a:solidFill>
                  <a:srgbClr val="EEECE1"/>
                </a:solidFill>
              </a:rPr>
              <a:t>(c) Dimitris Giraleas</a:t>
            </a:r>
            <a:endParaRPr lang="en-GB" altLang="en-US">
              <a:solidFill>
                <a:srgbClr val="EEECE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5DF26ED-2BDB-4C75-98F9-0EFFAF526AB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4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EEECE1"/>
                </a:solidFill>
              </a:rPr>
              <a:t>14/02/2015</a:t>
            </a:r>
            <a:endParaRPr lang="en-GB" altLang="en-US">
              <a:solidFill>
                <a:srgbClr val="EEECE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smtClean="0">
                <a:solidFill>
                  <a:srgbClr val="EEECE1"/>
                </a:solidFill>
              </a:rPr>
              <a:t>(c) Dimitris Giraleas</a:t>
            </a:r>
            <a:endParaRPr lang="en-GB" altLang="en-US">
              <a:solidFill>
                <a:srgbClr val="EEECE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A321A77-F545-4BBD-9395-36D083E583A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7092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srgbClr val="EEECE1"/>
                </a:solidFill>
              </a:rPr>
              <a:t>14/02/2015</a:t>
            </a:r>
            <a:endParaRPr lang="en-GB" altLang="en-US">
              <a:solidFill>
                <a:srgbClr val="EEECE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 smtClean="0">
                <a:solidFill>
                  <a:srgbClr val="EEECE1"/>
                </a:solidFill>
              </a:rPr>
              <a:t>(c) Dimitris Giraleas</a:t>
            </a:r>
            <a:endParaRPr lang="en-GB" altLang="en-US">
              <a:solidFill>
                <a:srgbClr val="EEECE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FF9BAA1-17AA-44E7-A570-FD2A05AA0DC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609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53657" y="3458012"/>
            <a:ext cx="5468836" cy="80295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53657" y="2645179"/>
            <a:ext cx="5468836" cy="812832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57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53657" y="3458012"/>
            <a:ext cx="5468836" cy="80295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3657" y="2645179"/>
            <a:ext cx="5468836" cy="812832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42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7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53657" y="3458012"/>
            <a:ext cx="5468836" cy="80295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3657" y="2645179"/>
            <a:ext cx="5468836" cy="812832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6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EECE1"/>
                </a:solidFill>
              </a:rPr>
              <a:t>14/02/2015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EEECE1"/>
                </a:solidFill>
              </a:rPr>
              <a:t>(c) Dimitris Giraleas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6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EECE1"/>
                </a:solidFill>
              </a:rPr>
              <a:t>14/02/2015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EEECE1"/>
                </a:solidFill>
              </a:rPr>
              <a:t>(c) Dimitris Giraleas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99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EECE1"/>
                </a:solidFill>
              </a:rPr>
              <a:t>14/02/2015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EEECE1"/>
                </a:solidFill>
              </a:rPr>
              <a:t>(c) Dimitris Giraleas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20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EECE1"/>
                </a:solidFill>
              </a:rPr>
              <a:t>14/02/2015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EEECE1"/>
                </a:solidFill>
              </a:rPr>
              <a:t>(c) Dimitris Giraleas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85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EECE1"/>
                </a:solidFill>
              </a:rPr>
              <a:t>14/02/2015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EEECE1"/>
                </a:solidFill>
              </a:rPr>
              <a:t>(c) Dimitris Giraleas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62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EECE1"/>
                </a:solidFill>
              </a:rPr>
              <a:t>14/02/2015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EEECE1"/>
                </a:solidFill>
              </a:rPr>
              <a:t>(c) Dimitris Giraleas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4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EECE1"/>
                </a:solidFill>
              </a:rPr>
              <a:t>14/02/2015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EEECE1"/>
                </a:solidFill>
              </a:rPr>
              <a:t>(c) Dimitris Giraleas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EECE1"/>
                </a:solidFill>
              </a:rPr>
              <a:t>14/02/2015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EEECE1"/>
                </a:solidFill>
              </a:rPr>
              <a:t>(c) Dimitris Giraleas</a:t>
            </a:r>
            <a:endParaRPr lang="en-GB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0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D739488-5732-4F56-B993-B4E0633D01B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smtClean="0">
                <a:solidFill>
                  <a:srgbClr val="EEECE1"/>
                </a:solidFill>
              </a:rPr>
              <a:t>(c) Dimitris Giraleas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>
                <a:solidFill>
                  <a:srgbClr val="EEECE1"/>
                </a:solidFill>
              </a:rPr>
              <a:t>14/02/2015</a:t>
            </a:r>
            <a:endParaRPr lang="en-GB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25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.giraleas1@aston.ac.uk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758" y="2700423"/>
            <a:ext cx="7543800" cy="1740023"/>
          </a:xfrm>
        </p:spPr>
        <p:txBody>
          <a:bodyPr/>
          <a:lstStyle/>
          <a:p>
            <a:pPr>
              <a:spcBef>
                <a:spcPts val="1313"/>
              </a:spcBef>
              <a:spcAft>
                <a:spcPts val="650"/>
              </a:spcAft>
            </a:pPr>
            <a:r>
              <a:rPr lang="en-GB" altLang="en-US" sz="4800" b="1" dirty="0" smtClean="0"/>
              <a:t>Predicting university costs</a:t>
            </a:r>
            <a:endParaRPr lang="sr-Latn-CS" alt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758" y="4440446"/>
            <a:ext cx="6461125" cy="10668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GB" sz="3600" dirty="0" smtClean="0"/>
              <a:t>Regression analysis case study</a:t>
            </a:r>
            <a:endParaRPr lang="en-GB" sz="3600" b="1" dirty="0"/>
          </a:p>
        </p:txBody>
      </p:sp>
      <p:pic>
        <p:nvPicPr>
          <p:cNvPr id="205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" y="628805"/>
            <a:ext cx="4537075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EEECE1"/>
                </a:solidFill>
              </a:rPr>
              <a:t>(c) Dimitris Giraleas</a:t>
            </a:r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431705" y="5514885"/>
            <a:ext cx="6461125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rgbClr val="4F81BD"/>
              </a:buClr>
              <a:defRPr/>
            </a:pPr>
            <a:r>
              <a:rPr lang="en-GB" sz="3200" dirty="0">
                <a:solidFill>
                  <a:prstClr val="black">
                    <a:tint val="75000"/>
                  </a:prstClr>
                </a:solidFill>
              </a:rPr>
              <a:t>Dr Dimitris </a:t>
            </a:r>
            <a:r>
              <a:rPr lang="en-GB" sz="3200" dirty="0" err="1">
                <a:solidFill>
                  <a:prstClr val="black">
                    <a:tint val="75000"/>
                  </a:prstClr>
                </a:solidFill>
              </a:rPr>
              <a:t>Giraleas</a:t>
            </a:r>
            <a:endParaRPr lang="en-GB" sz="3200" dirty="0">
              <a:solidFill>
                <a:prstClr val="black">
                  <a:tint val="75000"/>
                </a:prstClr>
              </a:solidFill>
            </a:endParaRPr>
          </a:p>
          <a:p>
            <a:pPr algn="r">
              <a:buClr>
                <a:srgbClr val="4F81BD"/>
              </a:buClr>
              <a:defRPr/>
            </a:pPr>
            <a:r>
              <a:rPr lang="en-GB" sz="3200" b="1" dirty="0">
                <a:solidFill>
                  <a:prstClr val="black">
                    <a:tint val="75000"/>
                  </a:prstClr>
                </a:solidFill>
                <a:hlinkClick r:id="rId3"/>
              </a:rPr>
              <a:t>d.giraleas1@aston.ac.uk</a:t>
            </a:r>
            <a:endParaRPr lang="en-GB" sz="3200" b="1" dirty="0">
              <a:solidFill>
                <a:prstClr val="black">
                  <a:tint val="75000"/>
                </a:prstClr>
              </a:solidFill>
            </a:endParaRPr>
          </a:p>
          <a:p>
            <a:pPr algn="r">
              <a:buClr>
                <a:srgbClr val="4F81BD"/>
              </a:buClr>
              <a:defRPr/>
            </a:pPr>
            <a:endParaRPr lang="en-GB" sz="3200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University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 smtClean="0"/>
              <a:t>We have data on 120 </a:t>
            </a:r>
            <a:r>
              <a:rPr lang="en-GB" dirty="0" smtClean="0"/>
              <a:t>Social Science University departments with regards to their general academic provision. It is agreed that such provision encompasses three broad areas, namely: teaching, research funding and impact to the wider society. </a:t>
            </a:r>
            <a:r>
              <a:rPr lang="en-GB" dirty="0" smtClean="0"/>
              <a:t>The data from </a:t>
            </a:r>
            <a:r>
              <a:rPr lang="en-GB" dirty="0" smtClean="0"/>
              <a:t>2018 </a:t>
            </a:r>
            <a:r>
              <a:rPr lang="en-GB" dirty="0" smtClean="0"/>
              <a:t>includes information on</a:t>
            </a:r>
            <a:r>
              <a:rPr lang="en-GB" dirty="0" smtClean="0"/>
              <a:t>: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 smtClean="0"/>
              <a:t>Student numbers </a:t>
            </a:r>
          </a:p>
          <a:p>
            <a:r>
              <a:rPr lang="en-GB" dirty="0"/>
              <a:t>Funding and other academic-related </a:t>
            </a:r>
            <a:r>
              <a:rPr lang="en-GB" dirty="0" smtClean="0"/>
              <a:t>revenue over a 5-year period (£m)</a:t>
            </a:r>
          </a:p>
          <a:p>
            <a:r>
              <a:rPr lang="en-GB" dirty="0" smtClean="0"/>
              <a:t>Impact and outreach indicator (in ratio scale)</a:t>
            </a:r>
          </a:p>
          <a:p>
            <a:r>
              <a:rPr lang="en-GB" dirty="0" smtClean="0"/>
              <a:t>Costs for the academic and admin functions of the departments (in £100,000)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 smtClean="0"/>
              <a:t>You are also given data on a Diversity indicator </a:t>
            </a:r>
            <a:r>
              <a:rPr lang="en-GB" dirty="0"/>
              <a:t>(in ratio scale</a:t>
            </a:r>
            <a:r>
              <a:rPr lang="en-GB" dirty="0" smtClean="0"/>
              <a:t>) and asked to assess whether is can be included in the analysis.</a:t>
            </a:r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EEECE1"/>
                </a:solidFill>
              </a:rPr>
              <a:t>(c) Dimitris Giraleas</a:t>
            </a:r>
            <a:endParaRPr lang="en-GB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91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79627"/>
          </a:xfrm>
        </p:spPr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0910"/>
            <a:ext cx="10160000" cy="5089890"/>
          </a:xfrm>
        </p:spPr>
        <p:txBody>
          <a:bodyPr/>
          <a:lstStyle/>
          <a:p>
            <a:r>
              <a:rPr lang="en-GB" dirty="0" smtClean="0"/>
              <a:t>Derive a parsimonious model for predicting University department costs</a:t>
            </a:r>
          </a:p>
          <a:p>
            <a:pPr lvl="1"/>
            <a:r>
              <a:rPr lang="en-GB" dirty="0" smtClean="0"/>
              <a:t>Is this model good enough for prediction purposes?</a:t>
            </a:r>
          </a:p>
          <a:p>
            <a:r>
              <a:rPr lang="en-GB" dirty="0" smtClean="0"/>
              <a:t>Is there evidence from the data that diversity affects university costs? If so, does it affect them in a positive or negative way?</a:t>
            </a:r>
          </a:p>
          <a:p>
            <a:r>
              <a:rPr lang="en-GB" dirty="0" smtClean="0"/>
              <a:t>Generate forecast costs for the following two scenarios of a </a:t>
            </a:r>
            <a:r>
              <a:rPr lang="en-GB" dirty="0" err="1" smtClean="0"/>
              <a:t>a</a:t>
            </a:r>
            <a:r>
              <a:rPr lang="en-GB" dirty="0" smtClean="0"/>
              <a:t> very prestigious university department. What can you say about the overall accuracy of these forecasts?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EEECE1"/>
                </a:solidFill>
              </a:rPr>
              <a:t>(c) Dimitris Giraleas</a:t>
            </a:r>
            <a:endParaRPr lang="en-GB" dirty="0">
              <a:solidFill>
                <a:srgbClr val="EEECE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0000"/>
              </p:ext>
            </p:extLst>
          </p:nvPr>
        </p:nvGraphicFramePr>
        <p:xfrm>
          <a:off x="923391" y="4236039"/>
          <a:ext cx="6343257" cy="2019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419"/>
                <a:gridCol w="2114419"/>
                <a:gridCol w="2114419"/>
              </a:tblGrid>
              <a:tr h="403821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‘Good year’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 smtClean="0">
                          <a:effectLst/>
                        </a:rPr>
                        <a:t>‘Great year’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03821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Students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4000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7000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03821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Funding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40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100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03821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Impact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03821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Diversity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4.7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349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235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Adjacency</vt:lpstr>
      <vt:lpstr>Predicting university costs</vt:lpstr>
      <vt:lpstr>University performance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university costs</dc:title>
  <dc:creator>Giraleas, Dimitris</dc:creator>
  <cp:lastModifiedBy>Giraleas, Dimitris</cp:lastModifiedBy>
  <cp:revision>3</cp:revision>
  <dcterms:created xsi:type="dcterms:W3CDTF">2021-03-11T11:59:12Z</dcterms:created>
  <dcterms:modified xsi:type="dcterms:W3CDTF">2021-03-11T12:05:29Z</dcterms:modified>
</cp:coreProperties>
</file>