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GB"/>
              <a:t>Cervexa Fina Sales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multiLvlStrRef>
              <c:f>'Cerveza Fina'!$A$2:$B$21</c:f>
              <c:multiLvlStrCache>
                <c:ptCount val="20"/>
                <c:lvl>
                  <c:pt idx="0">
                    <c:v>Win</c:v>
                  </c:pt>
                  <c:pt idx="1">
                    <c:v>Spr</c:v>
                  </c:pt>
                  <c:pt idx="2">
                    <c:v>Sum</c:v>
                  </c:pt>
                  <c:pt idx="3">
                    <c:v>Aut</c:v>
                  </c:pt>
                  <c:pt idx="4">
                    <c:v>Win</c:v>
                  </c:pt>
                  <c:pt idx="5">
                    <c:v>Spr</c:v>
                  </c:pt>
                  <c:pt idx="6">
                    <c:v>Sum</c:v>
                  </c:pt>
                  <c:pt idx="7">
                    <c:v>Aut</c:v>
                  </c:pt>
                  <c:pt idx="8">
                    <c:v>Win</c:v>
                  </c:pt>
                  <c:pt idx="9">
                    <c:v>Spr</c:v>
                  </c:pt>
                  <c:pt idx="10">
                    <c:v>Sum</c:v>
                  </c:pt>
                  <c:pt idx="11">
                    <c:v>Aut</c:v>
                  </c:pt>
                  <c:pt idx="12">
                    <c:v>Win</c:v>
                  </c:pt>
                  <c:pt idx="13">
                    <c:v>Spr</c:v>
                  </c:pt>
                  <c:pt idx="14">
                    <c:v>Sum</c:v>
                  </c:pt>
                  <c:pt idx="15">
                    <c:v>Aut</c:v>
                  </c:pt>
                  <c:pt idx="16">
                    <c:v>Win</c:v>
                  </c:pt>
                  <c:pt idx="17">
                    <c:v>Spr</c:v>
                  </c:pt>
                  <c:pt idx="18">
                    <c:v>Sum</c:v>
                  </c:pt>
                  <c:pt idx="19">
                    <c:v>Aut</c:v>
                  </c:pt>
                </c:lvl>
                <c:lvl>
                  <c:pt idx="0">
                    <c:v>1</c:v>
                  </c:pt>
                  <c:pt idx="1">
                    <c:v>1</c:v>
                  </c:pt>
                  <c:pt idx="2">
                    <c:v>1</c:v>
                  </c:pt>
                  <c:pt idx="3">
                    <c:v>1</c:v>
                  </c:pt>
                  <c:pt idx="4">
                    <c:v>2</c:v>
                  </c:pt>
                  <c:pt idx="5">
                    <c:v>2</c:v>
                  </c:pt>
                  <c:pt idx="6">
                    <c:v>2</c:v>
                  </c:pt>
                  <c:pt idx="7">
                    <c:v>2</c:v>
                  </c:pt>
                  <c:pt idx="8">
                    <c:v>3</c:v>
                  </c:pt>
                  <c:pt idx="9">
                    <c:v>3</c:v>
                  </c:pt>
                  <c:pt idx="10">
                    <c:v>3</c:v>
                  </c:pt>
                  <c:pt idx="11">
                    <c:v>3</c:v>
                  </c:pt>
                  <c:pt idx="12">
                    <c:v>4</c:v>
                  </c:pt>
                  <c:pt idx="13">
                    <c:v>4</c:v>
                  </c:pt>
                  <c:pt idx="14">
                    <c:v>4</c:v>
                  </c:pt>
                  <c:pt idx="15">
                    <c:v>4</c:v>
                  </c:pt>
                  <c:pt idx="16">
                    <c:v>5</c:v>
                  </c:pt>
                  <c:pt idx="17">
                    <c:v>5</c:v>
                  </c:pt>
                  <c:pt idx="18">
                    <c:v>5</c:v>
                  </c:pt>
                  <c:pt idx="19">
                    <c:v>5</c:v>
                  </c:pt>
                </c:lvl>
              </c:multiLvlStrCache>
            </c:multiLvlStrRef>
          </c:cat>
          <c:val>
            <c:numRef>
              <c:f>'Cerveza Fina'!$C$2:$C$21</c:f>
              <c:numCache>
                <c:formatCode>0</c:formatCode>
                <c:ptCount val="20"/>
                <c:pt idx="0">
                  <c:v>127.44266344554489</c:v>
                </c:pt>
                <c:pt idx="1">
                  <c:v>173.7244032116665</c:v>
                </c:pt>
                <c:pt idx="2">
                  <c:v>293.08471361350269</c:v>
                </c:pt>
                <c:pt idx="3">
                  <c:v>205.09630734897743</c:v>
                </c:pt>
                <c:pt idx="4">
                  <c:v>119.1311206148368</c:v>
                </c:pt>
                <c:pt idx="5">
                  <c:v>196.30438750960411</c:v>
                </c:pt>
                <c:pt idx="6">
                  <c:v>309.22491426804822</c:v>
                </c:pt>
                <c:pt idx="7">
                  <c:v>275.56254952871268</c:v>
                </c:pt>
                <c:pt idx="8">
                  <c:v>158.82170500501181</c:v>
                </c:pt>
                <c:pt idx="9">
                  <c:v>230.25781964300023</c:v>
                </c:pt>
                <c:pt idx="10">
                  <c:v>411.25722015523939</c:v>
                </c:pt>
                <c:pt idx="11">
                  <c:v>279.31111955969294</c:v>
                </c:pt>
                <c:pt idx="12">
                  <c:v>149.12602994499656</c:v>
                </c:pt>
                <c:pt idx="13">
                  <c:v>213.66181280682309</c:v>
                </c:pt>
                <c:pt idx="14">
                  <c:v>333.90006639496642</c:v>
                </c:pt>
                <c:pt idx="15">
                  <c:v>319.21140641027125</c:v>
                </c:pt>
                <c:pt idx="16">
                  <c:v>171.84413440217898</c:v>
                </c:pt>
                <c:pt idx="17">
                  <c:v>257.17957453641054</c:v>
                </c:pt>
                <c:pt idx="18">
                  <c:v>421.65197595451286</c:v>
                </c:pt>
                <c:pt idx="19">
                  <c:v>335.64268798390304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192553984"/>
        <c:axId val="212310208"/>
      </c:lineChart>
      <c:catAx>
        <c:axId val="192553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Time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2310208"/>
        <c:crosses val="autoZero"/>
        <c:auto val="1"/>
        <c:lblAlgn val="ctr"/>
        <c:lblOffset val="100"/>
        <c:noMultiLvlLbl val="0"/>
      </c:catAx>
      <c:valAx>
        <c:axId val="2123102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Sales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925539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03/03/2015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6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03/03/2015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48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03/03/2015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03/03/2015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5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03/03/2015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11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03/03/2015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1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03/03/2015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3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03/03/2015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0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03/03/2015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86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03/03/2015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03/03/2015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4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03/03/2015</a:t>
            </a:fld>
            <a:endParaRPr lang="en-GB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0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study: </a:t>
            </a:r>
            <a:r>
              <a:rPr lang="en-GB" dirty="0" err="1" smtClean="0"/>
              <a:t>Cerveza</a:t>
            </a:r>
            <a:r>
              <a:rPr lang="en-GB" dirty="0"/>
              <a:t> </a:t>
            </a:r>
            <a:r>
              <a:rPr lang="en-GB" dirty="0" err="1" smtClean="0"/>
              <a:t>Fina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1324744"/>
          </a:xfrm>
        </p:spPr>
        <p:txBody>
          <a:bodyPr/>
          <a:lstStyle/>
          <a:p>
            <a:r>
              <a:rPr lang="en-GB" dirty="0" err="1"/>
              <a:t>Cerveza</a:t>
            </a:r>
            <a:r>
              <a:rPr lang="en-GB" dirty="0"/>
              <a:t> </a:t>
            </a:r>
            <a:r>
              <a:rPr lang="en-GB" dirty="0" err="1" smtClean="0"/>
              <a:t>Fina</a:t>
            </a:r>
            <a:r>
              <a:rPr lang="en-GB" dirty="0" smtClean="0"/>
              <a:t>, a beer brewery operating in Spain, wants to create a model for forecasting beer sales, It has provided you with the following data.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00779"/>
              </p:ext>
            </p:extLst>
          </p:nvPr>
        </p:nvGraphicFramePr>
        <p:xfrm>
          <a:off x="467544" y="2636912"/>
          <a:ext cx="1854200" cy="4000500"/>
        </p:xfrm>
        <a:graphic>
          <a:graphicData uri="http://schemas.openxmlformats.org/drawingml/2006/table">
            <a:tbl>
              <a:tblPr/>
              <a:tblGrid>
                <a:gridCol w="609600"/>
                <a:gridCol w="6350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Season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780797"/>
              </p:ext>
            </p:extLst>
          </p:nvPr>
        </p:nvGraphicFramePr>
        <p:xfrm>
          <a:off x="2411760" y="2636912"/>
          <a:ext cx="5966048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12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On-screen Show (4:3)</PresentationFormat>
  <Paragraphs>68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Case study: Cerveza Fina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Cerveza Fina</dc:title>
  <dc:creator>Dimitris</dc:creator>
  <cp:lastModifiedBy>Dimitris</cp:lastModifiedBy>
  <cp:revision>1</cp:revision>
  <dcterms:created xsi:type="dcterms:W3CDTF">2015-03-03T23:43:02Z</dcterms:created>
  <dcterms:modified xsi:type="dcterms:W3CDTF">2015-03-03T23:43:47Z</dcterms:modified>
</cp:coreProperties>
</file>